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qz.com/work/1539071/how-microsoft-ceo-satya-nadella-rebuilt-the-company-cultur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3d7df8ce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3d7df8ce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half of the course was under the umbrella of Economics, while now we are pointing towards finance, which talks about corporates and businesses which comprises of us, the future CEOs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3d6e96b5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3d6e96b5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3e4b20040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3e4b20040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3d6e96b50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3d6e96b50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There'll always be serendipity involved in discovery. – Jeff Bezos  </a:t>
            </a:r>
            <a:r>
              <a:rPr lang="en" sz="1000">
                <a:latin typeface="Times New Roman"/>
                <a:ea typeface="Times New Roman"/>
                <a:cs typeface="Times New Roman"/>
                <a:sym typeface="Times New Roman"/>
              </a:rPr>
              <a:t>and accounts for more than half of every new dollar spent online in America. How did they do this? They serviced the forgotten customer.</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3d6e96b50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3d6e96b50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3d6e96b50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3d6e96b50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3d6e96b50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d6e96b50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u="sng">
                <a:solidFill>
                  <a:schemeClr val="accent5"/>
                </a:solidFill>
                <a:hlinkClick r:id="rId2"/>
              </a:rPr>
              <a:t>https://qz.com/work/1539071/how-microsoft-ceo-satya-nadella-rebuilt-the-company-culture/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3d7df8ce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3d7df8ce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3d7df8ce4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3d7df8ce4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3e4b20040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3e4b20040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3e4b200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3e4b200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The challenge may be currency and economic volatility, extended supply chains, local competition or maintaining the culture when people are operating a long way from the home-base.This is about ensuring that local employees can truly connect with the organisation, and that the policies and processes reflect the world within which you operate, and not just that of your home-base.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Without doubt we are operating in uncertain times. The political landscape is changing at home and abroad which is impacting upon international trade and supply chains. Right now, the rate of technological change is the fastest it has ever been, and it will continue to increase. For fast-moving organisations, this presents a great opportunity followed by challenges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a:t>There isn’t a single business or sector that is safe from disruption. There were numerous hoteliers and taxi drivers who said things like:“Technology won’t affect us, people will always need a place to stay in or need to get from A to B in a taxi.”And then along came Air B&amp;B and Uber. So organizations have to expand their horizon again and again . CEOS need to stay current and connected with the world. Its not important to be the first organization who exploit the new technology but to be someone who have increased value foe customers using this new technology They also have to ensure that they have the talent within  organisations to exploit the new technologies and associated opportunities..For example if we talk about blockchain most employes of the company dont even know what the technology does .</a:t>
            </a:r>
            <a:endParaRPr/>
          </a:p>
          <a:p>
            <a:pPr indent="0" lvl="0" marL="0" rtl="0" algn="l">
              <a:lnSpc>
                <a:spcPct val="115000"/>
              </a:lnSpc>
              <a:spcBef>
                <a:spcPts val="1200"/>
              </a:spcBef>
              <a:spcAft>
                <a:spcPts val="0"/>
              </a:spcAft>
              <a:buNone/>
            </a:pPr>
            <a:r>
              <a:rPr lang="en"/>
              <a:t>Attracting, developing and retaining talent has been on CEOs’ ‘worry list’ for decades. Yet it’s often the one that receives the least focused attention from the executive team.</a:t>
            </a:r>
            <a:endParaRPr/>
          </a:p>
          <a:p>
            <a:pPr indent="0" lvl="0" marL="0" rtl="0" algn="l">
              <a:lnSpc>
                <a:spcPct val="115000"/>
              </a:lnSpc>
              <a:spcBef>
                <a:spcPts val="1200"/>
              </a:spcBef>
              <a:spcAft>
                <a:spcPts val="0"/>
              </a:spcAft>
              <a:buNone/>
            </a:pPr>
            <a:r>
              <a:rPr lang="en"/>
              <a:t>So concluding all these issues basically ceos believe that they must have all of the answers. They believe that asking their team for help is a sign weakness. So successful leadership is not about being all-knowing and all-conquering. The success of our team or business does not depend on ceos ideas alone . it depends on the entire team </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3e4b2004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3e4b2004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sir wishes good morning in class that means, we are in the first minute of the next 24 hours similarly, not some but most of us are treading onwards the first mile of the road to become a CEO. Somebody who is capable to juggle hats between the 6 hats as architect, engineer, coach, player, priest and can befriend the 5 uncommon friends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3e4b20040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3e4b20040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3e40891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3e40891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3d7df8ce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3d7df8ce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3e40891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3e40891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3e4b2004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3e4b2004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3e40891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3e40891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here’s the pentagon we stand at the centre of. Which holds various phases and experiences of the life, the chapters of learning to observe and absorb from.</a:t>
            </a:r>
            <a:endParaRPr/>
          </a:p>
          <a:p>
            <a:pPr indent="0" lvl="0" marL="0" rtl="0" algn="l">
              <a:spcBef>
                <a:spcPts val="0"/>
              </a:spcBef>
              <a:spcAft>
                <a:spcPts val="0"/>
              </a:spcAft>
              <a:buNone/>
            </a:pPr>
            <a:r>
              <a:rPr lang="en"/>
              <a:t>The goal is to buy the costliest thing to a CEO i.e sound sleep</a:t>
            </a:r>
            <a:endParaRPr/>
          </a:p>
          <a:p>
            <a:pPr indent="0" lvl="0" marL="0" rtl="0" algn="l">
              <a:spcBef>
                <a:spcPts val="0"/>
              </a:spcBef>
              <a:spcAft>
                <a:spcPts val="0"/>
              </a:spcAft>
              <a:buNone/>
            </a:pPr>
            <a:r>
              <a:rPr lang="en"/>
              <a:t>Various  chapters of learning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3d7df8ce4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3d7df8ce4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MOM here is the main protagonist. No praise to grow.</a:t>
            </a:r>
            <a:endParaRPr/>
          </a:p>
          <a:p>
            <a:pPr indent="0" lvl="0" marL="0" rtl="0" algn="l">
              <a:spcBef>
                <a:spcPts val="0"/>
              </a:spcBef>
              <a:spcAft>
                <a:spcPts val="0"/>
              </a:spcAft>
              <a:buNone/>
            </a:pPr>
            <a:r>
              <a:rPr lang="en"/>
              <a:t>Thinking of a mother as a CEO adds to her credibility as a highly significant worker in our world. Manages money without a finance degree, manages  This slide is meant to applaud her functions which she never does on her own.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3e4b20040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3e4b20040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3d6e96b5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3d6e96b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every phase of our life we are the role models to some or the other like at home we are role models to our siblings, in college or schools we are role models to our juniors and future in life we will be role models to many others as a Successful CEOs.</a:t>
            </a:r>
            <a:endParaRPr/>
          </a:p>
          <a:p>
            <a:pPr indent="0" lvl="0" marL="0" rtl="0" algn="l">
              <a:spcBef>
                <a:spcPts val="0"/>
              </a:spcBef>
              <a:spcAft>
                <a:spcPts val="0"/>
              </a:spcAft>
              <a:buNone/>
            </a:pPr>
            <a:r>
              <a:rPr lang="en"/>
              <a:t>What all qualities we should have to become successful CEO of future</a:t>
            </a:r>
            <a:endParaRPr/>
          </a:p>
          <a:p>
            <a:pPr indent="-298450" lvl="0" marL="457200" rtl="0" algn="l">
              <a:spcBef>
                <a:spcPts val="0"/>
              </a:spcBef>
              <a:spcAft>
                <a:spcPts val="0"/>
              </a:spcAft>
              <a:buSzPts val="1100"/>
              <a:buAutoNum type="arabicPeriod"/>
            </a:pPr>
            <a:r>
              <a:rPr b="1" lang="en"/>
              <a:t>Organized and high moral character</a:t>
            </a:r>
            <a:r>
              <a:rPr lang="en"/>
              <a:t> - being organised seems very basic but effective, being </a:t>
            </a:r>
            <a:r>
              <a:rPr lang="en"/>
              <a:t>successful</a:t>
            </a:r>
            <a:r>
              <a:rPr lang="en"/>
              <a:t> we need to be highly </a:t>
            </a:r>
            <a:r>
              <a:rPr lang="en"/>
              <a:t>organized</a:t>
            </a:r>
            <a:r>
              <a:rPr lang="en"/>
              <a:t>; improper work; management of time and dividing it </a:t>
            </a:r>
            <a:r>
              <a:rPr lang="en"/>
              <a:t>according</a:t>
            </a:r>
            <a:r>
              <a:rPr lang="en"/>
              <a:t> to the priority. Apart from this ethical decision making is necessary. ethical(consulting </a:t>
            </a:r>
            <a:r>
              <a:rPr lang="en"/>
              <a:t>colleagues</a:t>
            </a:r>
            <a:r>
              <a:rPr lang="en"/>
              <a:t>, accepting our mistakes and being honest to others)</a:t>
            </a:r>
            <a:endParaRPr/>
          </a:p>
          <a:p>
            <a:pPr indent="-298450" lvl="0" marL="457200" rtl="0" algn="l">
              <a:spcBef>
                <a:spcPts val="0"/>
              </a:spcBef>
              <a:spcAft>
                <a:spcPts val="0"/>
              </a:spcAft>
              <a:buSzPts val="1100"/>
              <a:buAutoNum type="arabicPeriod"/>
            </a:pPr>
            <a:r>
              <a:rPr lang="en"/>
              <a:t> </a:t>
            </a:r>
            <a:r>
              <a:rPr b="1" lang="en"/>
              <a:t>Emotional Intelligence : </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3d6e96b50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3d6e96b50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d6e96b5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d6e96b5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3d6e96b5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3d6e96b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fade thruBlk="1"/>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000000"/>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med" p14:dur="600">
        <p:fade thruBlk="1"/>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ceoworld.biz/2019/05/10/whats-keeping-ceos-up-at-night/" TargetMode="External"/><Relationship Id="rId4" Type="http://schemas.openxmlformats.org/officeDocument/2006/relationships/hyperlink" Target="https://entrepreneurshandbook.co/8-famous-theories-every-ceo-should-know-about-how-to-manage-a-company-c4e3eda1192" TargetMode="External"/><Relationship Id="rId5" Type="http://schemas.openxmlformats.org/officeDocument/2006/relationships/hyperlink" Target="https://www.business2community.com/leadership/ceos-can-encounter-problems-confidence-turns-arrogance-01709956" TargetMode="External"/><Relationship Id="rId6" Type="http://schemas.openxmlformats.org/officeDocument/2006/relationships/hyperlink" Target="https://brandongaille.com/the-leadership-qualities-the-future-ceo/" TargetMode="External"/><Relationship Id="rId7" Type="http://schemas.openxmlformats.org/officeDocument/2006/relationships/hyperlink" Target="https://www.aventr.com/blog/the-6-best-and-worse-ceos-of-2017-and-what-you-can-learn-from-the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txBox="1"/>
          <p:nvPr>
            <p:ph idx="1" type="body"/>
          </p:nvPr>
        </p:nvSpPr>
        <p:spPr>
          <a:xfrm>
            <a:off x="228600" y="255525"/>
            <a:ext cx="8749500" cy="48579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3F3F3"/>
                </a:solidFill>
                <a:latin typeface="Calibri"/>
                <a:ea typeface="Calibri"/>
                <a:cs typeface="Calibri"/>
                <a:sym typeface="Calibri"/>
              </a:rPr>
              <a:t>We are the </a:t>
            </a:r>
            <a:r>
              <a:rPr lang="en" sz="4800">
                <a:solidFill>
                  <a:schemeClr val="accent6"/>
                </a:solidFill>
                <a:latin typeface="Calibri"/>
                <a:ea typeface="Calibri"/>
                <a:cs typeface="Calibri"/>
                <a:sym typeface="Calibri"/>
              </a:rPr>
              <a:t>CEOs</a:t>
            </a:r>
            <a:endParaRPr sz="4800">
              <a:solidFill>
                <a:schemeClr val="accent6"/>
              </a:solidFill>
              <a:latin typeface="Calibri"/>
              <a:ea typeface="Calibri"/>
              <a:cs typeface="Calibri"/>
              <a:sym typeface="Calibri"/>
            </a:endParaRPr>
          </a:p>
          <a:p>
            <a:pPr indent="0" lvl="0" marL="0" rtl="0" algn="ctr">
              <a:spcBef>
                <a:spcPts val="1600"/>
              </a:spcBef>
              <a:spcAft>
                <a:spcPts val="0"/>
              </a:spcAft>
              <a:buNone/>
            </a:pPr>
            <a:r>
              <a:rPr lang="en" sz="2400">
                <a:solidFill>
                  <a:schemeClr val="accent6"/>
                </a:solidFill>
              </a:rPr>
              <a:t>MEMBERS</a:t>
            </a:r>
            <a:r>
              <a:rPr lang="en" sz="2400">
                <a:solidFill>
                  <a:schemeClr val="accent6"/>
                </a:solidFill>
              </a:rPr>
              <a:t>:</a:t>
            </a:r>
            <a:endParaRPr sz="2400">
              <a:solidFill>
                <a:schemeClr val="accent6"/>
              </a:solidFill>
            </a:endParaRPr>
          </a:p>
          <a:p>
            <a:pPr indent="0" lvl="0" marL="0" rtl="0" algn="ctr">
              <a:lnSpc>
                <a:spcPct val="100000"/>
              </a:lnSpc>
              <a:spcBef>
                <a:spcPts val="1600"/>
              </a:spcBef>
              <a:spcAft>
                <a:spcPts val="0"/>
              </a:spcAft>
              <a:buNone/>
            </a:pPr>
            <a:r>
              <a:rPr lang="en" sz="1800">
                <a:solidFill>
                  <a:srgbClr val="F3F3F3"/>
                </a:solidFill>
              </a:rPr>
              <a:t>Amanpreet Kaur</a:t>
            </a:r>
            <a:endParaRPr sz="1800">
              <a:solidFill>
                <a:srgbClr val="F3F3F3"/>
              </a:solidFill>
            </a:endParaRPr>
          </a:p>
          <a:p>
            <a:pPr indent="0" lvl="0" marL="0" rtl="0" algn="ctr">
              <a:lnSpc>
                <a:spcPct val="100000"/>
              </a:lnSpc>
              <a:spcBef>
                <a:spcPts val="1000"/>
              </a:spcBef>
              <a:spcAft>
                <a:spcPts val="0"/>
              </a:spcAft>
              <a:buNone/>
            </a:pPr>
            <a:r>
              <a:rPr lang="en" sz="1800">
                <a:solidFill>
                  <a:srgbClr val="F3F3F3"/>
                </a:solidFill>
              </a:rPr>
              <a:t>Jagriti Popli</a:t>
            </a:r>
            <a:endParaRPr sz="1800">
              <a:solidFill>
                <a:srgbClr val="F3F3F3"/>
              </a:solidFill>
            </a:endParaRPr>
          </a:p>
          <a:p>
            <a:pPr indent="0" lvl="0" marL="0" rtl="0" algn="ctr">
              <a:lnSpc>
                <a:spcPct val="100000"/>
              </a:lnSpc>
              <a:spcBef>
                <a:spcPts val="1000"/>
              </a:spcBef>
              <a:spcAft>
                <a:spcPts val="0"/>
              </a:spcAft>
              <a:buNone/>
            </a:pPr>
            <a:r>
              <a:rPr lang="en" sz="1800">
                <a:solidFill>
                  <a:srgbClr val="F3F3F3"/>
                </a:solidFill>
              </a:rPr>
              <a:t>Muskan Kalra</a:t>
            </a:r>
            <a:endParaRPr sz="1800">
              <a:solidFill>
                <a:srgbClr val="F3F3F3"/>
              </a:solidFill>
            </a:endParaRPr>
          </a:p>
          <a:p>
            <a:pPr indent="0" lvl="0" marL="0" rtl="0" algn="ctr">
              <a:lnSpc>
                <a:spcPct val="100000"/>
              </a:lnSpc>
              <a:spcBef>
                <a:spcPts val="1000"/>
              </a:spcBef>
              <a:spcAft>
                <a:spcPts val="0"/>
              </a:spcAft>
              <a:buNone/>
            </a:pPr>
            <a:r>
              <a:rPr lang="en" sz="1800">
                <a:solidFill>
                  <a:srgbClr val="F3F3F3"/>
                </a:solidFill>
              </a:rPr>
              <a:t>Pratibha Goyal</a:t>
            </a:r>
            <a:endParaRPr sz="1800">
              <a:solidFill>
                <a:srgbClr val="F3F3F3"/>
              </a:solidFill>
            </a:endParaRPr>
          </a:p>
          <a:p>
            <a:pPr indent="0" lvl="0" marL="0" rtl="0" algn="ctr">
              <a:lnSpc>
                <a:spcPct val="100000"/>
              </a:lnSpc>
              <a:spcBef>
                <a:spcPts val="1000"/>
              </a:spcBef>
              <a:spcAft>
                <a:spcPts val="0"/>
              </a:spcAft>
              <a:buNone/>
            </a:pPr>
            <a:r>
              <a:rPr lang="en" sz="1800">
                <a:solidFill>
                  <a:srgbClr val="F3F3F3"/>
                </a:solidFill>
              </a:rPr>
              <a:t>Shikha Khatry</a:t>
            </a:r>
            <a:endParaRPr sz="1800">
              <a:solidFill>
                <a:srgbClr val="F3F3F3"/>
              </a:solidFill>
            </a:endParaRPr>
          </a:p>
          <a:p>
            <a:pPr indent="0" lvl="0" marL="0" rtl="0" algn="ctr">
              <a:lnSpc>
                <a:spcPct val="100000"/>
              </a:lnSpc>
              <a:spcBef>
                <a:spcPts val="1000"/>
              </a:spcBef>
              <a:spcAft>
                <a:spcPts val="0"/>
              </a:spcAft>
              <a:buNone/>
            </a:pPr>
            <a:r>
              <a:rPr lang="en" sz="1800">
                <a:solidFill>
                  <a:srgbClr val="F3F3F3"/>
                </a:solidFill>
              </a:rPr>
              <a:t>Shubhi Agarwal </a:t>
            </a:r>
            <a:endParaRPr sz="1800">
              <a:solidFill>
                <a:srgbClr val="F3F3F3"/>
              </a:solidFill>
            </a:endParaRPr>
          </a:p>
          <a:p>
            <a:pPr indent="0" lvl="0" marL="0" rtl="0" algn="r">
              <a:lnSpc>
                <a:spcPct val="100000"/>
              </a:lnSpc>
              <a:spcBef>
                <a:spcPts val="1000"/>
              </a:spcBef>
              <a:spcAft>
                <a:spcPts val="0"/>
              </a:spcAft>
              <a:buNone/>
            </a:pPr>
            <a:r>
              <a:rPr lang="en" sz="1800">
                <a:solidFill>
                  <a:schemeClr val="accent6"/>
                </a:solidFill>
              </a:rPr>
              <a:t>05</a:t>
            </a:r>
            <a:r>
              <a:rPr lang="en" sz="1800">
                <a:solidFill>
                  <a:schemeClr val="accent6"/>
                </a:solidFill>
              </a:rPr>
              <a:t>.11.2019</a:t>
            </a:r>
            <a:endParaRPr sz="1800">
              <a:solidFill>
                <a:schemeClr val="accent6"/>
              </a:solidFill>
            </a:endParaRPr>
          </a:p>
          <a:p>
            <a:pPr indent="0" lvl="0" marL="0" rtl="0" algn="ctr">
              <a:lnSpc>
                <a:spcPct val="100000"/>
              </a:lnSpc>
              <a:spcBef>
                <a:spcPts val="1000"/>
              </a:spcBef>
              <a:spcAft>
                <a:spcPts val="1600"/>
              </a:spcAft>
              <a:buNone/>
            </a:pPr>
            <a:r>
              <a:t/>
            </a:r>
            <a:endParaRPr b="1" sz="1800">
              <a:solidFill>
                <a:srgbClr val="F3F3F3"/>
              </a:solidFill>
            </a:endParaRPr>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34"/>
          <p:cNvPicPr preferRelativeResize="0"/>
          <p:nvPr/>
        </p:nvPicPr>
        <p:blipFill>
          <a:blip r:embed="rId3">
            <a:alphaModFix/>
          </a:blip>
          <a:stretch>
            <a:fillRect/>
          </a:stretch>
        </p:blipFill>
        <p:spPr>
          <a:xfrm>
            <a:off x="5583250" y="664825"/>
            <a:ext cx="3242524" cy="3298000"/>
          </a:xfrm>
          <a:prstGeom prst="rect">
            <a:avLst/>
          </a:prstGeom>
          <a:noFill/>
          <a:ln>
            <a:noFill/>
          </a:ln>
        </p:spPr>
      </p:pic>
      <p:sp>
        <p:nvSpPr>
          <p:cNvPr id="177" name="Google Shape;177;p34"/>
          <p:cNvSpPr txBox="1"/>
          <p:nvPr/>
        </p:nvSpPr>
        <p:spPr>
          <a:xfrm>
            <a:off x="385650" y="561125"/>
            <a:ext cx="4933200" cy="24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00"/>
                </a:solidFill>
                <a:latin typeface="Times New Roman"/>
                <a:ea typeface="Times New Roman"/>
                <a:cs typeface="Times New Roman"/>
                <a:sym typeface="Times New Roman"/>
              </a:rPr>
              <a:t>Orchestra</a:t>
            </a:r>
            <a:r>
              <a:rPr lang="en" sz="3800">
                <a:solidFill>
                  <a:srgbClr val="FFFF00"/>
                </a:solidFill>
                <a:latin typeface="Times New Roman"/>
                <a:ea typeface="Times New Roman"/>
                <a:cs typeface="Times New Roman"/>
                <a:sym typeface="Times New Roman"/>
              </a:rPr>
              <a:t> :</a:t>
            </a:r>
            <a:endParaRPr sz="3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374650" lvl="0" marL="457200" rtl="0" algn="l">
              <a:spcBef>
                <a:spcPts val="0"/>
              </a:spcBef>
              <a:spcAft>
                <a:spcPts val="0"/>
              </a:spcAft>
              <a:buClr>
                <a:srgbClr val="FFFFFF"/>
              </a:buClr>
              <a:buSzPts val="2300"/>
              <a:buFont typeface="Calibri"/>
              <a:buChar char="●"/>
            </a:pPr>
            <a:r>
              <a:rPr lang="en" sz="2300">
                <a:solidFill>
                  <a:srgbClr val="FFFFFF"/>
                </a:solidFill>
                <a:latin typeface="Calibri"/>
                <a:ea typeface="Calibri"/>
                <a:cs typeface="Calibri"/>
                <a:sym typeface="Calibri"/>
              </a:rPr>
              <a:t>Orchestra master is the conductor of Orchestra like a CEO is a magician of a company.</a:t>
            </a:r>
            <a:endParaRPr sz="2300">
              <a:solidFill>
                <a:srgbClr val="FFFFFF"/>
              </a:solidFill>
              <a:latin typeface="Calibri"/>
              <a:ea typeface="Calibri"/>
              <a:cs typeface="Calibri"/>
              <a:sym typeface="Calibri"/>
            </a:endParaRPr>
          </a:p>
          <a:p>
            <a:pPr indent="-374650" lvl="0" marL="457200" rtl="0" algn="l">
              <a:spcBef>
                <a:spcPts val="0"/>
              </a:spcBef>
              <a:spcAft>
                <a:spcPts val="0"/>
              </a:spcAft>
              <a:buClr>
                <a:srgbClr val="FFFFFF"/>
              </a:buClr>
              <a:buSzPts val="2300"/>
              <a:buFont typeface="Calibri"/>
              <a:buChar char="●"/>
            </a:pPr>
            <a:r>
              <a:rPr lang="en" sz="2300">
                <a:solidFill>
                  <a:srgbClr val="FFFFFF"/>
                </a:solidFill>
                <a:latin typeface="Calibri"/>
                <a:ea typeface="Calibri"/>
                <a:cs typeface="Calibri"/>
                <a:sym typeface="Calibri"/>
              </a:rPr>
              <a:t>Collective music is what we are trying to bring.</a:t>
            </a:r>
            <a:endParaRPr sz="2300">
              <a:solidFill>
                <a:srgbClr val="FFFFFF"/>
              </a:solidFill>
              <a:latin typeface="Calibri"/>
              <a:ea typeface="Calibri"/>
              <a:cs typeface="Calibri"/>
              <a:sym typeface="Calibri"/>
            </a:endParaRPr>
          </a:p>
          <a:p>
            <a:pPr indent="-374650" lvl="0" marL="457200" rtl="0" algn="l">
              <a:spcBef>
                <a:spcPts val="0"/>
              </a:spcBef>
              <a:spcAft>
                <a:spcPts val="0"/>
              </a:spcAft>
              <a:buClr>
                <a:srgbClr val="FFFFFF"/>
              </a:buClr>
              <a:buSzPts val="2300"/>
              <a:buFont typeface="Calibri"/>
              <a:buChar char="●"/>
            </a:pPr>
            <a:r>
              <a:rPr lang="en" sz="2300">
                <a:solidFill>
                  <a:srgbClr val="FFFFFF"/>
                </a:solidFill>
                <a:latin typeface="Calibri"/>
                <a:ea typeface="Calibri"/>
                <a:cs typeface="Calibri"/>
                <a:sym typeface="Calibri"/>
              </a:rPr>
              <a:t>Optimization is the ultimate goal. </a:t>
            </a:r>
            <a:endParaRPr sz="2300">
              <a:solidFill>
                <a:srgbClr val="FFFFFF"/>
              </a:solidFill>
              <a:latin typeface="Calibri"/>
              <a:ea typeface="Calibri"/>
              <a:cs typeface="Calibri"/>
              <a:sym typeface="Calibri"/>
            </a:endParaRPr>
          </a:p>
          <a:p>
            <a:pPr indent="0" lvl="0" marL="0" rtl="0" algn="l">
              <a:spcBef>
                <a:spcPts val="0"/>
              </a:spcBef>
              <a:spcAft>
                <a:spcPts val="0"/>
              </a:spcAft>
              <a:buNone/>
            </a:pPr>
            <a:r>
              <a:t/>
            </a:r>
            <a:endParaRPr sz="1600">
              <a:solidFill>
                <a:srgbClr val="FFFFFF"/>
              </a:solidFill>
              <a:latin typeface="Times New Roman"/>
              <a:ea typeface="Times New Roman"/>
              <a:cs typeface="Times New Roman"/>
              <a:sym typeface="Times New Roman"/>
            </a:endParaRPr>
          </a:p>
        </p:txBody>
      </p:sp>
      <p:sp>
        <p:nvSpPr>
          <p:cNvPr id="178" name="Google Shape;17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5"/>
          <p:cNvSpPr txBox="1"/>
          <p:nvPr>
            <p:ph idx="1" type="body"/>
          </p:nvPr>
        </p:nvSpPr>
        <p:spPr>
          <a:xfrm>
            <a:off x="311700" y="1231975"/>
            <a:ext cx="8520600" cy="291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800">
              <a:solidFill>
                <a:srgbClr val="FFFF00"/>
              </a:solidFill>
              <a:latin typeface="Times New Roman"/>
              <a:ea typeface="Times New Roman"/>
              <a:cs typeface="Times New Roman"/>
              <a:sym typeface="Times New Roman"/>
            </a:endParaRPr>
          </a:p>
          <a:p>
            <a:pPr indent="0" lvl="0" marL="0" rtl="0" algn="ctr">
              <a:spcBef>
                <a:spcPts val="1600"/>
              </a:spcBef>
              <a:spcAft>
                <a:spcPts val="1600"/>
              </a:spcAft>
              <a:buNone/>
            </a:pPr>
            <a:r>
              <a:rPr lang="en" sz="3800">
                <a:solidFill>
                  <a:srgbClr val="FFFF00"/>
                </a:solidFill>
                <a:latin typeface="Times New Roman"/>
                <a:ea typeface="Times New Roman"/>
                <a:cs typeface="Times New Roman"/>
                <a:sym typeface="Times New Roman"/>
              </a:rPr>
              <a:t>Takeaways from real world role models</a:t>
            </a:r>
            <a:endParaRPr sz="3800">
              <a:solidFill>
                <a:srgbClr val="FFFF00"/>
              </a:solidFill>
              <a:latin typeface="Times New Roman"/>
              <a:ea typeface="Times New Roman"/>
              <a:cs typeface="Times New Roman"/>
              <a:sym typeface="Times New Roman"/>
            </a:endParaRPr>
          </a:p>
        </p:txBody>
      </p:sp>
      <p:sp>
        <p:nvSpPr>
          <p:cNvPr id="184" name="Google Shape;184;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253250" y="291025"/>
            <a:ext cx="8520600" cy="7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00"/>
                </a:solidFill>
                <a:latin typeface="Times New Roman"/>
                <a:ea typeface="Times New Roman"/>
                <a:cs typeface="Times New Roman"/>
                <a:sym typeface="Times New Roman"/>
              </a:rPr>
              <a:t>Jeff Bezos - Amazon CEO</a:t>
            </a:r>
            <a:endParaRPr sz="3800">
              <a:solidFill>
                <a:srgbClr val="FFFF00"/>
              </a:solidFill>
              <a:latin typeface="Times New Roman"/>
              <a:ea typeface="Times New Roman"/>
              <a:cs typeface="Times New Roman"/>
              <a:sym typeface="Times New Roman"/>
            </a:endParaRPr>
          </a:p>
        </p:txBody>
      </p:sp>
      <p:pic>
        <p:nvPicPr>
          <p:cNvPr id="190" name="Google Shape;190;p36"/>
          <p:cNvPicPr preferRelativeResize="0"/>
          <p:nvPr/>
        </p:nvPicPr>
        <p:blipFill>
          <a:blip r:embed="rId3">
            <a:alphaModFix/>
          </a:blip>
          <a:stretch>
            <a:fillRect/>
          </a:stretch>
        </p:blipFill>
        <p:spPr>
          <a:xfrm>
            <a:off x="327325" y="1437850"/>
            <a:ext cx="3810850" cy="3039324"/>
          </a:xfrm>
          <a:prstGeom prst="rect">
            <a:avLst/>
          </a:prstGeom>
          <a:noFill/>
          <a:ln>
            <a:noFill/>
          </a:ln>
        </p:spPr>
      </p:pic>
      <p:sp>
        <p:nvSpPr>
          <p:cNvPr id="191" name="Google Shape;19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36"/>
          <p:cNvSpPr txBox="1"/>
          <p:nvPr/>
        </p:nvSpPr>
        <p:spPr>
          <a:xfrm>
            <a:off x="4360275" y="1279776"/>
            <a:ext cx="4734300" cy="33027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Amazon is the </a:t>
            </a:r>
            <a:r>
              <a:rPr lang="en" sz="2400">
                <a:solidFill>
                  <a:srgbClr val="FFFF00"/>
                </a:solidFill>
                <a:latin typeface="Calibri"/>
                <a:ea typeface="Calibri"/>
                <a:cs typeface="Calibri"/>
                <a:sym typeface="Calibri"/>
              </a:rPr>
              <a:t>5th</a:t>
            </a:r>
            <a:r>
              <a:rPr lang="en" sz="2400">
                <a:solidFill>
                  <a:schemeClr val="dk1"/>
                </a:solidFill>
                <a:latin typeface="Calibri"/>
                <a:ea typeface="Calibri"/>
                <a:cs typeface="Calibri"/>
                <a:sym typeface="Calibri"/>
              </a:rPr>
              <a:t> most valuable firm.</a:t>
            </a:r>
            <a:endParaRPr sz="2400">
              <a:solidFill>
                <a:schemeClr val="dk1"/>
              </a:solidFill>
              <a:latin typeface="Calibri"/>
              <a:ea typeface="Calibri"/>
              <a:cs typeface="Calibri"/>
              <a:sym typeface="Calibri"/>
            </a:endParaRPr>
          </a:p>
          <a:p>
            <a:pPr indent="-381000" lvl="0" marL="457200" rtl="0" algn="l">
              <a:lnSpc>
                <a:spcPct val="115000"/>
              </a:lnSpc>
              <a:spcBef>
                <a:spcPts val="160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Worth </a:t>
            </a:r>
            <a:r>
              <a:rPr lang="en" sz="2400">
                <a:solidFill>
                  <a:srgbClr val="FFFF00"/>
                </a:solidFill>
                <a:latin typeface="Calibri"/>
                <a:ea typeface="Calibri"/>
                <a:cs typeface="Calibri"/>
                <a:sym typeface="Calibri"/>
              </a:rPr>
              <a:t>$400bn,</a:t>
            </a:r>
            <a:r>
              <a:rPr lang="en" sz="2400">
                <a:solidFill>
                  <a:schemeClr val="dk1"/>
                </a:solidFill>
                <a:latin typeface="Calibri"/>
                <a:ea typeface="Calibri"/>
                <a:cs typeface="Calibri"/>
                <a:sym typeface="Calibri"/>
              </a:rPr>
              <a:t> 70% higher than Walmart. </a:t>
            </a:r>
            <a:endParaRPr sz="2400">
              <a:solidFill>
                <a:schemeClr val="dk1"/>
              </a:solidFill>
              <a:latin typeface="Calibri"/>
              <a:ea typeface="Calibri"/>
              <a:cs typeface="Calibri"/>
              <a:sym typeface="Calibri"/>
            </a:endParaRPr>
          </a:p>
          <a:p>
            <a:pPr indent="-381000" lvl="0" marL="457200" rtl="0" algn="l">
              <a:lnSpc>
                <a:spcPct val="115000"/>
              </a:lnSpc>
              <a:spcBef>
                <a:spcPts val="160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These stats are insane- </a:t>
            </a:r>
            <a:r>
              <a:rPr lang="en" sz="2400">
                <a:solidFill>
                  <a:srgbClr val="FFFF00"/>
                </a:solidFill>
                <a:latin typeface="Calibri"/>
                <a:ea typeface="Calibri"/>
                <a:cs typeface="Calibri"/>
                <a:sym typeface="Calibri"/>
              </a:rPr>
              <a:t>MADability.</a:t>
            </a:r>
            <a:endParaRPr sz="2400">
              <a:solidFill>
                <a:srgbClr val="FFFF00"/>
              </a:solidFill>
              <a:latin typeface="Calibri"/>
              <a:ea typeface="Calibri"/>
              <a:cs typeface="Calibri"/>
              <a:sym typeface="Calibri"/>
            </a:endParaRPr>
          </a:p>
          <a:p>
            <a:pPr indent="0" lvl="0" marL="0" rtl="0" algn="l">
              <a:spcBef>
                <a:spcPts val="1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311700" y="445025"/>
            <a:ext cx="8558400" cy="10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The secret to their sauce lies in what Harvard Business School professor, Clay Christensen calls </a:t>
            </a:r>
            <a:r>
              <a:rPr lang="en" sz="2400">
                <a:solidFill>
                  <a:srgbClr val="FFFF00"/>
                </a:solidFill>
                <a:latin typeface="Calibri"/>
                <a:ea typeface="Calibri"/>
                <a:cs typeface="Calibri"/>
                <a:sym typeface="Calibri"/>
              </a:rPr>
              <a:t>‘disruptive innovation’.</a:t>
            </a:r>
            <a:endParaRPr sz="2400">
              <a:solidFill>
                <a:srgbClr val="FFFF00"/>
              </a:solidFill>
              <a:latin typeface="Calibri"/>
              <a:ea typeface="Calibri"/>
              <a:cs typeface="Calibri"/>
              <a:sym typeface="Calibri"/>
            </a:endParaRPr>
          </a:p>
        </p:txBody>
      </p:sp>
      <p:pic>
        <p:nvPicPr>
          <p:cNvPr id="198" name="Google Shape;198;p37"/>
          <p:cNvPicPr preferRelativeResize="0"/>
          <p:nvPr/>
        </p:nvPicPr>
        <p:blipFill>
          <a:blip r:embed="rId3">
            <a:alphaModFix/>
          </a:blip>
          <a:stretch>
            <a:fillRect/>
          </a:stretch>
        </p:blipFill>
        <p:spPr>
          <a:xfrm>
            <a:off x="2722750" y="1493825"/>
            <a:ext cx="3698503" cy="3390275"/>
          </a:xfrm>
          <a:prstGeom prst="rect">
            <a:avLst/>
          </a:prstGeom>
          <a:noFill/>
          <a:ln>
            <a:noFill/>
          </a:ln>
        </p:spPr>
      </p:pic>
      <p:sp>
        <p:nvSpPr>
          <p:cNvPr id="199" name="Google Shape;19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00"/>
                </a:solidFill>
                <a:latin typeface="Times New Roman"/>
                <a:ea typeface="Times New Roman"/>
                <a:cs typeface="Times New Roman"/>
                <a:sym typeface="Times New Roman"/>
              </a:rPr>
              <a:t>Satya Nadella - Microsoft</a:t>
            </a:r>
            <a:endParaRPr sz="3800">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t/>
            </a:r>
            <a:endParaRPr sz="3800">
              <a:solidFill>
                <a:srgbClr val="FFFF00"/>
              </a:solidFill>
              <a:latin typeface="Times New Roman"/>
              <a:ea typeface="Times New Roman"/>
              <a:cs typeface="Times New Roman"/>
              <a:sym typeface="Times New Roman"/>
            </a:endParaRPr>
          </a:p>
        </p:txBody>
      </p:sp>
      <p:pic>
        <p:nvPicPr>
          <p:cNvPr id="205" name="Google Shape;205;p38"/>
          <p:cNvPicPr preferRelativeResize="0"/>
          <p:nvPr/>
        </p:nvPicPr>
        <p:blipFill>
          <a:blip r:embed="rId3">
            <a:alphaModFix/>
          </a:blip>
          <a:stretch>
            <a:fillRect/>
          </a:stretch>
        </p:blipFill>
        <p:spPr>
          <a:xfrm>
            <a:off x="1672050" y="1398873"/>
            <a:ext cx="5673625" cy="3194226"/>
          </a:xfrm>
          <a:prstGeom prst="rect">
            <a:avLst/>
          </a:prstGeom>
          <a:noFill/>
          <a:ln>
            <a:noFill/>
          </a:ln>
        </p:spPr>
      </p:pic>
      <p:sp>
        <p:nvSpPr>
          <p:cNvPr id="206" name="Google Shape;206;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39"/>
          <p:cNvPicPr preferRelativeResize="0"/>
          <p:nvPr/>
        </p:nvPicPr>
        <p:blipFill>
          <a:blip r:embed="rId3">
            <a:alphaModFix/>
          </a:blip>
          <a:stretch>
            <a:fillRect/>
          </a:stretch>
        </p:blipFill>
        <p:spPr>
          <a:xfrm>
            <a:off x="2601888" y="1205625"/>
            <a:ext cx="3752124" cy="2485375"/>
          </a:xfrm>
          <a:prstGeom prst="rect">
            <a:avLst/>
          </a:prstGeom>
          <a:noFill/>
          <a:ln>
            <a:noFill/>
          </a:ln>
        </p:spPr>
      </p:pic>
      <p:sp>
        <p:nvSpPr>
          <p:cNvPr id="212" name="Google Shape;212;p39"/>
          <p:cNvSpPr txBox="1"/>
          <p:nvPr/>
        </p:nvSpPr>
        <p:spPr>
          <a:xfrm>
            <a:off x="458800" y="123200"/>
            <a:ext cx="8685300" cy="9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Calibri"/>
                <a:ea typeface="Calibri"/>
                <a:cs typeface="Calibri"/>
                <a:sym typeface="Calibri"/>
              </a:rPr>
              <a:t>Satya brought about a change by </a:t>
            </a:r>
            <a:r>
              <a:rPr lang="en" sz="2800">
                <a:solidFill>
                  <a:srgbClr val="FFFF00"/>
                </a:solidFill>
                <a:latin typeface="Calibri"/>
                <a:ea typeface="Calibri"/>
                <a:cs typeface="Calibri"/>
                <a:sym typeface="Calibri"/>
              </a:rPr>
              <a:t>changing the culture at Microsoft!</a:t>
            </a:r>
            <a:endParaRPr sz="2800">
              <a:solidFill>
                <a:srgbClr val="FFFF00"/>
              </a:solidFill>
              <a:latin typeface="Calibri"/>
              <a:ea typeface="Calibri"/>
              <a:cs typeface="Calibri"/>
              <a:sym typeface="Calibri"/>
            </a:endParaRPr>
          </a:p>
          <a:p>
            <a:pPr indent="0" lvl="0" marL="0" rtl="0" algn="ctr">
              <a:spcBef>
                <a:spcPts val="0"/>
              </a:spcBef>
              <a:spcAft>
                <a:spcPts val="0"/>
              </a:spcAft>
              <a:buNone/>
            </a:pPr>
            <a:r>
              <a:t/>
            </a:r>
            <a:endParaRPr sz="2800">
              <a:solidFill>
                <a:srgbClr val="FFFF00"/>
              </a:solidFill>
              <a:latin typeface="Calibri"/>
              <a:ea typeface="Calibri"/>
              <a:cs typeface="Calibri"/>
              <a:sym typeface="Calibri"/>
            </a:endParaRPr>
          </a:p>
        </p:txBody>
      </p:sp>
      <p:sp>
        <p:nvSpPr>
          <p:cNvPr id="213" name="Google Shape;213;p39"/>
          <p:cNvSpPr txBox="1"/>
          <p:nvPr/>
        </p:nvSpPr>
        <p:spPr>
          <a:xfrm>
            <a:off x="277200" y="3981775"/>
            <a:ext cx="8685300" cy="9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latin typeface="Calibri"/>
                <a:ea typeface="Calibri"/>
                <a:cs typeface="Calibri"/>
                <a:sym typeface="Calibri"/>
              </a:rPr>
              <a:t>In Satya’s Microsoft there are only </a:t>
            </a:r>
            <a:r>
              <a:rPr lang="en" sz="2800">
                <a:solidFill>
                  <a:srgbClr val="FFFF00"/>
                </a:solidFill>
                <a:latin typeface="Calibri"/>
                <a:ea typeface="Calibri"/>
                <a:cs typeface="Calibri"/>
                <a:sym typeface="Calibri"/>
              </a:rPr>
              <a:t>“fixers”</a:t>
            </a:r>
            <a:r>
              <a:rPr lang="en" sz="2800">
                <a:solidFill>
                  <a:srgbClr val="FFFFFF"/>
                </a:solidFill>
                <a:latin typeface="Calibri"/>
                <a:ea typeface="Calibri"/>
                <a:cs typeface="Calibri"/>
                <a:sym typeface="Calibri"/>
              </a:rPr>
              <a:t> and no </a:t>
            </a:r>
            <a:r>
              <a:rPr lang="en" sz="2800">
                <a:solidFill>
                  <a:srgbClr val="FFFF00"/>
                </a:solidFill>
                <a:latin typeface="Calibri"/>
                <a:ea typeface="Calibri"/>
                <a:cs typeface="Calibri"/>
                <a:sym typeface="Calibri"/>
              </a:rPr>
              <a:t>“complainers”.</a:t>
            </a:r>
            <a:endParaRPr sz="2800">
              <a:solidFill>
                <a:srgbClr val="FFFF00"/>
              </a:solidFill>
              <a:latin typeface="Calibri"/>
              <a:ea typeface="Calibri"/>
              <a:cs typeface="Calibri"/>
              <a:sym typeface="Calibri"/>
            </a:endParaRPr>
          </a:p>
        </p:txBody>
      </p:sp>
      <p:sp>
        <p:nvSpPr>
          <p:cNvPr id="214" name="Google Shape;214;p39"/>
          <p:cNvSpPr txBox="1"/>
          <p:nvPr/>
        </p:nvSpPr>
        <p:spPr>
          <a:xfrm>
            <a:off x="3507925" y="3787925"/>
            <a:ext cx="36342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2011, Manu Cornet</a:t>
            </a:r>
            <a:endParaRPr>
              <a:solidFill>
                <a:srgbClr val="FFFFFF"/>
              </a:solidFill>
              <a:latin typeface="Times New Roman"/>
              <a:ea typeface="Times New Roman"/>
              <a:cs typeface="Times New Roman"/>
              <a:sym typeface="Times New Roman"/>
            </a:endParaRPr>
          </a:p>
        </p:txBody>
      </p:sp>
      <p:sp>
        <p:nvSpPr>
          <p:cNvPr id="215" name="Google Shape;21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FFFF00"/>
                </a:solidFill>
                <a:latin typeface="Times New Roman"/>
                <a:ea typeface="Times New Roman"/>
                <a:cs typeface="Times New Roman"/>
                <a:sym typeface="Times New Roman"/>
              </a:rPr>
              <a:t>Embracing a Growth Mindset</a:t>
            </a:r>
            <a:endParaRPr sz="3400">
              <a:solidFill>
                <a:srgbClr val="FFFF00"/>
              </a:solidFill>
              <a:latin typeface="Times New Roman"/>
              <a:ea typeface="Times New Roman"/>
              <a:cs typeface="Times New Roman"/>
              <a:sym typeface="Times New Roman"/>
            </a:endParaRPr>
          </a:p>
        </p:txBody>
      </p:sp>
      <p:sp>
        <p:nvSpPr>
          <p:cNvPr id="221" name="Google Shape;22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 sz="2400">
                <a:solidFill>
                  <a:srgbClr val="FFFFFF"/>
                </a:solidFill>
                <a:latin typeface="Calibri"/>
                <a:ea typeface="Calibri"/>
                <a:cs typeface="Calibri"/>
                <a:sym typeface="Calibri"/>
              </a:rPr>
              <a:t>Nadella credits Dweck’s 2007 book </a:t>
            </a:r>
            <a:r>
              <a:rPr lang="en" sz="2400">
                <a:solidFill>
                  <a:srgbClr val="FFFF00"/>
                </a:solidFill>
                <a:latin typeface="Calibri"/>
                <a:ea typeface="Calibri"/>
                <a:cs typeface="Calibri"/>
                <a:sym typeface="Calibri"/>
              </a:rPr>
              <a:t>Mindset: The New Psychology of Success</a:t>
            </a:r>
            <a:r>
              <a:rPr lang="en" sz="2400">
                <a:solidFill>
                  <a:srgbClr val="FFFFFF"/>
                </a:solidFill>
                <a:latin typeface="Calibri"/>
                <a:ea typeface="Calibri"/>
                <a:cs typeface="Calibri"/>
                <a:sym typeface="Calibri"/>
              </a:rPr>
              <a:t> with defining his philosophy on company culture. </a:t>
            </a:r>
            <a:endParaRPr sz="2400">
              <a:solidFill>
                <a:srgbClr val="FFFFFF"/>
              </a:solidFill>
              <a:latin typeface="Calibri"/>
              <a:ea typeface="Calibri"/>
              <a:cs typeface="Calibri"/>
              <a:sym typeface="Calibri"/>
            </a:endParaRPr>
          </a:p>
          <a:p>
            <a:pPr indent="-381000" lvl="0" marL="457200" rtl="0" algn="l">
              <a:spcBef>
                <a:spcPts val="0"/>
              </a:spcBef>
              <a:spcAft>
                <a:spcPts val="0"/>
              </a:spcAft>
              <a:buSzPts val="2400"/>
              <a:buFont typeface="Calibri"/>
              <a:buChar char="●"/>
            </a:pPr>
            <a:r>
              <a:rPr lang="en" sz="2400">
                <a:solidFill>
                  <a:srgbClr val="FFFFFF"/>
                </a:solidFill>
                <a:latin typeface="Calibri"/>
                <a:ea typeface="Calibri"/>
                <a:cs typeface="Calibri"/>
                <a:sym typeface="Calibri"/>
              </a:rPr>
              <a:t>But as much as growth mindset is about</a:t>
            </a:r>
            <a:r>
              <a:rPr lang="en" sz="2400">
                <a:solidFill>
                  <a:srgbClr val="FFFF00"/>
                </a:solidFill>
                <a:latin typeface="Calibri"/>
                <a:ea typeface="Calibri"/>
                <a:cs typeface="Calibri"/>
                <a:sym typeface="Calibri"/>
              </a:rPr>
              <a:t> innovation,</a:t>
            </a:r>
            <a:r>
              <a:rPr lang="en" sz="2400">
                <a:solidFill>
                  <a:srgbClr val="FFFFFF"/>
                </a:solidFill>
                <a:latin typeface="Calibri"/>
                <a:ea typeface="Calibri"/>
                <a:cs typeface="Calibri"/>
                <a:sym typeface="Calibri"/>
              </a:rPr>
              <a:t> it is also about </a:t>
            </a:r>
            <a:r>
              <a:rPr lang="en" sz="2400">
                <a:solidFill>
                  <a:srgbClr val="FFFF00"/>
                </a:solidFill>
                <a:latin typeface="Calibri"/>
                <a:ea typeface="Calibri"/>
                <a:cs typeface="Calibri"/>
                <a:sym typeface="Calibri"/>
              </a:rPr>
              <a:t>learning from mistakes.</a:t>
            </a:r>
            <a:endParaRPr sz="2400">
              <a:solidFill>
                <a:srgbClr val="FFFF00"/>
              </a:solidFill>
              <a:latin typeface="Calibri"/>
              <a:ea typeface="Calibri"/>
              <a:cs typeface="Calibri"/>
              <a:sym typeface="Calibri"/>
            </a:endParaRPr>
          </a:p>
          <a:p>
            <a:pPr indent="-381000" lvl="0" marL="457200" rtl="0" algn="l">
              <a:spcBef>
                <a:spcPts val="0"/>
              </a:spcBef>
              <a:spcAft>
                <a:spcPts val="1600"/>
              </a:spcAft>
              <a:buClr>
                <a:srgbClr val="FFFFFF"/>
              </a:buClr>
              <a:buSzPts val="2400"/>
              <a:buFont typeface="Calibri"/>
              <a:buChar char="●"/>
            </a:pPr>
            <a:r>
              <a:rPr lang="en" sz="2400">
                <a:solidFill>
                  <a:srgbClr val="FFFFFF"/>
                </a:solidFill>
                <a:latin typeface="Calibri"/>
                <a:ea typeface="Calibri"/>
                <a:cs typeface="Calibri"/>
                <a:sym typeface="Calibri"/>
              </a:rPr>
              <a:t>The beauty of the growth mindset, though, is that you can let a </a:t>
            </a:r>
            <a:r>
              <a:rPr lang="en" sz="2400">
                <a:solidFill>
                  <a:srgbClr val="FFFF00"/>
                </a:solidFill>
                <a:latin typeface="Calibri"/>
                <a:ea typeface="Calibri"/>
                <a:cs typeface="Calibri"/>
                <a:sym typeface="Calibri"/>
              </a:rPr>
              <a:t>mistake become a learning opportunity.</a:t>
            </a:r>
            <a:endParaRPr sz="2400">
              <a:solidFill>
                <a:srgbClr val="FFFF00"/>
              </a:solidFill>
              <a:latin typeface="Calibri"/>
              <a:ea typeface="Calibri"/>
              <a:cs typeface="Calibri"/>
              <a:sym typeface="Calibri"/>
            </a:endParaRPr>
          </a:p>
        </p:txBody>
      </p:sp>
      <p:sp>
        <p:nvSpPr>
          <p:cNvPr id="222" name="Google Shape;22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FFFFFF"/>
                </a:solidFill>
              </a:rPr>
              <a:t>“The cure for </a:t>
            </a:r>
            <a:r>
              <a:rPr lang="en" sz="2400">
                <a:solidFill>
                  <a:srgbClr val="FFFF00"/>
                </a:solidFill>
              </a:rPr>
              <a:t>Apple</a:t>
            </a:r>
            <a:r>
              <a:rPr lang="en" sz="2400">
                <a:solidFill>
                  <a:srgbClr val="FFFFFF"/>
                </a:solidFill>
              </a:rPr>
              <a:t> is not cost-cutting. The cure for Apple is to </a:t>
            </a:r>
            <a:r>
              <a:rPr lang="en" sz="2400">
                <a:solidFill>
                  <a:srgbClr val="FFFF00"/>
                </a:solidFill>
              </a:rPr>
              <a:t>innovate its way out of its current predicament.</a:t>
            </a:r>
            <a:r>
              <a:rPr lang="en" sz="2400">
                <a:solidFill>
                  <a:srgbClr val="FFFFFF"/>
                </a:solidFill>
              </a:rPr>
              <a:t>” - </a:t>
            </a:r>
            <a:r>
              <a:rPr lang="en" sz="2400">
                <a:solidFill>
                  <a:srgbClr val="FFFF00"/>
                </a:solidFill>
              </a:rPr>
              <a:t>Steve Jobs</a:t>
            </a:r>
            <a:endParaRPr sz="2400">
              <a:solidFill>
                <a:srgbClr val="FFFF00"/>
              </a:solidFill>
            </a:endParaRPr>
          </a:p>
        </p:txBody>
      </p:sp>
      <p:sp>
        <p:nvSpPr>
          <p:cNvPr id="228" name="Google Shape;228;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9" name="Google Shape;229;p41"/>
          <p:cNvPicPr preferRelativeResize="0"/>
          <p:nvPr/>
        </p:nvPicPr>
        <p:blipFill>
          <a:blip r:embed="rId3">
            <a:alphaModFix/>
          </a:blip>
          <a:stretch>
            <a:fillRect/>
          </a:stretch>
        </p:blipFill>
        <p:spPr>
          <a:xfrm>
            <a:off x="3592825" y="2425738"/>
            <a:ext cx="2143125"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42"/>
          <p:cNvSpPr txBox="1"/>
          <p:nvPr/>
        </p:nvSpPr>
        <p:spPr>
          <a:xfrm>
            <a:off x="829975" y="601950"/>
            <a:ext cx="7692000" cy="393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800">
              <a:solidFill>
                <a:srgbClr val="FFFF00"/>
              </a:solidFill>
              <a:latin typeface="Times New Roman"/>
              <a:ea typeface="Times New Roman"/>
              <a:cs typeface="Times New Roman"/>
              <a:sym typeface="Times New Roman"/>
            </a:endParaRPr>
          </a:p>
          <a:p>
            <a:pPr indent="0" lvl="0" marL="0" rtl="0" algn="ctr">
              <a:spcBef>
                <a:spcPts val="0"/>
              </a:spcBef>
              <a:spcAft>
                <a:spcPts val="0"/>
              </a:spcAft>
              <a:buNone/>
            </a:pPr>
            <a:r>
              <a:t/>
            </a:r>
            <a:endParaRPr sz="3800">
              <a:solidFill>
                <a:srgbClr val="FFFF00"/>
              </a:solidFill>
              <a:latin typeface="Times New Roman"/>
              <a:ea typeface="Times New Roman"/>
              <a:cs typeface="Times New Roman"/>
              <a:sym typeface="Times New Roman"/>
            </a:endParaRPr>
          </a:p>
          <a:p>
            <a:pPr indent="0" lvl="0" marL="0" rtl="0" algn="ctr">
              <a:spcBef>
                <a:spcPts val="0"/>
              </a:spcBef>
              <a:spcAft>
                <a:spcPts val="0"/>
              </a:spcAft>
              <a:buNone/>
            </a:pPr>
            <a:r>
              <a:rPr lang="en" sz="3800">
                <a:solidFill>
                  <a:srgbClr val="FFFF00"/>
                </a:solidFill>
                <a:latin typeface="Times New Roman"/>
                <a:ea typeface="Times New Roman"/>
                <a:cs typeface="Times New Roman"/>
                <a:sym typeface="Times New Roman"/>
              </a:rPr>
              <a:t>WHAT’S KEEPING CEOs LATE UP AT NIGHT ?</a:t>
            </a:r>
            <a:endParaRPr sz="3800">
              <a:solidFill>
                <a:srgbClr val="FFFF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3"/>
          <p:cNvSpPr txBox="1"/>
          <p:nvPr>
            <p:ph idx="1" type="body"/>
          </p:nvPr>
        </p:nvSpPr>
        <p:spPr>
          <a:xfrm>
            <a:off x="311700" y="1251225"/>
            <a:ext cx="8520600" cy="34164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A</a:t>
            </a:r>
            <a:r>
              <a:rPr lang="en" sz="2400">
                <a:solidFill>
                  <a:srgbClr val="FFFFFF"/>
                </a:solidFill>
                <a:latin typeface="Calibri"/>
                <a:ea typeface="Calibri"/>
                <a:cs typeface="Calibri"/>
                <a:sym typeface="Calibri"/>
              </a:rPr>
              <a:t>bility to </a:t>
            </a:r>
            <a:r>
              <a:rPr lang="en" sz="2400">
                <a:solidFill>
                  <a:srgbClr val="FFFF00"/>
                </a:solidFill>
                <a:latin typeface="Calibri"/>
                <a:ea typeface="Calibri"/>
                <a:cs typeface="Calibri"/>
                <a:sym typeface="Calibri"/>
              </a:rPr>
              <a:t>operate</a:t>
            </a:r>
            <a:r>
              <a:rPr lang="en" sz="2400">
                <a:solidFill>
                  <a:srgbClr val="FFFFFF"/>
                </a:solidFill>
                <a:latin typeface="Calibri"/>
                <a:ea typeface="Calibri"/>
                <a:cs typeface="Calibri"/>
                <a:sym typeface="Calibri"/>
              </a:rPr>
              <a:t> in a global </a:t>
            </a:r>
            <a:r>
              <a:rPr lang="en" sz="2400">
                <a:solidFill>
                  <a:srgbClr val="FFFFFF"/>
                </a:solidFill>
                <a:latin typeface="Calibri"/>
                <a:ea typeface="Calibri"/>
                <a:cs typeface="Calibri"/>
                <a:sym typeface="Calibri"/>
              </a:rPr>
              <a:t>marketplace</a:t>
            </a:r>
            <a:endParaRPr sz="2400">
              <a:solidFill>
                <a:srgbClr val="FFFFFF"/>
              </a:solidFill>
              <a:latin typeface="Calibri"/>
              <a:ea typeface="Calibri"/>
              <a:cs typeface="Calibri"/>
              <a:sym typeface="Calibri"/>
            </a:endParaRPr>
          </a:p>
          <a:p>
            <a:pPr indent="-381000" lvl="0" marL="457200" rtl="0" algn="l">
              <a:lnSpc>
                <a:spcPct val="150000"/>
              </a:lnSpc>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Political </a:t>
            </a:r>
            <a:r>
              <a:rPr lang="en" sz="2400">
                <a:solidFill>
                  <a:srgbClr val="FFFF00"/>
                </a:solidFill>
                <a:latin typeface="Calibri"/>
                <a:ea typeface="Calibri"/>
                <a:cs typeface="Calibri"/>
                <a:sym typeface="Calibri"/>
              </a:rPr>
              <a:t>uncertainty</a:t>
            </a:r>
            <a:r>
              <a:rPr lang="en" sz="2400">
                <a:solidFill>
                  <a:srgbClr val="FFFFFF"/>
                </a:solidFill>
                <a:latin typeface="Calibri"/>
                <a:ea typeface="Calibri"/>
                <a:cs typeface="Calibri"/>
                <a:sym typeface="Calibri"/>
              </a:rPr>
              <a:t> and</a:t>
            </a:r>
            <a:r>
              <a:rPr lang="en" sz="2400">
                <a:solidFill>
                  <a:srgbClr val="FFFF00"/>
                </a:solidFill>
                <a:latin typeface="Calibri"/>
                <a:ea typeface="Calibri"/>
                <a:cs typeface="Calibri"/>
                <a:sym typeface="Calibri"/>
              </a:rPr>
              <a:t> legislation</a:t>
            </a:r>
            <a:endParaRPr sz="2400">
              <a:solidFill>
                <a:srgbClr val="FFFF00"/>
              </a:solidFill>
              <a:latin typeface="Calibri"/>
              <a:ea typeface="Calibri"/>
              <a:cs typeface="Calibri"/>
              <a:sym typeface="Calibri"/>
            </a:endParaRPr>
          </a:p>
          <a:p>
            <a:pPr indent="-381000" lvl="0" marL="457200" rtl="0" algn="l">
              <a:lnSpc>
                <a:spcPct val="150000"/>
              </a:lnSpc>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Able to </a:t>
            </a:r>
            <a:r>
              <a:rPr lang="en" sz="2400">
                <a:solidFill>
                  <a:srgbClr val="FFFF00"/>
                </a:solidFill>
                <a:latin typeface="Calibri"/>
                <a:ea typeface="Calibri"/>
                <a:cs typeface="Calibri"/>
                <a:sym typeface="Calibri"/>
              </a:rPr>
              <a:t>capitalise on emerging technologies</a:t>
            </a:r>
            <a:r>
              <a:rPr lang="en" sz="2400">
                <a:solidFill>
                  <a:srgbClr val="FFFFFF"/>
                </a:solidFill>
                <a:latin typeface="Calibri"/>
                <a:ea typeface="Calibri"/>
                <a:cs typeface="Calibri"/>
                <a:sym typeface="Calibri"/>
              </a:rPr>
              <a:t> in a timely manner</a:t>
            </a:r>
            <a:endParaRPr sz="2400">
              <a:solidFill>
                <a:srgbClr val="FFFFFF"/>
              </a:solidFill>
              <a:latin typeface="Calibri"/>
              <a:ea typeface="Calibri"/>
              <a:cs typeface="Calibri"/>
              <a:sym typeface="Calibri"/>
            </a:endParaRPr>
          </a:p>
          <a:p>
            <a:pPr indent="-381000" lvl="0" marL="457200" rtl="0" algn="l">
              <a:lnSpc>
                <a:spcPct val="150000"/>
              </a:lnSpc>
              <a:spcBef>
                <a:spcPts val="0"/>
              </a:spcBef>
              <a:spcAft>
                <a:spcPts val="0"/>
              </a:spcAft>
              <a:buClr>
                <a:srgbClr val="FFFFFF"/>
              </a:buClr>
              <a:buSzPts val="2400"/>
              <a:buFont typeface="Calibri"/>
              <a:buChar char="●"/>
            </a:pPr>
            <a:r>
              <a:rPr lang="en" sz="2400">
                <a:solidFill>
                  <a:srgbClr val="FFFF00"/>
                </a:solidFill>
                <a:latin typeface="Calibri"/>
                <a:ea typeface="Calibri"/>
                <a:cs typeface="Calibri"/>
                <a:sym typeface="Calibri"/>
              </a:rPr>
              <a:t>Talent</a:t>
            </a:r>
            <a:r>
              <a:rPr lang="en" sz="2400">
                <a:solidFill>
                  <a:srgbClr val="FFFFFF"/>
                </a:solidFill>
                <a:latin typeface="Calibri"/>
                <a:ea typeface="Calibri"/>
                <a:cs typeface="Calibri"/>
                <a:sym typeface="Calibri"/>
              </a:rPr>
              <a:t> related issues.</a:t>
            </a:r>
            <a:endParaRPr sz="2400">
              <a:solidFill>
                <a:srgbClr val="FFFFFF"/>
              </a:solidFill>
              <a:latin typeface="Calibri"/>
              <a:ea typeface="Calibri"/>
              <a:cs typeface="Calibri"/>
              <a:sym typeface="Calibri"/>
            </a:endParaRPr>
          </a:p>
          <a:p>
            <a:pPr indent="0" lvl="0" marL="457200" rtl="0" algn="l">
              <a:spcBef>
                <a:spcPts val="1600"/>
              </a:spcBef>
              <a:spcAft>
                <a:spcPts val="1600"/>
              </a:spcAft>
              <a:buNone/>
            </a:pPr>
            <a:r>
              <a:t/>
            </a:r>
            <a:endParaRPr/>
          </a:p>
        </p:txBody>
      </p:sp>
      <p:sp>
        <p:nvSpPr>
          <p:cNvPr id="241" name="Google Shape;241;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2" name="Google Shape;242;p43"/>
          <p:cNvSpPr txBox="1"/>
          <p:nvPr/>
        </p:nvSpPr>
        <p:spPr>
          <a:xfrm>
            <a:off x="549425" y="315625"/>
            <a:ext cx="7843800" cy="6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00"/>
                </a:solidFill>
                <a:latin typeface="Times New Roman"/>
                <a:ea typeface="Times New Roman"/>
                <a:cs typeface="Times New Roman"/>
                <a:sym typeface="Times New Roman"/>
              </a:rPr>
              <a:t>Issues</a:t>
            </a:r>
            <a:endParaRPr sz="3800">
              <a:solidFill>
                <a:srgbClr val="FFFF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26"/>
          <p:cNvSpPr txBox="1"/>
          <p:nvPr/>
        </p:nvSpPr>
        <p:spPr>
          <a:xfrm>
            <a:off x="584500" y="619550"/>
            <a:ext cx="8065800" cy="39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800">
              <a:solidFill>
                <a:srgbClr val="FFFF00"/>
              </a:solidFill>
              <a:latin typeface="Times New Roman"/>
              <a:ea typeface="Times New Roman"/>
              <a:cs typeface="Times New Roman"/>
              <a:sym typeface="Times New Roman"/>
            </a:endParaRPr>
          </a:p>
          <a:p>
            <a:pPr indent="0" lvl="0" marL="0" rtl="0" algn="ctr">
              <a:spcBef>
                <a:spcPts val="0"/>
              </a:spcBef>
              <a:spcAft>
                <a:spcPts val="0"/>
              </a:spcAft>
              <a:buNone/>
            </a:pPr>
            <a:r>
              <a:t/>
            </a:r>
            <a:endParaRPr sz="3800">
              <a:solidFill>
                <a:srgbClr val="FFFF00"/>
              </a:solidFill>
              <a:latin typeface="Times New Roman"/>
              <a:ea typeface="Times New Roman"/>
              <a:cs typeface="Times New Roman"/>
              <a:sym typeface="Times New Roman"/>
            </a:endParaRPr>
          </a:p>
          <a:p>
            <a:pPr indent="0" lvl="0" marL="0" rtl="0" algn="ctr">
              <a:spcBef>
                <a:spcPts val="0"/>
              </a:spcBef>
              <a:spcAft>
                <a:spcPts val="0"/>
              </a:spcAft>
              <a:buNone/>
            </a:pPr>
            <a:r>
              <a:rPr lang="en" sz="3800">
                <a:solidFill>
                  <a:srgbClr val="FFFF00"/>
                </a:solidFill>
                <a:latin typeface="Times New Roman"/>
                <a:ea typeface="Times New Roman"/>
                <a:cs typeface="Times New Roman"/>
                <a:sym typeface="Times New Roman"/>
              </a:rPr>
              <a:t>WHY ARE WE TALKING ABOUT CEO’S?</a:t>
            </a:r>
            <a:endParaRPr sz="3800">
              <a:solidFill>
                <a:srgbClr val="FFFF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3800">
                <a:solidFill>
                  <a:srgbClr val="FFFF00"/>
                </a:solidFill>
                <a:latin typeface="Times New Roman"/>
                <a:ea typeface="Times New Roman"/>
                <a:cs typeface="Times New Roman"/>
                <a:sym typeface="Times New Roman"/>
              </a:rPr>
              <a:t>CONCLUSION</a:t>
            </a:r>
            <a:endParaRPr b="1" sz="3800">
              <a:solidFill>
                <a:srgbClr val="FFFF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3800">
              <a:solidFill>
                <a:srgbClr val="FFFF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3800">
                <a:solidFill>
                  <a:srgbClr val="FFFF00"/>
                </a:solidFill>
                <a:latin typeface="Times New Roman"/>
                <a:ea typeface="Times New Roman"/>
                <a:cs typeface="Times New Roman"/>
                <a:sym typeface="Times New Roman"/>
              </a:rPr>
              <a:t>FIRST WE NEED TO BE CEOs’ OF OURSELVES</a:t>
            </a:r>
            <a:endParaRPr sz="3800">
              <a:solidFill>
                <a:srgbClr val="FFFF00"/>
              </a:solidFill>
              <a:latin typeface="Times New Roman"/>
              <a:ea typeface="Times New Roman"/>
              <a:cs typeface="Times New Roman"/>
              <a:sym typeface="Times New Roman"/>
            </a:endParaRPr>
          </a:p>
        </p:txBody>
      </p:sp>
      <p:sp>
        <p:nvSpPr>
          <p:cNvPr id="248" name="Google Shape;24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201750"/>
            <a:ext cx="8520600" cy="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3800">
                <a:solidFill>
                  <a:srgbClr val="FFFF00"/>
                </a:solidFill>
                <a:latin typeface="Times New Roman"/>
                <a:ea typeface="Times New Roman"/>
                <a:cs typeface="Times New Roman"/>
                <a:sym typeface="Times New Roman"/>
              </a:rPr>
              <a:t>What we need ?	</a:t>
            </a:r>
            <a:endParaRPr sz="3800">
              <a:solidFill>
                <a:srgbClr val="FFFF00"/>
              </a:solidFill>
              <a:latin typeface="Times New Roman"/>
              <a:ea typeface="Times New Roman"/>
              <a:cs typeface="Times New Roman"/>
              <a:sym typeface="Times New Roman"/>
            </a:endParaRPr>
          </a:p>
        </p:txBody>
      </p:sp>
      <p:sp>
        <p:nvSpPr>
          <p:cNvPr id="254" name="Google Shape;254;p45"/>
          <p:cNvSpPr txBox="1"/>
          <p:nvPr>
            <p:ph idx="1" type="body"/>
          </p:nvPr>
        </p:nvSpPr>
        <p:spPr>
          <a:xfrm>
            <a:off x="416925" y="901850"/>
            <a:ext cx="8520600" cy="415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Passion </a:t>
            </a:r>
            <a:endParaRPr sz="2400">
              <a:solidFill>
                <a:srgbClr val="FFFFFF"/>
              </a:solidFill>
            </a:endParaRPr>
          </a:p>
          <a:p>
            <a:pPr indent="-381000" lvl="1" marL="9144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CEO is passionate for their company. </a:t>
            </a:r>
            <a:endParaRPr sz="2400">
              <a:solidFill>
                <a:srgbClr val="FFFFFF"/>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Don’t give up, give 100%, n</a:t>
            </a:r>
            <a:r>
              <a:rPr lang="en" sz="2400">
                <a:solidFill>
                  <a:srgbClr val="FFFFFF"/>
                </a:solidFill>
                <a:latin typeface="Calibri"/>
                <a:ea typeface="Calibri"/>
                <a:cs typeface="Calibri"/>
                <a:sym typeface="Calibri"/>
              </a:rPr>
              <a:t>o s</a:t>
            </a:r>
            <a:r>
              <a:rPr lang="en" sz="2400">
                <a:solidFill>
                  <a:srgbClr val="FFFFFF"/>
                </a:solidFill>
                <a:latin typeface="Calibri"/>
                <a:ea typeface="Calibri"/>
                <a:cs typeface="Calibri"/>
                <a:sym typeface="Calibri"/>
              </a:rPr>
              <a:t>how off, no excuses.</a:t>
            </a:r>
            <a:endParaRPr sz="2400">
              <a:solidFill>
                <a:srgbClr val="FFFFFF"/>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Similarly</a:t>
            </a:r>
            <a:r>
              <a:rPr lang="en" sz="2400">
                <a:solidFill>
                  <a:srgbClr val="FFFF00"/>
                </a:solidFill>
                <a:latin typeface="Calibri"/>
                <a:ea typeface="Calibri"/>
                <a:cs typeface="Calibri"/>
                <a:sym typeface="Calibri"/>
              </a:rPr>
              <a:t> we should be passionate for whatever we do</a:t>
            </a:r>
            <a:r>
              <a:rPr lang="en" sz="2400">
                <a:solidFill>
                  <a:srgbClr val="FFFFFF"/>
                </a:solidFill>
                <a:latin typeface="Calibri"/>
                <a:ea typeface="Calibri"/>
                <a:cs typeface="Calibri"/>
                <a:sym typeface="Calibri"/>
              </a:rPr>
              <a:t>.</a:t>
            </a:r>
            <a:endParaRPr sz="2400">
              <a:solidFill>
                <a:srgbClr val="FFFFFF"/>
              </a:solidFill>
              <a:latin typeface="Calibri"/>
              <a:ea typeface="Calibri"/>
              <a:cs typeface="Calibri"/>
              <a:sym typeface="Calibri"/>
            </a:endParaRPr>
          </a:p>
          <a:p>
            <a:pPr indent="0" lvl="0" marL="914400" rtl="0" algn="l">
              <a:spcBef>
                <a:spcPts val="1600"/>
              </a:spcBef>
              <a:spcAft>
                <a:spcPts val="0"/>
              </a:spcAft>
              <a:buNone/>
            </a:pPr>
            <a:r>
              <a:t/>
            </a:r>
            <a:endParaRPr sz="1000">
              <a:solidFill>
                <a:srgbClr val="FFFFFF"/>
              </a:solidFill>
              <a:latin typeface="Calibri"/>
              <a:ea typeface="Calibri"/>
              <a:cs typeface="Calibri"/>
              <a:sym typeface="Calibri"/>
            </a:endParaRPr>
          </a:p>
          <a:p>
            <a:pPr indent="-381000" lvl="0" marL="457200" rtl="0" algn="l">
              <a:spcBef>
                <a:spcPts val="1600"/>
              </a:spcBef>
              <a:spcAft>
                <a:spcPts val="0"/>
              </a:spcAft>
              <a:buClr>
                <a:srgbClr val="FFFFFF"/>
              </a:buClr>
              <a:buSzPts val="2400"/>
              <a:buChar char="●"/>
            </a:pPr>
            <a:r>
              <a:rPr lang="en" sz="2400">
                <a:solidFill>
                  <a:srgbClr val="FFFFFF"/>
                </a:solidFill>
              </a:rPr>
              <a:t>Vision</a:t>
            </a:r>
            <a:endParaRPr sz="2400">
              <a:solidFill>
                <a:srgbClr val="FFFFFF"/>
              </a:solidFill>
            </a:endParaRPr>
          </a:p>
          <a:p>
            <a:pPr indent="-381000" lvl="1" marL="9144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CEO’s have </a:t>
            </a:r>
            <a:r>
              <a:rPr lang="en" sz="2400">
                <a:solidFill>
                  <a:srgbClr val="FFFF00"/>
                </a:solidFill>
                <a:latin typeface="Calibri"/>
                <a:ea typeface="Calibri"/>
                <a:cs typeface="Calibri"/>
                <a:sym typeface="Calibri"/>
              </a:rPr>
              <a:t>steering wheel </a:t>
            </a:r>
            <a:r>
              <a:rPr lang="en" sz="2400">
                <a:solidFill>
                  <a:srgbClr val="FFFFFF"/>
                </a:solidFill>
                <a:latin typeface="Calibri"/>
                <a:ea typeface="Calibri"/>
                <a:cs typeface="Calibri"/>
                <a:sym typeface="Calibri"/>
              </a:rPr>
              <a:t>of their business, </a:t>
            </a:r>
            <a:r>
              <a:rPr lang="en" sz="2400">
                <a:solidFill>
                  <a:schemeClr val="dk1"/>
                </a:solidFill>
                <a:latin typeface="Calibri"/>
                <a:ea typeface="Calibri"/>
                <a:cs typeface="Calibri"/>
                <a:sym typeface="Calibri"/>
              </a:rPr>
              <a:t>plan for the next 5-10 years in advance</a:t>
            </a:r>
            <a:r>
              <a:rPr lang="en" sz="2400">
                <a:solidFill>
                  <a:srgbClr val="FFFFFF"/>
                </a:solidFill>
                <a:latin typeface="Calibri"/>
                <a:ea typeface="Calibri"/>
                <a:cs typeface="Calibri"/>
                <a:sym typeface="Calibri"/>
              </a:rPr>
              <a:t>.</a:t>
            </a:r>
            <a:endParaRPr sz="2400">
              <a:solidFill>
                <a:srgbClr val="FFFFFF"/>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Same is required  in our life as well.</a:t>
            </a:r>
            <a:endParaRPr sz="2400"/>
          </a:p>
        </p:txBody>
      </p:sp>
      <p:sp>
        <p:nvSpPr>
          <p:cNvPr id="255" name="Google Shape;255;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6"/>
          <p:cNvSpPr txBox="1"/>
          <p:nvPr>
            <p:ph idx="1" type="body"/>
          </p:nvPr>
        </p:nvSpPr>
        <p:spPr>
          <a:xfrm>
            <a:off x="311700" y="831575"/>
            <a:ext cx="8520600" cy="4151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Able to handle pressure</a:t>
            </a:r>
            <a:endParaRPr sz="2400">
              <a:solidFill>
                <a:schemeClr val="dk1"/>
              </a:solidFill>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To run a company, deal with its day-to-day issues, keep up with the success. </a:t>
            </a:r>
            <a:endParaRPr sz="2400">
              <a:solidFill>
                <a:schemeClr val="dk1"/>
              </a:solidFill>
              <a:latin typeface="Calibri"/>
              <a:ea typeface="Calibri"/>
              <a:cs typeface="Calibri"/>
              <a:sym typeface="Calibri"/>
            </a:endParaRPr>
          </a:p>
          <a:p>
            <a:pPr indent="-381000" lvl="1" marL="914400" rtl="0" algn="l">
              <a:spcBef>
                <a:spcPts val="0"/>
              </a:spcBef>
              <a:spcAft>
                <a:spcPts val="0"/>
              </a:spcAft>
              <a:buSzPts val="2400"/>
              <a:buFont typeface="Calibri"/>
              <a:buChar char="○"/>
            </a:pPr>
            <a:r>
              <a:rPr lang="en" sz="2400">
                <a:solidFill>
                  <a:schemeClr val="dk1"/>
                </a:solidFill>
                <a:latin typeface="Calibri"/>
                <a:ea typeface="Calibri"/>
                <a:cs typeface="Calibri"/>
                <a:sym typeface="Calibri"/>
              </a:rPr>
              <a:t>We should also </a:t>
            </a:r>
            <a:r>
              <a:rPr lang="en" sz="2400">
                <a:solidFill>
                  <a:srgbClr val="FFFF00"/>
                </a:solidFill>
                <a:latin typeface="Calibri"/>
                <a:ea typeface="Calibri"/>
                <a:cs typeface="Calibri"/>
                <a:sym typeface="Calibri"/>
              </a:rPr>
              <a:t>learn how to deal with pressure</a:t>
            </a:r>
            <a:r>
              <a:rPr lang="en" sz="2400">
                <a:solidFill>
                  <a:schemeClr val="dk1"/>
                </a:solidFill>
                <a:latin typeface="Calibri"/>
                <a:ea typeface="Calibri"/>
                <a:cs typeface="Calibri"/>
                <a:sym typeface="Calibri"/>
              </a:rPr>
              <a:t>.</a:t>
            </a:r>
            <a:endParaRPr sz="2400">
              <a:solidFill>
                <a:schemeClr val="dk1"/>
              </a:solidFill>
            </a:endParaRPr>
          </a:p>
          <a:p>
            <a:pPr indent="0" lvl="0" marL="457200" rtl="0" algn="l">
              <a:spcBef>
                <a:spcPts val="1600"/>
              </a:spcBef>
              <a:spcAft>
                <a:spcPts val="0"/>
              </a:spcAft>
              <a:buNone/>
            </a:pPr>
            <a:r>
              <a:t/>
            </a:r>
            <a:endParaRPr sz="2400">
              <a:solidFill>
                <a:schemeClr val="dk1"/>
              </a:solidFill>
            </a:endParaRPr>
          </a:p>
          <a:p>
            <a:pPr indent="-381000" lvl="0" marL="457200" rtl="0" algn="l">
              <a:spcBef>
                <a:spcPts val="1600"/>
              </a:spcBef>
              <a:spcAft>
                <a:spcPts val="0"/>
              </a:spcAft>
              <a:buClr>
                <a:schemeClr val="dk1"/>
              </a:buClr>
              <a:buSzPts val="2400"/>
              <a:buChar char="●"/>
            </a:pPr>
            <a:r>
              <a:rPr lang="en" sz="2400">
                <a:solidFill>
                  <a:schemeClr val="dk1"/>
                </a:solidFill>
              </a:rPr>
              <a:t>Multitasking</a:t>
            </a:r>
            <a:endParaRPr sz="2400">
              <a:solidFill>
                <a:schemeClr val="dk1"/>
              </a:solidFill>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At a CEO level life is so hectic,fast paced and competitive.</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We should also </a:t>
            </a:r>
            <a:r>
              <a:rPr lang="en" sz="2400">
                <a:solidFill>
                  <a:srgbClr val="FFFF00"/>
                </a:solidFill>
                <a:latin typeface="Calibri"/>
                <a:ea typeface="Calibri"/>
                <a:cs typeface="Calibri"/>
                <a:sym typeface="Calibri"/>
              </a:rPr>
              <a:t>learn to juggle between things</a:t>
            </a:r>
            <a:r>
              <a:rPr lang="en" sz="2400">
                <a:solidFill>
                  <a:schemeClr val="dk1"/>
                </a:solidFill>
                <a:latin typeface="Calibri"/>
                <a:ea typeface="Calibri"/>
                <a:cs typeface="Calibri"/>
                <a:sym typeface="Calibri"/>
              </a:rPr>
              <a:t>. Eg. Mothers</a:t>
            </a:r>
            <a:endParaRPr sz="2400">
              <a:solidFill>
                <a:schemeClr val="dk1"/>
              </a:solidFill>
              <a:latin typeface="Calibri"/>
              <a:ea typeface="Calibri"/>
              <a:cs typeface="Calibri"/>
              <a:sym typeface="Calibri"/>
            </a:endParaRPr>
          </a:p>
        </p:txBody>
      </p:sp>
      <p:sp>
        <p:nvSpPr>
          <p:cNvPr id="261" name="Google Shape;261;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7"/>
          <p:cNvSpPr txBox="1"/>
          <p:nvPr>
            <p:ph idx="1" type="body"/>
          </p:nvPr>
        </p:nvSpPr>
        <p:spPr>
          <a:xfrm>
            <a:off x="311700" y="763250"/>
            <a:ext cx="8520600" cy="4039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Growth Mindset</a:t>
            </a:r>
            <a:endParaRPr sz="2400">
              <a:solidFill>
                <a:srgbClr val="FFFFFF"/>
              </a:solidFill>
            </a:endParaRPr>
          </a:p>
          <a:p>
            <a:pPr indent="-381000" lvl="1" marL="9144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Great minds always seek for improvement ,never satisfied.</a:t>
            </a:r>
            <a:endParaRPr sz="2400">
              <a:solidFill>
                <a:srgbClr val="FFFFFF"/>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We sh</a:t>
            </a:r>
            <a:r>
              <a:rPr lang="en" sz="2400">
                <a:solidFill>
                  <a:srgbClr val="FFFFFF"/>
                </a:solidFill>
                <a:latin typeface="Calibri"/>
                <a:ea typeface="Calibri"/>
                <a:cs typeface="Calibri"/>
                <a:sym typeface="Calibri"/>
              </a:rPr>
              <a:t>ould also </a:t>
            </a:r>
            <a:r>
              <a:rPr lang="en" sz="2400">
                <a:solidFill>
                  <a:srgbClr val="FFFF00"/>
                </a:solidFill>
                <a:latin typeface="Calibri"/>
                <a:ea typeface="Calibri"/>
                <a:cs typeface="Calibri"/>
                <a:sym typeface="Calibri"/>
              </a:rPr>
              <a:t>look for better versions of ourselves every day</a:t>
            </a:r>
            <a:r>
              <a:rPr lang="en" sz="2400">
                <a:solidFill>
                  <a:srgbClr val="FFFFFF"/>
                </a:solidFill>
                <a:latin typeface="Calibri"/>
                <a:ea typeface="Calibri"/>
                <a:cs typeface="Calibri"/>
                <a:sym typeface="Calibri"/>
              </a:rPr>
              <a:t>.</a:t>
            </a:r>
            <a:endParaRPr sz="2400">
              <a:solidFill>
                <a:srgbClr val="FFFFFF"/>
              </a:solidFill>
            </a:endParaRPr>
          </a:p>
          <a:p>
            <a:pPr indent="0" lvl="0" marL="457200" rtl="0" algn="l">
              <a:spcBef>
                <a:spcPts val="1600"/>
              </a:spcBef>
              <a:spcAft>
                <a:spcPts val="0"/>
              </a:spcAft>
              <a:buNone/>
            </a:pPr>
            <a:r>
              <a:t/>
            </a:r>
            <a:endParaRPr sz="700">
              <a:solidFill>
                <a:srgbClr val="FFFFFF"/>
              </a:solidFill>
            </a:endParaRPr>
          </a:p>
          <a:p>
            <a:pPr indent="-381000" lvl="0" marL="457200" rtl="0" algn="l">
              <a:spcBef>
                <a:spcPts val="1600"/>
              </a:spcBef>
              <a:spcAft>
                <a:spcPts val="0"/>
              </a:spcAft>
              <a:buClr>
                <a:srgbClr val="FFFFFF"/>
              </a:buClr>
              <a:buSzPts val="2400"/>
              <a:buChar char="●"/>
            </a:pPr>
            <a:r>
              <a:rPr lang="en" sz="2400">
                <a:solidFill>
                  <a:srgbClr val="FFFFFF"/>
                </a:solidFill>
              </a:rPr>
              <a:t>Curiosity</a:t>
            </a:r>
            <a:endParaRPr sz="2400">
              <a:solidFill>
                <a:srgbClr val="FFFFFF"/>
              </a:solidFill>
            </a:endParaRPr>
          </a:p>
          <a:p>
            <a:pPr indent="-381000" lvl="1" marL="9144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Curiosity inspire them to seek out fresh ideas.</a:t>
            </a:r>
            <a:endParaRPr sz="2400">
              <a:solidFill>
                <a:srgbClr val="FFFFFF"/>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We</a:t>
            </a:r>
            <a:r>
              <a:rPr lang="en" sz="2400">
                <a:solidFill>
                  <a:srgbClr val="FFFF00"/>
                </a:solidFill>
                <a:latin typeface="Calibri"/>
                <a:ea typeface="Calibri"/>
                <a:cs typeface="Calibri"/>
                <a:sym typeface="Calibri"/>
              </a:rPr>
              <a:t> should also be curious</a:t>
            </a:r>
            <a:r>
              <a:rPr lang="en" sz="2400">
                <a:solidFill>
                  <a:srgbClr val="FFFFFF"/>
                </a:solidFill>
                <a:latin typeface="Calibri"/>
                <a:ea typeface="Calibri"/>
                <a:cs typeface="Calibri"/>
                <a:sym typeface="Calibri"/>
              </a:rPr>
              <a:t>, full of questions</a:t>
            </a:r>
            <a:r>
              <a:rPr lang="en" sz="2400">
                <a:solidFill>
                  <a:srgbClr val="FFFFFF"/>
                </a:solidFill>
                <a:latin typeface="Calibri"/>
                <a:ea typeface="Calibri"/>
                <a:cs typeface="Calibri"/>
                <a:sym typeface="Calibri"/>
              </a:rPr>
              <a:t>.</a:t>
            </a:r>
            <a:endParaRPr sz="2400">
              <a:solidFill>
                <a:srgbClr val="FFFFFF"/>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C</a:t>
            </a:r>
            <a:r>
              <a:rPr lang="en" sz="2400">
                <a:solidFill>
                  <a:srgbClr val="FFFFFF"/>
                </a:solidFill>
                <a:latin typeface="Calibri"/>
                <a:ea typeface="Calibri"/>
                <a:cs typeface="Calibri"/>
                <a:sym typeface="Calibri"/>
              </a:rPr>
              <a:t>urious minds are always great learners. </a:t>
            </a:r>
            <a:endParaRPr sz="2400">
              <a:solidFill>
                <a:srgbClr val="FFFFFF"/>
              </a:solidFill>
              <a:latin typeface="Calibri"/>
              <a:ea typeface="Calibri"/>
              <a:cs typeface="Calibri"/>
              <a:sym typeface="Calibri"/>
            </a:endParaRPr>
          </a:p>
        </p:txBody>
      </p:sp>
      <p:sp>
        <p:nvSpPr>
          <p:cNvPr id="267" name="Google Shape;267;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accent6"/>
                </a:solidFill>
                <a:latin typeface="Times New Roman"/>
                <a:ea typeface="Times New Roman"/>
                <a:cs typeface="Times New Roman"/>
                <a:sym typeface="Times New Roman"/>
              </a:rPr>
              <a:t>References</a:t>
            </a:r>
            <a:endParaRPr sz="3800">
              <a:solidFill>
                <a:schemeClr val="accent6"/>
              </a:solidFill>
              <a:latin typeface="Times New Roman"/>
              <a:ea typeface="Times New Roman"/>
              <a:cs typeface="Times New Roman"/>
              <a:sym typeface="Times New Roman"/>
            </a:endParaRPr>
          </a:p>
        </p:txBody>
      </p:sp>
      <p:sp>
        <p:nvSpPr>
          <p:cNvPr id="273" name="Google Shape;273;p48"/>
          <p:cNvSpPr txBox="1"/>
          <p:nvPr>
            <p:ph idx="1" type="body"/>
          </p:nvPr>
        </p:nvSpPr>
        <p:spPr>
          <a:xfrm>
            <a:off x="92400" y="1094175"/>
            <a:ext cx="892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To visit:</a:t>
            </a:r>
            <a:endParaRPr>
              <a:solidFill>
                <a:srgbClr val="FFFFFF"/>
              </a:solidFill>
            </a:endParaRPr>
          </a:p>
          <a:p>
            <a:pPr indent="-317500" lvl="0" marL="457200" rtl="0" algn="l">
              <a:spcBef>
                <a:spcPts val="1600"/>
              </a:spcBef>
              <a:spcAft>
                <a:spcPts val="0"/>
              </a:spcAft>
              <a:buSzPts val="1400"/>
              <a:buFont typeface="Calibri"/>
              <a:buChar char="●"/>
            </a:pPr>
            <a:r>
              <a:rPr lang="en" sz="1400">
                <a:solidFill>
                  <a:srgbClr val="FFFFFF"/>
                </a:solidFill>
                <a:uFill>
                  <a:noFill/>
                </a:uFill>
                <a:latin typeface="Calibri"/>
                <a:ea typeface="Calibri"/>
                <a:cs typeface="Calibri"/>
                <a:sym typeface="Calibri"/>
                <a:hlinkClick r:id="rId3"/>
              </a:rPr>
              <a:t>https://ceoworld.biz/2019/05/10/whats-keeping-ceos-up-at-night/</a:t>
            </a:r>
            <a:endParaRPr sz="1400">
              <a:solidFill>
                <a:srgbClr val="FFFFFF"/>
              </a:solidFill>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solidFill>
                  <a:srgbClr val="FFFFFF"/>
                </a:solidFill>
                <a:uFill>
                  <a:noFill/>
                </a:uFill>
                <a:latin typeface="Calibri"/>
                <a:ea typeface="Calibri"/>
                <a:cs typeface="Calibri"/>
                <a:sym typeface="Calibri"/>
                <a:hlinkClick r:id="rId4"/>
              </a:rPr>
              <a:t>https://entrepreneurshandbook.co/8-famous-theories-every-ceo-should-know-about-how-to-manage-a-company-c4e3e</a:t>
            </a:r>
            <a:endParaRPr sz="1400">
              <a:solidFill>
                <a:srgbClr val="FFFFFF"/>
              </a:solidFill>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solidFill>
                  <a:srgbClr val="FFFFFF"/>
                </a:solidFill>
                <a:uFill>
                  <a:noFill/>
                </a:uFill>
                <a:latin typeface="Calibri"/>
                <a:ea typeface="Calibri"/>
                <a:cs typeface="Calibri"/>
                <a:sym typeface="Calibri"/>
                <a:hlinkClick r:id="rId5"/>
              </a:rPr>
              <a:t>https://www.business2community.com/leadership/ceos-can-encounter-problems-confidence-turns-arrogance-01709956</a:t>
            </a:r>
            <a:endParaRPr sz="1400">
              <a:solidFill>
                <a:srgbClr val="FFFFFF"/>
              </a:solidFill>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solidFill>
                  <a:srgbClr val="FFFFFF"/>
                </a:solidFill>
                <a:uFill>
                  <a:noFill/>
                </a:uFill>
                <a:latin typeface="Calibri"/>
                <a:ea typeface="Calibri"/>
                <a:cs typeface="Calibri"/>
                <a:sym typeface="Calibri"/>
                <a:hlinkClick r:id="rId6"/>
              </a:rPr>
              <a:t>https://brandongaille.com/the-leadership-qualities-the-future-ceo/</a:t>
            </a:r>
            <a:endParaRPr sz="1400">
              <a:solidFill>
                <a:srgbClr val="FFFFFF"/>
              </a:solidFill>
              <a:latin typeface="Calibri"/>
              <a:ea typeface="Calibri"/>
              <a:cs typeface="Calibri"/>
              <a:sym typeface="Calibri"/>
            </a:endParaRPr>
          </a:p>
          <a:p>
            <a:pPr indent="0" lvl="0" marL="0" rtl="0" algn="l">
              <a:spcBef>
                <a:spcPts val="1600"/>
              </a:spcBef>
              <a:spcAft>
                <a:spcPts val="0"/>
              </a:spcAft>
              <a:buNone/>
            </a:pPr>
            <a:r>
              <a:rPr lang="en">
                <a:solidFill>
                  <a:srgbClr val="FFFFFF"/>
                </a:solidFill>
                <a:latin typeface="Calibri"/>
                <a:ea typeface="Calibri"/>
                <a:cs typeface="Calibri"/>
                <a:sym typeface="Calibri"/>
              </a:rPr>
              <a:t>Don’t visit:</a:t>
            </a:r>
            <a:endParaRPr>
              <a:solidFill>
                <a:srgbClr val="FFFFFF"/>
              </a:solidFill>
              <a:latin typeface="Calibri"/>
              <a:ea typeface="Calibri"/>
              <a:cs typeface="Calibri"/>
              <a:sym typeface="Calibri"/>
            </a:endParaRPr>
          </a:p>
          <a:p>
            <a:pPr indent="-317500" lvl="0" marL="457200" rtl="0" algn="l">
              <a:spcBef>
                <a:spcPts val="1600"/>
              </a:spcBef>
              <a:spcAft>
                <a:spcPts val="0"/>
              </a:spcAft>
              <a:buSzPts val="1400"/>
              <a:buChar char="●"/>
            </a:pPr>
            <a:r>
              <a:rPr lang="en" sz="1400">
                <a:solidFill>
                  <a:srgbClr val="FFFFFF"/>
                </a:solidFill>
                <a:uFill>
                  <a:noFill/>
                </a:uFill>
                <a:hlinkClick r:id="rId7"/>
              </a:rPr>
              <a:t>https://www.aventr.com/blog/the-6-best-and-worse-ceos-of-2017-and-what-you-can-learn-from-them</a:t>
            </a:r>
            <a:endParaRPr sz="1400">
              <a:solidFill>
                <a:srgbClr val="FFFFFF"/>
              </a:solidFill>
              <a:latin typeface="Calibri"/>
              <a:ea typeface="Calibri"/>
              <a:cs typeface="Calibri"/>
              <a:sym typeface="Calibri"/>
            </a:endParaRPr>
          </a:p>
        </p:txBody>
      </p:sp>
      <p:sp>
        <p:nvSpPr>
          <p:cNvPr id="274" name="Google Shape;274;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9"/>
          <p:cNvSpPr txBox="1"/>
          <p:nvPr>
            <p:ph type="title"/>
          </p:nvPr>
        </p:nvSpPr>
        <p:spPr>
          <a:xfrm>
            <a:off x="311700" y="269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3800">
                <a:solidFill>
                  <a:srgbClr val="FFFF00"/>
                </a:solidFill>
                <a:latin typeface="Times New Roman"/>
                <a:ea typeface="Times New Roman"/>
                <a:cs typeface="Times New Roman"/>
                <a:sym typeface="Times New Roman"/>
              </a:rPr>
              <a:t>DEDICATED TO </a:t>
            </a:r>
            <a:endParaRPr sz="3800">
              <a:solidFill>
                <a:srgbClr val="FFFF00"/>
              </a:solidFill>
              <a:latin typeface="Times New Roman"/>
              <a:ea typeface="Times New Roman"/>
              <a:cs typeface="Times New Roman"/>
              <a:sym typeface="Times New Roman"/>
            </a:endParaRPr>
          </a:p>
        </p:txBody>
      </p:sp>
      <p:sp>
        <p:nvSpPr>
          <p:cNvPr id="280" name="Google Shape;280;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49"/>
          <p:cNvSpPr txBox="1"/>
          <p:nvPr/>
        </p:nvSpPr>
        <p:spPr>
          <a:xfrm>
            <a:off x="1005325" y="1543075"/>
            <a:ext cx="7306200" cy="29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u="sng">
              <a:solidFill>
                <a:srgbClr val="FFFF00"/>
              </a:solidFill>
              <a:latin typeface="Calibri"/>
              <a:ea typeface="Calibri"/>
              <a:cs typeface="Calibri"/>
              <a:sym typeface="Calibri"/>
            </a:endParaRPr>
          </a:p>
        </p:txBody>
      </p:sp>
      <p:pic>
        <p:nvPicPr>
          <p:cNvPr id="282" name="Google Shape;282;p49"/>
          <p:cNvPicPr preferRelativeResize="0"/>
          <p:nvPr/>
        </p:nvPicPr>
        <p:blipFill>
          <a:blip r:embed="rId3">
            <a:alphaModFix/>
          </a:blip>
          <a:stretch>
            <a:fillRect/>
          </a:stretch>
        </p:blipFill>
        <p:spPr>
          <a:xfrm>
            <a:off x="1725538" y="1398350"/>
            <a:ext cx="5692925" cy="3246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7"/>
          <p:cNvPicPr preferRelativeResize="0"/>
          <p:nvPr/>
        </p:nvPicPr>
        <p:blipFill>
          <a:blip r:embed="rId3">
            <a:alphaModFix amt="92000"/>
          </a:blip>
          <a:stretch>
            <a:fillRect/>
          </a:stretch>
        </p:blipFill>
        <p:spPr>
          <a:xfrm>
            <a:off x="3944150" y="2748482"/>
            <a:ext cx="767375" cy="1864368"/>
          </a:xfrm>
          <a:prstGeom prst="rect">
            <a:avLst/>
          </a:prstGeom>
          <a:noFill/>
          <a:ln>
            <a:noFill/>
          </a:ln>
        </p:spPr>
      </p:pic>
      <p:sp>
        <p:nvSpPr>
          <p:cNvPr id="114" name="Google Shape;114;p27"/>
          <p:cNvSpPr/>
          <p:nvPr/>
        </p:nvSpPr>
        <p:spPr>
          <a:xfrm>
            <a:off x="491275" y="1297700"/>
            <a:ext cx="1432500" cy="8817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a:t>
            </a:r>
            <a:endParaRPr/>
          </a:p>
        </p:txBody>
      </p:sp>
      <p:sp>
        <p:nvSpPr>
          <p:cNvPr id="115" name="Google Shape;115;p27"/>
          <p:cNvSpPr/>
          <p:nvPr/>
        </p:nvSpPr>
        <p:spPr>
          <a:xfrm>
            <a:off x="1999975" y="1313321"/>
            <a:ext cx="1544700" cy="8817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Curriculars</a:t>
            </a:r>
            <a:endParaRPr/>
          </a:p>
        </p:txBody>
      </p:sp>
      <p:sp>
        <p:nvSpPr>
          <p:cNvPr id="116" name="Google Shape;116;p27"/>
          <p:cNvSpPr/>
          <p:nvPr/>
        </p:nvSpPr>
        <p:spPr>
          <a:xfrm>
            <a:off x="3598025" y="1323050"/>
            <a:ext cx="1544700" cy="8817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Extracurriculars</a:t>
            </a:r>
            <a:endParaRPr/>
          </a:p>
        </p:txBody>
      </p:sp>
      <p:sp>
        <p:nvSpPr>
          <p:cNvPr id="117" name="Google Shape;117;p27"/>
          <p:cNvSpPr/>
          <p:nvPr/>
        </p:nvSpPr>
        <p:spPr>
          <a:xfrm>
            <a:off x="5184575" y="1323057"/>
            <a:ext cx="1432500" cy="8817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Organisation</a:t>
            </a:r>
            <a:endParaRPr/>
          </a:p>
        </p:txBody>
      </p:sp>
      <p:sp>
        <p:nvSpPr>
          <p:cNvPr id="118" name="Google Shape;118;p27"/>
          <p:cNvSpPr/>
          <p:nvPr/>
        </p:nvSpPr>
        <p:spPr>
          <a:xfrm>
            <a:off x="6679025" y="1323057"/>
            <a:ext cx="1432500" cy="8817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Globally</a:t>
            </a:r>
            <a:endParaRPr/>
          </a:p>
        </p:txBody>
      </p:sp>
      <p:sp>
        <p:nvSpPr>
          <p:cNvPr id="119" name="Google Shape;119;p27"/>
          <p:cNvSpPr txBox="1"/>
          <p:nvPr/>
        </p:nvSpPr>
        <p:spPr>
          <a:xfrm>
            <a:off x="744850" y="346625"/>
            <a:ext cx="57978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7"/>
          <p:cNvSpPr txBox="1"/>
          <p:nvPr/>
        </p:nvSpPr>
        <p:spPr>
          <a:xfrm>
            <a:off x="655450" y="323925"/>
            <a:ext cx="78837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Times New Roman"/>
                <a:ea typeface="Times New Roman"/>
                <a:cs typeface="Times New Roman"/>
                <a:sym typeface="Times New Roman"/>
              </a:rPr>
              <a:t>How to learn to be a </a:t>
            </a:r>
            <a:r>
              <a:rPr lang="en" sz="3800">
                <a:solidFill>
                  <a:schemeClr val="accent6"/>
                </a:solidFill>
                <a:latin typeface="Times New Roman"/>
                <a:ea typeface="Times New Roman"/>
                <a:cs typeface="Times New Roman"/>
                <a:sym typeface="Times New Roman"/>
              </a:rPr>
              <a:t>GOOD</a:t>
            </a:r>
            <a:r>
              <a:rPr lang="en" sz="3800">
                <a:solidFill>
                  <a:srgbClr val="FFFFFF"/>
                </a:solidFill>
                <a:latin typeface="Times New Roman"/>
                <a:ea typeface="Times New Roman"/>
                <a:cs typeface="Times New Roman"/>
                <a:sym typeface="Times New Roman"/>
              </a:rPr>
              <a:t> CEO?</a:t>
            </a:r>
            <a:endParaRPr sz="3800">
              <a:solidFill>
                <a:srgbClr val="FFFFFF"/>
              </a:solidFill>
              <a:latin typeface="Times New Roman"/>
              <a:ea typeface="Times New Roman"/>
              <a:cs typeface="Times New Roman"/>
              <a:sym typeface="Times New Roman"/>
            </a:endParaRPr>
          </a:p>
        </p:txBody>
      </p:sp>
      <p:cxnSp>
        <p:nvCxnSpPr>
          <p:cNvPr id="121" name="Google Shape;121;p27"/>
          <p:cNvCxnSpPr>
            <a:stCxn id="114" idx="2"/>
          </p:cNvCxnSpPr>
          <p:nvPr/>
        </p:nvCxnSpPr>
        <p:spPr>
          <a:xfrm>
            <a:off x="1207525" y="2179400"/>
            <a:ext cx="2669700" cy="1031700"/>
          </a:xfrm>
          <a:prstGeom prst="straightConnector1">
            <a:avLst/>
          </a:prstGeom>
          <a:noFill/>
          <a:ln cap="flat" cmpd="sng" w="9525">
            <a:solidFill>
              <a:schemeClr val="dk1"/>
            </a:solidFill>
            <a:prstDash val="solid"/>
            <a:round/>
            <a:headEnd len="med" w="med" type="none"/>
            <a:tailEnd len="med" w="med" type="triangle"/>
          </a:ln>
        </p:spPr>
      </p:cxnSp>
      <p:cxnSp>
        <p:nvCxnSpPr>
          <p:cNvPr id="122" name="Google Shape;122;p27"/>
          <p:cNvCxnSpPr>
            <a:stCxn id="117" idx="2"/>
          </p:cNvCxnSpPr>
          <p:nvPr/>
        </p:nvCxnSpPr>
        <p:spPr>
          <a:xfrm flipH="1">
            <a:off x="4880525" y="2204757"/>
            <a:ext cx="1020300" cy="650100"/>
          </a:xfrm>
          <a:prstGeom prst="straightConnector1">
            <a:avLst/>
          </a:prstGeom>
          <a:noFill/>
          <a:ln cap="flat" cmpd="sng" w="9525">
            <a:solidFill>
              <a:schemeClr val="dk1"/>
            </a:solidFill>
            <a:prstDash val="solid"/>
            <a:round/>
            <a:headEnd len="med" w="med" type="none"/>
            <a:tailEnd len="med" w="med" type="triangle"/>
          </a:ln>
        </p:spPr>
      </p:cxnSp>
      <p:cxnSp>
        <p:nvCxnSpPr>
          <p:cNvPr id="123" name="Google Shape;123;p27"/>
          <p:cNvCxnSpPr>
            <a:stCxn id="118" idx="2"/>
          </p:cNvCxnSpPr>
          <p:nvPr/>
        </p:nvCxnSpPr>
        <p:spPr>
          <a:xfrm flipH="1">
            <a:off x="4815575" y="2204757"/>
            <a:ext cx="2579700" cy="958200"/>
          </a:xfrm>
          <a:prstGeom prst="straightConnector1">
            <a:avLst/>
          </a:prstGeom>
          <a:noFill/>
          <a:ln cap="flat" cmpd="sng" w="9525">
            <a:solidFill>
              <a:schemeClr val="dk1"/>
            </a:solidFill>
            <a:prstDash val="solid"/>
            <a:round/>
            <a:headEnd len="med" w="med" type="none"/>
            <a:tailEnd len="med" w="med" type="triangle"/>
          </a:ln>
        </p:spPr>
      </p:cxnSp>
      <p:cxnSp>
        <p:nvCxnSpPr>
          <p:cNvPr id="124" name="Google Shape;124;p27"/>
          <p:cNvCxnSpPr>
            <a:stCxn id="116" idx="2"/>
          </p:cNvCxnSpPr>
          <p:nvPr/>
        </p:nvCxnSpPr>
        <p:spPr>
          <a:xfrm flipH="1">
            <a:off x="4358375" y="2204750"/>
            <a:ext cx="12000" cy="505800"/>
          </a:xfrm>
          <a:prstGeom prst="straightConnector1">
            <a:avLst/>
          </a:prstGeom>
          <a:noFill/>
          <a:ln cap="flat" cmpd="sng" w="9525">
            <a:solidFill>
              <a:schemeClr val="dk1"/>
            </a:solidFill>
            <a:prstDash val="solid"/>
            <a:round/>
            <a:headEnd len="med" w="med" type="none"/>
            <a:tailEnd len="med" w="med" type="triangle"/>
          </a:ln>
        </p:spPr>
      </p:cxnSp>
      <p:cxnSp>
        <p:nvCxnSpPr>
          <p:cNvPr id="125" name="Google Shape;125;p27"/>
          <p:cNvCxnSpPr>
            <a:stCxn id="115" idx="2"/>
          </p:cNvCxnSpPr>
          <p:nvPr/>
        </p:nvCxnSpPr>
        <p:spPr>
          <a:xfrm>
            <a:off x="2772325" y="2195021"/>
            <a:ext cx="1097700" cy="837900"/>
          </a:xfrm>
          <a:prstGeom prst="straightConnector1">
            <a:avLst/>
          </a:prstGeom>
          <a:noFill/>
          <a:ln cap="flat" cmpd="sng" w="9525">
            <a:solidFill>
              <a:schemeClr val="dk1"/>
            </a:solidFill>
            <a:prstDash val="solid"/>
            <a:round/>
            <a:headEnd len="med" w="med" type="none"/>
            <a:tailEnd len="med" w="med" type="triangle"/>
          </a:ln>
        </p:spPr>
      </p:cxnSp>
      <p:sp>
        <p:nvSpPr>
          <p:cNvPr id="126" name="Google Shape;126;p27"/>
          <p:cNvSpPr txBox="1"/>
          <p:nvPr/>
        </p:nvSpPr>
        <p:spPr>
          <a:xfrm>
            <a:off x="5108400" y="3819023"/>
            <a:ext cx="38070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Observe and absorb!</a:t>
            </a:r>
            <a:endParaRPr b="1" sz="2400">
              <a:solidFill>
                <a:srgbClr val="FFFFFF"/>
              </a:solidFill>
            </a:endParaRPr>
          </a:p>
        </p:txBody>
      </p:sp>
      <p:sp>
        <p:nvSpPr>
          <p:cNvPr id="127" name="Google Shape;127;p27"/>
          <p:cNvSpPr txBox="1"/>
          <p:nvPr>
            <p:ph idx="12" type="sldNum"/>
          </p:nvPr>
        </p:nvSpPr>
        <p:spPr>
          <a:xfrm>
            <a:off x="8320058" y="45870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28"/>
          <p:cNvSpPr txBox="1"/>
          <p:nvPr/>
        </p:nvSpPr>
        <p:spPr>
          <a:xfrm>
            <a:off x="497793" y="1426679"/>
            <a:ext cx="5786400" cy="675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400">
              <a:solidFill>
                <a:srgbClr val="FFFFFF"/>
              </a:solidFill>
              <a:latin typeface="Calibri"/>
              <a:ea typeface="Calibri"/>
              <a:cs typeface="Calibri"/>
              <a:sym typeface="Calibri"/>
            </a:endParaRPr>
          </a:p>
          <a:p>
            <a:pPr indent="-381000" lvl="0" marL="4572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Switch roles and juggle hats</a:t>
            </a:r>
            <a:endParaRPr sz="2400">
              <a:solidFill>
                <a:srgbClr val="FFFFFF"/>
              </a:solidFill>
              <a:latin typeface="Calibri"/>
              <a:ea typeface="Calibri"/>
              <a:cs typeface="Calibri"/>
              <a:sym typeface="Calibri"/>
            </a:endParaRPr>
          </a:p>
          <a:p>
            <a:pPr indent="-381000" lvl="0" marL="4572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Skills without certificates</a:t>
            </a:r>
            <a:endParaRPr sz="2400">
              <a:solidFill>
                <a:srgbClr val="FFFFFF"/>
              </a:solidFill>
              <a:latin typeface="Calibri"/>
              <a:ea typeface="Calibri"/>
              <a:cs typeface="Calibri"/>
              <a:sym typeface="Calibri"/>
            </a:endParaRPr>
          </a:p>
          <a:p>
            <a:pPr indent="-381000" lvl="0" marL="4572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Perfection without rewards</a:t>
            </a:r>
            <a:endParaRPr sz="2400">
              <a:solidFill>
                <a:srgbClr val="FFFFFF"/>
              </a:solidFill>
              <a:latin typeface="Calibri"/>
              <a:ea typeface="Calibri"/>
              <a:cs typeface="Calibri"/>
              <a:sym typeface="Calibri"/>
            </a:endParaRPr>
          </a:p>
          <a:p>
            <a:pPr indent="-381000" lvl="0" marL="4572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Home-org growth matters</a:t>
            </a:r>
            <a:endParaRPr sz="2400">
              <a:solidFill>
                <a:srgbClr val="FFFFFF"/>
              </a:solidFill>
              <a:latin typeface="Calibri"/>
              <a:ea typeface="Calibri"/>
              <a:cs typeface="Calibri"/>
              <a:sym typeface="Calibri"/>
            </a:endParaRPr>
          </a:p>
          <a:p>
            <a:pPr indent="-381000" lvl="0" marL="4572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Never complacent</a:t>
            </a:r>
            <a:endParaRPr sz="2400">
              <a:solidFill>
                <a:srgbClr val="FFFFFF"/>
              </a:solidFill>
              <a:latin typeface="Calibri"/>
              <a:ea typeface="Calibri"/>
              <a:cs typeface="Calibri"/>
              <a:sym typeface="Calibri"/>
            </a:endParaRPr>
          </a:p>
          <a:p>
            <a:pPr indent="-381000" lvl="0" marL="4572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Never complains</a:t>
            </a:r>
            <a:endParaRPr sz="2400">
              <a:solidFill>
                <a:srgbClr val="FFFFFF"/>
              </a:solidFill>
              <a:latin typeface="Calibri"/>
              <a:ea typeface="Calibri"/>
              <a:cs typeface="Calibri"/>
              <a:sym typeface="Calibri"/>
            </a:endParaRPr>
          </a:p>
        </p:txBody>
      </p:sp>
      <p:pic>
        <p:nvPicPr>
          <p:cNvPr id="134" name="Google Shape;134;p28"/>
          <p:cNvPicPr preferRelativeResize="0"/>
          <p:nvPr/>
        </p:nvPicPr>
        <p:blipFill>
          <a:blip r:embed="rId3">
            <a:alphaModFix/>
          </a:blip>
          <a:stretch>
            <a:fillRect/>
          </a:stretch>
        </p:blipFill>
        <p:spPr>
          <a:xfrm>
            <a:off x="6443400" y="2678925"/>
            <a:ext cx="2469325" cy="1895775"/>
          </a:xfrm>
          <a:prstGeom prst="rect">
            <a:avLst/>
          </a:prstGeom>
          <a:noFill/>
          <a:ln>
            <a:noFill/>
          </a:ln>
        </p:spPr>
      </p:pic>
      <p:sp>
        <p:nvSpPr>
          <p:cNvPr id="135" name="Google Shape;135;p28"/>
          <p:cNvSpPr txBox="1"/>
          <p:nvPr/>
        </p:nvSpPr>
        <p:spPr>
          <a:xfrm>
            <a:off x="452575" y="517225"/>
            <a:ext cx="8176500" cy="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EEFF41"/>
                </a:solidFill>
                <a:latin typeface="Times New Roman"/>
                <a:ea typeface="Times New Roman"/>
                <a:cs typeface="Times New Roman"/>
                <a:sym typeface="Times New Roman"/>
              </a:rPr>
              <a:t>Mother as the most natural CEO</a:t>
            </a:r>
            <a:endParaRPr sz="3800">
              <a:solidFill>
                <a:srgbClr val="EEFF41"/>
              </a:solidFill>
              <a:latin typeface="Times New Roman"/>
              <a:ea typeface="Times New Roman"/>
              <a:cs typeface="Times New Roman"/>
              <a:sym typeface="Times New Roman"/>
            </a:endParaRPr>
          </a:p>
        </p:txBody>
      </p:sp>
      <p:sp>
        <p:nvSpPr>
          <p:cNvPr id="136" name="Google Shape;136;p28"/>
          <p:cNvSpPr txBox="1"/>
          <p:nvPr/>
        </p:nvSpPr>
        <p:spPr>
          <a:xfrm>
            <a:off x="6490400" y="1292500"/>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 M  </a:t>
            </a:r>
            <a:r>
              <a:rPr lang="en" sz="3600">
                <a:solidFill>
                  <a:srgbClr val="EEFF41"/>
                </a:solidFill>
              </a:rPr>
              <a:t>O</a:t>
            </a:r>
            <a:r>
              <a:rPr lang="en" sz="3600">
                <a:solidFill>
                  <a:srgbClr val="FFFFFF"/>
                </a:solidFill>
              </a:rPr>
              <a:t>  M </a:t>
            </a:r>
            <a:endParaRPr sz="3600">
              <a:solidFill>
                <a:srgbClr val="FFFFFF"/>
              </a:solidFill>
            </a:endParaRPr>
          </a:p>
          <a:p>
            <a:pPr indent="0" lvl="0" marL="0" rtl="0" algn="l">
              <a:spcBef>
                <a:spcPts val="0"/>
              </a:spcBef>
              <a:spcAft>
                <a:spcPts val="0"/>
              </a:spcAft>
              <a:buNone/>
            </a:pPr>
            <a:r>
              <a:rPr i="1" lang="en">
                <a:solidFill>
                  <a:srgbClr val="FFFFFF"/>
                </a:solidFill>
              </a:rPr>
              <a:t>Master    Of     Multitasking</a:t>
            </a:r>
            <a:endParaRPr i="1">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9"/>
          <p:cNvSpPr txBox="1"/>
          <p:nvPr>
            <p:ph idx="1" type="body"/>
          </p:nvPr>
        </p:nvSpPr>
        <p:spPr>
          <a:xfrm>
            <a:off x="311700" y="9537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800">
              <a:solidFill>
                <a:srgbClr val="FFFF00"/>
              </a:solidFill>
              <a:latin typeface="Times New Roman"/>
              <a:ea typeface="Times New Roman"/>
              <a:cs typeface="Times New Roman"/>
              <a:sym typeface="Times New Roman"/>
            </a:endParaRPr>
          </a:p>
          <a:p>
            <a:pPr indent="0" lvl="0" marL="0" rtl="0" algn="ctr">
              <a:spcBef>
                <a:spcPts val="1600"/>
              </a:spcBef>
              <a:spcAft>
                <a:spcPts val="1600"/>
              </a:spcAft>
              <a:buNone/>
            </a:pPr>
            <a:r>
              <a:rPr lang="en" sz="3800">
                <a:solidFill>
                  <a:srgbClr val="FFFF00"/>
                </a:solidFill>
                <a:latin typeface="Times New Roman"/>
                <a:ea typeface="Times New Roman"/>
                <a:cs typeface="Times New Roman"/>
                <a:sym typeface="Times New Roman"/>
              </a:rPr>
              <a:t>SCHOOLS AND COLLEGES</a:t>
            </a:r>
            <a:endParaRPr sz="3800">
              <a:solidFill>
                <a:srgbClr val="FFFF00"/>
              </a:solidFill>
              <a:latin typeface="Times New Roman"/>
              <a:ea typeface="Times New Roman"/>
              <a:cs typeface="Times New Roman"/>
              <a:sym typeface="Times New Roman"/>
            </a:endParaRPr>
          </a:p>
        </p:txBody>
      </p:sp>
      <p:sp>
        <p:nvSpPr>
          <p:cNvPr id="142" name="Google Shape;142;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0"/>
          <p:cNvSpPr txBox="1"/>
          <p:nvPr>
            <p:ph idx="1" type="body"/>
          </p:nvPr>
        </p:nvSpPr>
        <p:spPr>
          <a:xfrm>
            <a:off x="81841" y="403550"/>
            <a:ext cx="8728200" cy="37866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In this Phase of life, we are the role models as a </a:t>
            </a:r>
            <a:r>
              <a:rPr lang="en" sz="2400">
                <a:solidFill>
                  <a:srgbClr val="FFFF00"/>
                </a:solidFill>
                <a:latin typeface="Calibri"/>
                <a:ea typeface="Calibri"/>
                <a:cs typeface="Calibri"/>
                <a:sym typeface="Calibri"/>
              </a:rPr>
              <a:t>Senior</a:t>
            </a:r>
            <a:r>
              <a:rPr lang="en" sz="2400">
                <a:solidFill>
                  <a:srgbClr val="FFFFFF"/>
                </a:solidFill>
                <a:latin typeface="Calibri"/>
                <a:ea typeface="Calibri"/>
                <a:cs typeface="Calibri"/>
                <a:sym typeface="Calibri"/>
              </a:rPr>
              <a:t>.</a:t>
            </a:r>
            <a:endParaRPr sz="2400">
              <a:solidFill>
                <a:srgbClr val="FFFFFF"/>
              </a:solidFill>
              <a:latin typeface="Calibri"/>
              <a:ea typeface="Calibri"/>
              <a:cs typeface="Calibri"/>
              <a:sym typeface="Calibri"/>
            </a:endParaRPr>
          </a:p>
          <a:p>
            <a:pPr indent="0" lvl="0" marL="457200" rtl="0" algn="l">
              <a:lnSpc>
                <a:spcPct val="100000"/>
              </a:lnSpc>
              <a:spcBef>
                <a:spcPts val="1600"/>
              </a:spcBef>
              <a:spcAft>
                <a:spcPts val="0"/>
              </a:spcAft>
              <a:buNone/>
            </a:pPr>
            <a:r>
              <a:t/>
            </a:r>
            <a:endParaRPr sz="2400">
              <a:solidFill>
                <a:srgbClr val="FFFFFF"/>
              </a:solidFill>
              <a:latin typeface="Calibri"/>
              <a:ea typeface="Calibri"/>
              <a:cs typeface="Calibri"/>
              <a:sym typeface="Calibri"/>
            </a:endParaRPr>
          </a:p>
          <a:p>
            <a:pPr indent="-381000" lvl="0" marL="457200" rtl="0" algn="l">
              <a:lnSpc>
                <a:spcPct val="100000"/>
              </a:lnSpc>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Q</a:t>
            </a:r>
            <a:r>
              <a:rPr lang="en" sz="2400">
                <a:solidFill>
                  <a:srgbClr val="FFFFFF"/>
                </a:solidFill>
                <a:latin typeface="Calibri"/>
                <a:ea typeface="Calibri"/>
                <a:cs typeface="Calibri"/>
                <a:sym typeface="Calibri"/>
              </a:rPr>
              <a:t>ualities to be future CEOs : </a:t>
            </a:r>
            <a:endParaRPr sz="2400">
              <a:solidFill>
                <a:srgbClr val="FFFFFF"/>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 sz="2400">
                <a:solidFill>
                  <a:srgbClr val="FFFF00"/>
                </a:solidFill>
                <a:latin typeface="Calibri"/>
                <a:ea typeface="Calibri"/>
                <a:cs typeface="Calibri"/>
                <a:sym typeface="Calibri"/>
              </a:rPr>
              <a:t>Organized</a:t>
            </a:r>
            <a:r>
              <a:rPr lang="en" sz="2400">
                <a:solidFill>
                  <a:srgbClr val="FFFFFF"/>
                </a:solidFill>
                <a:latin typeface="Calibri"/>
                <a:ea typeface="Calibri"/>
                <a:cs typeface="Calibri"/>
                <a:sym typeface="Calibri"/>
              </a:rPr>
              <a:t> and </a:t>
            </a:r>
            <a:r>
              <a:rPr lang="en" sz="2400">
                <a:solidFill>
                  <a:srgbClr val="FFFF00"/>
                </a:solidFill>
                <a:latin typeface="Calibri"/>
                <a:ea typeface="Calibri"/>
                <a:cs typeface="Calibri"/>
                <a:sym typeface="Calibri"/>
              </a:rPr>
              <a:t>High moral character</a:t>
            </a:r>
            <a:endParaRPr sz="2400">
              <a:solidFill>
                <a:srgbClr val="FFFF00"/>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 sz="2400">
                <a:solidFill>
                  <a:srgbClr val="FFFF00"/>
                </a:solidFill>
                <a:latin typeface="Calibri"/>
                <a:ea typeface="Calibri"/>
                <a:cs typeface="Calibri"/>
                <a:sym typeface="Calibri"/>
              </a:rPr>
              <a:t>Emotional Intelligence</a:t>
            </a:r>
            <a:endParaRPr sz="2400">
              <a:solidFill>
                <a:srgbClr val="FFFF00"/>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 sz="2400">
                <a:solidFill>
                  <a:srgbClr val="FFFF00"/>
                </a:solidFill>
                <a:latin typeface="Calibri"/>
                <a:ea typeface="Calibri"/>
                <a:cs typeface="Calibri"/>
                <a:sym typeface="Calibri"/>
              </a:rPr>
              <a:t>Persistence</a:t>
            </a:r>
            <a:endParaRPr sz="2400">
              <a:solidFill>
                <a:srgbClr val="FFFF00"/>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 sz="2400">
                <a:solidFill>
                  <a:srgbClr val="FFFF00"/>
                </a:solidFill>
                <a:latin typeface="Calibri"/>
                <a:ea typeface="Calibri"/>
                <a:cs typeface="Calibri"/>
                <a:sym typeface="Calibri"/>
              </a:rPr>
              <a:t>Vision</a:t>
            </a:r>
            <a:r>
              <a:rPr lang="en" sz="2400">
                <a:solidFill>
                  <a:srgbClr val="FFFFFF"/>
                </a:solidFill>
                <a:latin typeface="Calibri"/>
                <a:ea typeface="Calibri"/>
                <a:cs typeface="Calibri"/>
                <a:sym typeface="Calibri"/>
              </a:rPr>
              <a:t> of excellence.</a:t>
            </a:r>
            <a:endParaRPr sz="2400">
              <a:solidFill>
                <a:srgbClr val="FFFFFF"/>
              </a:solidFill>
              <a:latin typeface="Calibri"/>
              <a:ea typeface="Calibri"/>
              <a:cs typeface="Calibri"/>
              <a:sym typeface="Calibri"/>
            </a:endParaRPr>
          </a:p>
          <a:p>
            <a:pPr indent="-381000" lvl="1" marL="9144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 </a:t>
            </a:r>
            <a:r>
              <a:rPr lang="en" sz="2400">
                <a:solidFill>
                  <a:srgbClr val="FFFF00"/>
                </a:solidFill>
                <a:latin typeface="Calibri"/>
                <a:ea typeface="Calibri"/>
                <a:cs typeface="Calibri"/>
                <a:sym typeface="Calibri"/>
              </a:rPr>
              <a:t>Self-awareness </a:t>
            </a:r>
            <a:r>
              <a:rPr lang="en" sz="2400">
                <a:solidFill>
                  <a:srgbClr val="FFFFFF"/>
                </a:solidFill>
                <a:latin typeface="Calibri"/>
                <a:ea typeface="Calibri"/>
                <a:cs typeface="Calibri"/>
                <a:sym typeface="Calibri"/>
              </a:rPr>
              <a:t>and</a:t>
            </a:r>
            <a:r>
              <a:rPr lang="en" sz="2400">
                <a:solidFill>
                  <a:srgbClr val="FFFF00"/>
                </a:solidFill>
                <a:latin typeface="Calibri"/>
                <a:ea typeface="Calibri"/>
                <a:cs typeface="Calibri"/>
                <a:sym typeface="Calibri"/>
              </a:rPr>
              <a:t> psychological maturity</a:t>
            </a:r>
            <a:endParaRPr sz="2400">
              <a:latin typeface="Calibri"/>
              <a:ea typeface="Calibri"/>
              <a:cs typeface="Calibri"/>
              <a:sym typeface="Calibri"/>
            </a:endParaRPr>
          </a:p>
        </p:txBody>
      </p:sp>
      <p:pic>
        <p:nvPicPr>
          <p:cNvPr id="148" name="Google Shape;148;p30"/>
          <p:cNvPicPr preferRelativeResize="0"/>
          <p:nvPr/>
        </p:nvPicPr>
        <p:blipFill>
          <a:blip r:embed="rId3">
            <a:alphaModFix/>
          </a:blip>
          <a:stretch>
            <a:fillRect/>
          </a:stretch>
        </p:blipFill>
        <p:spPr>
          <a:xfrm>
            <a:off x="6497900" y="1432375"/>
            <a:ext cx="2523250" cy="2483125"/>
          </a:xfrm>
          <a:prstGeom prst="rect">
            <a:avLst/>
          </a:prstGeom>
          <a:noFill/>
          <a:ln>
            <a:noFill/>
          </a:ln>
        </p:spPr>
      </p:pic>
      <p:sp>
        <p:nvSpPr>
          <p:cNvPr id="149" name="Google Shape;14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31"/>
          <p:cNvPicPr preferRelativeResize="0"/>
          <p:nvPr/>
        </p:nvPicPr>
        <p:blipFill>
          <a:blip r:embed="rId3">
            <a:alphaModFix/>
          </a:blip>
          <a:stretch>
            <a:fillRect/>
          </a:stretch>
        </p:blipFill>
        <p:spPr>
          <a:xfrm>
            <a:off x="318900" y="215600"/>
            <a:ext cx="3762025" cy="4758501"/>
          </a:xfrm>
          <a:prstGeom prst="rect">
            <a:avLst/>
          </a:prstGeom>
          <a:noFill/>
          <a:ln>
            <a:noFill/>
          </a:ln>
        </p:spPr>
      </p:pic>
      <p:sp>
        <p:nvSpPr>
          <p:cNvPr id="155" name="Google Shape;155;p31"/>
          <p:cNvSpPr txBox="1"/>
          <p:nvPr/>
        </p:nvSpPr>
        <p:spPr>
          <a:xfrm>
            <a:off x="4323150" y="72325"/>
            <a:ext cx="4698000" cy="49821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According to “</a:t>
            </a:r>
            <a:r>
              <a:rPr lang="en" sz="2400">
                <a:solidFill>
                  <a:srgbClr val="FFFF00"/>
                </a:solidFill>
                <a:latin typeface="Calibri"/>
                <a:ea typeface="Calibri"/>
                <a:cs typeface="Calibri"/>
                <a:sym typeface="Calibri"/>
              </a:rPr>
              <a:t>CEOs of Tomorrow’s America’s College Students</a:t>
            </a:r>
            <a:r>
              <a:rPr lang="en" sz="2400">
                <a:solidFill>
                  <a:srgbClr val="FFFFFF"/>
                </a:solidFill>
                <a:latin typeface="Calibri"/>
                <a:ea typeface="Calibri"/>
                <a:cs typeface="Calibri"/>
                <a:sym typeface="Calibri"/>
              </a:rPr>
              <a:t>” survey:</a:t>
            </a:r>
            <a:endParaRPr sz="2400">
              <a:solidFill>
                <a:srgbClr val="FFFFFF"/>
              </a:solidFill>
              <a:latin typeface="Calibri"/>
              <a:ea typeface="Calibri"/>
              <a:cs typeface="Calibri"/>
              <a:sym typeface="Calibri"/>
            </a:endParaRPr>
          </a:p>
          <a:p>
            <a:pPr indent="0" lvl="0" marL="457200" rtl="0" algn="l">
              <a:lnSpc>
                <a:spcPct val="100000"/>
              </a:lnSpc>
              <a:spcBef>
                <a:spcPts val="0"/>
              </a:spcBef>
              <a:spcAft>
                <a:spcPts val="0"/>
              </a:spcAft>
              <a:buNone/>
            </a:pPr>
            <a:r>
              <a:rPr lang="en" sz="2400">
                <a:solidFill>
                  <a:srgbClr val="FFFFFF"/>
                </a:solidFill>
                <a:latin typeface="Calibri"/>
                <a:ea typeface="Calibri"/>
                <a:cs typeface="Calibri"/>
                <a:sym typeface="Calibri"/>
              </a:rPr>
              <a:t> </a:t>
            </a:r>
            <a:endParaRPr sz="2400">
              <a:solidFill>
                <a:srgbClr val="FFFFFF"/>
              </a:solidFill>
              <a:latin typeface="Calibri"/>
              <a:ea typeface="Calibri"/>
              <a:cs typeface="Calibri"/>
              <a:sym typeface="Calibri"/>
            </a:endParaRPr>
          </a:p>
          <a:p>
            <a:pPr indent="-381000" lvl="1" marL="914400" rtl="0" algn="l">
              <a:lnSpc>
                <a:spcPct val="100000"/>
              </a:lnSpc>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CEO’s primary characteristics should be “</a:t>
            </a:r>
            <a:r>
              <a:rPr lang="en" sz="2400">
                <a:solidFill>
                  <a:srgbClr val="FFFF00"/>
                </a:solidFill>
                <a:latin typeface="Calibri"/>
                <a:ea typeface="Calibri"/>
                <a:cs typeface="Calibri"/>
                <a:sym typeface="Calibri"/>
              </a:rPr>
              <a:t>EDUCATION</a:t>
            </a:r>
            <a:r>
              <a:rPr lang="en" sz="2400">
                <a:solidFill>
                  <a:srgbClr val="FFFFFF"/>
                </a:solidFill>
                <a:latin typeface="Calibri"/>
                <a:ea typeface="Calibri"/>
                <a:cs typeface="Calibri"/>
                <a:sym typeface="Calibri"/>
              </a:rPr>
              <a:t>”</a:t>
            </a:r>
            <a:endParaRPr sz="2400">
              <a:solidFill>
                <a:srgbClr val="FFFFFF"/>
              </a:solidFill>
              <a:latin typeface="Calibri"/>
              <a:ea typeface="Calibri"/>
              <a:cs typeface="Calibri"/>
              <a:sym typeface="Calibri"/>
            </a:endParaRPr>
          </a:p>
          <a:p>
            <a:pPr indent="-381000" lvl="1" marL="914400" rtl="0" algn="l">
              <a:lnSpc>
                <a:spcPct val="100000"/>
              </a:lnSpc>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 Yet in reality, it is scored dead </a:t>
            </a:r>
            <a:r>
              <a:rPr lang="en" sz="2400">
                <a:solidFill>
                  <a:srgbClr val="FFFF00"/>
                </a:solidFill>
                <a:latin typeface="Calibri"/>
                <a:ea typeface="Calibri"/>
                <a:cs typeface="Calibri"/>
                <a:sym typeface="Calibri"/>
              </a:rPr>
              <a:t>last</a:t>
            </a:r>
            <a:r>
              <a:rPr lang="en" sz="2400">
                <a:solidFill>
                  <a:srgbClr val="FFFFFF"/>
                </a:solidFill>
                <a:latin typeface="Calibri"/>
                <a:ea typeface="Calibri"/>
                <a:cs typeface="Calibri"/>
                <a:sym typeface="Calibri"/>
              </a:rPr>
              <a:t>.</a:t>
            </a:r>
            <a:endParaRPr sz="2400">
              <a:solidFill>
                <a:srgbClr val="FFFFFF"/>
              </a:solidFill>
              <a:latin typeface="Calibri"/>
              <a:ea typeface="Calibri"/>
              <a:cs typeface="Calibri"/>
              <a:sym typeface="Calibri"/>
            </a:endParaRPr>
          </a:p>
          <a:p>
            <a:pPr indent="0" lvl="0" marL="0" rtl="0" algn="l">
              <a:lnSpc>
                <a:spcPct val="100000"/>
              </a:lnSpc>
              <a:spcBef>
                <a:spcPts val="0"/>
              </a:spcBef>
              <a:spcAft>
                <a:spcPts val="0"/>
              </a:spcAft>
              <a:buNone/>
            </a:pPr>
            <a:r>
              <a:t/>
            </a:r>
            <a:endParaRPr sz="2400">
              <a:solidFill>
                <a:srgbClr val="FFFFFF"/>
              </a:solidFill>
              <a:latin typeface="Calibri"/>
              <a:ea typeface="Calibri"/>
              <a:cs typeface="Calibri"/>
              <a:sym typeface="Calibri"/>
            </a:endParaRPr>
          </a:p>
          <a:p>
            <a:pPr indent="-381000" lvl="0" marL="457200" rtl="0" algn="l">
              <a:lnSpc>
                <a:spcPct val="100000"/>
              </a:lnSpc>
              <a:spcBef>
                <a:spcPts val="0"/>
              </a:spcBef>
              <a:spcAft>
                <a:spcPts val="0"/>
              </a:spcAft>
              <a:buClr>
                <a:srgbClr val="FFFFFF"/>
              </a:buClr>
              <a:buSzPts val="2400"/>
              <a:buFont typeface="Calibri"/>
              <a:buChar char="●"/>
            </a:pPr>
            <a:r>
              <a:rPr lang="en" sz="2400">
                <a:solidFill>
                  <a:srgbClr val="FFFF00"/>
                </a:solidFill>
                <a:latin typeface="Calibri"/>
                <a:ea typeface="Calibri"/>
                <a:cs typeface="Calibri"/>
                <a:sym typeface="Calibri"/>
              </a:rPr>
              <a:t>Successful CEO</a:t>
            </a:r>
            <a:r>
              <a:rPr lang="en" sz="2400">
                <a:solidFill>
                  <a:srgbClr val="FFFFFF"/>
                </a:solidFill>
                <a:latin typeface="Calibri"/>
                <a:ea typeface="Calibri"/>
                <a:cs typeface="Calibri"/>
                <a:sym typeface="Calibri"/>
              </a:rPr>
              <a:t> = Decisiveness</a:t>
            </a:r>
            <a:r>
              <a:rPr lang="en" sz="2400">
                <a:solidFill>
                  <a:srgbClr val="FFFFFF"/>
                </a:solidFill>
                <a:latin typeface="Calibri"/>
                <a:ea typeface="Calibri"/>
                <a:cs typeface="Calibri"/>
                <a:sym typeface="Calibri"/>
              </a:rPr>
              <a:t> + Confidence + Reliability + </a:t>
            </a:r>
            <a:r>
              <a:rPr lang="en" sz="2400">
                <a:solidFill>
                  <a:srgbClr val="FFFFFF"/>
                </a:solidFill>
                <a:latin typeface="Calibri"/>
                <a:ea typeface="Calibri"/>
                <a:cs typeface="Calibri"/>
                <a:sym typeface="Calibri"/>
              </a:rPr>
              <a:t>Adaptability</a:t>
            </a:r>
            <a:r>
              <a:rPr lang="en" sz="2400">
                <a:solidFill>
                  <a:srgbClr val="FFFFFF"/>
                </a:solidFill>
                <a:latin typeface="Calibri"/>
                <a:ea typeface="Calibri"/>
                <a:cs typeface="Calibri"/>
                <a:sym typeface="Calibri"/>
              </a:rPr>
              <a:t> + Success.</a:t>
            </a:r>
            <a:endParaRPr sz="2400">
              <a:solidFill>
                <a:srgbClr val="FFFFFF"/>
              </a:solidFill>
              <a:latin typeface="Calibri"/>
              <a:ea typeface="Calibri"/>
              <a:cs typeface="Calibri"/>
              <a:sym typeface="Calibri"/>
            </a:endParaRPr>
          </a:p>
        </p:txBody>
      </p:sp>
      <p:sp>
        <p:nvSpPr>
          <p:cNvPr id="156" name="Google Shape;15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2"/>
          <p:cNvSpPr txBox="1"/>
          <p:nvPr>
            <p:ph idx="1" type="body"/>
          </p:nvPr>
        </p:nvSpPr>
        <p:spPr>
          <a:xfrm>
            <a:off x="416925" y="1087125"/>
            <a:ext cx="8520600" cy="208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000">
              <a:solidFill>
                <a:srgbClr val="FFFF00"/>
              </a:solidFill>
            </a:endParaRPr>
          </a:p>
          <a:p>
            <a:pPr indent="0" lvl="0" marL="0" rtl="0" algn="l">
              <a:spcBef>
                <a:spcPts val="1600"/>
              </a:spcBef>
              <a:spcAft>
                <a:spcPts val="1600"/>
              </a:spcAft>
              <a:buNone/>
            </a:pPr>
            <a:r>
              <a:rPr lang="en" sz="3800">
                <a:solidFill>
                  <a:srgbClr val="FFFF00"/>
                </a:solidFill>
                <a:latin typeface="Times New Roman"/>
                <a:ea typeface="Times New Roman"/>
                <a:cs typeface="Times New Roman"/>
                <a:sym typeface="Times New Roman"/>
              </a:rPr>
              <a:t>            </a:t>
            </a:r>
            <a:r>
              <a:rPr lang="en" sz="3800">
                <a:solidFill>
                  <a:srgbClr val="FFFF00"/>
                </a:solidFill>
                <a:latin typeface="Times New Roman"/>
                <a:ea typeface="Times New Roman"/>
                <a:cs typeface="Times New Roman"/>
                <a:sym typeface="Times New Roman"/>
              </a:rPr>
              <a:t>EXTRA CURRICULARS</a:t>
            </a:r>
            <a:endParaRPr sz="3800">
              <a:solidFill>
                <a:srgbClr val="FFFF00"/>
              </a:solidFill>
              <a:latin typeface="Times New Roman"/>
              <a:ea typeface="Times New Roman"/>
              <a:cs typeface="Times New Roman"/>
              <a:sym typeface="Times New Roman"/>
            </a:endParaRPr>
          </a:p>
        </p:txBody>
      </p:sp>
      <p:sp>
        <p:nvSpPr>
          <p:cNvPr id="162" name="Google Shape;16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33"/>
          <p:cNvPicPr preferRelativeResize="0"/>
          <p:nvPr/>
        </p:nvPicPr>
        <p:blipFill>
          <a:blip r:embed="rId3">
            <a:alphaModFix/>
          </a:blip>
          <a:stretch>
            <a:fillRect/>
          </a:stretch>
        </p:blipFill>
        <p:spPr>
          <a:xfrm>
            <a:off x="5821525" y="327775"/>
            <a:ext cx="2992575" cy="2021900"/>
          </a:xfrm>
          <a:prstGeom prst="rect">
            <a:avLst/>
          </a:prstGeom>
          <a:noFill/>
          <a:ln>
            <a:noFill/>
          </a:ln>
        </p:spPr>
      </p:pic>
      <p:pic>
        <p:nvPicPr>
          <p:cNvPr id="168" name="Google Shape;168;p33"/>
          <p:cNvPicPr preferRelativeResize="0"/>
          <p:nvPr/>
        </p:nvPicPr>
        <p:blipFill rotWithShape="1">
          <a:blip r:embed="rId4">
            <a:alphaModFix/>
          </a:blip>
          <a:srcRect b="0" l="0" r="0" t="13621"/>
          <a:stretch/>
        </p:blipFill>
        <p:spPr>
          <a:xfrm>
            <a:off x="561550" y="2763950"/>
            <a:ext cx="3085650" cy="2021900"/>
          </a:xfrm>
          <a:prstGeom prst="rect">
            <a:avLst/>
          </a:prstGeom>
          <a:noFill/>
          <a:ln>
            <a:noFill/>
          </a:ln>
        </p:spPr>
      </p:pic>
      <p:sp>
        <p:nvSpPr>
          <p:cNvPr id="169" name="Google Shape;169;p33"/>
          <p:cNvSpPr txBox="1"/>
          <p:nvPr/>
        </p:nvSpPr>
        <p:spPr>
          <a:xfrm>
            <a:off x="375325" y="113600"/>
            <a:ext cx="5040000" cy="21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00"/>
                </a:solidFill>
                <a:latin typeface="Times New Roman"/>
                <a:ea typeface="Times New Roman"/>
                <a:cs typeface="Times New Roman"/>
                <a:sym typeface="Times New Roman"/>
              </a:rPr>
              <a:t>Chess :</a:t>
            </a:r>
            <a:endParaRPr sz="1600">
              <a:solidFill>
                <a:srgbClr val="FFFFFF"/>
              </a:solidFill>
              <a:latin typeface="Times New Roman"/>
              <a:ea typeface="Times New Roman"/>
              <a:cs typeface="Times New Roman"/>
              <a:sym typeface="Times New Roman"/>
            </a:endParaRPr>
          </a:p>
          <a:p>
            <a:pPr indent="-374650" lvl="0" marL="457200" rtl="0" algn="l">
              <a:spcBef>
                <a:spcPts val="0"/>
              </a:spcBef>
              <a:spcAft>
                <a:spcPts val="0"/>
              </a:spcAft>
              <a:buClr>
                <a:srgbClr val="FFFFFF"/>
              </a:buClr>
              <a:buSzPts val="2300"/>
              <a:buFont typeface="Calibri"/>
              <a:buChar char="●"/>
            </a:pPr>
            <a:r>
              <a:rPr lang="en" sz="2300">
                <a:solidFill>
                  <a:srgbClr val="FFFFFF"/>
                </a:solidFill>
                <a:latin typeface="Calibri"/>
                <a:ea typeface="Calibri"/>
                <a:cs typeface="Calibri"/>
                <a:sym typeface="Calibri"/>
              </a:rPr>
              <a:t>CEO is one of the Grand-master. </a:t>
            </a:r>
            <a:endParaRPr sz="2300">
              <a:solidFill>
                <a:srgbClr val="FFFFFF"/>
              </a:solidFill>
              <a:latin typeface="Calibri"/>
              <a:ea typeface="Calibri"/>
              <a:cs typeface="Calibri"/>
              <a:sym typeface="Calibri"/>
            </a:endParaRPr>
          </a:p>
          <a:p>
            <a:pPr indent="-374650" lvl="0" marL="457200" rtl="0" algn="l">
              <a:spcBef>
                <a:spcPts val="0"/>
              </a:spcBef>
              <a:spcAft>
                <a:spcPts val="0"/>
              </a:spcAft>
              <a:buClr>
                <a:srgbClr val="FFFFFF"/>
              </a:buClr>
              <a:buSzPts val="2300"/>
              <a:buFont typeface="Calibri"/>
              <a:buChar char="●"/>
            </a:pPr>
            <a:r>
              <a:rPr lang="en" sz="2300">
                <a:solidFill>
                  <a:srgbClr val="FFFFFF"/>
                </a:solidFill>
                <a:latin typeface="Calibri"/>
                <a:ea typeface="Calibri"/>
                <a:cs typeface="Calibri"/>
                <a:sym typeface="Calibri"/>
              </a:rPr>
              <a:t>Grand-master works in a time constraint.</a:t>
            </a:r>
            <a:endParaRPr sz="2300">
              <a:solidFill>
                <a:srgbClr val="FFFFFF"/>
              </a:solidFill>
              <a:latin typeface="Calibri"/>
              <a:ea typeface="Calibri"/>
              <a:cs typeface="Calibri"/>
              <a:sym typeface="Calibri"/>
            </a:endParaRPr>
          </a:p>
          <a:p>
            <a:pPr indent="-374650" lvl="0" marL="457200" rtl="0" algn="l">
              <a:spcBef>
                <a:spcPts val="0"/>
              </a:spcBef>
              <a:spcAft>
                <a:spcPts val="0"/>
              </a:spcAft>
              <a:buClr>
                <a:srgbClr val="FFFFFF"/>
              </a:buClr>
              <a:buSzPts val="2300"/>
              <a:buFont typeface="Calibri"/>
              <a:buChar char="●"/>
            </a:pPr>
            <a:r>
              <a:rPr lang="en" sz="2300">
                <a:solidFill>
                  <a:srgbClr val="FFFFFF"/>
                </a:solidFill>
                <a:latin typeface="Calibri"/>
                <a:ea typeface="Calibri"/>
                <a:cs typeface="Calibri"/>
                <a:sym typeface="Calibri"/>
              </a:rPr>
              <a:t>Should </a:t>
            </a:r>
            <a:r>
              <a:rPr lang="en" sz="2300">
                <a:solidFill>
                  <a:srgbClr val="FFFFFF"/>
                </a:solidFill>
                <a:latin typeface="Calibri"/>
                <a:ea typeface="Calibri"/>
                <a:cs typeface="Calibri"/>
                <a:sym typeface="Calibri"/>
              </a:rPr>
              <a:t>foresee 2-3 moves ahead.</a:t>
            </a:r>
            <a:endParaRPr sz="2300">
              <a:solidFill>
                <a:srgbClr val="FFFFFF"/>
              </a:solidFill>
              <a:latin typeface="Calibri"/>
              <a:ea typeface="Calibri"/>
              <a:cs typeface="Calibri"/>
              <a:sym typeface="Calibri"/>
            </a:endParaRPr>
          </a:p>
          <a:p>
            <a:pPr indent="-374650" lvl="0" marL="457200" rtl="0" algn="l">
              <a:spcBef>
                <a:spcPts val="0"/>
              </a:spcBef>
              <a:spcAft>
                <a:spcPts val="0"/>
              </a:spcAft>
              <a:buClr>
                <a:srgbClr val="FFFFFF"/>
              </a:buClr>
              <a:buSzPts val="2300"/>
              <a:buFont typeface="Calibri"/>
              <a:buChar char="●"/>
            </a:pPr>
            <a:r>
              <a:rPr lang="en" sz="2300">
                <a:solidFill>
                  <a:srgbClr val="FFFFFF"/>
                </a:solidFill>
                <a:latin typeface="Calibri"/>
                <a:ea typeface="Calibri"/>
                <a:cs typeface="Calibri"/>
                <a:sym typeface="Calibri"/>
              </a:rPr>
              <a:t>Pressure sharpens their mind. </a:t>
            </a:r>
            <a:endParaRPr sz="2300">
              <a:solidFill>
                <a:srgbClr val="FFFFFF"/>
              </a:solidFill>
              <a:latin typeface="Calibri"/>
              <a:ea typeface="Calibri"/>
              <a:cs typeface="Calibri"/>
              <a:sym typeface="Calibri"/>
            </a:endParaRPr>
          </a:p>
        </p:txBody>
      </p:sp>
      <p:sp>
        <p:nvSpPr>
          <p:cNvPr id="170" name="Google Shape;170;p33"/>
          <p:cNvSpPr txBox="1"/>
          <p:nvPr/>
        </p:nvSpPr>
        <p:spPr>
          <a:xfrm>
            <a:off x="3822600" y="2571750"/>
            <a:ext cx="5321400" cy="18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00"/>
                </a:solidFill>
                <a:latin typeface="Times New Roman"/>
                <a:ea typeface="Times New Roman"/>
                <a:cs typeface="Times New Roman"/>
                <a:sym typeface="Times New Roman"/>
              </a:rPr>
              <a:t>Tennis :</a:t>
            </a:r>
            <a:endParaRPr>
              <a:solidFill>
                <a:srgbClr val="FFFFFF"/>
              </a:solidFill>
              <a:latin typeface="Times New Roman"/>
              <a:ea typeface="Times New Roman"/>
              <a:cs typeface="Times New Roman"/>
              <a:sym typeface="Times New Roman"/>
            </a:endParaRPr>
          </a:p>
          <a:p>
            <a:pPr indent="-381000" lvl="0" marL="4572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A person can master with one player. </a:t>
            </a:r>
            <a:endParaRPr sz="2400">
              <a:solidFill>
                <a:srgbClr val="FFFFFF"/>
              </a:solidFill>
              <a:latin typeface="Calibri"/>
              <a:ea typeface="Calibri"/>
              <a:cs typeface="Calibri"/>
              <a:sym typeface="Calibri"/>
            </a:endParaRPr>
          </a:p>
          <a:p>
            <a:pPr indent="-381000" lvl="0" marL="4572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Playing with 2 players.</a:t>
            </a:r>
            <a:endParaRPr sz="2400">
              <a:solidFill>
                <a:srgbClr val="FFFFFF"/>
              </a:solidFill>
              <a:latin typeface="Calibri"/>
              <a:ea typeface="Calibri"/>
              <a:cs typeface="Calibri"/>
              <a:sym typeface="Calibri"/>
            </a:endParaRPr>
          </a:p>
          <a:p>
            <a:pPr indent="-381000" lvl="0" marL="4572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Response is coming much faster.</a:t>
            </a:r>
            <a:endParaRPr sz="2400">
              <a:solidFill>
                <a:srgbClr val="FFFFFF"/>
              </a:solidFill>
              <a:latin typeface="Calibri"/>
              <a:ea typeface="Calibri"/>
              <a:cs typeface="Calibri"/>
              <a:sym typeface="Calibri"/>
            </a:endParaRPr>
          </a:p>
          <a:p>
            <a:pPr indent="-381000" lvl="0" marL="457200" rtl="0" algn="l">
              <a:spcBef>
                <a:spcPts val="0"/>
              </a:spcBef>
              <a:spcAft>
                <a:spcPts val="0"/>
              </a:spcAft>
              <a:buClr>
                <a:srgbClr val="FFFFFF"/>
              </a:buClr>
              <a:buSzPts val="2400"/>
              <a:buFont typeface="Calibri"/>
              <a:buChar char="●"/>
            </a:pPr>
            <a:r>
              <a:rPr lang="en" sz="2400">
                <a:solidFill>
                  <a:srgbClr val="FFFFFF"/>
                </a:solidFill>
                <a:latin typeface="Calibri"/>
                <a:ea typeface="Calibri"/>
                <a:cs typeface="Calibri"/>
                <a:sym typeface="Calibri"/>
              </a:rPr>
              <a:t>More accuracy and precision req.</a:t>
            </a:r>
            <a:endParaRPr sz="2300">
              <a:solidFill>
                <a:srgbClr val="FFFFFF"/>
              </a:solidFill>
              <a:latin typeface="Calibri"/>
              <a:ea typeface="Calibri"/>
              <a:cs typeface="Calibri"/>
              <a:sym typeface="Calibri"/>
            </a:endParaRPr>
          </a:p>
          <a:p>
            <a:pPr indent="0" lvl="0" marL="914400" rtl="0" algn="l">
              <a:spcBef>
                <a:spcPts val="0"/>
              </a:spcBef>
              <a:spcAft>
                <a:spcPts val="0"/>
              </a:spcAft>
              <a:buNone/>
            </a:pPr>
            <a:r>
              <a:t/>
            </a:r>
            <a:endParaRPr sz="2300">
              <a:solidFill>
                <a:srgbClr val="FFFFFF"/>
              </a:solidFill>
              <a:latin typeface="Calibri"/>
              <a:ea typeface="Calibri"/>
              <a:cs typeface="Calibri"/>
              <a:sym typeface="Calibri"/>
            </a:endParaRPr>
          </a:p>
        </p:txBody>
      </p:sp>
      <p:sp>
        <p:nvSpPr>
          <p:cNvPr id="171" name="Google Shape;17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