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64" r:id="rId5"/>
    <p:sldId id="266" r:id="rId6"/>
    <p:sldId id="267" r:id="rId7"/>
    <p:sldId id="268" r:id="rId8"/>
    <p:sldId id="265" r:id="rId9"/>
    <p:sldId id="258" r:id="rId10"/>
    <p:sldId id="269" r:id="rId11"/>
    <p:sldId id="270" r:id="rId12"/>
    <p:sldId id="271" r:id="rId13"/>
    <p:sldId id="272" r:id="rId14"/>
    <p:sldId id="273" r:id="rId15"/>
    <p:sldId id="275" r:id="rId16"/>
    <p:sldId id="260" r:id="rId17"/>
    <p:sldId id="274" r:id="rId18"/>
    <p:sldId id="279" r:id="rId19"/>
    <p:sldId id="278" r:id="rId20"/>
    <p:sldId id="276" r:id="rId21"/>
    <p:sldId id="277" r:id="rId22"/>
    <p:sldId id="26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27A59-CF6E-4C8E-8673-2BC04F5C0286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291E1-2615-4A74-A7FA-B831CEF75D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8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291E1-2615-4A74-A7FA-B831CEF75D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6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E34B7-096E-4641-9BB6-3624DD529A6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73614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E6868E-76D3-4569-AA6C-4DBFB4A099A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36310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7035A-9D0D-469F-82E0-3FE8F27070C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425174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9412-C102-41A8-BCFE-35726A8F5D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CE-4A80-495E-9A47-B817B2798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9412-C102-41A8-BCFE-35726A8F5D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CE-4A80-495E-9A47-B817B2798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9412-C102-41A8-BCFE-35726A8F5D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CE-4A80-495E-9A47-B817B2798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7803B-A5F9-44DD-BFE1-6D9260619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9412-C102-41A8-BCFE-35726A8F5D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CE-4A80-495E-9A47-B817B2798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9412-C102-41A8-BCFE-35726A8F5D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CE-4A80-495E-9A47-B817B2798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9412-C102-41A8-BCFE-35726A8F5D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CE-4A80-495E-9A47-B817B2798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9412-C102-41A8-BCFE-35726A8F5D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CE-4A80-495E-9A47-B817B2798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9412-C102-41A8-BCFE-35726A8F5D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CE-4A80-495E-9A47-B817B2798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9412-C102-41A8-BCFE-35726A8F5D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CE-4A80-495E-9A47-B817B2798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9412-C102-41A8-BCFE-35726A8F5D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CE-4A80-495E-9A47-B817B2798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9412-C102-41A8-BCFE-35726A8F5D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48CE-4A80-495E-9A47-B817B2798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B9412-C102-41A8-BCFE-35726A8F5D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548CE-4A80-495E-9A47-B817B2798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Leaders and Organizational 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Dr. Sweta S. Malla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Indian Institute of Foreign Trade-New Delhi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4294967295"/>
          </p:nvPr>
        </p:nvSpPr>
        <p:spPr>
          <a:xfrm>
            <a:off x="0" y="1066800"/>
            <a:ext cx="9144000" cy="5545137"/>
          </a:xfrm>
        </p:spPr>
        <p:txBody>
          <a:bodyPr/>
          <a:lstStyle/>
          <a:p>
            <a:pPr marL="228600" indent="-228600" algn="just" eaLnBrk="1" hangingPunct="1">
              <a:buFontTx/>
              <a:buNone/>
            </a:pPr>
            <a:r>
              <a:rPr lang="en-US" sz="2400" b="1" u="sng" dirty="0">
                <a:cs typeface="Arial" charset="0"/>
              </a:rPr>
              <a:t>T</a:t>
            </a:r>
            <a:r>
              <a:rPr lang="en-US" sz="2400" b="1" u="sng" dirty="0" smtClean="0">
                <a:cs typeface="Arial" charset="0"/>
              </a:rPr>
              <a:t>rue</a:t>
            </a:r>
            <a:r>
              <a:rPr lang="en-US" sz="2400" dirty="0" smtClean="0">
                <a:cs typeface="Arial" charset="0"/>
              </a:rPr>
              <a:t> or </a:t>
            </a:r>
            <a:r>
              <a:rPr lang="en-US" sz="2400" b="1" u="sng" dirty="0">
                <a:cs typeface="Arial" charset="0"/>
              </a:rPr>
              <a:t>F</a:t>
            </a:r>
            <a:r>
              <a:rPr lang="en-US" sz="2400" b="1" u="sng" dirty="0" smtClean="0">
                <a:cs typeface="Arial" charset="0"/>
              </a:rPr>
              <a:t>alse.</a:t>
            </a:r>
          </a:p>
          <a:p>
            <a:pPr marL="228600" indent="-228600" algn="just" eaLnBrk="1" hangingPunct="1">
              <a:buFontTx/>
              <a:buNone/>
            </a:pPr>
            <a:r>
              <a:rPr lang="en-US" sz="2400" dirty="0" smtClean="0"/>
              <a:t>1.Because change is so much of everyday life, most modern workers like new work procedures and policies. </a:t>
            </a:r>
          </a:p>
          <a:p>
            <a:pPr marL="228600" indent="-228600" algn="just"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2.Many employees like the status quo, change scares them.</a:t>
            </a:r>
          </a:p>
          <a:p>
            <a:pPr marL="228600" indent="-228600" algn="just"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3. If a computer designed to help them do their work were available, most employees would try to learn how to use the machine as quickly as possible.</a:t>
            </a:r>
          </a:p>
          <a:p>
            <a:pPr marL="228600" indent="-228600" algn="just"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4. Most organizational changes that are introduced are truly designed to increase efficiency.</a:t>
            </a:r>
            <a:r>
              <a:rPr lang="en-US" sz="2400" dirty="0" smtClean="0"/>
              <a:t> </a:t>
            </a:r>
          </a:p>
          <a:p>
            <a:pPr marL="228600" indent="-228600" algn="just">
              <a:lnSpc>
                <a:spcPct val="80000"/>
              </a:lnSpc>
              <a:buNone/>
            </a:pPr>
            <a:r>
              <a:rPr lang="en-US" sz="2400" dirty="0" smtClean="0">
                <a:cs typeface="Arial" charset="0"/>
              </a:rPr>
              <a:t>5. If their friends at work are opposed to change, most workers will also oppose change.</a:t>
            </a:r>
            <a:endParaRPr lang="en-US" sz="2400" dirty="0" smtClean="0"/>
          </a:p>
          <a:p>
            <a:pPr marL="228600" indent="-228600" algn="just">
              <a:lnSpc>
                <a:spcPct val="80000"/>
              </a:lnSpc>
              <a:buNone/>
            </a:pPr>
            <a:r>
              <a:rPr lang="en-US" sz="2400" dirty="0" smtClean="0">
                <a:cs typeface="Arial" charset="0"/>
              </a:rPr>
              <a:t>6. Most people who resist change do so   because they enjoy giving their    organization a hard time.</a:t>
            </a:r>
          </a:p>
          <a:p>
            <a:pPr marL="228600" indent="-228600" algn="just">
              <a:lnSpc>
                <a:spcPct val="80000"/>
              </a:lnSpc>
              <a:buNone/>
            </a:pPr>
            <a:r>
              <a:rPr lang="en-US" sz="2400" dirty="0" smtClean="0">
                <a:cs typeface="Arial" charset="0"/>
              </a:rPr>
              <a:t>7. Unions tend to reject new work changes.</a:t>
            </a:r>
          </a:p>
          <a:p>
            <a:pPr marL="228600" indent="-228600" algn="just" eaLnBrk="1" hangingPunct="1">
              <a:buFontTx/>
              <a:buNone/>
            </a:pPr>
            <a:endParaRPr lang="en-US" sz="2400" dirty="0" smtClean="0">
              <a:cs typeface="Arial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901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/>
              <a:t>HOW MUCH DO YOU KNOW ABOUT THE CHANGE PROCESS 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828800"/>
            <a:ext cx="80010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>
                <a:latin typeface="+mj-lt"/>
              </a:rPr>
              <a:t>An alteration of an organization’s environment, structure, culture, technology, or people.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Organizational Change?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/>
              <a:t>What causes change?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800" smtClean="0"/>
              <a:t> </a:t>
            </a:r>
            <a:r>
              <a:rPr lang="en-US" sz="2800" b="1" smtClean="0"/>
              <a:t>Globalization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800" b="1" smtClean="0"/>
              <a:t> Mergers &amp; Acquisitions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800" b="1" smtClean="0"/>
              <a:t> Competition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800" b="1" smtClean="0"/>
              <a:t> Deregulation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800" b="1" smtClean="0"/>
              <a:t> Price &amp; Cost Pressures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800" b="1" smtClean="0"/>
              <a:t> Quality Improvement Efforts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800" b="1" smtClean="0"/>
              <a:t> Continuous Improvement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800" b="1" smtClean="0"/>
              <a:t> Response to New Technology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800" b="1" smtClean="0"/>
              <a:t> New Products &amp; Services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800" b="1" smtClean="0"/>
              <a:t> Change in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Why is Change Denied and Resisted?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62000"/>
            <a:ext cx="4495800" cy="5334000"/>
          </a:xfrm>
        </p:spPr>
        <p:txBody>
          <a:bodyPr>
            <a:noAutofit/>
          </a:bodyPr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FontTx/>
              <a:buNone/>
              <a:tabLst>
                <a:tab pos="285750" algn="r"/>
              </a:tabLst>
            </a:pPr>
            <a:r>
              <a:rPr lang="en-US" sz="2400" b="1" dirty="0" smtClean="0"/>
              <a:t>Resistance increases when...</a:t>
            </a:r>
            <a:endParaRPr lang="en-US" sz="2400" dirty="0" smtClean="0"/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Tx/>
              <a:buNone/>
              <a:tabLst>
                <a:tab pos="285750" algn="r"/>
              </a:tabLst>
            </a:pPr>
            <a:r>
              <a:rPr lang="en-US" sz="2400" dirty="0" smtClean="0"/>
              <a:t>	1.	</a:t>
            </a:r>
            <a:r>
              <a:rPr lang="en-US" sz="2400" dirty="0" smtClean="0">
                <a:solidFill>
                  <a:schemeClr val="hlink"/>
                </a:solidFill>
              </a:rPr>
              <a:t>The purpose of the change is not made clear.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Tx/>
              <a:buNone/>
              <a:tabLst>
                <a:tab pos="285750" algn="r"/>
              </a:tabLst>
            </a:pPr>
            <a:r>
              <a:rPr lang="en-US" sz="2400" dirty="0" smtClean="0"/>
              <a:t>	2.	</a:t>
            </a:r>
            <a:r>
              <a:rPr lang="en-US" sz="2400" dirty="0" smtClean="0">
                <a:solidFill>
                  <a:schemeClr val="hlink"/>
                </a:solidFill>
              </a:rPr>
              <a:t>The need for change is not understood.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Tx/>
              <a:buNone/>
              <a:tabLst>
                <a:tab pos="285750" algn="r"/>
              </a:tabLst>
            </a:pPr>
            <a:r>
              <a:rPr lang="en-US" sz="2400" dirty="0" smtClean="0"/>
              <a:t>	3.	Communication regarding the change is poor.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Tx/>
              <a:buNone/>
              <a:tabLst>
                <a:tab pos="285750" algn="r"/>
              </a:tabLst>
            </a:pPr>
            <a:r>
              <a:rPr lang="en-US" sz="2400" dirty="0" smtClean="0">
                <a:solidFill>
                  <a:schemeClr val="hlink"/>
                </a:solidFill>
              </a:rPr>
              <a:t>	4.	People who will be involved with the change are not included in planning.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Tx/>
              <a:buNone/>
              <a:tabLst>
                <a:tab pos="285750" algn="r"/>
              </a:tabLst>
            </a:pPr>
            <a:r>
              <a:rPr lang="en-US" sz="2400" dirty="0" smtClean="0">
                <a:solidFill>
                  <a:schemeClr val="hlink"/>
                </a:solidFill>
              </a:rPr>
              <a:t>	5.	There are no rewards.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Tx/>
              <a:buNone/>
              <a:tabLst>
                <a:tab pos="285750" algn="r"/>
              </a:tabLst>
            </a:pPr>
            <a:r>
              <a:rPr lang="en-US" sz="2400" dirty="0" smtClean="0">
                <a:solidFill>
                  <a:schemeClr val="hlink"/>
                </a:solidFill>
              </a:rPr>
              <a:t>	6.	Key people are not seen as really supporting the change.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Tx/>
              <a:buNone/>
              <a:tabLst>
                <a:tab pos="285750" algn="r"/>
              </a:tabLst>
            </a:pPr>
            <a:r>
              <a:rPr lang="en-US" sz="2400" dirty="0" smtClean="0"/>
              <a:t>	7.	People perceive a negative impact on their social relations.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Tx/>
              <a:buNone/>
              <a:tabLst>
                <a:tab pos="285750" algn="r"/>
              </a:tabLst>
            </a:pPr>
            <a:r>
              <a:rPr lang="en-US" sz="2400" dirty="0" smtClean="0"/>
              <a:t>	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371600"/>
            <a:ext cx="4572000" cy="4692650"/>
          </a:xfrm>
        </p:spPr>
        <p:txBody>
          <a:bodyPr>
            <a:normAutofit fontScale="92500" lnSpcReduction="20000"/>
          </a:bodyPr>
          <a:lstStyle/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dirty="0" smtClean="0">
                <a:solidFill>
                  <a:schemeClr val="hlink"/>
                </a:solidFill>
              </a:rPr>
              <a:t>8. Change is introduced too  slowly or quickly.</a:t>
            </a:r>
          </a:p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dirty="0" smtClean="0"/>
              <a:t>	9. Habit patterns are ignored.</a:t>
            </a:r>
          </a:p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dirty="0" smtClean="0"/>
              <a:t>	12. There is a tendency to seek security in the past. </a:t>
            </a:r>
          </a:p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dirty="0" smtClean="0"/>
              <a:t>	13. There is a lack of confidence in the outcome of change. </a:t>
            </a:r>
          </a:p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hlink"/>
                </a:solidFill>
              </a:rPr>
              <a:t>14. Too much pressure exists. </a:t>
            </a:r>
          </a:p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endParaRPr lang="en-US" sz="2000" dirty="0" smtClean="0">
              <a:solidFill>
                <a:schemeClr val="hlink"/>
              </a:solidFill>
            </a:endParaRPr>
          </a:p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endParaRPr lang="en-US" sz="2000" dirty="0" smtClean="0"/>
          </a:p>
          <a:p>
            <a:pPr marL="117475" indent="-117475" algn="ctr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sz="2000" dirty="0" smtClean="0"/>
              <a:t>		    </a:t>
            </a:r>
          </a:p>
          <a:p>
            <a:pPr marL="117475" indent="-117475" algn="ctr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sz="2000" i="1" dirty="0" smtClean="0"/>
              <a:t>		      ……………………….</a:t>
            </a:r>
            <a:r>
              <a:rPr lang="en-US" sz="2000" dirty="0" smtClean="0"/>
              <a:t>	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648200" y="1474788"/>
            <a:ext cx="4070350" cy="490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tabLst>
                <a:tab pos="285750" algn="r"/>
              </a:tabLst>
            </a:pPr>
            <a:r>
              <a:rPr lang="en-US" sz="240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229600" cy="563563"/>
          </a:xfrm>
        </p:spPr>
        <p:txBody>
          <a:bodyPr/>
          <a:lstStyle/>
          <a:p>
            <a:pPr eaLnBrk="1" hangingPunct="1"/>
            <a:r>
              <a:rPr lang="en-US" sz="2400" smtClean="0"/>
              <a:t>Why is Change Denied and Resisted?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4495800" cy="4906963"/>
          </a:xfrm>
        </p:spPr>
        <p:txBody>
          <a:bodyPr/>
          <a:lstStyle/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sz="2000" smtClean="0"/>
              <a:t>  </a:t>
            </a:r>
            <a:r>
              <a:rPr lang="en-US" sz="2000" smtClean="0">
                <a:solidFill>
                  <a:schemeClr val="hlink"/>
                </a:solidFill>
              </a:rPr>
              <a:t>15. Vested interests are involved.</a:t>
            </a:r>
          </a:p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solidFill>
                  <a:schemeClr val="hlink"/>
                </a:solidFill>
              </a:rPr>
              <a:t>16. The status quo can’t be reestablished if the change proves unacceptable. </a:t>
            </a:r>
          </a:p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sz="2000" smtClean="0"/>
              <a:t>	17. People believe the change will reflect negatively on their past performances.</a:t>
            </a:r>
          </a:p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sz="2000" smtClean="0"/>
              <a:t>	18. Poor behavior on the part of others is tolerated during the change process. </a:t>
            </a:r>
          </a:p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sz="2000" smtClean="0"/>
              <a:t>	19. The change process is not open to input or critique. </a:t>
            </a:r>
          </a:p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sz="2000" smtClean="0"/>
              <a:t>	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95400"/>
            <a:ext cx="4495800" cy="4525963"/>
          </a:xfrm>
        </p:spPr>
        <p:txBody>
          <a:bodyPr>
            <a:normAutofit lnSpcReduction="10000"/>
          </a:bodyPr>
          <a:lstStyle/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sz="2000" smtClean="0"/>
              <a:t> </a:t>
            </a:r>
            <a:r>
              <a:rPr lang="en-US" sz="2000" smtClean="0">
                <a:solidFill>
                  <a:schemeClr val="hlink"/>
                </a:solidFill>
              </a:rPr>
              <a:t>20. Decisions are passed down hierarchically and therefore some people have much information and others have little. </a:t>
            </a:r>
          </a:p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solidFill>
                  <a:schemeClr val="hlink"/>
                </a:solidFill>
              </a:rPr>
              <a:t>21.The timing for the change is bad.</a:t>
            </a:r>
            <a:r>
              <a:rPr lang="en-US" sz="2000" smtClean="0"/>
              <a:t> </a:t>
            </a:r>
          </a:p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sz="2000" smtClean="0"/>
              <a:t>	22. One change means many changes. </a:t>
            </a:r>
          </a:p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sz="2000" smtClean="0"/>
              <a:t>	23. People want to know what the outcome will be before the change occurs. </a:t>
            </a:r>
          </a:p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sz="2000" smtClean="0">
                <a:solidFill>
                  <a:schemeClr val="hlink"/>
                </a:solidFill>
              </a:rPr>
              <a:t>	24. Behavioral change usually comes in small steps.</a:t>
            </a:r>
          </a:p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sz="2000" smtClean="0">
                <a:solidFill>
                  <a:schemeClr val="hlink"/>
                </a:solidFill>
              </a:rPr>
              <a:t>				</a:t>
            </a:r>
          </a:p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endParaRPr lang="en-US" sz="2000" smtClean="0">
              <a:solidFill>
                <a:schemeClr val="hlink"/>
              </a:solidFill>
            </a:endParaRPr>
          </a:p>
          <a:p>
            <a:pPr marL="117475" indent="-117475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sz="2000" smtClean="0"/>
              <a:t>			</a:t>
            </a:r>
            <a:r>
              <a:rPr lang="en-US" sz="1800" smtClean="0"/>
              <a:t>Pritchett and Pound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Desktop\Obstacle-experienced-during-major-organisational-changes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7938881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Vision =3 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Communicate</a:t>
            </a:r>
          </a:p>
          <a:p>
            <a:r>
              <a:rPr lang="en-US" dirty="0" smtClean="0"/>
              <a:t>Collaborate </a:t>
            </a:r>
          </a:p>
          <a:p>
            <a:r>
              <a:rPr lang="en-US" dirty="0" smtClean="0"/>
              <a:t>Commit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Eight Stage Change Process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73238"/>
            <a:ext cx="7086600" cy="4751387"/>
          </a:xfrm>
        </p:spPr>
        <p:txBody>
          <a:bodyPr>
            <a:normAutofit lnSpcReduction="10000"/>
          </a:bodyPr>
          <a:lstStyle/>
          <a:p>
            <a:pPr marL="284163" indent="-284163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marL="284163" indent="-284163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Note: the sequence is important!</a:t>
            </a:r>
          </a:p>
          <a:p>
            <a:pPr marL="284163" indent="-284163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marL="284163" indent="-284163" eaLnBrk="1" hangingPunct="1">
              <a:lnSpc>
                <a:spcPct val="90000"/>
              </a:lnSpc>
            </a:pPr>
            <a:r>
              <a:rPr lang="en-US" sz="2400" dirty="0" smtClean="0"/>
              <a:t>Establish a sense of urgency</a:t>
            </a:r>
          </a:p>
          <a:p>
            <a:pPr marL="284163" indent="-284163" eaLnBrk="1" hangingPunct="1">
              <a:lnSpc>
                <a:spcPct val="90000"/>
              </a:lnSpc>
            </a:pPr>
            <a:r>
              <a:rPr lang="en-US" sz="2400" dirty="0" smtClean="0"/>
              <a:t>Create a guiding coalition</a:t>
            </a:r>
          </a:p>
          <a:p>
            <a:pPr marL="284163" indent="-284163" eaLnBrk="1" hangingPunct="1">
              <a:lnSpc>
                <a:spcPct val="90000"/>
              </a:lnSpc>
            </a:pPr>
            <a:r>
              <a:rPr lang="en-US" sz="2400" dirty="0" smtClean="0"/>
              <a:t>Develop a vision and strategy</a:t>
            </a:r>
          </a:p>
          <a:p>
            <a:pPr marL="284163" indent="-284163" eaLnBrk="1" hangingPunct="1">
              <a:lnSpc>
                <a:spcPct val="90000"/>
              </a:lnSpc>
            </a:pPr>
            <a:r>
              <a:rPr lang="en-US" sz="2400" dirty="0" smtClean="0"/>
              <a:t>Communicate your change vision</a:t>
            </a:r>
          </a:p>
          <a:p>
            <a:pPr marL="284163" indent="-284163" eaLnBrk="1" hangingPunct="1">
              <a:lnSpc>
                <a:spcPct val="90000"/>
              </a:lnSpc>
            </a:pPr>
            <a:r>
              <a:rPr lang="en-US" sz="2400" dirty="0" smtClean="0"/>
              <a:t>Empower broad-based action</a:t>
            </a:r>
          </a:p>
          <a:p>
            <a:pPr marL="284163" indent="-284163" eaLnBrk="1" hangingPunct="1">
              <a:lnSpc>
                <a:spcPct val="90000"/>
              </a:lnSpc>
            </a:pPr>
            <a:r>
              <a:rPr lang="en-US" sz="2400" dirty="0" smtClean="0"/>
              <a:t>Generate short term wins</a:t>
            </a:r>
          </a:p>
          <a:p>
            <a:pPr marL="284163" indent="-284163" eaLnBrk="1" hangingPunct="1">
              <a:lnSpc>
                <a:spcPct val="90000"/>
              </a:lnSpc>
            </a:pPr>
            <a:r>
              <a:rPr lang="en-US" sz="2400" dirty="0" smtClean="0"/>
              <a:t>Consolidate gains and produce more change</a:t>
            </a:r>
          </a:p>
          <a:p>
            <a:pPr marL="284163" indent="-284163" eaLnBrk="1" hangingPunct="1">
              <a:lnSpc>
                <a:spcPct val="90000"/>
              </a:lnSpc>
            </a:pPr>
            <a:r>
              <a:rPr lang="en-US" sz="2400" dirty="0" smtClean="0"/>
              <a:t>Anchor new approaches in the culture</a:t>
            </a:r>
          </a:p>
          <a:p>
            <a:pPr marL="284163" indent="-284163" eaLnBrk="1" hangingPunct="1">
              <a:lnSpc>
                <a:spcPct val="90000"/>
              </a:lnSpc>
            </a:pPr>
            <a:endParaRPr lang="en-US" sz="2400" dirty="0" smtClean="0"/>
          </a:p>
          <a:p>
            <a:pPr marL="1154113" lvl="4" indent="-58738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			John </a:t>
            </a:r>
            <a:r>
              <a:rPr lang="en-US" dirty="0" err="1" smtClean="0"/>
              <a:t>Kotter</a:t>
            </a:r>
            <a:r>
              <a:rPr lang="en-US" dirty="0" smtClean="0"/>
              <a:t>, 1996</a:t>
            </a:r>
          </a:p>
        </p:txBody>
      </p:sp>
      <p:pic>
        <p:nvPicPr>
          <p:cNvPr id="3174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7302500" y="4059238"/>
            <a:ext cx="1841500" cy="27987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229600" cy="868362"/>
          </a:xfrm>
        </p:spPr>
        <p:txBody>
          <a:bodyPr>
            <a:normAutofit fontScale="90000"/>
          </a:bodyPr>
          <a:lstStyle/>
          <a:p>
            <a:r>
              <a:rPr kumimoji="1" lang="en-US" altLang="zh-TW" sz="4000" dirty="0" smtClean="0">
                <a:ea typeface="PMingLiU" pitchFamily="18" charset="-120"/>
              </a:rPr>
              <a:t>“</a:t>
            </a:r>
            <a:r>
              <a:rPr kumimoji="1" lang="en-US" altLang="zh-TW" sz="3600" dirty="0" smtClean="0">
                <a:ea typeface="PMingLiU" pitchFamily="18" charset="-120"/>
              </a:rPr>
              <a:t>The soul never thinks without a picture.”</a:t>
            </a:r>
            <a:r>
              <a:rPr kumimoji="1" lang="en-US" altLang="zh-TW" sz="3600" b="1" dirty="0" smtClean="0">
                <a:ea typeface="PMingLiU" pitchFamily="18" charset="-120"/>
              </a:rPr>
              <a:t> </a:t>
            </a:r>
            <a:r>
              <a:rPr kumimoji="1" lang="en-US" altLang="zh-TW" sz="3600" i="1" dirty="0" smtClean="0">
                <a:ea typeface="PMingLiU" pitchFamily="18" charset="-120"/>
              </a:rPr>
              <a:t>-Aristotle</a:t>
            </a:r>
            <a:r>
              <a:rPr kumimoji="1" lang="en-US" altLang="zh-TW" sz="4000" dirty="0" smtClean="0">
                <a:ea typeface="PMingLiU" pitchFamily="18" charset="-120"/>
              </a:rPr>
              <a:t/>
            </a:r>
            <a:br>
              <a:rPr kumimoji="1" lang="en-US" altLang="zh-TW" sz="4000" dirty="0" smtClean="0">
                <a:ea typeface="PMingLiU" pitchFamily="18" charset="-120"/>
              </a:rPr>
            </a:br>
            <a:r>
              <a:rPr kumimoji="1" lang="en-US" altLang="zh-TW" sz="4000" dirty="0" smtClean="0">
                <a:solidFill>
                  <a:schemeClr val="tx1"/>
                </a:solidFill>
                <a:ea typeface="PMingLiU" pitchFamily="18" charset="-120"/>
              </a:rPr>
              <a:t/>
            </a:r>
            <a:br>
              <a:rPr kumimoji="1" lang="en-US" altLang="zh-TW" sz="4000" dirty="0" smtClean="0">
                <a:solidFill>
                  <a:schemeClr val="tx1"/>
                </a:solidFill>
                <a:ea typeface="PMingLiU" pitchFamily="18" charset="-120"/>
              </a:rPr>
            </a:br>
            <a:endParaRPr kumimoji="1"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2000" dirty="0" smtClean="0">
                <a:ea typeface="PMingLiU" pitchFamily="18" charset="-120"/>
              </a:rPr>
              <a:t>The vision “magnetically” pulls the organization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kumimoji="1" lang="en-US" altLang="zh-TW" sz="2000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</a:pPr>
            <a:r>
              <a:rPr kumimoji="1" lang="en-US" altLang="zh-TW" sz="2000" b="1" u="sng" dirty="0" smtClean="0">
                <a:ea typeface="PMingLiU" pitchFamily="18" charset="-120"/>
              </a:rPr>
              <a:t>Imaginable</a:t>
            </a:r>
            <a:endParaRPr kumimoji="1" lang="en-US" altLang="zh-TW" sz="2000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</a:pPr>
            <a:endParaRPr kumimoji="1" lang="en-US" altLang="zh-TW" sz="2000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</a:pPr>
            <a:r>
              <a:rPr kumimoji="1" lang="en-US" altLang="zh-TW" sz="2000" b="1" u="sng" dirty="0" smtClean="0">
                <a:ea typeface="PMingLiU" pitchFamily="18" charset="-120"/>
              </a:rPr>
              <a:t>Desirable</a:t>
            </a:r>
            <a:endParaRPr kumimoji="1" lang="en-US" altLang="zh-TW" sz="2000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</a:pPr>
            <a:endParaRPr kumimoji="1" lang="en-US" altLang="zh-TW" sz="2000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</a:pPr>
            <a:r>
              <a:rPr kumimoji="1" lang="en-US" altLang="zh-TW" sz="2000" b="1" u="sng" dirty="0" smtClean="0">
                <a:ea typeface="PMingLiU" pitchFamily="18" charset="-120"/>
              </a:rPr>
              <a:t>Feasible</a:t>
            </a:r>
            <a:endParaRPr kumimoji="1" lang="en-US" altLang="zh-TW" sz="2000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</a:pPr>
            <a:endParaRPr kumimoji="1" lang="en-US" altLang="zh-TW" sz="2000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</a:pPr>
            <a:r>
              <a:rPr kumimoji="1" lang="en-US" altLang="zh-TW" sz="2000" b="1" u="sng" dirty="0" smtClean="0">
                <a:ea typeface="PMingLiU" pitchFamily="18" charset="-120"/>
              </a:rPr>
              <a:t>Focused</a:t>
            </a:r>
            <a:endParaRPr kumimoji="1" lang="en-US" altLang="zh-TW" sz="2000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</a:pPr>
            <a:endParaRPr kumimoji="1" lang="en-US" altLang="zh-TW" sz="2000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</a:pPr>
            <a:r>
              <a:rPr kumimoji="1" lang="en-US" altLang="zh-TW" sz="2000" b="1" u="sng" dirty="0" smtClean="0">
                <a:ea typeface="PMingLiU" pitchFamily="18" charset="-120"/>
              </a:rPr>
              <a:t>Flexible</a:t>
            </a:r>
            <a:endParaRPr kumimoji="1" lang="en-US" altLang="zh-TW" sz="2000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</a:pPr>
            <a:endParaRPr kumimoji="1" lang="en-US" altLang="zh-TW" sz="2000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</a:pPr>
            <a:r>
              <a:rPr kumimoji="1" lang="en-US" altLang="zh-TW" sz="2000" b="1" u="sng" dirty="0" smtClean="0">
                <a:ea typeface="PMingLiU" pitchFamily="18" charset="-120"/>
              </a:rPr>
              <a:t>Communicable</a:t>
            </a:r>
            <a:endParaRPr kumimoji="1" lang="en-US" altLang="zh-TW" sz="2000" dirty="0" smtClean="0">
              <a:ea typeface="PMingLiU" pitchFamily="18" charset="-12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kumimoji="1" lang="en-US" altLang="zh-TW" sz="2000" dirty="0" smtClean="0">
              <a:ea typeface="PMingLiU" pitchFamily="18" charset="-12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kumimoji="1" lang="en-US" altLang="zh-TW" sz="2400" dirty="0" smtClean="0">
              <a:ea typeface="PMingLiU" pitchFamily="18" charset="-12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9144000" cy="2819400"/>
          </a:xfrm>
        </p:spPr>
        <p:txBody>
          <a:bodyPr/>
          <a:lstStyle/>
          <a:p>
            <a:pPr eaLnBrk="1" hangingPunct="1"/>
            <a:r>
              <a:rPr lang="en-US" sz="2800" b="1" i="1" smtClean="0"/>
              <a:t>Version 1</a:t>
            </a:r>
            <a:r>
              <a:rPr lang="en-US" sz="2800" b="1" smtClean="0"/>
              <a:t>:</a:t>
            </a:r>
            <a:r>
              <a:rPr lang="en-US" sz="2800" smtClean="0"/>
              <a:t> Our goal is to reduce our mean time to repair parameters so that they are perceptually lower than all major competitors inside the country and out. In a similar vein, we have targeted new product development cycle times, order process times, and other customer-relevant processes for change.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0" y="4038600"/>
            <a:ext cx="8839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b="1" i="1"/>
              <a:t> Version 2</a:t>
            </a:r>
            <a:r>
              <a:rPr lang="en-US" sz="2800" b="1"/>
              <a:t>:</a:t>
            </a:r>
            <a:r>
              <a:rPr lang="en-US" sz="2800"/>
              <a:t> We are going to become faster than   anyone in our industry at satisfying customer needs.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this?</a:t>
            </a:r>
            <a:endParaRPr lang="en-US" dirty="0"/>
          </a:p>
        </p:txBody>
      </p:sp>
      <p:pic>
        <p:nvPicPr>
          <p:cNvPr id="1026" name="Picture 2" descr="C:\Users\hp\Desktop\downloa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057400"/>
            <a:ext cx="3505199" cy="38678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09600" y="1752600"/>
            <a:ext cx="7696200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IN" altLang="zh-CN" sz="2800">
                <a:ea typeface="宋体" pitchFamily="2" charset="-122"/>
              </a:rPr>
              <a:t>Nothing motivates more than success. Give your company a taste of victory early in the change process. Within a short time frame (this could be a month or a year, depending on the type of change), you'll want to have results that your staff can see. Without this, critics and negative thinkers might hurt your progress.</a:t>
            </a:r>
            <a:r>
              <a:rPr lang="en-IN" altLang="zh-CN" sz="3200">
                <a:ea typeface="宋体" pitchFamily="2" charset="-122"/>
              </a:rPr>
              <a:t> </a:t>
            </a:r>
            <a:endParaRPr lang="en-IN"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smtClean="0">
                <a:cs typeface="Arial" charset="0"/>
              </a:rPr>
              <a:t>Generating sufficient wins fast enough to diffuse cynicism, pessimism and skepticism. Building momentum. Making sure successes are visible, unambiguous, and speak to what people deeply care about.</a:t>
            </a:r>
            <a:endParaRPr lang="en-US" smtClean="0">
              <a:cs typeface="Times New Roman" pitchFamily="18" charset="0"/>
            </a:endParaRP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58038" cy="1412875"/>
          </a:xfrm>
          <a:noFill/>
          <a:ln/>
        </p:spPr>
        <p:txBody>
          <a:bodyPr/>
          <a:lstStyle/>
          <a:p>
            <a:r>
              <a:rPr lang="en-US" dirty="0"/>
              <a:t>Who is this?</a:t>
            </a:r>
          </a:p>
        </p:txBody>
      </p:sp>
      <p:pic>
        <p:nvPicPr>
          <p:cNvPr id="197635" name="Picture 3" descr="mandela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124200" y="1676400"/>
            <a:ext cx="2657475" cy="3505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58038" cy="1412875"/>
          </a:xfrm>
          <a:noFill/>
          <a:ln/>
        </p:spPr>
        <p:txBody>
          <a:bodyPr/>
          <a:lstStyle/>
          <a:p>
            <a:r>
              <a:rPr lang="en-US" dirty="0"/>
              <a:t>Who is this?</a:t>
            </a:r>
          </a:p>
        </p:txBody>
      </p:sp>
      <p:pic>
        <p:nvPicPr>
          <p:cNvPr id="198659" name="Picture 3" descr="King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22093" t="22238" r="13741" b="26900"/>
          <a:stretch>
            <a:fillRect/>
          </a:stretch>
        </p:blipFill>
        <p:spPr>
          <a:xfrm>
            <a:off x="2971800" y="1905000"/>
            <a:ext cx="3051175" cy="3352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this?</a:t>
            </a:r>
            <a:endParaRPr lang="en-US" dirty="0"/>
          </a:p>
        </p:txBody>
      </p:sp>
      <p:pic>
        <p:nvPicPr>
          <p:cNvPr id="3075" name="Picture 3" descr="C:\Users\hp\Desktop\Steve_Jobs_Headshot_2010-CROP_(cropped_2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86000"/>
            <a:ext cx="3785725" cy="36643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this?</a:t>
            </a:r>
            <a:endParaRPr lang="en-US" dirty="0"/>
          </a:p>
        </p:txBody>
      </p:sp>
      <p:pic>
        <p:nvPicPr>
          <p:cNvPr id="4100" name="Picture 4" descr="C:\Users\hp\Desktop\jrdtata_lead_image_desktop_1920x108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333" y="2286000"/>
            <a:ext cx="5555545" cy="31249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this?</a:t>
            </a:r>
            <a:endParaRPr lang="en-US" dirty="0"/>
          </a:p>
        </p:txBody>
      </p:sp>
      <p:pic>
        <p:nvPicPr>
          <p:cNvPr id="5123" name="Picture 3" descr="C:\Users\hp\Desktop\1499446026-2713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380390"/>
            <a:ext cx="3562350" cy="266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/>
              <a:t>What is leadership?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905000"/>
            <a:ext cx="4768998" cy="2831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b="1" dirty="0" smtClean="0"/>
              <a:t>Leading people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/>
              <a:t>Influencing people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/>
              <a:t>Commanding People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/>
              <a:t>Guiding People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agents</a:t>
            </a:r>
            <a:br>
              <a:rPr lang="en-US" dirty="0" smtClean="0"/>
            </a:br>
            <a:r>
              <a:rPr lang="en-US" dirty="0" smtClean="0"/>
              <a:t>Leading the People</a:t>
            </a:r>
            <a:endParaRPr lang="en-US" dirty="0"/>
          </a:p>
        </p:txBody>
      </p:sp>
      <p:pic>
        <p:nvPicPr>
          <p:cNvPr id="4" name="Picture 2" descr="C:\Users\hp\Desktop\downloa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2497931" cy="2756338"/>
          </a:xfrm>
          <a:prstGeom prst="rect">
            <a:avLst/>
          </a:prstGeom>
          <a:noFill/>
        </p:spPr>
      </p:pic>
      <p:pic>
        <p:nvPicPr>
          <p:cNvPr id="5" name="Picture 3" descr="C:\Users\hp\Desktop\1499446026-271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9" y="4800601"/>
            <a:ext cx="2749113" cy="2057400"/>
          </a:xfrm>
          <a:prstGeom prst="rect">
            <a:avLst/>
          </a:prstGeom>
          <a:noFill/>
        </p:spPr>
      </p:pic>
      <p:pic>
        <p:nvPicPr>
          <p:cNvPr id="6" name="Picture 4" descr="C:\Users\hp\Desktop\jrdtata_lead_image_desktop_1920x108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2286000"/>
            <a:ext cx="3117146" cy="1753394"/>
          </a:xfrm>
          <a:prstGeom prst="rect">
            <a:avLst/>
          </a:prstGeom>
          <a:noFill/>
        </p:spPr>
      </p:pic>
      <p:pic>
        <p:nvPicPr>
          <p:cNvPr id="7" name="Picture 3" descr="C:\Users\hp\Desktop\Steve_Jobs_Headshot_2010-CROP_(cropped_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866551"/>
            <a:ext cx="2057400" cy="1991449"/>
          </a:xfrm>
          <a:prstGeom prst="rect">
            <a:avLst/>
          </a:prstGeom>
          <a:noFill/>
        </p:spPr>
      </p:pic>
      <p:pic>
        <p:nvPicPr>
          <p:cNvPr id="8" name="Picture 3" descr="King"/>
          <p:cNvPicPr>
            <a:picLocks noChangeAspect="1" noChangeArrowheads="1"/>
          </p:cNvPicPr>
          <p:nvPr/>
        </p:nvPicPr>
        <p:blipFill>
          <a:blip r:embed="rId6"/>
          <a:srcRect l="22093" t="22238" r="13741" b="26900"/>
          <a:stretch>
            <a:fillRect/>
          </a:stretch>
        </p:blipFill>
        <p:spPr>
          <a:xfrm>
            <a:off x="6778625" y="914400"/>
            <a:ext cx="2365375" cy="2599204"/>
          </a:xfrm>
          <a:prstGeom prst="rect">
            <a:avLst/>
          </a:prstGeom>
          <a:noFill/>
          <a:ln/>
        </p:spPr>
      </p:pic>
      <p:pic>
        <p:nvPicPr>
          <p:cNvPr id="9" name="Picture 3" descr="mandel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781801" y="3742267"/>
            <a:ext cx="2362200" cy="3115733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571</Words>
  <Application>Microsoft Office PowerPoint</Application>
  <PresentationFormat>On-screen Show (4:3)</PresentationFormat>
  <Paragraphs>116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宋体</vt:lpstr>
      <vt:lpstr>Arial</vt:lpstr>
      <vt:lpstr>Calibri</vt:lpstr>
      <vt:lpstr>PMingLiU</vt:lpstr>
      <vt:lpstr>Times New Roman</vt:lpstr>
      <vt:lpstr>Office Theme</vt:lpstr>
      <vt:lpstr>Leaders and Organizational Change</vt:lpstr>
      <vt:lpstr>Who is this?</vt:lpstr>
      <vt:lpstr>Who is this?</vt:lpstr>
      <vt:lpstr>Who is this?</vt:lpstr>
      <vt:lpstr>Who is this?</vt:lpstr>
      <vt:lpstr>Who is this?</vt:lpstr>
      <vt:lpstr>Who is this?</vt:lpstr>
      <vt:lpstr>What is leadership?</vt:lpstr>
      <vt:lpstr>Change agents Leading the People</vt:lpstr>
      <vt:lpstr>HOW MUCH DO YOU KNOW ABOUT THE CHANGE PROCESS </vt:lpstr>
      <vt:lpstr>PowerPoint Presentation</vt:lpstr>
      <vt:lpstr>What causes change?</vt:lpstr>
      <vt:lpstr>Why is Change Denied and Resisted?</vt:lpstr>
      <vt:lpstr>Why is Change Denied and Resisted? (cont.)</vt:lpstr>
      <vt:lpstr>PowerPoint Presentation</vt:lpstr>
      <vt:lpstr>Change Vision =3 Cs</vt:lpstr>
      <vt:lpstr>Eight Stage Change Process</vt:lpstr>
      <vt:lpstr>“The soul never thinks without a picture.” -Aristotle  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 and Organizational Change</dc:title>
  <dc:creator>Dr. Sweta Srivastava Malla</dc:creator>
  <cp:lastModifiedBy>lnmiit</cp:lastModifiedBy>
  <cp:revision>31</cp:revision>
  <dcterms:created xsi:type="dcterms:W3CDTF">2019-10-21T07:12:18Z</dcterms:created>
  <dcterms:modified xsi:type="dcterms:W3CDTF">2019-10-24T05:08:57Z</dcterms:modified>
</cp:coreProperties>
</file>