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9" r:id="rId6"/>
    <p:sldId id="270" r:id="rId7"/>
    <p:sldId id="298" r:id="rId8"/>
    <p:sldId id="299" r:id="rId9"/>
    <p:sldId id="300" r:id="rId10"/>
    <p:sldId id="315" r:id="rId11"/>
    <p:sldId id="316" r:id="rId12"/>
    <p:sldId id="292" r:id="rId13"/>
    <p:sldId id="305" r:id="rId14"/>
    <p:sldId id="293" r:id="rId15"/>
    <p:sldId id="294" r:id="rId16"/>
    <p:sldId id="295" r:id="rId17"/>
    <p:sldId id="296" r:id="rId18"/>
    <p:sldId id="297" r:id="rId19"/>
    <p:sldId id="304" r:id="rId20"/>
    <p:sldId id="301" r:id="rId21"/>
    <p:sldId id="302" r:id="rId22"/>
    <p:sldId id="271" r:id="rId23"/>
    <p:sldId id="272" r:id="rId24"/>
    <p:sldId id="273" r:id="rId25"/>
    <p:sldId id="274" r:id="rId26"/>
    <p:sldId id="276" r:id="rId27"/>
    <p:sldId id="277" r:id="rId28"/>
    <p:sldId id="278" r:id="rId29"/>
    <p:sldId id="307" r:id="rId30"/>
    <p:sldId id="306" r:id="rId31"/>
    <p:sldId id="309" r:id="rId32"/>
    <p:sldId id="308" r:id="rId33"/>
    <p:sldId id="311" r:id="rId34"/>
    <p:sldId id="312" r:id="rId35"/>
    <p:sldId id="310" r:id="rId36"/>
    <p:sldId id="313" r:id="rId37"/>
    <p:sldId id="279" r:id="rId38"/>
    <p:sldId id="280" r:id="rId39"/>
    <p:sldId id="281" r:id="rId40"/>
    <p:sldId id="283" r:id="rId41"/>
    <p:sldId id="284" r:id="rId42"/>
    <p:sldId id="285" r:id="rId43"/>
    <p:sldId id="286" r:id="rId44"/>
    <p:sldId id="287" r:id="rId45"/>
    <p:sldId id="288" r:id="rId46"/>
    <p:sldId id="289" r:id="rId47"/>
    <p:sldId id="290" r:id="rId48"/>
    <p:sldId id="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36" autoAdjust="0"/>
    <p:restoredTop sz="94660"/>
  </p:normalViewPr>
  <p:slideViewPr>
    <p:cSldViewPr snapToGrid="0">
      <p:cViewPr varScale="1">
        <p:scale>
          <a:sx n="74" d="100"/>
          <a:sy n="74"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284930-9941-49D8-8087-8F56A9DBFCC3}" type="doc">
      <dgm:prSet loTypeId="urn:microsoft.com/office/officeart/2005/8/layout/orgChart1" loCatId="hierarchy" qsTypeId="urn:microsoft.com/office/officeart/2005/8/quickstyle/simple1" qsCatId="simple" csTypeId="urn:microsoft.com/office/officeart/2005/8/colors/accent1_2" csCatId="accent1" phldr="1"/>
      <dgm:spPr/>
    </dgm:pt>
    <dgm:pt modelId="{E266B9BC-1C2A-47F8-BFA7-B5730C2943E4}">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Bookman Old Style" panose="02050604050505020204" pitchFamily="18" charset="0"/>
            </a:rPr>
            <a:t>LEADERSHIP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Bookman Old Style" panose="02050604050505020204" pitchFamily="18" charset="0"/>
            </a:rPr>
            <a:t>THEORIES</a:t>
          </a:r>
        </a:p>
      </dgm:t>
    </dgm:pt>
    <dgm:pt modelId="{34E39957-D8EB-4070-B735-BFB2271B5F96}" type="parTrans" cxnId="{21E47924-3BF5-4341-B532-6752F065BBD1}">
      <dgm:prSet/>
      <dgm:spPr/>
      <dgm:t>
        <a:bodyPr/>
        <a:lstStyle/>
        <a:p>
          <a:endParaRPr lang="en-US"/>
        </a:p>
      </dgm:t>
    </dgm:pt>
    <dgm:pt modelId="{0EABEAED-5EDD-4140-B0F9-0189BED90763}" type="sibTrans" cxnId="{21E47924-3BF5-4341-B532-6752F065BBD1}">
      <dgm:prSet/>
      <dgm:spPr/>
      <dgm:t>
        <a:bodyPr/>
        <a:lstStyle/>
        <a:p>
          <a:endParaRPr lang="en-US"/>
        </a:p>
      </dgm:t>
    </dgm:pt>
    <dgm:pt modelId="{DAECC85C-8C58-4710-A40A-C0EE40FDC951}">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00"/>
              </a:solidFill>
              <a:effectLst/>
              <a:latin typeface="Bookman Old Style" panose="02050604050505020204" pitchFamily="18" charset="0"/>
            </a:rPr>
            <a:t>Trait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00"/>
              </a:solidFill>
              <a:effectLst/>
              <a:latin typeface="Bookman Old Style" panose="02050604050505020204" pitchFamily="18" charset="0"/>
            </a:rPr>
            <a:t>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006600"/>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Bookman Old Style" panose="02050604050505020204" pitchFamily="18" charset="0"/>
            </a:rPr>
            <a:t>Leaders are Born</a:t>
          </a:r>
        </a:p>
      </dgm:t>
    </dgm:pt>
    <dgm:pt modelId="{0318E892-7D79-4FA1-8988-043CCB754F06}" type="parTrans" cxnId="{5816AC15-1D80-413F-9B0C-D383D4CDA2C9}">
      <dgm:prSet/>
      <dgm:spPr>
        <a:ln w="28575"/>
      </dgm:spPr>
      <dgm:t>
        <a:bodyPr/>
        <a:lstStyle/>
        <a:p>
          <a:endParaRPr lang="en-US"/>
        </a:p>
      </dgm:t>
    </dgm:pt>
    <dgm:pt modelId="{2C1181D3-6540-4E0D-96F4-D6E749A3789B}" type="sibTrans" cxnId="{5816AC15-1D80-413F-9B0C-D383D4CDA2C9}">
      <dgm:prSet/>
      <dgm:spPr/>
      <dgm:t>
        <a:bodyPr/>
        <a:lstStyle/>
        <a:p>
          <a:endParaRPr lang="en-US"/>
        </a:p>
      </dgm:t>
    </dgm:pt>
    <dgm:pt modelId="{E48CDD37-5214-4EDD-B2BC-3C998235406A}">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006600"/>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00"/>
              </a:solidFill>
              <a:effectLst/>
              <a:latin typeface="Bookman Old Style" panose="02050604050505020204" pitchFamily="18" charset="0"/>
            </a:rPr>
            <a:t>Behavioral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00"/>
              </a:solidFill>
              <a:effectLst/>
              <a:latin typeface="Bookman Old Style" panose="02050604050505020204" pitchFamily="18" charset="0"/>
            </a:rPr>
            <a:t>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006600"/>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Ohio State Studies</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Uni. Of Michigan State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Bookman Old Style" panose="02050604050505020204" pitchFamily="18" charset="0"/>
          </a:endParaRPr>
        </a:p>
      </dgm:t>
    </dgm:pt>
    <dgm:pt modelId="{AE938D2C-5343-4C9A-AA5D-C1B0E7D1E896}" type="parTrans" cxnId="{30D72BD7-D80F-4DE7-AA5C-391A8DCFD6CD}">
      <dgm:prSet/>
      <dgm:spPr>
        <a:ln w="28575"/>
      </dgm:spPr>
      <dgm:t>
        <a:bodyPr/>
        <a:lstStyle/>
        <a:p>
          <a:endParaRPr lang="en-US"/>
        </a:p>
      </dgm:t>
    </dgm:pt>
    <dgm:pt modelId="{7E8D8281-319A-4176-8228-4BDBC2CF5130}" type="sibTrans" cxnId="{30D72BD7-D80F-4DE7-AA5C-391A8DCFD6CD}">
      <dgm:prSet/>
      <dgm:spPr/>
      <dgm:t>
        <a:bodyPr/>
        <a:lstStyle/>
        <a:p>
          <a:endParaRPr lang="en-US"/>
        </a:p>
      </dgm:t>
    </dgm:pt>
    <dgm:pt modelId="{8A7A8499-0474-42BD-8CA9-DA84E4C78F00}">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00"/>
              </a:solidFill>
              <a:effectLst/>
              <a:latin typeface="Bookman Old Style" panose="02050604050505020204" pitchFamily="18" charset="0"/>
            </a:rPr>
            <a:t>Contingency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006600"/>
              </a:solidFill>
              <a:effectLst/>
              <a:latin typeface="Bookman Old Style" panose="02050604050505020204" pitchFamily="18" charset="0"/>
            </a:rPr>
            <a:t>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000" b="1" i="0" u="none" strike="noStrike" cap="none" normalizeH="0" baseline="0" dirty="0" smtClean="0">
            <a:ln>
              <a:noFill/>
            </a:ln>
            <a:solidFill>
              <a:srgbClr val="006600"/>
            </a:solidFill>
            <a:effectLst/>
            <a:latin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Fiedler Model</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Hersey and Blanchard’s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Situational Theory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Path Goal Theory</a:t>
          </a:r>
        </a:p>
      </dgm:t>
    </dgm:pt>
    <dgm:pt modelId="{3791E932-1A5F-41AD-BBE3-885156C720E8}" type="parTrans" cxnId="{3ABD71D8-6E34-4D46-B1F5-6089B26605F4}">
      <dgm:prSet/>
      <dgm:spPr>
        <a:ln w="28575"/>
      </dgm:spPr>
      <dgm:t>
        <a:bodyPr/>
        <a:lstStyle/>
        <a:p>
          <a:endParaRPr lang="en-US"/>
        </a:p>
      </dgm:t>
    </dgm:pt>
    <dgm:pt modelId="{4EC1AA0F-752A-4816-9631-FB7D1119CD99}" type="sibTrans" cxnId="{3ABD71D8-6E34-4D46-B1F5-6089B26605F4}">
      <dgm:prSet/>
      <dgm:spPr/>
      <dgm:t>
        <a:bodyPr/>
        <a:lstStyle/>
        <a:p>
          <a:endParaRPr lang="en-US"/>
        </a:p>
      </dgm:t>
    </dgm:pt>
    <dgm:pt modelId="{0589FE68-BEF8-4590-B493-93EF39FDCFA0}">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00"/>
              </a:solidFill>
              <a:effectLst/>
              <a:latin typeface="Bookman Old Style" panose="02050604050505020204" pitchFamily="18" charset="0"/>
            </a:rPr>
            <a:t>New 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006600"/>
            </a:solidFill>
            <a:effectLst/>
            <a:latin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Leader Exchange Theory</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Vroom &amp; </a:t>
          </a:r>
          <a:r>
            <a:rPr kumimoji="0" lang="en-US" altLang="en-US" sz="1400" b="0" i="0" u="none" strike="noStrike" cap="none" normalizeH="0" baseline="0" dirty="0" err="1" smtClean="0">
              <a:ln>
                <a:noFill/>
              </a:ln>
              <a:solidFill>
                <a:schemeClr val="tx1"/>
              </a:solidFill>
              <a:effectLst/>
              <a:latin typeface="Bookman Old Style" panose="02050604050505020204" pitchFamily="18" charset="0"/>
            </a:rPr>
            <a:t>Yetton’s</a:t>
          </a:r>
          <a:endParaRPr kumimoji="0" lang="en-US" altLang="en-US" sz="1400" b="0" i="0" u="none" strike="noStrike" cap="none" normalizeH="0" baseline="0" dirty="0" smtClean="0">
            <a:ln>
              <a:noFill/>
            </a:ln>
            <a:solidFill>
              <a:schemeClr val="tx1"/>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 Leader Participation Model</a:t>
          </a:r>
        </a:p>
      </dgm:t>
    </dgm:pt>
    <dgm:pt modelId="{2857276B-AB30-4D25-B173-0A45827C27FF}" type="parTrans" cxnId="{84A2B419-7BE8-475D-A2FA-51DB56958785}">
      <dgm:prSet/>
      <dgm:spPr>
        <a:ln w="28575"/>
      </dgm:spPr>
      <dgm:t>
        <a:bodyPr/>
        <a:lstStyle/>
        <a:p>
          <a:endParaRPr lang="en-US"/>
        </a:p>
      </dgm:t>
    </dgm:pt>
    <dgm:pt modelId="{74C5C75B-90AF-4192-A7EC-5F5200E2AA2F}" type="sibTrans" cxnId="{84A2B419-7BE8-475D-A2FA-51DB56958785}">
      <dgm:prSet/>
      <dgm:spPr/>
      <dgm:t>
        <a:bodyPr/>
        <a:lstStyle/>
        <a:p>
          <a:endParaRPr lang="en-US"/>
        </a:p>
      </dgm:t>
    </dgm:pt>
    <dgm:pt modelId="{649D411B-02EF-49F1-A9CC-23B765AFCEB0}" type="pres">
      <dgm:prSet presAssocID="{F2284930-9941-49D8-8087-8F56A9DBFCC3}" presName="hierChild1" presStyleCnt="0">
        <dgm:presLayoutVars>
          <dgm:orgChart val="1"/>
          <dgm:chPref val="1"/>
          <dgm:dir/>
          <dgm:animOne val="branch"/>
          <dgm:animLvl val="lvl"/>
          <dgm:resizeHandles/>
        </dgm:presLayoutVars>
      </dgm:prSet>
      <dgm:spPr/>
    </dgm:pt>
    <dgm:pt modelId="{8E9F71D7-C157-452E-ADA6-52ED8A0486BE}" type="pres">
      <dgm:prSet presAssocID="{E266B9BC-1C2A-47F8-BFA7-B5730C2943E4}" presName="hierRoot1" presStyleCnt="0">
        <dgm:presLayoutVars>
          <dgm:hierBranch/>
        </dgm:presLayoutVars>
      </dgm:prSet>
      <dgm:spPr/>
    </dgm:pt>
    <dgm:pt modelId="{73057553-FFC5-4D18-8188-454ABF62BA85}" type="pres">
      <dgm:prSet presAssocID="{E266B9BC-1C2A-47F8-BFA7-B5730C2943E4}" presName="rootComposite1" presStyleCnt="0"/>
      <dgm:spPr/>
    </dgm:pt>
    <dgm:pt modelId="{E128CFF8-B469-4ABE-9816-6A89571B362F}" type="pres">
      <dgm:prSet presAssocID="{E266B9BC-1C2A-47F8-BFA7-B5730C2943E4}" presName="rootText1" presStyleLbl="node0" presStyleIdx="0" presStyleCnt="1" custScaleX="130499" custScaleY="144222" custLinFactNeighborX="-1518" custLinFactNeighborY="-33399">
        <dgm:presLayoutVars>
          <dgm:chPref val="3"/>
        </dgm:presLayoutVars>
      </dgm:prSet>
      <dgm:spPr/>
      <dgm:t>
        <a:bodyPr/>
        <a:lstStyle/>
        <a:p>
          <a:endParaRPr lang="en-US"/>
        </a:p>
      </dgm:t>
    </dgm:pt>
    <dgm:pt modelId="{F0362E33-1FC0-4CCB-AF08-9FA7BF90BB1F}" type="pres">
      <dgm:prSet presAssocID="{E266B9BC-1C2A-47F8-BFA7-B5730C2943E4}" presName="rootConnector1" presStyleLbl="node1" presStyleIdx="0" presStyleCnt="0"/>
      <dgm:spPr/>
      <dgm:t>
        <a:bodyPr/>
        <a:lstStyle/>
        <a:p>
          <a:endParaRPr lang="en-US"/>
        </a:p>
      </dgm:t>
    </dgm:pt>
    <dgm:pt modelId="{DDC0CA16-7B1C-4BC0-989B-F072CC9616D1}" type="pres">
      <dgm:prSet presAssocID="{E266B9BC-1C2A-47F8-BFA7-B5730C2943E4}" presName="hierChild2" presStyleCnt="0"/>
      <dgm:spPr/>
    </dgm:pt>
    <dgm:pt modelId="{043D46C8-B70B-47CD-935F-705035A2C5E3}" type="pres">
      <dgm:prSet presAssocID="{0318E892-7D79-4FA1-8988-043CCB754F06}" presName="Name35" presStyleLbl="parChTrans1D2" presStyleIdx="0" presStyleCnt="4"/>
      <dgm:spPr/>
      <dgm:t>
        <a:bodyPr/>
        <a:lstStyle/>
        <a:p>
          <a:endParaRPr lang="en-US"/>
        </a:p>
      </dgm:t>
    </dgm:pt>
    <dgm:pt modelId="{DA4DBFB7-69E7-4DCB-A322-7DEFA19CD762}" type="pres">
      <dgm:prSet presAssocID="{DAECC85C-8C58-4710-A40A-C0EE40FDC951}" presName="hierRoot2" presStyleCnt="0">
        <dgm:presLayoutVars>
          <dgm:hierBranch/>
        </dgm:presLayoutVars>
      </dgm:prSet>
      <dgm:spPr/>
    </dgm:pt>
    <dgm:pt modelId="{E4DE924C-DF67-4C97-8B42-505720E8E35E}" type="pres">
      <dgm:prSet presAssocID="{DAECC85C-8C58-4710-A40A-C0EE40FDC951}" presName="rootComposite" presStyleCnt="0"/>
      <dgm:spPr/>
    </dgm:pt>
    <dgm:pt modelId="{8B8E0DA0-A4B1-4004-B7B5-3EECFE960E73}" type="pres">
      <dgm:prSet presAssocID="{DAECC85C-8C58-4710-A40A-C0EE40FDC951}" presName="rootText" presStyleLbl="node2" presStyleIdx="0" presStyleCnt="4" custScaleX="105283" custScaleY="150800">
        <dgm:presLayoutVars>
          <dgm:chPref val="3"/>
        </dgm:presLayoutVars>
      </dgm:prSet>
      <dgm:spPr/>
      <dgm:t>
        <a:bodyPr/>
        <a:lstStyle/>
        <a:p>
          <a:endParaRPr lang="en-US"/>
        </a:p>
      </dgm:t>
    </dgm:pt>
    <dgm:pt modelId="{77F3797D-7C71-4BC0-9027-EFBD6D7BF2AB}" type="pres">
      <dgm:prSet presAssocID="{DAECC85C-8C58-4710-A40A-C0EE40FDC951}" presName="rootConnector" presStyleLbl="node2" presStyleIdx="0" presStyleCnt="4"/>
      <dgm:spPr/>
      <dgm:t>
        <a:bodyPr/>
        <a:lstStyle/>
        <a:p>
          <a:endParaRPr lang="en-US"/>
        </a:p>
      </dgm:t>
    </dgm:pt>
    <dgm:pt modelId="{3736FCC1-BB04-4750-97F1-13360D6C2061}" type="pres">
      <dgm:prSet presAssocID="{DAECC85C-8C58-4710-A40A-C0EE40FDC951}" presName="hierChild4" presStyleCnt="0"/>
      <dgm:spPr/>
    </dgm:pt>
    <dgm:pt modelId="{32E454A4-5FE9-4778-8202-65A39690E90E}" type="pres">
      <dgm:prSet presAssocID="{DAECC85C-8C58-4710-A40A-C0EE40FDC951}" presName="hierChild5" presStyleCnt="0"/>
      <dgm:spPr/>
    </dgm:pt>
    <dgm:pt modelId="{07CD5AFF-6E1A-4507-B0B9-1EBD5171C0AB}" type="pres">
      <dgm:prSet presAssocID="{AE938D2C-5343-4C9A-AA5D-C1B0E7D1E896}" presName="Name35" presStyleLbl="parChTrans1D2" presStyleIdx="1" presStyleCnt="4"/>
      <dgm:spPr/>
      <dgm:t>
        <a:bodyPr/>
        <a:lstStyle/>
        <a:p>
          <a:endParaRPr lang="en-US"/>
        </a:p>
      </dgm:t>
    </dgm:pt>
    <dgm:pt modelId="{D7916E7B-A380-468B-82B2-B2D7C029A288}" type="pres">
      <dgm:prSet presAssocID="{E48CDD37-5214-4EDD-B2BC-3C998235406A}" presName="hierRoot2" presStyleCnt="0">
        <dgm:presLayoutVars>
          <dgm:hierBranch/>
        </dgm:presLayoutVars>
      </dgm:prSet>
      <dgm:spPr/>
    </dgm:pt>
    <dgm:pt modelId="{63A8F3BB-CC74-436F-9BC0-6A271813FBBF}" type="pres">
      <dgm:prSet presAssocID="{E48CDD37-5214-4EDD-B2BC-3C998235406A}" presName="rootComposite" presStyleCnt="0"/>
      <dgm:spPr/>
    </dgm:pt>
    <dgm:pt modelId="{1EF6FFC2-B60E-4341-B170-74362761A198}" type="pres">
      <dgm:prSet presAssocID="{E48CDD37-5214-4EDD-B2BC-3C998235406A}" presName="rootText" presStyleLbl="node2" presStyleIdx="1" presStyleCnt="4" custScaleX="118120" custScaleY="148635">
        <dgm:presLayoutVars>
          <dgm:chPref val="3"/>
        </dgm:presLayoutVars>
      </dgm:prSet>
      <dgm:spPr/>
      <dgm:t>
        <a:bodyPr/>
        <a:lstStyle/>
        <a:p>
          <a:endParaRPr lang="en-US"/>
        </a:p>
      </dgm:t>
    </dgm:pt>
    <dgm:pt modelId="{287CA838-9D64-462A-9558-0526348F3AB1}" type="pres">
      <dgm:prSet presAssocID="{E48CDD37-5214-4EDD-B2BC-3C998235406A}" presName="rootConnector" presStyleLbl="node2" presStyleIdx="1" presStyleCnt="4"/>
      <dgm:spPr/>
      <dgm:t>
        <a:bodyPr/>
        <a:lstStyle/>
        <a:p>
          <a:endParaRPr lang="en-US"/>
        </a:p>
      </dgm:t>
    </dgm:pt>
    <dgm:pt modelId="{E93D6D63-64CC-4B5D-9F5E-6D370FBAAA02}" type="pres">
      <dgm:prSet presAssocID="{E48CDD37-5214-4EDD-B2BC-3C998235406A}" presName="hierChild4" presStyleCnt="0"/>
      <dgm:spPr/>
    </dgm:pt>
    <dgm:pt modelId="{BB7635CB-B175-4FA4-AF41-E4EE8D44D900}" type="pres">
      <dgm:prSet presAssocID="{E48CDD37-5214-4EDD-B2BC-3C998235406A}" presName="hierChild5" presStyleCnt="0"/>
      <dgm:spPr/>
    </dgm:pt>
    <dgm:pt modelId="{C81FD028-A869-49C3-8A1A-EA1277FCB1FC}" type="pres">
      <dgm:prSet presAssocID="{3791E932-1A5F-41AD-BBE3-885156C720E8}" presName="Name35" presStyleLbl="parChTrans1D2" presStyleIdx="2" presStyleCnt="4"/>
      <dgm:spPr/>
      <dgm:t>
        <a:bodyPr/>
        <a:lstStyle/>
        <a:p>
          <a:endParaRPr lang="en-US"/>
        </a:p>
      </dgm:t>
    </dgm:pt>
    <dgm:pt modelId="{03806AA7-DAC7-4D7A-ADFC-3EB63358F837}" type="pres">
      <dgm:prSet presAssocID="{8A7A8499-0474-42BD-8CA9-DA84E4C78F00}" presName="hierRoot2" presStyleCnt="0">
        <dgm:presLayoutVars>
          <dgm:hierBranch/>
        </dgm:presLayoutVars>
      </dgm:prSet>
      <dgm:spPr/>
    </dgm:pt>
    <dgm:pt modelId="{A13BE492-D026-4070-ADDE-BBED31C5133C}" type="pres">
      <dgm:prSet presAssocID="{8A7A8499-0474-42BD-8CA9-DA84E4C78F00}" presName="rootComposite" presStyleCnt="0"/>
      <dgm:spPr/>
    </dgm:pt>
    <dgm:pt modelId="{17785834-FFF6-402D-8E97-3400BB29D028}" type="pres">
      <dgm:prSet presAssocID="{8A7A8499-0474-42BD-8CA9-DA84E4C78F00}" presName="rootText" presStyleLbl="node2" presStyleIdx="2" presStyleCnt="4" custScaleX="114191" custScaleY="146944">
        <dgm:presLayoutVars>
          <dgm:chPref val="3"/>
        </dgm:presLayoutVars>
      </dgm:prSet>
      <dgm:spPr/>
      <dgm:t>
        <a:bodyPr/>
        <a:lstStyle/>
        <a:p>
          <a:endParaRPr lang="en-US"/>
        </a:p>
      </dgm:t>
    </dgm:pt>
    <dgm:pt modelId="{9BA429FC-88D4-45EA-AF87-56743C545BA5}" type="pres">
      <dgm:prSet presAssocID="{8A7A8499-0474-42BD-8CA9-DA84E4C78F00}" presName="rootConnector" presStyleLbl="node2" presStyleIdx="2" presStyleCnt="4"/>
      <dgm:spPr/>
      <dgm:t>
        <a:bodyPr/>
        <a:lstStyle/>
        <a:p>
          <a:endParaRPr lang="en-US"/>
        </a:p>
      </dgm:t>
    </dgm:pt>
    <dgm:pt modelId="{87C78256-19B4-465B-BB51-8F8EA139B33E}" type="pres">
      <dgm:prSet presAssocID="{8A7A8499-0474-42BD-8CA9-DA84E4C78F00}" presName="hierChild4" presStyleCnt="0"/>
      <dgm:spPr/>
    </dgm:pt>
    <dgm:pt modelId="{AF6BF5C9-D873-4EDC-8D7B-131EA870D118}" type="pres">
      <dgm:prSet presAssocID="{8A7A8499-0474-42BD-8CA9-DA84E4C78F00}" presName="hierChild5" presStyleCnt="0"/>
      <dgm:spPr/>
    </dgm:pt>
    <dgm:pt modelId="{48B7659B-0887-4339-8BDF-3F0D6AFD17DE}" type="pres">
      <dgm:prSet presAssocID="{2857276B-AB30-4D25-B173-0A45827C27FF}" presName="Name35" presStyleLbl="parChTrans1D2" presStyleIdx="3" presStyleCnt="4"/>
      <dgm:spPr/>
      <dgm:t>
        <a:bodyPr/>
        <a:lstStyle/>
        <a:p>
          <a:endParaRPr lang="en-US"/>
        </a:p>
      </dgm:t>
    </dgm:pt>
    <dgm:pt modelId="{2E63F073-C13F-4D49-9E2B-CAA864601854}" type="pres">
      <dgm:prSet presAssocID="{0589FE68-BEF8-4590-B493-93EF39FDCFA0}" presName="hierRoot2" presStyleCnt="0">
        <dgm:presLayoutVars>
          <dgm:hierBranch/>
        </dgm:presLayoutVars>
      </dgm:prSet>
      <dgm:spPr/>
    </dgm:pt>
    <dgm:pt modelId="{D5634ED3-B7A0-4613-A187-613E32D98F79}" type="pres">
      <dgm:prSet presAssocID="{0589FE68-BEF8-4590-B493-93EF39FDCFA0}" presName="rootComposite" presStyleCnt="0"/>
      <dgm:spPr/>
    </dgm:pt>
    <dgm:pt modelId="{4DD797DC-4D7D-4010-8D5B-099CE64596D3}" type="pres">
      <dgm:prSet presAssocID="{0589FE68-BEF8-4590-B493-93EF39FDCFA0}" presName="rootText" presStyleLbl="node2" presStyleIdx="3" presStyleCnt="4" custScaleY="144419">
        <dgm:presLayoutVars>
          <dgm:chPref val="3"/>
        </dgm:presLayoutVars>
      </dgm:prSet>
      <dgm:spPr/>
      <dgm:t>
        <a:bodyPr/>
        <a:lstStyle/>
        <a:p>
          <a:endParaRPr lang="en-US"/>
        </a:p>
      </dgm:t>
    </dgm:pt>
    <dgm:pt modelId="{1750E18C-BF1E-4DD1-B012-118727F08831}" type="pres">
      <dgm:prSet presAssocID="{0589FE68-BEF8-4590-B493-93EF39FDCFA0}" presName="rootConnector" presStyleLbl="node2" presStyleIdx="3" presStyleCnt="4"/>
      <dgm:spPr/>
      <dgm:t>
        <a:bodyPr/>
        <a:lstStyle/>
        <a:p>
          <a:endParaRPr lang="en-US"/>
        </a:p>
      </dgm:t>
    </dgm:pt>
    <dgm:pt modelId="{99CCD87A-D8D2-4AF9-9A7D-0B723621DB1B}" type="pres">
      <dgm:prSet presAssocID="{0589FE68-BEF8-4590-B493-93EF39FDCFA0}" presName="hierChild4" presStyleCnt="0"/>
      <dgm:spPr/>
    </dgm:pt>
    <dgm:pt modelId="{515454D7-B213-408E-BE77-28F6D226F023}" type="pres">
      <dgm:prSet presAssocID="{0589FE68-BEF8-4590-B493-93EF39FDCFA0}" presName="hierChild5" presStyleCnt="0"/>
      <dgm:spPr/>
    </dgm:pt>
    <dgm:pt modelId="{8F78CFC1-5DFD-43A8-B013-D3A717A6704D}" type="pres">
      <dgm:prSet presAssocID="{E266B9BC-1C2A-47F8-BFA7-B5730C2943E4}" presName="hierChild3" presStyleCnt="0"/>
      <dgm:spPr/>
    </dgm:pt>
  </dgm:ptLst>
  <dgm:cxnLst>
    <dgm:cxn modelId="{30D72BD7-D80F-4DE7-AA5C-391A8DCFD6CD}" srcId="{E266B9BC-1C2A-47F8-BFA7-B5730C2943E4}" destId="{E48CDD37-5214-4EDD-B2BC-3C998235406A}" srcOrd="1" destOrd="0" parTransId="{AE938D2C-5343-4C9A-AA5D-C1B0E7D1E896}" sibTransId="{7E8D8281-319A-4176-8228-4BDBC2CF5130}"/>
    <dgm:cxn modelId="{2006F56C-361C-4E2A-80A1-2D758300A85F}" type="presOf" srcId="{DAECC85C-8C58-4710-A40A-C0EE40FDC951}" destId="{8B8E0DA0-A4B1-4004-B7B5-3EECFE960E73}" srcOrd="0" destOrd="0" presId="urn:microsoft.com/office/officeart/2005/8/layout/orgChart1"/>
    <dgm:cxn modelId="{B1DB6F51-B11C-460A-9F65-22916D241B48}" type="presOf" srcId="{AE938D2C-5343-4C9A-AA5D-C1B0E7D1E896}" destId="{07CD5AFF-6E1A-4507-B0B9-1EBD5171C0AB}" srcOrd="0" destOrd="0" presId="urn:microsoft.com/office/officeart/2005/8/layout/orgChart1"/>
    <dgm:cxn modelId="{BA95B7B1-173E-4081-A730-AD2F7BB95331}" type="presOf" srcId="{E266B9BC-1C2A-47F8-BFA7-B5730C2943E4}" destId="{E128CFF8-B469-4ABE-9816-6A89571B362F}" srcOrd="0" destOrd="0" presId="urn:microsoft.com/office/officeart/2005/8/layout/orgChart1"/>
    <dgm:cxn modelId="{BF9C9DC7-90A5-46BB-973F-27F8EDC8900C}" type="presOf" srcId="{DAECC85C-8C58-4710-A40A-C0EE40FDC951}" destId="{77F3797D-7C71-4BC0-9027-EFBD6D7BF2AB}" srcOrd="1" destOrd="0" presId="urn:microsoft.com/office/officeart/2005/8/layout/orgChart1"/>
    <dgm:cxn modelId="{3ABD71D8-6E34-4D46-B1F5-6089B26605F4}" srcId="{E266B9BC-1C2A-47F8-BFA7-B5730C2943E4}" destId="{8A7A8499-0474-42BD-8CA9-DA84E4C78F00}" srcOrd="2" destOrd="0" parTransId="{3791E932-1A5F-41AD-BBE3-885156C720E8}" sibTransId="{4EC1AA0F-752A-4816-9631-FB7D1119CD99}"/>
    <dgm:cxn modelId="{9586738A-CE6B-4791-8F7C-79C7423C174D}" type="presOf" srcId="{0589FE68-BEF8-4590-B493-93EF39FDCFA0}" destId="{4DD797DC-4D7D-4010-8D5B-099CE64596D3}" srcOrd="0" destOrd="0" presId="urn:microsoft.com/office/officeart/2005/8/layout/orgChart1"/>
    <dgm:cxn modelId="{C3D8EACC-1BFD-4F6E-80A7-89DC21B45B9C}" type="presOf" srcId="{E48CDD37-5214-4EDD-B2BC-3C998235406A}" destId="{1EF6FFC2-B60E-4341-B170-74362761A198}" srcOrd="0" destOrd="0" presId="urn:microsoft.com/office/officeart/2005/8/layout/orgChart1"/>
    <dgm:cxn modelId="{6C36D3EB-7C7B-4B90-B1A6-5D06BF8BF906}" type="presOf" srcId="{F2284930-9941-49D8-8087-8F56A9DBFCC3}" destId="{649D411B-02EF-49F1-A9CC-23B765AFCEB0}" srcOrd="0" destOrd="0" presId="urn:microsoft.com/office/officeart/2005/8/layout/orgChart1"/>
    <dgm:cxn modelId="{CDDF8220-FB0C-4C5D-8FDB-A7F46F3276BD}" type="presOf" srcId="{3791E932-1A5F-41AD-BBE3-885156C720E8}" destId="{C81FD028-A869-49C3-8A1A-EA1277FCB1FC}" srcOrd="0" destOrd="0" presId="urn:microsoft.com/office/officeart/2005/8/layout/orgChart1"/>
    <dgm:cxn modelId="{E95DC6FA-DF00-4AA1-89F4-3C144BCA97D7}" type="presOf" srcId="{8A7A8499-0474-42BD-8CA9-DA84E4C78F00}" destId="{9BA429FC-88D4-45EA-AF87-56743C545BA5}" srcOrd="1" destOrd="0" presId="urn:microsoft.com/office/officeart/2005/8/layout/orgChart1"/>
    <dgm:cxn modelId="{C5377195-6F99-43D4-92A9-AA7D15DD004F}" type="presOf" srcId="{8A7A8499-0474-42BD-8CA9-DA84E4C78F00}" destId="{17785834-FFF6-402D-8E97-3400BB29D028}" srcOrd="0" destOrd="0" presId="urn:microsoft.com/office/officeart/2005/8/layout/orgChart1"/>
    <dgm:cxn modelId="{84A2B419-7BE8-475D-A2FA-51DB56958785}" srcId="{E266B9BC-1C2A-47F8-BFA7-B5730C2943E4}" destId="{0589FE68-BEF8-4590-B493-93EF39FDCFA0}" srcOrd="3" destOrd="0" parTransId="{2857276B-AB30-4D25-B173-0A45827C27FF}" sibTransId="{74C5C75B-90AF-4192-A7EC-5F5200E2AA2F}"/>
    <dgm:cxn modelId="{894F8E80-72B5-4215-A488-34E005338315}" type="presOf" srcId="{2857276B-AB30-4D25-B173-0A45827C27FF}" destId="{48B7659B-0887-4339-8BDF-3F0D6AFD17DE}" srcOrd="0" destOrd="0" presId="urn:microsoft.com/office/officeart/2005/8/layout/orgChart1"/>
    <dgm:cxn modelId="{5816AC15-1D80-413F-9B0C-D383D4CDA2C9}" srcId="{E266B9BC-1C2A-47F8-BFA7-B5730C2943E4}" destId="{DAECC85C-8C58-4710-A40A-C0EE40FDC951}" srcOrd="0" destOrd="0" parTransId="{0318E892-7D79-4FA1-8988-043CCB754F06}" sibTransId="{2C1181D3-6540-4E0D-96F4-D6E749A3789B}"/>
    <dgm:cxn modelId="{21E47924-3BF5-4341-B532-6752F065BBD1}" srcId="{F2284930-9941-49D8-8087-8F56A9DBFCC3}" destId="{E266B9BC-1C2A-47F8-BFA7-B5730C2943E4}" srcOrd="0" destOrd="0" parTransId="{34E39957-D8EB-4070-B735-BFB2271B5F96}" sibTransId="{0EABEAED-5EDD-4140-B0F9-0189BED90763}"/>
    <dgm:cxn modelId="{889AD85F-3059-4321-9DA8-9735CAF80924}" type="presOf" srcId="{0318E892-7D79-4FA1-8988-043CCB754F06}" destId="{043D46C8-B70B-47CD-935F-705035A2C5E3}" srcOrd="0" destOrd="0" presId="urn:microsoft.com/office/officeart/2005/8/layout/orgChart1"/>
    <dgm:cxn modelId="{877E0A36-EBB9-4B01-946E-35054CA4E2A5}" type="presOf" srcId="{E48CDD37-5214-4EDD-B2BC-3C998235406A}" destId="{287CA838-9D64-462A-9558-0526348F3AB1}" srcOrd="1" destOrd="0" presId="urn:microsoft.com/office/officeart/2005/8/layout/orgChart1"/>
    <dgm:cxn modelId="{908583FC-2900-4D7D-BC48-18CEF02A7DD8}" type="presOf" srcId="{E266B9BC-1C2A-47F8-BFA7-B5730C2943E4}" destId="{F0362E33-1FC0-4CCB-AF08-9FA7BF90BB1F}" srcOrd="1" destOrd="0" presId="urn:microsoft.com/office/officeart/2005/8/layout/orgChart1"/>
    <dgm:cxn modelId="{0298A418-C450-4EB6-814A-6D9727342348}" type="presOf" srcId="{0589FE68-BEF8-4590-B493-93EF39FDCFA0}" destId="{1750E18C-BF1E-4DD1-B012-118727F08831}" srcOrd="1" destOrd="0" presId="urn:microsoft.com/office/officeart/2005/8/layout/orgChart1"/>
    <dgm:cxn modelId="{941C91D5-E23C-4F64-BCA7-8C2DD04C736B}" type="presParOf" srcId="{649D411B-02EF-49F1-A9CC-23B765AFCEB0}" destId="{8E9F71D7-C157-452E-ADA6-52ED8A0486BE}" srcOrd="0" destOrd="0" presId="urn:microsoft.com/office/officeart/2005/8/layout/orgChart1"/>
    <dgm:cxn modelId="{B4776CD0-6487-4351-83C8-8C787CB268B8}" type="presParOf" srcId="{8E9F71D7-C157-452E-ADA6-52ED8A0486BE}" destId="{73057553-FFC5-4D18-8188-454ABF62BA85}" srcOrd="0" destOrd="0" presId="urn:microsoft.com/office/officeart/2005/8/layout/orgChart1"/>
    <dgm:cxn modelId="{E117B77B-B84C-45F1-AA0E-57CDC86286AF}" type="presParOf" srcId="{73057553-FFC5-4D18-8188-454ABF62BA85}" destId="{E128CFF8-B469-4ABE-9816-6A89571B362F}" srcOrd="0" destOrd="0" presId="urn:microsoft.com/office/officeart/2005/8/layout/orgChart1"/>
    <dgm:cxn modelId="{0BBFAB7B-E6BB-4DDF-A7A2-65A174CCAE3A}" type="presParOf" srcId="{73057553-FFC5-4D18-8188-454ABF62BA85}" destId="{F0362E33-1FC0-4CCB-AF08-9FA7BF90BB1F}" srcOrd="1" destOrd="0" presId="urn:microsoft.com/office/officeart/2005/8/layout/orgChart1"/>
    <dgm:cxn modelId="{C2B2F9BF-862D-4B4D-BEE8-7024C58B7740}" type="presParOf" srcId="{8E9F71D7-C157-452E-ADA6-52ED8A0486BE}" destId="{DDC0CA16-7B1C-4BC0-989B-F072CC9616D1}" srcOrd="1" destOrd="0" presId="urn:microsoft.com/office/officeart/2005/8/layout/orgChart1"/>
    <dgm:cxn modelId="{A2533BCC-8E65-4EED-B8E4-BC2687DCD4B3}" type="presParOf" srcId="{DDC0CA16-7B1C-4BC0-989B-F072CC9616D1}" destId="{043D46C8-B70B-47CD-935F-705035A2C5E3}" srcOrd="0" destOrd="0" presId="urn:microsoft.com/office/officeart/2005/8/layout/orgChart1"/>
    <dgm:cxn modelId="{966FDEA7-D988-45B4-AF73-FF64746A7E91}" type="presParOf" srcId="{DDC0CA16-7B1C-4BC0-989B-F072CC9616D1}" destId="{DA4DBFB7-69E7-4DCB-A322-7DEFA19CD762}" srcOrd="1" destOrd="0" presId="urn:microsoft.com/office/officeart/2005/8/layout/orgChart1"/>
    <dgm:cxn modelId="{DE70A756-F77B-4DDE-8CD0-6B2C6ED9A73B}" type="presParOf" srcId="{DA4DBFB7-69E7-4DCB-A322-7DEFA19CD762}" destId="{E4DE924C-DF67-4C97-8B42-505720E8E35E}" srcOrd="0" destOrd="0" presId="urn:microsoft.com/office/officeart/2005/8/layout/orgChart1"/>
    <dgm:cxn modelId="{B1F7611D-49BA-4F87-BDEE-9D1A228456E6}" type="presParOf" srcId="{E4DE924C-DF67-4C97-8B42-505720E8E35E}" destId="{8B8E0DA0-A4B1-4004-B7B5-3EECFE960E73}" srcOrd="0" destOrd="0" presId="urn:microsoft.com/office/officeart/2005/8/layout/orgChart1"/>
    <dgm:cxn modelId="{CED0F000-6D07-4A63-97C9-771CF89E462A}" type="presParOf" srcId="{E4DE924C-DF67-4C97-8B42-505720E8E35E}" destId="{77F3797D-7C71-4BC0-9027-EFBD6D7BF2AB}" srcOrd="1" destOrd="0" presId="urn:microsoft.com/office/officeart/2005/8/layout/orgChart1"/>
    <dgm:cxn modelId="{7AC501A2-D2D7-438B-89BA-C9A5B04FB2AF}" type="presParOf" srcId="{DA4DBFB7-69E7-4DCB-A322-7DEFA19CD762}" destId="{3736FCC1-BB04-4750-97F1-13360D6C2061}" srcOrd="1" destOrd="0" presId="urn:microsoft.com/office/officeart/2005/8/layout/orgChart1"/>
    <dgm:cxn modelId="{2858B40F-1EE5-4737-B8F6-B3F1C54C806F}" type="presParOf" srcId="{DA4DBFB7-69E7-4DCB-A322-7DEFA19CD762}" destId="{32E454A4-5FE9-4778-8202-65A39690E90E}" srcOrd="2" destOrd="0" presId="urn:microsoft.com/office/officeart/2005/8/layout/orgChart1"/>
    <dgm:cxn modelId="{D46C3584-F1E9-475B-8BF5-6EB7C66F5EEE}" type="presParOf" srcId="{DDC0CA16-7B1C-4BC0-989B-F072CC9616D1}" destId="{07CD5AFF-6E1A-4507-B0B9-1EBD5171C0AB}" srcOrd="2" destOrd="0" presId="urn:microsoft.com/office/officeart/2005/8/layout/orgChart1"/>
    <dgm:cxn modelId="{669461D3-233C-4F82-8D5D-877676F6FE95}" type="presParOf" srcId="{DDC0CA16-7B1C-4BC0-989B-F072CC9616D1}" destId="{D7916E7B-A380-468B-82B2-B2D7C029A288}" srcOrd="3" destOrd="0" presId="urn:microsoft.com/office/officeart/2005/8/layout/orgChart1"/>
    <dgm:cxn modelId="{3AA7FF0D-7161-4504-B84F-BB7E6007C324}" type="presParOf" srcId="{D7916E7B-A380-468B-82B2-B2D7C029A288}" destId="{63A8F3BB-CC74-436F-9BC0-6A271813FBBF}" srcOrd="0" destOrd="0" presId="urn:microsoft.com/office/officeart/2005/8/layout/orgChart1"/>
    <dgm:cxn modelId="{881D42C1-23E9-4EF6-A046-B07033FFC494}" type="presParOf" srcId="{63A8F3BB-CC74-436F-9BC0-6A271813FBBF}" destId="{1EF6FFC2-B60E-4341-B170-74362761A198}" srcOrd="0" destOrd="0" presId="urn:microsoft.com/office/officeart/2005/8/layout/orgChart1"/>
    <dgm:cxn modelId="{4E049AD9-FC4F-4A24-97FF-D4E7DFBDFA6B}" type="presParOf" srcId="{63A8F3BB-CC74-436F-9BC0-6A271813FBBF}" destId="{287CA838-9D64-462A-9558-0526348F3AB1}" srcOrd="1" destOrd="0" presId="urn:microsoft.com/office/officeart/2005/8/layout/orgChart1"/>
    <dgm:cxn modelId="{58DB3A4F-79A3-4D7E-998F-12B020128424}" type="presParOf" srcId="{D7916E7B-A380-468B-82B2-B2D7C029A288}" destId="{E93D6D63-64CC-4B5D-9F5E-6D370FBAAA02}" srcOrd="1" destOrd="0" presId="urn:microsoft.com/office/officeart/2005/8/layout/orgChart1"/>
    <dgm:cxn modelId="{01EB1D6A-B595-4EBD-AFC5-359A90D699FA}" type="presParOf" srcId="{D7916E7B-A380-468B-82B2-B2D7C029A288}" destId="{BB7635CB-B175-4FA4-AF41-E4EE8D44D900}" srcOrd="2" destOrd="0" presId="urn:microsoft.com/office/officeart/2005/8/layout/orgChart1"/>
    <dgm:cxn modelId="{D3091AD0-7961-47D3-AF87-6F53F0DEB932}" type="presParOf" srcId="{DDC0CA16-7B1C-4BC0-989B-F072CC9616D1}" destId="{C81FD028-A869-49C3-8A1A-EA1277FCB1FC}" srcOrd="4" destOrd="0" presId="urn:microsoft.com/office/officeart/2005/8/layout/orgChart1"/>
    <dgm:cxn modelId="{0E3BB6BA-AEF5-46D2-B586-68A3ED1594C2}" type="presParOf" srcId="{DDC0CA16-7B1C-4BC0-989B-F072CC9616D1}" destId="{03806AA7-DAC7-4D7A-ADFC-3EB63358F837}" srcOrd="5" destOrd="0" presId="urn:microsoft.com/office/officeart/2005/8/layout/orgChart1"/>
    <dgm:cxn modelId="{BC5EBCBB-49AA-4998-9DDB-F44A195CA89F}" type="presParOf" srcId="{03806AA7-DAC7-4D7A-ADFC-3EB63358F837}" destId="{A13BE492-D026-4070-ADDE-BBED31C5133C}" srcOrd="0" destOrd="0" presId="urn:microsoft.com/office/officeart/2005/8/layout/orgChart1"/>
    <dgm:cxn modelId="{07620E77-BF05-4CF1-AE11-47CCE34ADF3C}" type="presParOf" srcId="{A13BE492-D026-4070-ADDE-BBED31C5133C}" destId="{17785834-FFF6-402D-8E97-3400BB29D028}" srcOrd="0" destOrd="0" presId="urn:microsoft.com/office/officeart/2005/8/layout/orgChart1"/>
    <dgm:cxn modelId="{B7CFA0D3-2FCB-45F6-9C07-FF905F190DF9}" type="presParOf" srcId="{A13BE492-D026-4070-ADDE-BBED31C5133C}" destId="{9BA429FC-88D4-45EA-AF87-56743C545BA5}" srcOrd="1" destOrd="0" presId="urn:microsoft.com/office/officeart/2005/8/layout/orgChart1"/>
    <dgm:cxn modelId="{B7E823E9-3BD8-414F-A04C-0AE8F8828BE3}" type="presParOf" srcId="{03806AA7-DAC7-4D7A-ADFC-3EB63358F837}" destId="{87C78256-19B4-465B-BB51-8F8EA139B33E}" srcOrd="1" destOrd="0" presId="urn:microsoft.com/office/officeart/2005/8/layout/orgChart1"/>
    <dgm:cxn modelId="{D9F21009-CBE9-48FE-ABF4-F0F159FCBB3C}" type="presParOf" srcId="{03806AA7-DAC7-4D7A-ADFC-3EB63358F837}" destId="{AF6BF5C9-D873-4EDC-8D7B-131EA870D118}" srcOrd="2" destOrd="0" presId="urn:microsoft.com/office/officeart/2005/8/layout/orgChart1"/>
    <dgm:cxn modelId="{73707CCE-93CD-42C0-A274-187BE7F265D5}" type="presParOf" srcId="{DDC0CA16-7B1C-4BC0-989B-F072CC9616D1}" destId="{48B7659B-0887-4339-8BDF-3F0D6AFD17DE}" srcOrd="6" destOrd="0" presId="urn:microsoft.com/office/officeart/2005/8/layout/orgChart1"/>
    <dgm:cxn modelId="{C7B21317-3785-4C38-907E-D58B7249219C}" type="presParOf" srcId="{DDC0CA16-7B1C-4BC0-989B-F072CC9616D1}" destId="{2E63F073-C13F-4D49-9E2B-CAA864601854}" srcOrd="7" destOrd="0" presId="urn:microsoft.com/office/officeart/2005/8/layout/orgChart1"/>
    <dgm:cxn modelId="{5A9D087A-D616-417F-B262-3111214C57F4}" type="presParOf" srcId="{2E63F073-C13F-4D49-9E2B-CAA864601854}" destId="{D5634ED3-B7A0-4613-A187-613E32D98F79}" srcOrd="0" destOrd="0" presId="urn:microsoft.com/office/officeart/2005/8/layout/orgChart1"/>
    <dgm:cxn modelId="{E172C92A-F531-424C-AB30-D9128D0EDF36}" type="presParOf" srcId="{D5634ED3-B7A0-4613-A187-613E32D98F79}" destId="{4DD797DC-4D7D-4010-8D5B-099CE64596D3}" srcOrd="0" destOrd="0" presId="urn:microsoft.com/office/officeart/2005/8/layout/orgChart1"/>
    <dgm:cxn modelId="{E709783B-CB96-4625-98E9-4B21F91A9125}" type="presParOf" srcId="{D5634ED3-B7A0-4613-A187-613E32D98F79}" destId="{1750E18C-BF1E-4DD1-B012-118727F08831}" srcOrd="1" destOrd="0" presId="urn:microsoft.com/office/officeart/2005/8/layout/orgChart1"/>
    <dgm:cxn modelId="{CC4E1009-AC9F-4F51-B782-3520B97EF2C9}" type="presParOf" srcId="{2E63F073-C13F-4D49-9E2B-CAA864601854}" destId="{99CCD87A-D8D2-4AF9-9A7D-0B723621DB1B}" srcOrd="1" destOrd="0" presId="urn:microsoft.com/office/officeart/2005/8/layout/orgChart1"/>
    <dgm:cxn modelId="{B902D0C3-E711-447E-B0C5-15B32AB8838C}" type="presParOf" srcId="{2E63F073-C13F-4D49-9E2B-CAA864601854}" destId="{515454D7-B213-408E-BE77-28F6D226F023}" srcOrd="2" destOrd="0" presId="urn:microsoft.com/office/officeart/2005/8/layout/orgChart1"/>
    <dgm:cxn modelId="{F4D8C3EC-D000-4A7B-82A9-95A35A5F929F}" type="presParOf" srcId="{8E9F71D7-C157-452E-ADA6-52ED8A0486BE}" destId="{8F78CFC1-5DFD-43A8-B013-D3A717A6704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284930-9941-49D8-8087-8F56A9DBFCC3}" type="doc">
      <dgm:prSet loTypeId="urn:microsoft.com/office/officeart/2005/8/layout/orgChart1" loCatId="hierarchy" qsTypeId="urn:microsoft.com/office/officeart/2005/8/quickstyle/simple1" qsCatId="simple" csTypeId="urn:microsoft.com/office/officeart/2005/8/colors/accent1_2" csCatId="accent1" phldr="1"/>
      <dgm:spPr/>
    </dgm:pt>
    <dgm:pt modelId="{E266B9BC-1C2A-47F8-BFA7-B5730C2943E4}">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Bookman Old Style" panose="02050604050505020204" pitchFamily="18" charset="0"/>
            </a:rPr>
            <a:t>LEADERSHIP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Bookman Old Style" panose="02050604050505020204" pitchFamily="18" charset="0"/>
            </a:rPr>
            <a:t>THEORIES</a:t>
          </a:r>
        </a:p>
      </dgm:t>
    </dgm:pt>
    <dgm:pt modelId="{34E39957-D8EB-4070-B735-BFB2271B5F96}" type="parTrans" cxnId="{21E47924-3BF5-4341-B532-6752F065BBD1}">
      <dgm:prSet/>
      <dgm:spPr/>
      <dgm:t>
        <a:bodyPr/>
        <a:lstStyle/>
        <a:p>
          <a:endParaRPr lang="en-US"/>
        </a:p>
      </dgm:t>
    </dgm:pt>
    <dgm:pt modelId="{0EABEAED-5EDD-4140-B0F9-0189BED90763}" type="sibTrans" cxnId="{21E47924-3BF5-4341-B532-6752F065BBD1}">
      <dgm:prSet/>
      <dgm:spPr/>
      <dgm:t>
        <a:bodyPr/>
        <a:lstStyle/>
        <a:p>
          <a:endParaRPr lang="en-US"/>
        </a:p>
      </dgm:t>
    </dgm:pt>
    <dgm:pt modelId="{DAECC85C-8C58-4710-A40A-C0EE40FDC951}">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00"/>
              </a:solidFill>
              <a:effectLst/>
              <a:latin typeface="Bookman Old Style" panose="02050604050505020204" pitchFamily="18" charset="0"/>
            </a:rPr>
            <a:t>Trait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00"/>
              </a:solidFill>
              <a:effectLst/>
              <a:latin typeface="Bookman Old Style" panose="02050604050505020204" pitchFamily="18" charset="0"/>
            </a:rPr>
            <a:t>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006600"/>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Bookman Old Style" panose="02050604050505020204" pitchFamily="18" charset="0"/>
            </a:rPr>
            <a:t>Leaders are Born</a:t>
          </a:r>
        </a:p>
      </dgm:t>
    </dgm:pt>
    <dgm:pt modelId="{0318E892-7D79-4FA1-8988-043CCB754F06}" type="parTrans" cxnId="{5816AC15-1D80-413F-9B0C-D383D4CDA2C9}">
      <dgm:prSet/>
      <dgm:spPr>
        <a:ln w="28575"/>
      </dgm:spPr>
      <dgm:t>
        <a:bodyPr/>
        <a:lstStyle/>
        <a:p>
          <a:endParaRPr lang="en-US"/>
        </a:p>
      </dgm:t>
    </dgm:pt>
    <dgm:pt modelId="{2C1181D3-6540-4E0D-96F4-D6E749A3789B}" type="sibTrans" cxnId="{5816AC15-1D80-413F-9B0C-D383D4CDA2C9}">
      <dgm:prSet/>
      <dgm:spPr/>
      <dgm:t>
        <a:bodyPr/>
        <a:lstStyle/>
        <a:p>
          <a:endParaRPr lang="en-US"/>
        </a:p>
      </dgm:t>
    </dgm:pt>
    <dgm:pt modelId="{E48CDD37-5214-4EDD-B2BC-3C998235406A}">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006600"/>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00"/>
              </a:solidFill>
              <a:effectLst/>
              <a:latin typeface="Bookman Old Style" panose="02050604050505020204" pitchFamily="18" charset="0"/>
            </a:rPr>
            <a:t>Behavioral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00"/>
              </a:solidFill>
              <a:effectLst/>
              <a:latin typeface="Bookman Old Style" panose="02050604050505020204" pitchFamily="18" charset="0"/>
            </a:rPr>
            <a:t>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006600"/>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Ohio State Studies</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Uni. Of Michigan State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Bookman Old Style" panose="02050604050505020204" pitchFamily="18" charset="0"/>
          </a:endParaRPr>
        </a:p>
      </dgm:t>
    </dgm:pt>
    <dgm:pt modelId="{AE938D2C-5343-4C9A-AA5D-C1B0E7D1E896}" type="parTrans" cxnId="{30D72BD7-D80F-4DE7-AA5C-391A8DCFD6CD}">
      <dgm:prSet/>
      <dgm:spPr>
        <a:ln w="28575"/>
      </dgm:spPr>
      <dgm:t>
        <a:bodyPr/>
        <a:lstStyle/>
        <a:p>
          <a:endParaRPr lang="en-US"/>
        </a:p>
      </dgm:t>
    </dgm:pt>
    <dgm:pt modelId="{7E8D8281-319A-4176-8228-4BDBC2CF5130}" type="sibTrans" cxnId="{30D72BD7-D80F-4DE7-AA5C-391A8DCFD6CD}">
      <dgm:prSet/>
      <dgm:spPr/>
      <dgm:t>
        <a:bodyPr/>
        <a:lstStyle/>
        <a:p>
          <a:endParaRPr lang="en-US"/>
        </a:p>
      </dgm:t>
    </dgm:pt>
    <dgm:pt modelId="{8A7A8499-0474-42BD-8CA9-DA84E4C78F00}">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00"/>
              </a:solidFill>
              <a:effectLst/>
              <a:latin typeface="Bookman Old Style" panose="02050604050505020204" pitchFamily="18" charset="0"/>
            </a:rPr>
            <a:t>Contingency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006600"/>
              </a:solidFill>
              <a:effectLst/>
              <a:latin typeface="Bookman Old Style" panose="02050604050505020204" pitchFamily="18" charset="0"/>
            </a:rPr>
            <a:t>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000" b="1" i="0" u="none" strike="noStrike" cap="none" normalizeH="0" baseline="0" dirty="0" smtClean="0">
            <a:ln>
              <a:noFill/>
            </a:ln>
            <a:solidFill>
              <a:srgbClr val="006600"/>
            </a:solidFill>
            <a:effectLst/>
            <a:latin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Fiedler Model</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Hersey and Blanchard’s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Situational Theory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Path Goal Theory</a:t>
          </a:r>
        </a:p>
      </dgm:t>
    </dgm:pt>
    <dgm:pt modelId="{3791E932-1A5F-41AD-BBE3-885156C720E8}" type="parTrans" cxnId="{3ABD71D8-6E34-4D46-B1F5-6089B26605F4}">
      <dgm:prSet/>
      <dgm:spPr>
        <a:ln w="28575"/>
      </dgm:spPr>
      <dgm:t>
        <a:bodyPr/>
        <a:lstStyle/>
        <a:p>
          <a:endParaRPr lang="en-US"/>
        </a:p>
      </dgm:t>
    </dgm:pt>
    <dgm:pt modelId="{4EC1AA0F-752A-4816-9631-FB7D1119CD99}" type="sibTrans" cxnId="{3ABD71D8-6E34-4D46-B1F5-6089B26605F4}">
      <dgm:prSet/>
      <dgm:spPr/>
      <dgm:t>
        <a:bodyPr/>
        <a:lstStyle/>
        <a:p>
          <a:endParaRPr lang="en-US"/>
        </a:p>
      </dgm:t>
    </dgm:pt>
    <dgm:pt modelId="{0589FE68-BEF8-4590-B493-93EF39FDCFA0}">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6600"/>
              </a:solidFill>
              <a:effectLst/>
              <a:latin typeface="Bookman Old Style" panose="02050604050505020204" pitchFamily="18" charset="0"/>
            </a:rPr>
            <a:t>New 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006600"/>
            </a:solidFill>
            <a:effectLst/>
            <a:latin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Leader Exchange Theory</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Vroom &amp; </a:t>
          </a:r>
          <a:r>
            <a:rPr kumimoji="0" lang="en-US" altLang="en-US" sz="1400" b="0" i="0" u="none" strike="noStrike" cap="none" normalizeH="0" baseline="0" dirty="0" err="1" smtClean="0">
              <a:ln>
                <a:noFill/>
              </a:ln>
              <a:solidFill>
                <a:schemeClr val="tx1"/>
              </a:solidFill>
              <a:effectLst/>
              <a:latin typeface="Bookman Old Style" panose="02050604050505020204" pitchFamily="18" charset="0"/>
            </a:rPr>
            <a:t>Yetton’s</a:t>
          </a:r>
          <a:endParaRPr kumimoji="0" lang="en-US" altLang="en-US" sz="1400" b="0" i="0" u="none" strike="noStrike" cap="none" normalizeH="0" baseline="0" dirty="0" smtClean="0">
            <a:ln>
              <a:noFill/>
            </a:ln>
            <a:solidFill>
              <a:schemeClr val="tx1"/>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 Leader Participation Model</a:t>
          </a:r>
        </a:p>
      </dgm:t>
    </dgm:pt>
    <dgm:pt modelId="{2857276B-AB30-4D25-B173-0A45827C27FF}" type="parTrans" cxnId="{84A2B419-7BE8-475D-A2FA-51DB56958785}">
      <dgm:prSet/>
      <dgm:spPr>
        <a:ln w="28575"/>
      </dgm:spPr>
      <dgm:t>
        <a:bodyPr/>
        <a:lstStyle/>
        <a:p>
          <a:endParaRPr lang="en-US"/>
        </a:p>
      </dgm:t>
    </dgm:pt>
    <dgm:pt modelId="{74C5C75B-90AF-4192-A7EC-5F5200E2AA2F}" type="sibTrans" cxnId="{84A2B419-7BE8-475D-A2FA-51DB56958785}">
      <dgm:prSet/>
      <dgm:spPr/>
      <dgm:t>
        <a:bodyPr/>
        <a:lstStyle/>
        <a:p>
          <a:endParaRPr lang="en-US"/>
        </a:p>
      </dgm:t>
    </dgm:pt>
    <dgm:pt modelId="{649D411B-02EF-49F1-A9CC-23B765AFCEB0}" type="pres">
      <dgm:prSet presAssocID="{F2284930-9941-49D8-8087-8F56A9DBFCC3}" presName="hierChild1" presStyleCnt="0">
        <dgm:presLayoutVars>
          <dgm:orgChart val="1"/>
          <dgm:chPref val="1"/>
          <dgm:dir/>
          <dgm:animOne val="branch"/>
          <dgm:animLvl val="lvl"/>
          <dgm:resizeHandles/>
        </dgm:presLayoutVars>
      </dgm:prSet>
      <dgm:spPr/>
    </dgm:pt>
    <dgm:pt modelId="{8E9F71D7-C157-452E-ADA6-52ED8A0486BE}" type="pres">
      <dgm:prSet presAssocID="{E266B9BC-1C2A-47F8-BFA7-B5730C2943E4}" presName="hierRoot1" presStyleCnt="0">
        <dgm:presLayoutVars>
          <dgm:hierBranch/>
        </dgm:presLayoutVars>
      </dgm:prSet>
      <dgm:spPr/>
    </dgm:pt>
    <dgm:pt modelId="{73057553-FFC5-4D18-8188-454ABF62BA85}" type="pres">
      <dgm:prSet presAssocID="{E266B9BC-1C2A-47F8-BFA7-B5730C2943E4}" presName="rootComposite1" presStyleCnt="0"/>
      <dgm:spPr/>
    </dgm:pt>
    <dgm:pt modelId="{E128CFF8-B469-4ABE-9816-6A89571B362F}" type="pres">
      <dgm:prSet presAssocID="{E266B9BC-1C2A-47F8-BFA7-B5730C2943E4}" presName="rootText1" presStyleLbl="node0" presStyleIdx="0" presStyleCnt="1" custScaleX="130499" custScaleY="144222" custLinFactNeighborX="-1518" custLinFactNeighborY="-33399">
        <dgm:presLayoutVars>
          <dgm:chPref val="3"/>
        </dgm:presLayoutVars>
      </dgm:prSet>
      <dgm:spPr/>
      <dgm:t>
        <a:bodyPr/>
        <a:lstStyle/>
        <a:p>
          <a:endParaRPr lang="en-US"/>
        </a:p>
      </dgm:t>
    </dgm:pt>
    <dgm:pt modelId="{F0362E33-1FC0-4CCB-AF08-9FA7BF90BB1F}" type="pres">
      <dgm:prSet presAssocID="{E266B9BC-1C2A-47F8-BFA7-B5730C2943E4}" presName="rootConnector1" presStyleLbl="node1" presStyleIdx="0" presStyleCnt="0"/>
      <dgm:spPr/>
      <dgm:t>
        <a:bodyPr/>
        <a:lstStyle/>
        <a:p>
          <a:endParaRPr lang="en-US"/>
        </a:p>
      </dgm:t>
    </dgm:pt>
    <dgm:pt modelId="{DDC0CA16-7B1C-4BC0-989B-F072CC9616D1}" type="pres">
      <dgm:prSet presAssocID="{E266B9BC-1C2A-47F8-BFA7-B5730C2943E4}" presName="hierChild2" presStyleCnt="0"/>
      <dgm:spPr/>
    </dgm:pt>
    <dgm:pt modelId="{043D46C8-B70B-47CD-935F-705035A2C5E3}" type="pres">
      <dgm:prSet presAssocID="{0318E892-7D79-4FA1-8988-043CCB754F06}" presName="Name35" presStyleLbl="parChTrans1D2" presStyleIdx="0" presStyleCnt="4"/>
      <dgm:spPr/>
      <dgm:t>
        <a:bodyPr/>
        <a:lstStyle/>
        <a:p>
          <a:endParaRPr lang="en-US"/>
        </a:p>
      </dgm:t>
    </dgm:pt>
    <dgm:pt modelId="{DA4DBFB7-69E7-4DCB-A322-7DEFA19CD762}" type="pres">
      <dgm:prSet presAssocID="{DAECC85C-8C58-4710-A40A-C0EE40FDC951}" presName="hierRoot2" presStyleCnt="0">
        <dgm:presLayoutVars>
          <dgm:hierBranch/>
        </dgm:presLayoutVars>
      </dgm:prSet>
      <dgm:spPr/>
    </dgm:pt>
    <dgm:pt modelId="{E4DE924C-DF67-4C97-8B42-505720E8E35E}" type="pres">
      <dgm:prSet presAssocID="{DAECC85C-8C58-4710-A40A-C0EE40FDC951}" presName="rootComposite" presStyleCnt="0"/>
      <dgm:spPr/>
    </dgm:pt>
    <dgm:pt modelId="{8B8E0DA0-A4B1-4004-B7B5-3EECFE960E73}" type="pres">
      <dgm:prSet presAssocID="{DAECC85C-8C58-4710-A40A-C0EE40FDC951}" presName="rootText" presStyleLbl="node2" presStyleIdx="0" presStyleCnt="4" custScaleX="105283" custScaleY="150800">
        <dgm:presLayoutVars>
          <dgm:chPref val="3"/>
        </dgm:presLayoutVars>
      </dgm:prSet>
      <dgm:spPr/>
      <dgm:t>
        <a:bodyPr/>
        <a:lstStyle/>
        <a:p>
          <a:endParaRPr lang="en-US"/>
        </a:p>
      </dgm:t>
    </dgm:pt>
    <dgm:pt modelId="{77F3797D-7C71-4BC0-9027-EFBD6D7BF2AB}" type="pres">
      <dgm:prSet presAssocID="{DAECC85C-8C58-4710-A40A-C0EE40FDC951}" presName="rootConnector" presStyleLbl="node2" presStyleIdx="0" presStyleCnt="4"/>
      <dgm:spPr/>
      <dgm:t>
        <a:bodyPr/>
        <a:lstStyle/>
        <a:p>
          <a:endParaRPr lang="en-US"/>
        </a:p>
      </dgm:t>
    </dgm:pt>
    <dgm:pt modelId="{3736FCC1-BB04-4750-97F1-13360D6C2061}" type="pres">
      <dgm:prSet presAssocID="{DAECC85C-8C58-4710-A40A-C0EE40FDC951}" presName="hierChild4" presStyleCnt="0"/>
      <dgm:spPr/>
    </dgm:pt>
    <dgm:pt modelId="{32E454A4-5FE9-4778-8202-65A39690E90E}" type="pres">
      <dgm:prSet presAssocID="{DAECC85C-8C58-4710-A40A-C0EE40FDC951}" presName="hierChild5" presStyleCnt="0"/>
      <dgm:spPr/>
    </dgm:pt>
    <dgm:pt modelId="{07CD5AFF-6E1A-4507-B0B9-1EBD5171C0AB}" type="pres">
      <dgm:prSet presAssocID="{AE938D2C-5343-4C9A-AA5D-C1B0E7D1E896}" presName="Name35" presStyleLbl="parChTrans1D2" presStyleIdx="1" presStyleCnt="4"/>
      <dgm:spPr/>
      <dgm:t>
        <a:bodyPr/>
        <a:lstStyle/>
        <a:p>
          <a:endParaRPr lang="en-US"/>
        </a:p>
      </dgm:t>
    </dgm:pt>
    <dgm:pt modelId="{D7916E7B-A380-468B-82B2-B2D7C029A288}" type="pres">
      <dgm:prSet presAssocID="{E48CDD37-5214-4EDD-B2BC-3C998235406A}" presName="hierRoot2" presStyleCnt="0">
        <dgm:presLayoutVars>
          <dgm:hierBranch/>
        </dgm:presLayoutVars>
      </dgm:prSet>
      <dgm:spPr/>
    </dgm:pt>
    <dgm:pt modelId="{63A8F3BB-CC74-436F-9BC0-6A271813FBBF}" type="pres">
      <dgm:prSet presAssocID="{E48CDD37-5214-4EDD-B2BC-3C998235406A}" presName="rootComposite" presStyleCnt="0"/>
      <dgm:spPr/>
    </dgm:pt>
    <dgm:pt modelId="{1EF6FFC2-B60E-4341-B170-74362761A198}" type="pres">
      <dgm:prSet presAssocID="{E48CDD37-5214-4EDD-B2BC-3C998235406A}" presName="rootText" presStyleLbl="node2" presStyleIdx="1" presStyleCnt="4" custScaleX="118120" custScaleY="148635">
        <dgm:presLayoutVars>
          <dgm:chPref val="3"/>
        </dgm:presLayoutVars>
      </dgm:prSet>
      <dgm:spPr/>
      <dgm:t>
        <a:bodyPr/>
        <a:lstStyle/>
        <a:p>
          <a:endParaRPr lang="en-US"/>
        </a:p>
      </dgm:t>
    </dgm:pt>
    <dgm:pt modelId="{287CA838-9D64-462A-9558-0526348F3AB1}" type="pres">
      <dgm:prSet presAssocID="{E48CDD37-5214-4EDD-B2BC-3C998235406A}" presName="rootConnector" presStyleLbl="node2" presStyleIdx="1" presStyleCnt="4"/>
      <dgm:spPr/>
      <dgm:t>
        <a:bodyPr/>
        <a:lstStyle/>
        <a:p>
          <a:endParaRPr lang="en-US"/>
        </a:p>
      </dgm:t>
    </dgm:pt>
    <dgm:pt modelId="{E93D6D63-64CC-4B5D-9F5E-6D370FBAAA02}" type="pres">
      <dgm:prSet presAssocID="{E48CDD37-5214-4EDD-B2BC-3C998235406A}" presName="hierChild4" presStyleCnt="0"/>
      <dgm:spPr/>
    </dgm:pt>
    <dgm:pt modelId="{BB7635CB-B175-4FA4-AF41-E4EE8D44D900}" type="pres">
      <dgm:prSet presAssocID="{E48CDD37-5214-4EDD-B2BC-3C998235406A}" presName="hierChild5" presStyleCnt="0"/>
      <dgm:spPr/>
    </dgm:pt>
    <dgm:pt modelId="{C81FD028-A869-49C3-8A1A-EA1277FCB1FC}" type="pres">
      <dgm:prSet presAssocID="{3791E932-1A5F-41AD-BBE3-885156C720E8}" presName="Name35" presStyleLbl="parChTrans1D2" presStyleIdx="2" presStyleCnt="4"/>
      <dgm:spPr/>
      <dgm:t>
        <a:bodyPr/>
        <a:lstStyle/>
        <a:p>
          <a:endParaRPr lang="en-US"/>
        </a:p>
      </dgm:t>
    </dgm:pt>
    <dgm:pt modelId="{03806AA7-DAC7-4D7A-ADFC-3EB63358F837}" type="pres">
      <dgm:prSet presAssocID="{8A7A8499-0474-42BD-8CA9-DA84E4C78F00}" presName="hierRoot2" presStyleCnt="0">
        <dgm:presLayoutVars>
          <dgm:hierBranch/>
        </dgm:presLayoutVars>
      </dgm:prSet>
      <dgm:spPr/>
    </dgm:pt>
    <dgm:pt modelId="{A13BE492-D026-4070-ADDE-BBED31C5133C}" type="pres">
      <dgm:prSet presAssocID="{8A7A8499-0474-42BD-8CA9-DA84E4C78F00}" presName="rootComposite" presStyleCnt="0"/>
      <dgm:spPr/>
    </dgm:pt>
    <dgm:pt modelId="{17785834-FFF6-402D-8E97-3400BB29D028}" type="pres">
      <dgm:prSet presAssocID="{8A7A8499-0474-42BD-8CA9-DA84E4C78F00}" presName="rootText" presStyleLbl="node2" presStyleIdx="2" presStyleCnt="4" custScaleX="114191" custScaleY="146944">
        <dgm:presLayoutVars>
          <dgm:chPref val="3"/>
        </dgm:presLayoutVars>
      </dgm:prSet>
      <dgm:spPr/>
      <dgm:t>
        <a:bodyPr/>
        <a:lstStyle/>
        <a:p>
          <a:endParaRPr lang="en-US"/>
        </a:p>
      </dgm:t>
    </dgm:pt>
    <dgm:pt modelId="{9BA429FC-88D4-45EA-AF87-56743C545BA5}" type="pres">
      <dgm:prSet presAssocID="{8A7A8499-0474-42BD-8CA9-DA84E4C78F00}" presName="rootConnector" presStyleLbl="node2" presStyleIdx="2" presStyleCnt="4"/>
      <dgm:spPr/>
      <dgm:t>
        <a:bodyPr/>
        <a:lstStyle/>
        <a:p>
          <a:endParaRPr lang="en-US"/>
        </a:p>
      </dgm:t>
    </dgm:pt>
    <dgm:pt modelId="{87C78256-19B4-465B-BB51-8F8EA139B33E}" type="pres">
      <dgm:prSet presAssocID="{8A7A8499-0474-42BD-8CA9-DA84E4C78F00}" presName="hierChild4" presStyleCnt="0"/>
      <dgm:spPr/>
    </dgm:pt>
    <dgm:pt modelId="{AF6BF5C9-D873-4EDC-8D7B-131EA870D118}" type="pres">
      <dgm:prSet presAssocID="{8A7A8499-0474-42BD-8CA9-DA84E4C78F00}" presName="hierChild5" presStyleCnt="0"/>
      <dgm:spPr/>
    </dgm:pt>
    <dgm:pt modelId="{48B7659B-0887-4339-8BDF-3F0D6AFD17DE}" type="pres">
      <dgm:prSet presAssocID="{2857276B-AB30-4D25-B173-0A45827C27FF}" presName="Name35" presStyleLbl="parChTrans1D2" presStyleIdx="3" presStyleCnt="4"/>
      <dgm:spPr/>
      <dgm:t>
        <a:bodyPr/>
        <a:lstStyle/>
        <a:p>
          <a:endParaRPr lang="en-US"/>
        </a:p>
      </dgm:t>
    </dgm:pt>
    <dgm:pt modelId="{2E63F073-C13F-4D49-9E2B-CAA864601854}" type="pres">
      <dgm:prSet presAssocID="{0589FE68-BEF8-4590-B493-93EF39FDCFA0}" presName="hierRoot2" presStyleCnt="0">
        <dgm:presLayoutVars>
          <dgm:hierBranch/>
        </dgm:presLayoutVars>
      </dgm:prSet>
      <dgm:spPr/>
    </dgm:pt>
    <dgm:pt modelId="{D5634ED3-B7A0-4613-A187-613E32D98F79}" type="pres">
      <dgm:prSet presAssocID="{0589FE68-BEF8-4590-B493-93EF39FDCFA0}" presName="rootComposite" presStyleCnt="0"/>
      <dgm:spPr/>
    </dgm:pt>
    <dgm:pt modelId="{4DD797DC-4D7D-4010-8D5B-099CE64596D3}" type="pres">
      <dgm:prSet presAssocID="{0589FE68-BEF8-4590-B493-93EF39FDCFA0}" presName="rootText" presStyleLbl="node2" presStyleIdx="3" presStyleCnt="4" custScaleY="144419">
        <dgm:presLayoutVars>
          <dgm:chPref val="3"/>
        </dgm:presLayoutVars>
      </dgm:prSet>
      <dgm:spPr/>
      <dgm:t>
        <a:bodyPr/>
        <a:lstStyle/>
        <a:p>
          <a:endParaRPr lang="en-US"/>
        </a:p>
      </dgm:t>
    </dgm:pt>
    <dgm:pt modelId="{1750E18C-BF1E-4DD1-B012-118727F08831}" type="pres">
      <dgm:prSet presAssocID="{0589FE68-BEF8-4590-B493-93EF39FDCFA0}" presName="rootConnector" presStyleLbl="node2" presStyleIdx="3" presStyleCnt="4"/>
      <dgm:spPr/>
      <dgm:t>
        <a:bodyPr/>
        <a:lstStyle/>
        <a:p>
          <a:endParaRPr lang="en-US"/>
        </a:p>
      </dgm:t>
    </dgm:pt>
    <dgm:pt modelId="{99CCD87A-D8D2-4AF9-9A7D-0B723621DB1B}" type="pres">
      <dgm:prSet presAssocID="{0589FE68-BEF8-4590-B493-93EF39FDCFA0}" presName="hierChild4" presStyleCnt="0"/>
      <dgm:spPr/>
    </dgm:pt>
    <dgm:pt modelId="{515454D7-B213-408E-BE77-28F6D226F023}" type="pres">
      <dgm:prSet presAssocID="{0589FE68-BEF8-4590-B493-93EF39FDCFA0}" presName="hierChild5" presStyleCnt="0"/>
      <dgm:spPr/>
    </dgm:pt>
    <dgm:pt modelId="{8F78CFC1-5DFD-43A8-B013-D3A717A6704D}" type="pres">
      <dgm:prSet presAssocID="{E266B9BC-1C2A-47F8-BFA7-B5730C2943E4}" presName="hierChild3" presStyleCnt="0"/>
      <dgm:spPr/>
    </dgm:pt>
  </dgm:ptLst>
  <dgm:cxnLst>
    <dgm:cxn modelId="{84A2B419-7BE8-475D-A2FA-51DB56958785}" srcId="{E266B9BC-1C2A-47F8-BFA7-B5730C2943E4}" destId="{0589FE68-BEF8-4590-B493-93EF39FDCFA0}" srcOrd="3" destOrd="0" parTransId="{2857276B-AB30-4D25-B173-0A45827C27FF}" sibTransId="{74C5C75B-90AF-4192-A7EC-5F5200E2AA2F}"/>
    <dgm:cxn modelId="{688A5F36-D61D-4835-984B-D17B86D0F54B}" type="presOf" srcId="{E266B9BC-1C2A-47F8-BFA7-B5730C2943E4}" destId="{E128CFF8-B469-4ABE-9816-6A89571B362F}" srcOrd="0" destOrd="0" presId="urn:microsoft.com/office/officeart/2005/8/layout/orgChart1"/>
    <dgm:cxn modelId="{E223502A-B2B6-4DBA-932A-0039D802685F}" type="presOf" srcId="{DAECC85C-8C58-4710-A40A-C0EE40FDC951}" destId="{77F3797D-7C71-4BC0-9027-EFBD6D7BF2AB}" srcOrd="1" destOrd="0" presId="urn:microsoft.com/office/officeart/2005/8/layout/orgChart1"/>
    <dgm:cxn modelId="{962BDBE1-156F-49A5-AA40-F41AE3E0950A}" type="presOf" srcId="{E266B9BC-1C2A-47F8-BFA7-B5730C2943E4}" destId="{F0362E33-1FC0-4CCB-AF08-9FA7BF90BB1F}" srcOrd="1" destOrd="0" presId="urn:microsoft.com/office/officeart/2005/8/layout/orgChart1"/>
    <dgm:cxn modelId="{63882BB4-8A8E-4CDF-8F98-457D37632399}" type="presOf" srcId="{E48CDD37-5214-4EDD-B2BC-3C998235406A}" destId="{287CA838-9D64-462A-9558-0526348F3AB1}" srcOrd="1" destOrd="0" presId="urn:microsoft.com/office/officeart/2005/8/layout/orgChart1"/>
    <dgm:cxn modelId="{5A48C251-E472-4A05-A2D5-6AD4B71645EF}" type="presOf" srcId="{0589FE68-BEF8-4590-B493-93EF39FDCFA0}" destId="{1750E18C-BF1E-4DD1-B012-118727F08831}" srcOrd="1" destOrd="0" presId="urn:microsoft.com/office/officeart/2005/8/layout/orgChart1"/>
    <dgm:cxn modelId="{8BD55E36-899A-4FB9-9CC9-AA35DDAE2B75}" type="presOf" srcId="{DAECC85C-8C58-4710-A40A-C0EE40FDC951}" destId="{8B8E0DA0-A4B1-4004-B7B5-3EECFE960E73}" srcOrd="0" destOrd="0" presId="urn:microsoft.com/office/officeart/2005/8/layout/orgChart1"/>
    <dgm:cxn modelId="{5816AC15-1D80-413F-9B0C-D383D4CDA2C9}" srcId="{E266B9BC-1C2A-47F8-BFA7-B5730C2943E4}" destId="{DAECC85C-8C58-4710-A40A-C0EE40FDC951}" srcOrd="0" destOrd="0" parTransId="{0318E892-7D79-4FA1-8988-043CCB754F06}" sibTransId="{2C1181D3-6540-4E0D-96F4-D6E749A3789B}"/>
    <dgm:cxn modelId="{30D72BD7-D80F-4DE7-AA5C-391A8DCFD6CD}" srcId="{E266B9BC-1C2A-47F8-BFA7-B5730C2943E4}" destId="{E48CDD37-5214-4EDD-B2BC-3C998235406A}" srcOrd="1" destOrd="0" parTransId="{AE938D2C-5343-4C9A-AA5D-C1B0E7D1E896}" sibTransId="{7E8D8281-319A-4176-8228-4BDBC2CF5130}"/>
    <dgm:cxn modelId="{7E9E3604-50F7-48F1-949A-E8D035BAA8B9}" type="presOf" srcId="{AE938D2C-5343-4C9A-AA5D-C1B0E7D1E896}" destId="{07CD5AFF-6E1A-4507-B0B9-1EBD5171C0AB}" srcOrd="0" destOrd="0" presId="urn:microsoft.com/office/officeart/2005/8/layout/orgChart1"/>
    <dgm:cxn modelId="{21E47924-3BF5-4341-B532-6752F065BBD1}" srcId="{F2284930-9941-49D8-8087-8F56A9DBFCC3}" destId="{E266B9BC-1C2A-47F8-BFA7-B5730C2943E4}" srcOrd="0" destOrd="0" parTransId="{34E39957-D8EB-4070-B735-BFB2271B5F96}" sibTransId="{0EABEAED-5EDD-4140-B0F9-0189BED90763}"/>
    <dgm:cxn modelId="{AC496911-A540-43D5-8641-567EA7518E3B}" type="presOf" srcId="{3791E932-1A5F-41AD-BBE3-885156C720E8}" destId="{C81FD028-A869-49C3-8A1A-EA1277FCB1FC}" srcOrd="0" destOrd="0" presId="urn:microsoft.com/office/officeart/2005/8/layout/orgChart1"/>
    <dgm:cxn modelId="{7AB761EC-5C14-4519-A110-55F0BCABE2F7}" type="presOf" srcId="{F2284930-9941-49D8-8087-8F56A9DBFCC3}" destId="{649D411B-02EF-49F1-A9CC-23B765AFCEB0}" srcOrd="0" destOrd="0" presId="urn:microsoft.com/office/officeart/2005/8/layout/orgChart1"/>
    <dgm:cxn modelId="{CE09F073-A724-4129-8203-AFECB5BCF866}" type="presOf" srcId="{8A7A8499-0474-42BD-8CA9-DA84E4C78F00}" destId="{17785834-FFF6-402D-8E97-3400BB29D028}" srcOrd="0" destOrd="0" presId="urn:microsoft.com/office/officeart/2005/8/layout/orgChart1"/>
    <dgm:cxn modelId="{18BDF464-5531-4F74-B6A8-E7E6048A448E}" type="presOf" srcId="{0589FE68-BEF8-4590-B493-93EF39FDCFA0}" destId="{4DD797DC-4D7D-4010-8D5B-099CE64596D3}" srcOrd="0" destOrd="0" presId="urn:microsoft.com/office/officeart/2005/8/layout/orgChart1"/>
    <dgm:cxn modelId="{65F2358D-E0F1-4C02-96A1-5B2201BABBC1}" type="presOf" srcId="{2857276B-AB30-4D25-B173-0A45827C27FF}" destId="{48B7659B-0887-4339-8BDF-3F0D6AFD17DE}" srcOrd="0" destOrd="0" presId="urn:microsoft.com/office/officeart/2005/8/layout/orgChart1"/>
    <dgm:cxn modelId="{D8CA8DF5-F203-4503-9AE5-C05AFB422835}" type="presOf" srcId="{0318E892-7D79-4FA1-8988-043CCB754F06}" destId="{043D46C8-B70B-47CD-935F-705035A2C5E3}" srcOrd="0" destOrd="0" presId="urn:microsoft.com/office/officeart/2005/8/layout/orgChart1"/>
    <dgm:cxn modelId="{3ABD71D8-6E34-4D46-B1F5-6089B26605F4}" srcId="{E266B9BC-1C2A-47F8-BFA7-B5730C2943E4}" destId="{8A7A8499-0474-42BD-8CA9-DA84E4C78F00}" srcOrd="2" destOrd="0" parTransId="{3791E932-1A5F-41AD-BBE3-885156C720E8}" sibTransId="{4EC1AA0F-752A-4816-9631-FB7D1119CD99}"/>
    <dgm:cxn modelId="{E2DEE6FD-46E8-4382-A8C0-9F28F252252A}" type="presOf" srcId="{E48CDD37-5214-4EDD-B2BC-3C998235406A}" destId="{1EF6FFC2-B60E-4341-B170-74362761A198}" srcOrd="0" destOrd="0" presId="urn:microsoft.com/office/officeart/2005/8/layout/orgChart1"/>
    <dgm:cxn modelId="{AE13C8CE-1AB9-4836-8E7C-1D26C49A84A5}" type="presOf" srcId="{8A7A8499-0474-42BD-8CA9-DA84E4C78F00}" destId="{9BA429FC-88D4-45EA-AF87-56743C545BA5}" srcOrd="1" destOrd="0" presId="urn:microsoft.com/office/officeart/2005/8/layout/orgChart1"/>
    <dgm:cxn modelId="{A0756D1A-07BC-468F-A7C2-C6342EF379B2}" type="presParOf" srcId="{649D411B-02EF-49F1-A9CC-23B765AFCEB0}" destId="{8E9F71D7-C157-452E-ADA6-52ED8A0486BE}" srcOrd="0" destOrd="0" presId="urn:microsoft.com/office/officeart/2005/8/layout/orgChart1"/>
    <dgm:cxn modelId="{15E010D5-31B1-46C6-B351-BE462701456E}" type="presParOf" srcId="{8E9F71D7-C157-452E-ADA6-52ED8A0486BE}" destId="{73057553-FFC5-4D18-8188-454ABF62BA85}" srcOrd="0" destOrd="0" presId="urn:microsoft.com/office/officeart/2005/8/layout/orgChart1"/>
    <dgm:cxn modelId="{32670D79-6348-4FA1-8D12-EA0B84ECF3ED}" type="presParOf" srcId="{73057553-FFC5-4D18-8188-454ABF62BA85}" destId="{E128CFF8-B469-4ABE-9816-6A89571B362F}" srcOrd="0" destOrd="0" presId="urn:microsoft.com/office/officeart/2005/8/layout/orgChart1"/>
    <dgm:cxn modelId="{99540663-855A-4424-A338-AC1BD90C9848}" type="presParOf" srcId="{73057553-FFC5-4D18-8188-454ABF62BA85}" destId="{F0362E33-1FC0-4CCB-AF08-9FA7BF90BB1F}" srcOrd="1" destOrd="0" presId="urn:microsoft.com/office/officeart/2005/8/layout/orgChart1"/>
    <dgm:cxn modelId="{510142BE-9497-49F7-89BA-14C52F478750}" type="presParOf" srcId="{8E9F71D7-C157-452E-ADA6-52ED8A0486BE}" destId="{DDC0CA16-7B1C-4BC0-989B-F072CC9616D1}" srcOrd="1" destOrd="0" presId="urn:microsoft.com/office/officeart/2005/8/layout/orgChart1"/>
    <dgm:cxn modelId="{818A4CFB-0938-43AA-8650-095C5036C548}" type="presParOf" srcId="{DDC0CA16-7B1C-4BC0-989B-F072CC9616D1}" destId="{043D46C8-B70B-47CD-935F-705035A2C5E3}" srcOrd="0" destOrd="0" presId="urn:microsoft.com/office/officeart/2005/8/layout/orgChart1"/>
    <dgm:cxn modelId="{81BD810F-D647-4C7B-9F19-86463FC120EC}" type="presParOf" srcId="{DDC0CA16-7B1C-4BC0-989B-F072CC9616D1}" destId="{DA4DBFB7-69E7-4DCB-A322-7DEFA19CD762}" srcOrd="1" destOrd="0" presId="urn:microsoft.com/office/officeart/2005/8/layout/orgChart1"/>
    <dgm:cxn modelId="{C277275E-B633-4327-AEE0-48F9B45AF170}" type="presParOf" srcId="{DA4DBFB7-69E7-4DCB-A322-7DEFA19CD762}" destId="{E4DE924C-DF67-4C97-8B42-505720E8E35E}" srcOrd="0" destOrd="0" presId="urn:microsoft.com/office/officeart/2005/8/layout/orgChart1"/>
    <dgm:cxn modelId="{C94EB5C6-CD2F-4193-B3BD-E7173E8D60F1}" type="presParOf" srcId="{E4DE924C-DF67-4C97-8B42-505720E8E35E}" destId="{8B8E0DA0-A4B1-4004-B7B5-3EECFE960E73}" srcOrd="0" destOrd="0" presId="urn:microsoft.com/office/officeart/2005/8/layout/orgChart1"/>
    <dgm:cxn modelId="{65323C74-24B2-48F2-A6C6-FB7F96E58EE1}" type="presParOf" srcId="{E4DE924C-DF67-4C97-8B42-505720E8E35E}" destId="{77F3797D-7C71-4BC0-9027-EFBD6D7BF2AB}" srcOrd="1" destOrd="0" presId="urn:microsoft.com/office/officeart/2005/8/layout/orgChart1"/>
    <dgm:cxn modelId="{00CCC044-D1F3-437F-BC76-8A5FC0EFB8F0}" type="presParOf" srcId="{DA4DBFB7-69E7-4DCB-A322-7DEFA19CD762}" destId="{3736FCC1-BB04-4750-97F1-13360D6C2061}" srcOrd="1" destOrd="0" presId="urn:microsoft.com/office/officeart/2005/8/layout/orgChart1"/>
    <dgm:cxn modelId="{F9F3220E-3C5E-4801-8010-B701F5F88E5B}" type="presParOf" srcId="{DA4DBFB7-69E7-4DCB-A322-7DEFA19CD762}" destId="{32E454A4-5FE9-4778-8202-65A39690E90E}" srcOrd="2" destOrd="0" presId="urn:microsoft.com/office/officeart/2005/8/layout/orgChart1"/>
    <dgm:cxn modelId="{0A4579B1-E4DE-4DFD-BFA9-932D7FBC4470}" type="presParOf" srcId="{DDC0CA16-7B1C-4BC0-989B-F072CC9616D1}" destId="{07CD5AFF-6E1A-4507-B0B9-1EBD5171C0AB}" srcOrd="2" destOrd="0" presId="urn:microsoft.com/office/officeart/2005/8/layout/orgChart1"/>
    <dgm:cxn modelId="{B4FDAB80-5751-4C04-BC9A-EBCE1870408D}" type="presParOf" srcId="{DDC0CA16-7B1C-4BC0-989B-F072CC9616D1}" destId="{D7916E7B-A380-468B-82B2-B2D7C029A288}" srcOrd="3" destOrd="0" presId="urn:microsoft.com/office/officeart/2005/8/layout/orgChart1"/>
    <dgm:cxn modelId="{958FAE22-4F35-49C7-B9DB-F34A87F5F24D}" type="presParOf" srcId="{D7916E7B-A380-468B-82B2-B2D7C029A288}" destId="{63A8F3BB-CC74-436F-9BC0-6A271813FBBF}" srcOrd="0" destOrd="0" presId="urn:microsoft.com/office/officeart/2005/8/layout/orgChart1"/>
    <dgm:cxn modelId="{A388912F-EEA6-465A-8408-3E6734DE18A2}" type="presParOf" srcId="{63A8F3BB-CC74-436F-9BC0-6A271813FBBF}" destId="{1EF6FFC2-B60E-4341-B170-74362761A198}" srcOrd="0" destOrd="0" presId="urn:microsoft.com/office/officeart/2005/8/layout/orgChart1"/>
    <dgm:cxn modelId="{1B5BAC99-7A7A-4A6C-ABAB-36E822826063}" type="presParOf" srcId="{63A8F3BB-CC74-436F-9BC0-6A271813FBBF}" destId="{287CA838-9D64-462A-9558-0526348F3AB1}" srcOrd="1" destOrd="0" presId="urn:microsoft.com/office/officeart/2005/8/layout/orgChart1"/>
    <dgm:cxn modelId="{869321BA-9686-46FD-8E6F-1A55A6A7E248}" type="presParOf" srcId="{D7916E7B-A380-468B-82B2-B2D7C029A288}" destId="{E93D6D63-64CC-4B5D-9F5E-6D370FBAAA02}" srcOrd="1" destOrd="0" presId="urn:microsoft.com/office/officeart/2005/8/layout/orgChart1"/>
    <dgm:cxn modelId="{424E6196-2F08-4BDD-A67A-A1443260A7AF}" type="presParOf" srcId="{D7916E7B-A380-468B-82B2-B2D7C029A288}" destId="{BB7635CB-B175-4FA4-AF41-E4EE8D44D900}" srcOrd="2" destOrd="0" presId="urn:microsoft.com/office/officeart/2005/8/layout/orgChart1"/>
    <dgm:cxn modelId="{BAAC4779-48FC-457B-BEE3-9CBAEE604C9D}" type="presParOf" srcId="{DDC0CA16-7B1C-4BC0-989B-F072CC9616D1}" destId="{C81FD028-A869-49C3-8A1A-EA1277FCB1FC}" srcOrd="4" destOrd="0" presId="urn:microsoft.com/office/officeart/2005/8/layout/orgChart1"/>
    <dgm:cxn modelId="{C976E579-A1B7-4C7F-835F-AE9164EB2592}" type="presParOf" srcId="{DDC0CA16-7B1C-4BC0-989B-F072CC9616D1}" destId="{03806AA7-DAC7-4D7A-ADFC-3EB63358F837}" srcOrd="5" destOrd="0" presId="urn:microsoft.com/office/officeart/2005/8/layout/orgChart1"/>
    <dgm:cxn modelId="{64C6089C-E56E-47A0-BD04-DBF52E859151}" type="presParOf" srcId="{03806AA7-DAC7-4D7A-ADFC-3EB63358F837}" destId="{A13BE492-D026-4070-ADDE-BBED31C5133C}" srcOrd="0" destOrd="0" presId="urn:microsoft.com/office/officeart/2005/8/layout/orgChart1"/>
    <dgm:cxn modelId="{0D098CF9-610D-45C8-82C1-BA36968C62C8}" type="presParOf" srcId="{A13BE492-D026-4070-ADDE-BBED31C5133C}" destId="{17785834-FFF6-402D-8E97-3400BB29D028}" srcOrd="0" destOrd="0" presId="urn:microsoft.com/office/officeart/2005/8/layout/orgChart1"/>
    <dgm:cxn modelId="{FB921AA0-13D7-40E3-8B0F-A51AFCCFC63F}" type="presParOf" srcId="{A13BE492-D026-4070-ADDE-BBED31C5133C}" destId="{9BA429FC-88D4-45EA-AF87-56743C545BA5}" srcOrd="1" destOrd="0" presId="urn:microsoft.com/office/officeart/2005/8/layout/orgChart1"/>
    <dgm:cxn modelId="{33E6C695-6A68-420F-973B-696B9A8F5D62}" type="presParOf" srcId="{03806AA7-DAC7-4D7A-ADFC-3EB63358F837}" destId="{87C78256-19B4-465B-BB51-8F8EA139B33E}" srcOrd="1" destOrd="0" presId="urn:microsoft.com/office/officeart/2005/8/layout/orgChart1"/>
    <dgm:cxn modelId="{B8A5DAA2-572A-4975-9574-508E549328C9}" type="presParOf" srcId="{03806AA7-DAC7-4D7A-ADFC-3EB63358F837}" destId="{AF6BF5C9-D873-4EDC-8D7B-131EA870D118}" srcOrd="2" destOrd="0" presId="urn:microsoft.com/office/officeart/2005/8/layout/orgChart1"/>
    <dgm:cxn modelId="{07EDA98B-2466-444F-952B-646F1E85A2B8}" type="presParOf" srcId="{DDC0CA16-7B1C-4BC0-989B-F072CC9616D1}" destId="{48B7659B-0887-4339-8BDF-3F0D6AFD17DE}" srcOrd="6" destOrd="0" presId="urn:microsoft.com/office/officeart/2005/8/layout/orgChart1"/>
    <dgm:cxn modelId="{50817814-6B59-4405-8652-189FC523E0D8}" type="presParOf" srcId="{DDC0CA16-7B1C-4BC0-989B-F072CC9616D1}" destId="{2E63F073-C13F-4D49-9E2B-CAA864601854}" srcOrd="7" destOrd="0" presId="urn:microsoft.com/office/officeart/2005/8/layout/orgChart1"/>
    <dgm:cxn modelId="{389409C4-F0FA-4B47-BC79-F8A55DBD981F}" type="presParOf" srcId="{2E63F073-C13F-4D49-9E2B-CAA864601854}" destId="{D5634ED3-B7A0-4613-A187-613E32D98F79}" srcOrd="0" destOrd="0" presId="urn:microsoft.com/office/officeart/2005/8/layout/orgChart1"/>
    <dgm:cxn modelId="{A7C76C01-2C0C-4F09-A42D-906BA4AE2E2D}" type="presParOf" srcId="{D5634ED3-B7A0-4613-A187-613E32D98F79}" destId="{4DD797DC-4D7D-4010-8D5B-099CE64596D3}" srcOrd="0" destOrd="0" presId="urn:microsoft.com/office/officeart/2005/8/layout/orgChart1"/>
    <dgm:cxn modelId="{8300FD90-9E6C-4943-AC72-EC2ECBFAFFBE}" type="presParOf" srcId="{D5634ED3-B7A0-4613-A187-613E32D98F79}" destId="{1750E18C-BF1E-4DD1-B012-118727F08831}" srcOrd="1" destOrd="0" presId="urn:microsoft.com/office/officeart/2005/8/layout/orgChart1"/>
    <dgm:cxn modelId="{F34A13C8-AF91-41F7-B0BB-BA40356A4296}" type="presParOf" srcId="{2E63F073-C13F-4D49-9E2B-CAA864601854}" destId="{99CCD87A-D8D2-4AF9-9A7D-0B723621DB1B}" srcOrd="1" destOrd="0" presId="urn:microsoft.com/office/officeart/2005/8/layout/orgChart1"/>
    <dgm:cxn modelId="{3B51A954-7EA9-41DB-9106-B26D401FA53E}" type="presParOf" srcId="{2E63F073-C13F-4D49-9E2B-CAA864601854}" destId="{515454D7-B213-408E-BE77-28F6D226F023}" srcOrd="2" destOrd="0" presId="urn:microsoft.com/office/officeart/2005/8/layout/orgChart1"/>
    <dgm:cxn modelId="{40A49208-5AC8-4F14-A4DF-A8B5C3993FEE}" type="presParOf" srcId="{8E9F71D7-C157-452E-ADA6-52ED8A0486BE}" destId="{8F78CFC1-5DFD-43A8-B013-D3A717A6704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7659B-0887-4339-8BDF-3F0D6AFD17DE}">
      <dsp:nvSpPr>
        <dsp:cNvPr id="0" name=""/>
        <dsp:cNvSpPr/>
      </dsp:nvSpPr>
      <dsp:spPr>
        <a:xfrm>
          <a:off x="5356414" y="2541821"/>
          <a:ext cx="4341352" cy="810974"/>
        </a:xfrm>
        <a:custGeom>
          <a:avLst/>
          <a:gdLst/>
          <a:ahLst/>
          <a:cxnLst/>
          <a:rect l="0" t="0" r="0" b="0"/>
          <a:pathLst>
            <a:path>
              <a:moveTo>
                <a:pt x="0" y="0"/>
              </a:moveTo>
              <a:lnTo>
                <a:pt x="0" y="585103"/>
              </a:lnTo>
              <a:lnTo>
                <a:pt x="4341352" y="585103"/>
              </a:lnTo>
              <a:lnTo>
                <a:pt x="4341352" y="810974"/>
              </a:lnTo>
            </a:path>
          </a:pathLst>
        </a:custGeom>
        <a:noFill/>
        <a:ln w="28575"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C81FD028-A869-49C3-8A1A-EA1277FCB1FC}">
      <dsp:nvSpPr>
        <dsp:cNvPr id="0" name=""/>
        <dsp:cNvSpPr/>
      </dsp:nvSpPr>
      <dsp:spPr>
        <a:xfrm>
          <a:off x="5356414" y="2541821"/>
          <a:ext cx="1585820" cy="810974"/>
        </a:xfrm>
        <a:custGeom>
          <a:avLst/>
          <a:gdLst/>
          <a:ahLst/>
          <a:cxnLst/>
          <a:rect l="0" t="0" r="0" b="0"/>
          <a:pathLst>
            <a:path>
              <a:moveTo>
                <a:pt x="0" y="0"/>
              </a:moveTo>
              <a:lnTo>
                <a:pt x="0" y="585103"/>
              </a:lnTo>
              <a:lnTo>
                <a:pt x="1585820" y="585103"/>
              </a:lnTo>
              <a:lnTo>
                <a:pt x="1585820" y="810974"/>
              </a:lnTo>
            </a:path>
          </a:pathLst>
        </a:custGeom>
        <a:noFill/>
        <a:ln w="28575"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07CD5AFF-6E1A-4507-B0B9-1EBD5171C0AB}">
      <dsp:nvSpPr>
        <dsp:cNvPr id="0" name=""/>
        <dsp:cNvSpPr/>
      </dsp:nvSpPr>
      <dsp:spPr>
        <a:xfrm>
          <a:off x="3991808" y="2541821"/>
          <a:ext cx="1364606" cy="810974"/>
        </a:xfrm>
        <a:custGeom>
          <a:avLst/>
          <a:gdLst/>
          <a:ahLst/>
          <a:cxnLst/>
          <a:rect l="0" t="0" r="0" b="0"/>
          <a:pathLst>
            <a:path>
              <a:moveTo>
                <a:pt x="1364606" y="0"/>
              </a:moveTo>
              <a:lnTo>
                <a:pt x="1364606" y="585103"/>
              </a:lnTo>
              <a:lnTo>
                <a:pt x="0" y="585103"/>
              </a:lnTo>
              <a:lnTo>
                <a:pt x="0" y="810974"/>
              </a:lnTo>
            </a:path>
          </a:pathLst>
        </a:custGeom>
        <a:noFill/>
        <a:ln w="28575"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043D46C8-B70B-47CD-935F-705035A2C5E3}">
      <dsp:nvSpPr>
        <dsp:cNvPr id="0" name=""/>
        <dsp:cNvSpPr/>
      </dsp:nvSpPr>
      <dsp:spPr>
        <a:xfrm>
          <a:off x="1137194" y="2541821"/>
          <a:ext cx="4219220" cy="810974"/>
        </a:xfrm>
        <a:custGeom>
          <a:avLst/>
          <a:gdLst/>
          <a:ahLst/>
          <a:cxnLst/>
          <a:rect l="0" t="0" r="0" b="0"/>
          <a:pathLst>
            <a:path>
              <a:moveTo>
                <a:pt x="4219220" y="0"/>
              </a:moveTo>
              <a:lnTo>
                <a:pt x="4219220" y="585103"/>
              </a:lnTo>
              <a:lnTo>
                <a:pt x="0" y="585103"/>
              </a:lnTo>
              <a:lnTo>
                <a:pt x="0" y="810974"/>
              </a:lnTo>
            </a:path>
          </a:pathLst>
        </a:custGeom>
        <a:noFill/>
        <a:ln w="28575"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E128CFF8-B469-4ABE-9816-6A89571B362F}">
      <dsp:nvSpPr>
        <dsp:cNvPr id="0" name=""/>
        <dsp:cNvSpPr/>
      </dsp:nvSpPr>
      <dsp:spPr>
        <a:xfrm>
          <a:off x="3952797" y="990602"/>
          <a:ext cx="2807235" cy="15512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kern="1200" cap="none" normalizeH="0" baseline="0" dirty="0" smtClean="0">
              <a:ln>
                <a:noFill/>
              </a:ln>
              <a:solidFill>
                <a:schemeClr val="tx1"/>
              </a:solidFill>
              <a:effectLst/>
              <a:latin typeface="Bookman Old Style" panose="02050604050505020204" pitchFamily="18" charset="0"/>
            </a:rPr>
            <a:t>LEADERSHIP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kern="1200" cap="none" normalizeH="0" baseline="0" dirty="0" smtClean="0">
              <a:ln>
                <a:noFill/>
              </a:ln>
              <a:solidFill>
                <a:schemeClr val="tx1"/>
              </a:solidFill>
              <a:effectLst/>
              <a:latin typeface="Bookman Old Style" panose="02050604050505020204" pitchFamily="18" charset="0"/>
            </a:rPr>
            <a:t>THEORIES</a:t>
          </a:r>
        </a:p>
      </dsp:txBody>
      <dsp:txXfrm>
        <a:off x="3952797" y="990602"/>
        <a:ext cx="2807235" cy="1551218"/>
      </dsp:txXfrm>
    </dsp:sp>
    <dsp:sp modelId="{8B8E0DA0-A4B1-4004-B7B5-3EECFE960E73}">
      <dsp:nvSpPr>
        <dsp:cNvPr id="0" name=""/>
        <dsp:cNvSpPr/>
      </dsp:nvSpPr>
      <dsp:spPr>
        <a:xfrm>
          <a:off x="4794" y="3352795"/>
          <a:ext cx="2264799" cy="16219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dirty="0" smtClean="0">
              <a:ln>
                <a:noFill/>
              </a:ln>
              <a:solidFill>
                <a:srgbClr val="006600"/>
              </a:solidFill>
              <a:effectLst/>
              <a:latin typeface="Bookman Old Style" panose="02050604050505020204" pitchFamily="18" charset="0"/>
            </a:rPr>
            <a:t>Trait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dirty="0" smtClean="0">
              <a:ln>
                <a:noFill/>
              </a:ln>
              <a:solidFill>
                <a:srgbClr val="006600"/>
              </a:solidFill>
              <a:effectLst/>
              <a:latin typeface="Bookman Old Style" panose="02050604050505020204" pitchFamily="18" charset="0"/>
            </a:rPr>
            <a:t>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kern="1200" cap="none" normalizeH="0" baseline="0" dirty="0" smtClean="0">
            <a:ln>
              <a:noFill/>
            </a:ln>
            <a:solidFill>
              <a:srgbClr val="006600"/>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smtClean="0">
              <a:ln>
                <a:noFill/>
              </a:ln>
              <a:solidFill>
                <a:schemeClr val="tx1"/>
              </a:solidFill>
              <a:effectLst/>
              <a:latin typeface="Bookman Old Style" panose="02050604050505020204" pitchFamily="18" charset="0"/>
            </a:rPr>
            <a:t>Leaders are Born</a:t>
          </a:r>
        </a:p>
      </dsp:txBody>
      <dsp:txXfrm>
        <a:off x="4794" y="3352795"/>
        <a:ext cx="2264799" cy="1621970"/>
      </dsp:txXfrm>
    </dsp:sp>
    <dsp:sp modelId="{1EF6FFC2-B60E-4341-B170-74362761A198}">
      <dsp:nvSpPr>
        <dsp:cNvPr id="0" name=""/>
        <dsp:cNvSpPr/>
      </dsp:nvSpPr>
      <dsp:spPr>
        <a:xfrm>
          <a:off x="2721336" y="3352795"/>
          <a:ext cx="2540943" cy="15986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kern="1200" cap="none" normalizeH="0" baseline="0" dirty="0" smtClean="0">
            <a:ln>
              <a:noFill/>
            </a:ln>
            <a:solidFill>
              <a:srgbClr val="006600"/>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dirty="0" smtClean="0">
              <a:ln>
                <a:noFill/>
              </a:ln>
              <a:solidFill>
                <a:srgbClr val="006600"/>
              </a:solidFill>
              <a:effectLst/>
              <a:latin typeface="Bookman Old Style" panose="02050604050505020204" pitchFamily="18" charset="0"/>
            </a:rPr>
            <a:t>Behavioral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dirty="0" smtClean="0">
              <a:ln>
                <a:noFill/>
              </a:ln>
              <a:solidFill>
                <a:srgbClr val="006600"/>
              </a:solidFill>
              <a:effectLst/>
              <a:latin typeface="Bookman Old Style" panose="02050604050505020204" pitchFamily="18" charset="0"/>
            </a:rPr>
            <a:t>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kern="1200" cap="none" normalizeH="0" baseline="0" dirty="0" smtClean="0">
            <a:ln>
              <a:noFill/>
            </a:ln>
            <a:solidFill>
              <a:srgbClr val="006600"/>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Ohio State Studies</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Uni. Of Michigan State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kern="1200" cap="none" normalizeH="0" baseline="0" dirty="0" smtClean="0">
            <a:ln>
              <a:noFill/>
            </a:ln>
            <a:solidFill>
              <a:schemeClr val="tx1"/>
            </a:solidFill>
            <a:effectLst/>
            <a:latin typeface="Bookman Old Style" panose="02050604050505020204" pitchFamily="18" charset="0"/>
          </a:endParaRPr>
        </a:p>
      </dsp:txBody>
      <dsp:txXfrm>
        <a:off x="2721336" y="3352795"/>
        <a:ext cx="2540943" cy="1598684"/>
      </dsp:txXfrm>
    </dsp:sp>
    <dsp:sp modelId="{17785834-FFF6-402D-8E97-3400BB29D028}">
      <dsp:nvSpPr>
        <dsp:cNvPr id="0" name=""/>
        <dsp:cNvSpPr/>
      </dsp:nvSpPr>
      <dsp:spPr>
        <a:xfrm>
          <a:off x="5714022" y="3352795"/>
          <a:ext cx="2456424" cy="15804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dirty="0" smtClean="0">
              <a:ln>
                <a:noFill/>
              </a:ln>
              <a:solidFill>
                <a:srgbClr val="006600"/>
              </a:solidFill>
              <a:effectLst/>
              <a:latin typeface="Bookman Old Style" panose="02050604050505020204" pitchFamily="18" charset="0"/>
            </a:rPr>
            <a:t>Contingency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smtClean="0">
              <a:ln>
                <a:noFill/>
              </a:ln>
              <a:solidFill>
                <a:srgbClr val="006600"/>
              </a:solidFill>
              <a:effectLst/>
              <a:latin typeface="Bookman Old Style" panose="02050604050505020204" pitchFamily="18" charset="0"/>
            </a:rPr>
            <a:t>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000" b="1" i="0" u="none" strike="noStrike" kern="1200" cap="none" normalizeH="0" baseline="0" dirty="0" smtClean="0">
            <a:ln>
              <a:noFill/>
            </a:ln>
            <a:solidFill>
              <a:srgbClr val="006600"/>
            </a:solidFill>
            <a:effectLst/>
            <a:latin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Fiedler Model</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Hersey and Blanchard’s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Situational Theory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Path Goal Theory</a:t>
          </a:r>
        </a:p>
      </dsp:txBody>
      <dsp:txXfrm>
        <a:off x="5714022" y="3352795"/>
        <a:ext cx="2456424" cy="1580496"/>
      </dsp:txXfrm>
    </dsp:sp>
    <dsp:sp modelId="{4DD797DC-4D7D-4010-8D5B-099CE64596D3}">
      <dsp:nvSpPr>
        <dsp:cNvPr id="0" name=""/>
        <dsp:cNvSpPr/>
      </dsp:nvSpPr>
      <dsp:spPr>
        <a:xfrm>
          <a:off x="8622190" y="3352795"/>
          <a:ext cx="2151154" cy="15533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dirty="0" smtClean="0">
              <a:ln>
                <a:noFill/>
              </a:ln>
              <a:solidFill>
                <a:srgbClr val="006600"/>
              </a:solidFill>
              <a:effectLst/>
              <a:latin typeface="Bookman Old Style" panose="02050604050505020204" pitchFamily="18" charset="0"/>
            </a:rPr>
            <a:t>New 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300" b="0" i="0" u="none" strike="noStrike" kern="1200" cap="none" normalizeH="0" baseline="0" dirty="0" smtClean="0">
            <a:ln>
              <a:noFill/>
            </a:ln>
            <a:solidFill>
              <a:srgbClr val="006600"/>
            </a:solidFill>
            <a:effectLst/>
            <a:latin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Leader Exchange Theory</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Vroom &amp; </a:t>
          </a:r>
          <a:r>
            <a:rPr kumimoji="0" lang="en-US" altLang="en-US" sz="1400" b="0" i="0" u="none" strike="noStrike" kern="1200" cap="none" normalizeH="0" baseline="0" dirty="0" err="1" smtClean="0">
              <a:ln>
                <a:noFill/>
              </a:ln>
              <a:solidFill>
                <a:schemeClr val="tx1"/>
              </a:solidFill>
              <a:effectLst/>
              <a:latin typeface="Bookman Old Style" panose="02050604050505020204" pitchFamily="18" charset="0"/>
            </a:rPr>
            <a:t>Yetton’s</a:t>
          </a:r>
          <a:endParaRPr kumimoji="0" lang="en-US" altLang="en-US" sz="1400" b="0" i="0" u="none" strike="noStrike" kern="1200" cap="none" normalizeH="0" baseline="0" dirty="0" smtClean="0">
            <a:ln>
              <a:noFill/>
            </a:ln>
            <a:solidFill>
              <a:schemeClr val="tx1"/>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 Leader Participation Model</a:t>
          </a:r>
        </a:p>
      </dsp:txBody>
      <dsp:txXfrm>
        <a:off x="8622190" y="3352795"/>
        <a:ext cx="2151154" cy="1553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7659B-0887-4339-8BDF-3F0D6AFD17DE}">
      <dsp:nvSpPr>
        <dsp:cNvPr id="0" name=""/>
        <dsp:cNvSpPr/>
      </dsp:nvSpPr>
      <dsp:spPr>
        <a:xfrm>
          <a:off x="5356414" y="2541821"/>
          <a:ext cx="4341352" cy="810974"/>
        </a:xfrm>
        <a:custGeom>
          <a:avLst/>
          <a:gdLst/>
          <a:ahLst/>
          <a:cxnLst/>
          <a:rect l="0" t="0" r="0" b="0"/>
          <a:pathLst>
            <a:path>
              <a:moveTo>
                <a:pt x="0" y="0"/>
              </a:moveTo>
              <a:lnTo>
                <a:pt x="0" y="585103"/>
              </a:lnTo>
              <a:lnTo>
                <a:pt x="4341352" y="585103"/>
              </a:lnTo>
              <a:lnTo>
                <a:pt x="4341352" y="810974"/>
              </a:lnTo>
            </a:path>
          </a:pathLst>
        </a:custGeom>
        <a:noFill/>
        <a:ln w="28575"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C81FD028-A869-49C3-8A1A-EA1277FCB1FC}">
      <dsp:nvSpPr>
        <dsp:cNvPr id="0" name=""/>
        <dsp:cNvSpPr/>
      </dsp:nvSpPr>
      <dsp:spPr>
        <a:xfrm>
          <a:off x="5356414" y="2541821"/>
          <a:ext cx="1585820" cy="810974"/>
        </a:xfrm>
        <a:custGeom>
          <a:avLst/>
          <a:gdLst/>
          <a:ahLst/>
          <a:cxnLst/>
          <a:rect l="0" t="0" r="0" b="0"/>
          <a:pathLst>
            <a:path>
              <a:moveTo>
                <a:pt x="0" y="0"/>
              </a:moveTo>
              <a:lnTo>
                <a:pt x="0" y="585103"/>
              </a:lnTo>
              <a:lnTo>
                <a:pt x="1585820" y="585103"/>
              </a:lnTo>
              <a:lnTo>
                <a:pt x="1585820" y="810974"/>
              </a:lnTo>
            </a:path>
          </a:pathLst>
        </a:custGeom>
        <a:noFill/>
        <a:ln w="28575"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07CD5AFF-6E1A-4507-B0B9-1EBD5171C0AB}">
      <dsp:nvSpPr>
        <dsp:cNvPr id="0" name=""/>
        <dsp:cNvSpPr/>
      </dsp:nvSpPr>
      <dsp:spPr>
        <a:xfrm>
          <a:off x="3991808" y="2541821"/>
          <a:ext cx="1364606" cy="810974"/>
        </a:xfrm>
        <a:custGeom>
          <a:avLst/>
          <a:gdLst/>
          <a:ahLst/>
          <a:cxnLst/>
          <a:rect l="0" t="0" r="0" b="0"/>
          <a:pathLst>
            <a:path>
              <a:moveTo>
                <a:pt x="1364606" y="0"/>
              </a:moveTo>
              <a:lnTo>
                <a:pt x="1364606" y="585103"/>
              </a:lnTo>
              <a:lnTo>
                <a:pt x="0" y="585103"/>
              </a:lnTo>
              <a:lnTo>
                <a:pt x="0" y="810974"/>
              </a:lnTo>
            </a:path>
          </a:pathLst>
        </a:custGeom>
        <a:noFill/>
        <a:ln w="28575"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043D46C8-B70B-47CD-935F-705035A2C5E3}">
      <dsp:nvSpPr>
        <dsp:cNvPr id="0" name=""/>
        <dsp:cNvSpPr/>
      </dsp:nvSpPr>
      <dsp:spPr>
        <a:xfrm>
          <a:off x="1137194" y="2541821"/>
          <a:ext cx="4219220" cy="810974"/>
        </a:xfrm>
        <a:custGeom>
          <a:avLst/>
          <a:gdLst/>
          <a:ahLst/>
          <a:cxnLst/>
          <a:rect l="0" t="0" r="0" b="0"/>
          <a:pathLst>
            <a:path>
              <a:moveTo>
                <a:pt x="4219220" y="0"/>
              </a:moveTo>
              <a:lnTo>
                <a:pt x="4219220" y="585103"/>
              </a:lnTo>
              <a:lnTo>
                <a:pt x="0" y="585103"/>
              </a:lnTo>
              <a:lnTo>
                <a:pt x="0" y="810974"/>
              </a:lnTo>
            </a:path>
          </a:pathLst>
        </a:custGeom>
        <a:noFill/>
        <a:ln w="28575"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E128CFF8-B469-4ABE-9816-6A89571B362F}">
      <dsp:nvSpPr>
        <dsp:cNvPr id="0" name=""/>
        <dsp:cNvSpPr/>
      </dsp:nvSpPr>
      <dsp:spPr>
        <a:xfrm>
          <a:off x="3952797" y="990602"/>
          <a:ext cx="2807235" cy="15512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kern="1200" cap="none" normalizeH="0" baseline="0" dirty="0" smtClean="0">
              <a:ln>
                <a:noFill/>
              </a:ln>
              <a:solidFill>
                <a:schemeClr val="tx1"/>
              </a:solidFill>
              <a:effectLst/>
              <a:latin typeface="Bookman Old Style" panose="02050604050505020204" pitchFamily="18" charset="0"/>
            </a:rPr>
            <a:t>LEADERSHIP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kern="1200" cap="none" normalizeH="0" baseline="0" dirty="0" smtClean="0">
              <a:ln>
                <a:noFill/>
              </a:ln>
              <a:solidFill>
                <a:schemeClr val="tx1"/>
              </a:solidFill>
              <a:effectLst/>
              <a:latin typeface="Bookman Old Style" panose="02050604050505020204" pitchFamily="18" charset="0"/>
            </a:rPr>
            <a:t>THEORIES</a:t>
          </a:r>
        </a:p>
      </dsp:txBody>
      <dsp:txXfrm>
        <a:off x="3952797" y="990602"/>
        <a:ext cx="2807235" cy="1551218"/>
      </dsp:txXfrm>
    </dsp:sp>
    <dsp:sp modelId="{8B8E0DA0-A4B1-4004-B7B5-3EECFE960E73}">
      <dsp:nvSpPr>
        <dsp:cNvPr id="0" name=""/>
        <dsp:cNvSpPr/>
      </dsp:nvSpPr>
      <dsp:spPr>
        <a:xfrm>
          <a:off x="4794" y="3352795"/>
          <a:ext cx="2264799" cy="16219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dirty="0" smtClean="0">
              <a:ln>
                <a:noFill/>
              </a:ln>
              <a:solidFill>
                <a:srgbClr val="006600"/>
              </a:solidFill>
              <a:effectLst/>
              <a:latin typeface="Bookman Old Style" panose="02050604050505020204" pitchFamily="18" charset="0"/>
            </a:rPr>
            <a:t>Trait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dirty="0" smtClean="0">
              <a:ln>
                <a:noFill/>
              </a:ln>
              <a:solidFill>
                <a:srgbClr val="006600"/>
              </a:solidFill>
              <a:effectLst/>
              <a:latin typeface="Bookman Old Style" panose="02050604050505020204" pitchFamily="18" charset="0"/>
            </a:rPr>
            <a:t>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kern="1200" cap="none" normalizeH="0" baseline="0" dirty="0" smtClean="0">
            <a:ln>
              <a:noFill/>
            </a:ln>
            <a:solidFill>
              <a:srgbClr val="006600"/>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smtClean="0">
              <a:ln>
                <a:noFill/>
              </a:ln>
              <a:solidFill>
                <a:schemeClr val="tx1"/>
              </a:solidFill>
              <a:effectLst/>
              <a:latin typeface="Bookman Old Style" panose="02050604050505020204" pitchFamily="18" charset="0"/>
            </a:rPr>
            <a:t>Leaders are Born</a:t>
          </a:r>
        </a:p>
      </dsp:txBody>
      <dsp:txXfrm>
        <a:off x="4794" y="3352795"/>
        <a:ext cx="2264799" cy="1621970"/>
      </dsp:txXfrm>
    </dsp:sp>
    <dsp:sp modelId="{1EF6FFC2-B60E-4341-B170-74362761A198}">
      <dsp:nvSpPr>
        <dsp:cNvPr id="0" name=""/>
        <dsp:cNvSpPr/>
      </dsp:nvSpPr>
      <dsp:spPr>
        <a:xfrm>
          <a:off x="2721336" y="3352795"/>
          <a:ext cx="2540943" cy="15986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kern="1200" cap="none" normalizeH="0" baseline="0" dirty="0" smtClean="0">
            <a:ln>
              <a:noFill/>
            </a:ln>
            <a:solidFill>
              <a:srgbClr val="006600"/>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dirty="0" smtClean="0">
              <a:ln>
                <a:noFill/>
              </a:ln>
              <a:solidFill>
                <a:srgbClr val="006600"/>
              </a:solidFill>
              <a:effectLst/>
              <a:latin typeface="Bookman Old Style" panose="02050604050505020204" pitchFamily="18" charset="0"/>
            </a:rPr>
            <a:t>Behavioral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dirty="0" smtClean="0">
              <a:ln>
                <a:noFill/>
              </a:ln>
              <a:solidFill>
                <a:srgbClr val="006600"/>
              </a:solidFill>
              <a:effectLst/>
              <a:latin typeface="Bookman Old Style" panose="02050604050505020204" pitchFamily="18" charset="0"/>
            </a:rPr>
            <a:t>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kern="1200" cap="none" normalizeH="0" baseline="0" dirty="0" smtClean="0">
            <a:ln>
              <a:noFill/>
            </a:ln>
            <a:solidFill>
              <a:srgbClr val="006600"/>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Ohio State Studies</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Uni. Of Michigan State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kern="1200" cap="none" normalizeH="0" baseline="0" dirty="0" smtClean="0">
            <a:ln>
              <a:noFill/>
            </a:ln>
            <a:solidFill>
              <a:schemeClr val="tx1"/>
            </a:solidFill>
            <a:effectLst/>
            <a:latin typeface="Bookman Old Style" panose="02050604050505020204" pitchFamily="18" charset="0"/>
          </a:endParaRPr>
        </a:p>
      </dsp:txBody>
      <dsp:txXfrm>
        <a:off x="2721336" y="3352795"/>
        <a:ext cx="2540943" cy="1598684"/>
      </dsp:txXfrm>
    </dsp:sp>
    <dsp:sp modelId="{17785834-FFF6-402D-8E97-3400BB29D028}">
      <dsp:nvSpPr>
        <dsp:cNvPr id="0" name=""/>
        <dsp:cNvSpPr/>
      </dsp:nvSpPr>
      <dsp:spPr>
        <a:xfrm>
          <a:off x="5714022" y="3352795"/>
          <a:ext cx="2456424" cy="15804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dirty="0" smtClean="0">
              <a:ln>
                <a:noFill/>
              </a:ln>
              <a:solidFill>
                <a:srgbClr val="006600"/>
              </a:solidFill>
              <a:effectLst/>
              <a:latin typeface="Bookman Old Style" panose="02050604050505020204" pitchFamily="18" charset="0"/>
            </a:rPr>
            <a:t>Contingency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smtClean="0">
              <a:ln>
                <a:noFill/>
              </a:ln>
              <a:solidFill>
                <a:srgbClr val="006600"/>
              </a:solidFill>
              <a:effectLst/>
              <a:latin typeface="Bookman Old Style" panose="02050604050505020204" pitchFamily="18" charset="0"/>
            </a:rPr>
            <a:t>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000" b="1" i="0" u="none" strike="noStrike" kern="1200" cap="none" normalizeH="0" baseline="0" dirty="0" smtClean="0">
            <a:ln>
              <a:noFill/>
            </a:ln>
            <a:solidFill>
              <a:srgbClr val="006600"/>
            </a:solidFill>
            <a:effectLst/>
            <a:latin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Fiedler Model</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Hersey and Blanchard’s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Situational Theory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Path Goal Theory</a:t>
          </a:r>
        </a:p>
      </dsp:txBody>
      <dsp:txXfrm>
        <a:off x="5714022" y="3352795"/>
        <a:ext cx="2456424" cy="1580496"/>
      </dsp:txXfrm>
    </dsp:sp>
    <dsp:sp modelId="{4DD797DC-4D7D-4010-8D5B-099CE64596D3}">
      <dsp:nvSpPr>
        <dsp:cNvPr id="0" name=""/>
        <dsp:cNvSpPr/>
      </dsp:nvSpPr>
      <dsp:spPr>
        <a:xfrm>
          <a:off x="8622190" y="3352795"/>
          <a:ext cx="2151154" cy="15533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kern="1200" cap="none" normalizeH="0" baseline="0" dirty="0" smtClean="0">
              <a:ln>
                <a:noFill/>
              </a:ln>
              <a:solidFill>
                <a:srgbClr val="006600"/>
              </a:solidFill>
              <a:effectLst/>
              <a:latin typeface="Bookman Old Style" panose="02050604050505020204" pitchFamily="18" charset="0"/>
            </a:rPr>
            <a:t>New Theories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300" b="0" i="0" u="none" strike="noStrike" kern="1200" cap="none" normalizeH="0" baseline="0" dirty="0" smtClean="0">
            <a:ln>
              <a:noFill/>
            </a:ln>
            <a:solidFill>
              <a:srgbClr val="006600"/>
            </a:solidFill>
            <a:effectLst/>
            <a:latin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Leader Exchange Theory</a:t>
          </a:r>
        </a:p>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Vroom &amp; </a:t>
          </a:r>
          <a:r>
            <a:rPr kumimoji="0" lang="en-US" altLang="en-US" sz="1400" b="0" i="0" u="none" strike="noStrike" kern="1200" cap="none" normalizeH="0" baseline="0" dirty="0" err="1" smtClean="0">
              <a:ln>
                <a:noFill/>
              </a:ln>
              <a:solidFill>
                <a:schemeClr val="tx1"/>
              </a:solidFill>
              <a:effectLst/>
              <a:latin typeface="Bookman Old Style" panose="02050604050505020204" pitchFamily="18" charset="0"/>
            </a:rPr>
            <a:t>Yetton’s</a:t>
          </a:r>
          <a:endParaRPr kumimoji="0" lang="en-US" altLang="en-US" sz="1400" b="0" i="0" u="none" strike="noStrike" kern="1200" cap="none" normalizeH="0" baseline="0" dirty="0" smtClean="0">
            <a:ln>
              <a:noFill/>
            </a:ln>
            <a:solidFill>
              <a:schemeClr val="tx1"/>
            </a:solidFill>
            <a:effectLst/>
            <a:latin typeface="Bookman Old Style" panose="020506040505050202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smtClean="0">
              <a:ln>
                <a:noFill/>
              </a:ln>
              <a:solidFill>
                <a:schemeClr val="tx1"/>
              </a:solidFill>
              <a:effectLst/>
              <a:latin typeface="Bookman Old Style" panose="02050604050505020204" pitchFamily="18" charset="0"/>
            </a:rPr>
            <a:t> Leader Participation Model</a:t>
          </a:r>
        </a:p>
      </dsp:txBody>
      <dsp:txXfrm>
        <a:off x="8622190" y="3352795"/>
        <a:ext cx="2151154" cy="155333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66B862-BF0E-4E64-8E5D-7BBE7DCD786C}"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82529-45B2-4A20-B76C-FA7ABB25ACB3}" type="slidenum">
              <a:rPr lang="en-US" smtClean="0"/>
              <a:t>‹#›</a:t>
            </a:fld>
            <a:endParaRPr lang="en-US"/>
          </a:p>
        </p:txBody>
      </p:sp>
    </p:spTree>
    <p:extLst>
      <p:ext uri="{BB962C8B-B14F-4D97-AF65-F5344CB8AC3E}">
        <p14:creationId xmlns:p14="http://schemas.microsoft.com/office/powerpoint/2010/main" val="72773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6B862-BF0E-4E64-8E5D-7BBE7DCD786C}"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82529-45B2-4A20-B76C-FA7ABB25ACB3}" type="slidenum">
              <a:rPr lang="en-US" smtClean="0"/>
              <a:t>‹#›</a:t>
            </a:fld>
            <a:endParaRPr lang="en-US"/>
          </a:p>
        </p:txBody>
      </p:sp>
    </p:spTree>
    <p:extLst>
      <p:ext uri="{BB962C8B-B14F-4D97-AF65-F5344CB8AC3E}">
        <p14:creationId xmlns:p14="http://schemas.microsoft.com/office/powerpoint/2010/main" val="29386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6B862-BF0E-4E64-8E5D-7BBE7DCD786C}"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82529-45B2-4A20-B76C-FA7ABB25ACB3}" type="slidenum">
              <a:rPr lang="en-US" smtClean="0"/>
              <a:t>‹#›</a:t>
            </a:fld>
            <a:endParaRPr lang="en-US"/>
          </a:p>
        </p:txBody>
      </p:sp>
    </p:spTree>
    <p:extLst>
      <p:ext uri="{BB962C8B-B14F-4D97-AF65-F5344CB8AC3E}">
        <p14:creationId xmlns:p14="http://schemas.microsoft.com/office/powerpoint/2010/main" val="363476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6B862-BF0E-4E64-8E5D-7BBE7DCD786C}"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82529-45B2-4A20-B76C-FA7ABB25ACB3}" type="slidenum">
              <a:rPr lang="en-US" smtClean="0"/>
              <a:t>‹#›</a:t>
            </a:fld>
            <a:endParaRPr lang="en-US"/>
          </a:p>
        </p:txBody>
      </p:sp>
    </p:spTree>
    <p:extLst>
      <p:ext uri="{BB962C8B-B14F-4D97-AF65-F5344CB8AC3E}">
        <p14:creationId xmlns:p14="http://schemas.microsoft.com/office/powerpoint/2010/main" val="79659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66B862-BF0E-4E64-8E5D-7BBE7DCD786C}"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82529-45B2-4A20-B76C-FA7ABB25ACB3}" type="slidenum">
              <a:rPr lang="en-US" smtClean="0"/>
              <a:t>‹#›</a:t>
            </a:fld>
            <a:endParaRPr lang="en-US"/>
          </a:p>
        </p:txBody>
      </p:sp>
    </p:spTree>
    <p:extLst>
      <p:ext uri="{BB962C8B-B14F-4D97-AF65-F5344CB8AC3E}">
        <p14:creationId xmlns:p14="http://schemas.microsoft.com/office/powerpoint/2010/main" val="74709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66B862-BF0E-4E64-8E5D-7BBE7DCD786C}"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82529-45B2-4A20-B76C-FA7ABB25ACB3}" type="slidenum">
              <a:rPr lang="en-US" smtClean="0"/>
              <a:t>‹#›</a:t>
            </a:fld>
            <a:endParaRPr lang="en-US"/>
          </a:p>
        </p:txBody>
      </p:sp>
    </p:spTree>
    <p:extLst>
      <p:ext uri="{BB962C8B-B14F-4D97-AF65-F5344CB8AC3E}">
        <p14:creationId xmlns:p14="http://schemas.microsoft.com/office/powerpoint/2010/main" val="38024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66B862-BF0E-4E64-8E5D-7BBE7DCD786C}" type="datetimeFigureOut">
              <a:rPr lang="en-US" smtClean="0"/>
              <a:t>10/30/2019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C82529-45B2-4A20-B76C-FA7ABB25ACB3}" type="slidenum">
              <a:rPr lang="en-US" smtClean="0"/>
              <a:t>‹#›</a:t>
            </a:fld>
            <a:endParaRPr lang="en-US"/>
          </a:p>
        </p:txBody>
      </p:sp>
    </p:spTree>
    <p:extLst>
      <p:ext uri="{BB962C8B-B14F-4D97-AF65-F5344CB8AC3E}">
        <p14:creationId xmlns:p14="http://schemas.microsoft.com/office/powerpoint/2010/main" val="91261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66B862-BF0E-4E64-8E5D-7BBE7DCD786C}" type="datetimeFigureOut">
              <a:rPr lang="en-US" smtClean="0"/>
              <a:t>10/30/2019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C82529-45B2-4A20-B76C-FA7ABB25ACB3}" type="slidenum">
              <a:rPr lang="en-US" smtClean="0"/>
              <a:t>‹#›</a:t>
            </a:fld>
            <a:endParaRPr lang="en-US"/>
          </a:p>
        </p:txBody>
      </p:sp>
    </p:spTree>
    <p:extLst>
      <p:ext uri="{BB962C8B-B14F-4D97-AF65-F5344CB8AC3E}">
        <p14:creationId xmlns:p14="http://schemas.microsoft.com/office/powerpoint/2010/main" val="426966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6B862-BF0E-4E64-8E5D-7BBE7DCD786C}" type="datetimeFigureOut">
              <a:rPr lang="en-US" smtClean="0"/>
              <a:t>10/30/2019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C82529-45B2-4A20-B76C-FA7ABB25ACB3}" type="slidenum">
              <a:rPr lang="en-US" smtClean="0"/>
              <a:t>‹#›</a:t>
            </a:fld>
            <a:endParaRPr lang="en-US"/>
          </a:p>
        </p:txBody>
      </p:sp>
    </p:spTree>
    <p:extLst>
      <p:ext uri="{BB962C8B-B14F-4D97-AF65-F5344CB8AC3E}">
        <p14:creationId xmlns:p14="http://schemas.microsoft.com/office/powerpoint/2010/main" val="256573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66B862-BF0E-4E64-8E5D-7BBE7DCD786C}"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82529-45B2-4A20-B76C-FA7ABB25ACB3}" type="slidenum">
              <a:rPr lang="en-US" smtClean="0"/>
              <a:t>‹#›</a:t>
            </a:fld>
            <a:endParaRPr lang="en-US"/>
          </a:p>
        </p:txBody>
      </p:sp>
    </p:spTree>
    <p:extLst>
      <p:ext uri="{BB962C8B-B14F-4D97-AF65-F5344CB8AC3E}">
        <p14:creationId xmlns:p14="http://schemas.microsoft.com/office/powerpoint/2010/main" val="309707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66B862-BF0E-4E64-8E5D-7BBE7DCD786C}"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82529-45B2-4A20-B76C-FA7ABB25ACB3}" type="slidenum">
              <a:rPr lang="en-US" smtClean="0"/>
              <a:t>‹#›</a:t>
            </a:fld>
            <a:endParaRPr lang="en-US"/>
          </a:p>
        </p:txBody>
      </p:sp>
    </p:spTree>
    <p:extLst>
      <p:ext uri="{BB962C8B-B14F-4D97-AF65-F5344CB8AC3E}">
        <p14:creationId xmlns:p14="http://schemas.microsoft.com/office/powerpoint/2010/main" val="123489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6B862-BF0E-4E64-8E5D-7BBE7DCD786C}" type="datetimeFigureOut">
              <a:rPr lang="en-US" smtClean="0"/>
              <a:t>10/30/2019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82529-45B2-4A20-B76C-FA7ABB25ACB3}" type="slidenum">
              <a:rPr lang="en-US" smtClean="0"/>
              <a:t>‹#›</a:t>
            </a:fld>
            <a:endParaRPr lang="en-US"/>
          </a:p>
        </p:txBody>
      </p:sp>
    </p:spTree>
    <p:extLst>
      <p:ext uri="{BB962C8B-B14F-4D97-AF65-F5344CB8AC3E}">
        <p14:creationId xmlns:p14="http://schemas.microsoft.com/office/powerpoint/2010/main" val="998748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latin typeface="Bookman Old Style" panose="02050604050505020204" pitchFamily="18" charset="0"/>
              </a:rPr>
              <a:t>Leadership</a:t>
            </a:r>
            <a:endParaRPr lang="en-US" sz="5400" dirty="0">
              <a:latin typeface="Bookman Old Style" panose="02050604050505020204" pitchFamily="18" charset="0"/>
            </a:endParaRPr>
          </a:p>
        </p:txBody>
      </p:sp>
    </p:spTree>
    <p:extLst>
      <p:ext uri="{BB962C8B-B14F-4D97-AF65-F5344CB8AC3E}">
        <p14:creationId xmlns:p14="http://schemas.microsoft.com/office/powerpoint/2010/main" val="3177848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body" sz="half" idx="1"/>
          </p:nvPr>
        </p:nvSpPr>
        <p:spPr>
          <a:xfrm>
            <a:off x="404038" y="453656"/>
            <a:ext cx="5224030" cy="6404344"/>
          </a:xfrm>
        </p:spPr>
        <p:txBody>
          <a:bodyPr>
            <a:normAutofit fontScale="92500" lnSpcReduction="20000"/>
          </a:bodyPr>
          <a:lstStyle/>
          <a:p>
            <a:pPr marL="0" indent="0" algn="ctr">
              <a:buNone/>
            </a:pPr>
            <a:r>
              <a:rPr lang="en-US" altLang="en-US" sz="3000" b="1" dirty="0">
                <a:solidFill>
                  <a:srgbClr val="CC3300"/>
                </a:solidFill>
                <a:latin typeface="Bookman Old Style" panose="02050604050505020204" pitchFamily="18" charset="0"/>
              </a:rPr>
              <a:t>Leadership without management </a:t>
            </a:r>
          </a:p>
          <a:p>
            <a:pPr algn="ctr">
              <a:buFont typeface="Wingdings" panose="05000000000000000000" pitchFamily="2" charset="2"/>
              <a:buNone/>
            </a:pPr>
            <a:endParaRPr lang="en-US" altLang="en-US" sz="1800" dirty="0">
              <a:solidFill>
                <a:srgbClr val="CC3300"/>
              </a:solidFill>
            </a:endParaRPr>
          </a:p>
          <a:p>
            <a:pPr algn="just"/>
            <a:r>
              <a:rPr lang="en-US" altLang="en-US" sz="2400" dirty="0">
                <a:latin typeface="Bookman Old Style" panose="02050604050505020204" pitchFamily="18" charset="0"/>
              </a:rPr>
              <a:t>...sets a direction or vision that others follow, without considering too much how the new direction is going to be achieved. Other people then have to work hard in the trail that is left behind, picking up the pieces and making it work. </a:t>
            </a:r>
          </a:p>
          <a:p>
            <a:pPr lvl="1" algn="just"/>
            <a:r>
              <a:rPr lang="en-US" altLang="en-US" b="1" dirty="0">
                <a:latin typeface="Bookman Old Style" panose="02050604050505020204" pitchFamily="18" charset="0"/>
              </a:rPr>
              <a:t>Ex: </a:t>
            </a:r>
            <a:r>
              <a:rPr lang="en-US" b="1" dirty="0">
                <a:latin typeface="Bookman Old Style" panose="02050604050505020204" pitchFamily="18" charset="0"/>
              </a:rPr>
              <a:t>At the council of Elrond, there is an argument about how they should proceed.  Frodo Baggins rescues the council from the conflict by taking responsibility for destroying the ring.  He sets a direction, but has no idea how to go about it.  During the quest, most of the management of the group comes from others - particularly Gandalf and Aragorn. </a:t>
            </a:r>
            <a:endParaRPr lang="en-US" altLang="en-US" b="1" dirty="0">
              <a:latin typeface="Bookman Old Style" panose="02050604050505020204" pitchFamily="18" charset="0"/>
            </a:endParaRPr>
          </a:p>
        </p:txBody>
      </p:sp>
      <p:sp>
        <p:nvSpPr>
          <p:cNvPr id="12291" name="Rectangle 6"/>
          <p:cNvSpPr>
            <a:spLocks noGrp="1" noChangeArrowheads="1"/>
          </p:cNvSpPr>
          <p:nvPr>
            <p:ph type="body" sz="half" idx="2"/>
          </p:nvPr>
        </p:nvSpPr>
        <p:spPr>
          <a:xfrm>
            <a:off x="6819738" y="453656"/>
            <a:ext cx="4885660" cy="6404344"/>
          </a:xfrm>
        </p:spPr>
        <p:txBody>
          <a:bodyPr>
            <a:normAutofit lnSpcReduction="10000"/>
          </a:bodyPr>
          <a:lstStyle/>
          <a:p>
            <a:pPr marL="0" indent="0" algn="ctr">
              <a:buNone/>
            </a:pPr>
            <a:r>
              <a:rPr lang="en-US" altLang="en-US" sz="3000" b="1" dirty="0">
                <a:solidFill>
                  <a:srgbClr val="CC3300"/>
                </a:solidFill>
                <a:latin typeface="Bookman Old Style" panose="02050604050505020204" pitchFamily="18" charset="0"/>
              </a:rPr>
              <a:t>Management without leadership</a:t>
            </a:r>
          </a:p>
          <a:p>
            <a:pPr algn="ctr">
              <a:buFont typeface="Wingdings" panose="05000000000000000000" pitchFamily="2" charset="2"/>
              <a:buNone/>
            </a:pPr>
            <a:endParaRPr lang="en-US" altLang="en-US" sz="1800" dirty="0">
              <a:solidFill>
                <a:srgbClr val="CC3300"/>
              </a:solidFill>
            </a:endParaRPr>
          </a:p>
          <a:p>
            <a:pPr algn="just"/>
            <a:r>
              <a:rPr lang="en-US" altLang="en-US" sz="2400" dirty="0">
                <a:latin typeface="Bookman Old Style" panose="02050604050505020204" pitchFamily="18" charset="0"/>
              </a:rPr>
              <a:t>...controls resources to maintain the status quo or ensure things happen according to already-established plans. </a:t>
            </a:r>
          </a:p>
          <a:p>
            <a:pPr lvl="1" algn="just"/>
            <a:r>
              <a:rPr lang="en-US" altLang="en-US" b="1" dirty="0">
                <a:latin typeface="Bookman Old Style" panose="02050604050505020204" pitchFamily="18" charset="0"/>
              </a:rPr>
              <a:t>Ex: a referee manages a sports game, but does not usually provide "</a:t>
            </a:r>
            <a:r>
              <a:rPr lang="en-US" altLang="en-US" b="1" dirty="0" smtClean="0">
                <a:latin typeface="Bookman Old Style" panose="02050604050505020204" pitchFamily="18" charset="0"/>
              </a:rPr>
              <a:t>leadership“ because </a:t>
            </a:r>
            <a:r>
              <a:rPr lang="en-US" altLang="en-US" b="1" dirty="0">
                <a:latin typeface="Bookman Old Style" panose="02050604050505020204" pitchFamily="18" charset="0"/>
              </a:rPr>
              <a:t>there is no new change, no new direction - the referee is controlling resources to ensure that the laws of the game are followed and status quo is maintained. </a:t>
            </a:r>
          </a:p>
          <a:p>
            <a:pPr algn="just"/>
            <a:endParaRPr lang="en-US" altLang="en-US" sz="2400" dirty="0"/>
          </a:p>
        </p:txBody>
      </p:sp>
    </p:spTree>
    <p:extLst>
      <p:ext uri="{BB962C8B-B14F-4D97-AF65-F5344CB8AC3E}">
        <p14:creationId xmlns:p14="http://schemas.microsoft.com/office/powerpoint/2010/main" val="46434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nvPr>
        </p:nvGraphicFramePr>
        <p:xfrm>
          <a:off x="1021975" y="152400"/>
          <a:ext cx="10778139"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0407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Bookman Old Style" panose="02050604050505020204" pitchFamily="18" charset="0"/>
              </a:rPr>
              <a:t>5 Levels of Leadership</a:t>
            </a:r>
            <a:endParaRPr lang="en-US" sz="4000" dirty="0">
              <a:latin typeface="Bookman Old Style" panose="02050604050505020204" pitchFamily="18" charset="0"/>
            </a:endParaRPr>
          </a:p>
        </p:txBody>
      </p:sp>
      <p:pic>
        <p:nvPicPr>
          <p:cNvPr id="4" name="Content Placeholder 3" descr="5 Levels of Leadership"/>
          <p:cNvPicPr>
            <a:picLocks noGrp="1" noChangeArrowheads="1"/>
          </p:cNvPicPr>
          <p:nvPr>
            <p:ph idx="1"/>
          </p:nvPr>
        </p:nvPicPr>
        <p:blipFill>
          <a:blip r:embed="rId2">
            <a:lum bright="-18000" contrast="30000"/>
            <a:extLst>
              <a:ext uri="{28A0092B-C50C-407E-A947-70E740481C1C}">
                <a14:useLocalDpi xmlns:a14="http://schemas.microsoft.com/office/drawing/2010/main" val="0"/>
              </a:ext>
            </a:extLst>
          </a:blip>
          <a:srcRect/>
          <a:stretch>
            <a:fillRect/>
          </a:stretch>
        </p:blipFill>
        <p:spPr bwMode="auto">
          <a:xfrm>
            <a:off x="2119255" y="1613647"/>
            <a:ext cx="8993393" cy="4894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635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smtClean="0">
                <a:latin typeface="Bookman Old Style" panose="02050604050505020204" pitchFamily="18" charset="0"/>
              </a:rPr>
              <a:t>The Five Levels of Leadership</a:t>
            </a:r>
            <a:endParaRPr lang="en-US" sz="4000" dirty="0">
              <a:latin typeface="Bookman Old Style" panose="02050604050505020204" pitchFamily="18" charset="0"/>
            </a:endParaRPr>
          </a:p>
        </p:txBody>
      </p:sp>
      <p:sp>
        <p:nvSpPr>
          <p:cNvPr id="3" name="Content Placeholder 2"/>
          <p:cNvSpPr>
            <a:spLocks noGrp="1"/>
          </p:cNvSpPr>
          <p:nvPr>
            <p:ph idx="1"/>
          </p:nvPr>
        </p:nvSpPr>
        <p:spPr/>
        <p:txBody>
          <a:bodyPr/>
          <a:lstStyle/>
          <a:p>
            <a:r>
              <a:rPr lang="en-US" altLang="en-US" dirty="0" smtClean="0">
                <a:latin typeface="Bookman Old Style" panose="02050604050505020204" pitchFamily="18" charset="0"/>
              </a:rPr>
              <a:t>A tool that demonstrates how influence works.</a:t>
            </a:r>
          </a:p>
          <a:p>
            <a:endParaRPr lang="en-US" altLang="en-US" dirty="0" smtClean="0">
              <a:latin typeface="Bookman Old Style" panose="02050604050505020204" pitchFamily="18" charset="0"/>
            </a:endParaRPr>
          </a:p>
          <a:p>
            <a:r>
              <a:rPr lang="en-US" altLang="en-US" dirty="0" smtClean="0">
                <a:latin typeface="Bookman Old Style" panose="02050604050505020204" pitchFamily="18" charset="0"/>
              </a:rPr>
              <a:t>Every relationship in your organization fits into one of the five levels.</a:t>
            </a:r>
          </a:p>
          <a:p>
            <a:endParaRPr lang="en-US" altLang="en-US" dirty="0" smtClean="0">
              <a:latin typeface="Bookman Old Style" panose="02050604050505020204" pitchFamily="18" charset="0"/>
            </a:endParaRPr>
          </a:p>
          <a:p>
            <a:r>
              <a:rPr lang="en-US" altLang="en-US" dirty="0" smtClean="0">
                <a:latin typeface="Bookman Old Style" panose="02050604050505020204" pitchFamily="18" charset="0"/>
              </a:rPr>
              <a:t>Picture them as a series of stairs, with the first step on the bottom.</a:t>
            </a:r>
          </a:p>
          <a:p>
            <a:endParaRPr lang="en-US" dirty="0">
              <a:latin typeface="Bookman Old Style" panose="02050604050505020204" pitchFamily="18" charset="0"/>
            </a:endParaRPr>
          </a:p>
        </p:txBody>
      </p:sp>
    </p:spTree>
    <p:extLst>
      <p:ext uri="{BB962C8B-B14F-4D97-AF65-F5344CB8AC3E}">
        <p14:creationId xmlns:p14="http://schemas.microsoft.com/office/powerpoint/2010/main" val="3705076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097280" y="695654"/>
            <a:ext cx="9062720" cy="1143000"/>
          </a:xfrm>
        </p:spPr>
        <p:txBody>
          <a:bodyPr>
            <a:normAutofit/>
          </a:bodyPr>
          <a:lstStyle/>
          <a:p>
            <a:pPr algn="l"/>
            <a:r>
              <a:rPr lang="en-US" altLang="en-US" sz="4000" b="1" dirty="0">
                <a:latin typeface="Bookman Old Style" panose="02050604050505020204" pitchFamily="18" charset="0"/>
              </a:rPr>
              <a:t>1.  Position</a:t>
            </a:r>
            <a:endParaRPr lang="en-US" altLang="en-US" sz="4000" dirty="0">
              <a:latin typeface="Bookman Old Style" panose="02050604050505020204" pitchFamily="18" charset="0"/>
            </a:endParaRPr>
          </a:p>
        </p:txBody>
      </p:sp>
      <p:sp>
        <p:nvSpPr>
          <p:cNvPr id="13315" name="Rectangle 3"/>
          <p:cNvSpPr>
            <a:spLocks noGrp="1" noChangeArrowheads="1"/>
          </p:cNvSpPr>
          <p:nvPr>
            <p:ph type="subTitle" idx="1"/>
          </p:nvPr>
        </p:nvSpPr>
        <p:spPr>
          <a:xfrm>
            <a:off x="1344707" y="2226833"/>
            <a:ext cx="8169536" cy="4495800"/>
          </a:xfrm>
        </p:spPr>
        <p:txBody>
          <a:bodyPr/>
          <a:lstStyle/>
          <a:p>
            <a:pPr algn="l"/>
            <a:r>
              <a:rPr lang="en-US" altLang="en-US" dirty="0">
                <a:latin typeface="Bookman Old Style" panose="02050604050505020204" pitchFamily="18" charset="0"/>
              </a:rPr>
              <a:t>-  The lowest level for any leader because it is based ONLY on a title or job description.</a:t>
            </a:r>
          </a:p>
          <a:p>
            <a:pPr algn="l"/>
            <a:endParaRPr lang="en-US" altLang="en-US" dirty="0">
              <a:latin typeface="Bookman Old Style" panose="02050604050505020204" pitchFamily="18" charset="0"/>
            </a:endParaRPr>
          </a:p>
          <a:p>
            <a:pPr algn="l"/>
            <a:r>
              <a:rPr lang="en-US" altLang="en-US" dirty="0">
                <a:latin typeface="Bookman Old Style" panose="02050604050505020204" pitchFamily="18" charset="0"/>
              </a:rPr>
              <a:t>-  People follow you only because they have to.  You have little influence in their lives.</a:t>
            </a:r>
          </a:p>
        </p:txBody>
      </p:sp>
      <p:sp>
        <p:nvSpPr>
          <p:cNvPr id="13316" name="Text Box 4"/>
          <p:cNvSpPr txBox="1">
            <a:spLocks noChangeArrowheads="1"/>
          </p:cNvSpPr>
          <p:nvPr/>
        </p:nvSpPr>
        <p:spPr bwMode="auto">
          <a:xfrm>
            <a:off x="1097280" y="228600"/>
            <a:ext cx="53797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latin typeface="Bookman Old Style" panose="02050604050505020204" pitchFamily="18" charset="0"/>
              </a:rPr>
              <a:t>Level of Influence:</a:t>
            </a:r>
            <a:endParaRPr lang="en-US" altLang="en-US" dirty="0">
              <a:latin typeface="Bookman Old Style" panose="02050604050505020204" pitchFamily="18" charset="0"/>
            </a:endParaRPr>
          </a:p>
        </p:txBody>
      </p:sp>
    </p:spTree>
    <p:extLst>
      <p:ext uri="{BB962C8B-B14F-4D97-AF65-F5344CB8AC3E}">
        <p14:creationId xmlns:p14="http://schemas.microsoft.com/office/powerpoint/2010/main" val="2403241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387736" y="609600"/>
            <a:ext cx="8772264" cy="1143000"/>
          </a:xfrm>
        </p:spPr>
        <p:txBody>
          <a:bodyPr>
            <a:normAutofit/>
          </a:bodyPr>
          <a:lstStyle/>
          <a:p>
            <a:pPr algn="l"/>
            <a:r>
              <a:rPr lang="en-US" altLang="en-US" sz="4000" b="1" dirty="0">
                <a:latin typeface="Bookman Old Style" panose="02050604050505020204" pitchFamily="18" charset="0"/>
              </a:rPr>
              <a:t>2.  Permission</a:t>
            </a:r>
            <a:endParaRPr lang="en-US" altLang="en-US" sz="4000" dirty="0">
              <a:latin typeface="Bookman Old Style" panose="02050604050505020204" pitchFamily="18" charset="0"/>
            </a:endParaRPr>
          </a:p>
        </p:txBody>
      </p:sp>
      <p:sp>
        <p:nvSpPr>
          <p:cNvPr id="14339" name="Rectangle 3"/>
          <p:cNvSpPr>
            <a:spLocks noGrp="1" noChangeArrowheads="1"/>
          </p:cNvSpPr>
          <p:nvPr>
            <p:ph type="subTitle" idx="1"/>
          </p:nvPr>
        </p:nvSpPr>
        <p:spPr>
          <a:xfrm>
            <a:off x="1400436" y="2057400"/>
            <a:ext cx="8746864" cy="4343400"/>
          </a:xfrm>
        </p:spPr>
        <p:txBody>
          <a:bodyPr/>
          <a:lstStyle/>
          <a:p>
            <a:pPr algn="l"/>
            <a:r>
              <a:rPr lang="en-US" altLang="en-US" dirty="0">
                <a:latin typeface="Bookman Old Style" panose="02050604050505020204" pitchFamily="18" charset="0"/>
              </a:rPr>
              <a:t>-  This level is primarily based on the relationships you have with others.</a:t>
            </a:r>
          </a:p>
          <a:p>
            <a:pPr algn="l"/>
            <a:endParaRPr lang="en-US" altLang="en-US" dirty="0">
              <a:latin typeface="Bookman Old Style" panose="02050604050505020204" pitchFamily="18" charset="0"/>
            </a:endParaRPr>
          </a:p>
          <a:p>
            <a:pPr algn="l"/>
            <a:r>
              <a:rPr lang="en-US" altLang="en-US" dirty="0">
                <a:latin typeface="Bookman Old Style" panose="02050604050505020204" pitchFamily="18" charset="0"/>
              </a:rPr>
              <a:t>-  People follow you because they want to- they give you permission to lead.</a:t>
            </a:r>
          </a:p>
          <a:p>
            <a:pPr algn="l"/>
            <a:endParaRPr lang="en-US" altLang="en-US" dirty="0">
              <a:latin typeface="Bookman Old Style" panose="02050604050505020204" pitchFamily="18" charset="0"/>
            </a:endParaRPr>
          </a:p>
          <a:p>
            <a:pPr algn="l"/>
            <a:r>
              <a:rPr lang="en-US" altLang="en-US" dirty="0">
                <a:latin typeface="Bookman Old Style" panose="02050604050505020204" pitchFamily="18" charset="0"/>
              </a:rPr>
              <a:t>-  But… you must climb to the next level to reap the true rewards of influence.</a:t>
            </a:r>
          </a:p>
        </p:txBody>
      </p:sp>
      <p:sp>
        <p:nvSpPr>
          <p:cNvPr id="14340" name="Text Box 4"/>
          <p:cNvSpPr txBox="1">
            <a:spLocks noChangeArrowheads="1"/>
          </p:cNvSpPr>
          <p:nvPr/>
        </p:nvSpPr>
        <p:spPr bwMode="auto">
          <a:xfrm>
            <a:off x="1237129" y="304800"/>
            <a:ext cx="58494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latin typeface="Bookman Old Style" panose="02050604050505020204" pitchFamily="18" charset="0"/>
              </a:rPr>
              <a:t>Level of Influence:</a:t>
            </a:r>
            <a:endParaRPr lang="en-US" altLang="en-US" dirty="0">
              <a:latin typeface="Bookman Old Style" panose="02050604050505020204" pitchFamily="18" charset="0"/>
            </a:endParaRPr>
          </a:p>
        </p:txBody>
      </p:sp>
    </p:spTree>
    <p:extLst>
      <p:ext uri="{BB962C8B-B14F-4D97-AF65-F5344CB8AC3E}">
        <p14:creationId xmlns:p14="http://schemas.microsoft.com/office/powerpoint/2010/main" val="2423845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 calcmode="lin" valueType="num">
                                      <p:cBhvr additive="base">
                                        <p:cTn id="13" dur="500" fill="hold"/>
                                        <p:tgtEl>
                                          <p:spTgt spid="14339">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4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anim calcmode="lin" valueType="num">
                                      <p:cBhvr additive="base">
                                        <p:cTn id="19" dur="500" fill="hold"/>
                                        <p:tgtEl>
                                          <p:spTgt spid="14339">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3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989704" y="533400"/>
            <a:ext cx="9170296" cy="914400"/>
          </a:xfrm>
        </p:spPr>
        <p:txBody>
          <a:bodyPr>
            <a:normAutofit/>
          </a:bodyPr>
          <a:lstStyle/>
          <a:p>
            <a:pPr algn="l"/>
            <a:r>
              <a:rPr lang="en-US" altLang="en-US" sz="4000" b="1" dirty="0">
                <a:latin typeface="Bookman Old Style" panose="02050604050505020204" pitchFamily="18" charset="0"/>
              </a:rPr>
              <a:t>3.  Production</a:t>
            </a:r>
            <a:endParaRPr lang="en-US" altLang="en-US" sz="4000" dirty="0">
              <a:latin typeface="Bookman Old Style" panose="02050604050505020204" pitchFamily="18" charset="0"/>
            </a:endParaRPr>
          </a:p>
        </p:txBody>
      </p:sp>
      <p:sp>
        <p:nvSpPr>
          <p:cNvPr id="15363" name="Rectangle 3"/>
          <p:cNvSpPr>
            <a:spLocks noGrp="1" noChangeArrowheads="1"/>
          </p:cNvSpPr>
          <p:nvPr>
            <p:ph type="subTitle" idx="1"/>
          </p:nvPr>
        </p:nvSpPr>
        <p:spPr>
          <a:xfrm>
            <a:off x="1075765" y="1542826"/>
            <a:ext cx="9907793" cy="4876800"/>
          </a:xfrm>
        </p:spPr>
        <p:txBody>
          <a:bodyPr/>
          <a:lstStyle/>
          <a:p>
            <a:pPr algn="l"/>
            <a:r>
              <a:rPr lang="en-US" altLang="en-US" dirty="0">
                <a:latin typeface="Bookman Old Style" panose="02050604050505020204" pitchFamily="18" charset="0"/>
              </a:rPr>
              <a:t>-  Your influence is strengthened as a  result of what you and your people accomplish together.</a:t>
            </a:r>
          </a:p>
          <a:p>
            <a:pPr algn="l"/>
            <a:endParaRPr lang="en-US" altLang="en-US" dirty="0">
              <a:latin typeface="Bookman Old Style" panose="02050604050505020204" pitchFamily="18" charset="0"/>
            </a:endParaRPr>
          </a:p>
          <a:p>
            <a:pPr algn="l"/>
            <a:r>
              <a:rPr lang="en-US" altLang="en-US" dirty="0">
                <a:latin typeface="Bookman Old Style" panose="02050604050505020204" pitchFamily="18" charset="0"/>
              </a:rPr>
              <a:t>-  People follow you because they have heard what you have done for your group or the organization.</a:t>
            </a:r>
          </a:p>
          <a:p>
            <a:pPr algn="l"/>
            <a:endParaRPr lang="en-US" altLang="en-US" dirty="0">
              <a:latin typeface="Bookman Old Style" panose="02050604050505020204" pitchFamily="18" charset="0"/>
            </a:endParaRPr>
          </a:p>
          <a:p>
            <a:pPr algn="l"/>
            <a:r>
              <a:rPr lang="en-US" altLang="en-US" dirty="0">
                <a:latin typeface="Bookman Old Style" panose="02050604050505020204" pitchFamily="18" charset="0"/>
              </a:rPr>
              <a:t>-  Although very rewarding, this level does not bring lasting success.</a:t>
            </a:r>
          </a:p>
        </p:txBody>
      </p:sp>
      <p:sp>
        <p:nvSpPr>
          <p:cNvPr id="15364" name="Text Box 4"/>
          <p:cNvSpPr txBox="1">
            <a:spLocks noChangeArrowheads="1"/>
          </p:cNvSpPr>
          <p:nvPr/>
        </p:nvSpPr>
        <p:spPr bwMode="auto">
          <a:xfrm>
            <a:off x="1075765" y="228600"/>
            <a:ext cx="58584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latin typeface="Bookman Old Style" panose="02050604050505020204" pitchFamily="18" charset="0"/>
              </a:rPr>
              <a:t>Level of Influence:</a:t>
            </a:r>
            <a:endParaRPr lang="en-US" altLang="en-US" dirty="0">
              <a:latin typeface="Bookman Old Style" panose="02050604050505020204" pitchFamily="18" charset="0"/>
            </a:endParaRPr>
          </a:p>
        </p:txBody>
      </p:sp>
    </p:spTree>
    <p:extLst>
      <p:ext uri="{BB962C8B-B14F-4D97-AF65-F5344CB8AC3E}">
        <p14:creationId xmlns:p14="http://schemas.microsoft.com/office/powerpoint/2010/main" val="225480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ox(ou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box(out)">
                                      <p:cBhvr>
                                        <p:cTn id="12" dur="500"/>
                                        <p:tgtEl>
                                          <p:spTgt spid="153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animEffect transition="in" filter="box(out)">
                                      <p:cBhvr>
                                        <p:cTn id="17"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1194099" y="533400"/>
            <a:ext cx="9118301" cy="1143000"/>
          </a:xfrm>
        </p:spPr>
        <p:txBody>
          <a:bodyPr>
            <a:normAutofit/>
          </a:bodyPr>
          <a:lstStyle/>
          <a:p>
            <a:pPr algn="l"/>
            <a:r>
              <a:rPr lang="en-US" altLang="en-US" sz="4000" b="1" dirty="0">
                <a:latin typeface="Bookman Old Style" panose="02050604050505020204" pitchFamily="18" charset="0"/>
              </a:rPr>
              <a:t>4.  People Development</a:t>
            </a:r>
            <a:endParaRPr lang="en-US" altLang="en-US" sz="4000" dirty="0">
              <a:latin typeface="Bookman Old Style" panose="02050604050505020204" pitchFamily="18" charset="0"/>
            </a:endParaRPr>
          </a:p>
        </p:txBody>
      </p:sp>
      <p:sp>
        <p:nvSpPr>
          <p:cNvPr id="16387" name="Rectangle 3"/>
          <p:cNvSpPr>
            <a:spLocks noGrp="1" noChangeArrowheads="1"/>
          </p:cNvSpPr>
          <p:nvPr>
            <p:ph type="subTitle" idx="1"/>
          </p:nvPr>
        </p:nvSpPr>
        <p:spPr>
          <a:xfrm>
            <a:off x="989703" y="1905000"/>
            <a:ext cx="9166412" cy="5105400"/>
          </a:xfrm>
        </p:spPr>
        <p:txBody>
          <a:bodyPr/>
          <a:lstStyle/>
          <a:p>
            <a:pPr algn="l"/>
            <a:r>
              <a:rPr lang="en-US" altLang="en-US" dirty="0">
                <a:latin typeface="Bookman Old Style" panose="02050604050505020204" pitchFamily="18" charset="0"/>
              </a:rPr>
              <a:t>-  You develop and inspire other leaders, not just inspire followers.</a:t>
            </a:r>
          </a:p>
          <a:p>
            <a:pPr algn="l"/>
            <a:endParaRPr lang="en-US" altLang="en-US" dirty="0">
              <a:latin typeface="Bookman Old Style" panose="02050604050505020204" pitchFamily="18" charset="0"/>
            </a:endParaRPr>
          </a:p>
          <a:p>
            <a:pPr algn="l"/>
            <a:r>
              <a:rPr lang="en-US" altLang="en-US" dirty="0">
                <a:latin typeface="Bookman Old Style" panose="02050604050505020204" pitchFamily="18" charset="0"/>
              </a:rPr>
              <a:t>-  People follow you because of what you’ve done for them personally.</a:t>
            </a:r>
          </a:p>
          <a:p>
            <a:pPr algn="l"/>
            <a:endParaRPr lang="en-US" altLang="en-US" dirty="0">
              <a:latin typeface="Bookman Old Style" panose="02050604050505020204" pitchFamily="18" charset="0"/>
            </a:endParaRPr>
          </a:p>
          <a:p>
            <a:pPr algn="l"/>
            <a:r>
              <a:rPr lang="en-US" altLang="en-US" dirty="0">
                <a:latin typeface="Bookman Old Style" panose="02050604050505020204" pitchFamily="18" charset="0"/>
              </a:rPr>
              <a:t>-  There’s </a:t>
            </a:r>
            <a:r>
              <a:rPr lang="en-US" altLang="en-US" i="1" dirty="0">
                <a:latin typeface="Bookman Old Style" panose="02050604050505020204" pitchFamily="18" charset="0"/>
              </a:rPr>
              <a:t>almost</a:t>
            </a:r>
            <a:r>
              <a:rPr lang="en-US" altLang="en-US" dirty="0">
                <a:latin typeface="Bookman Old Style" panose="02050604050505020204" pitchFamily="18" charset="0"/>
              </a:rPr>
              <a:t> nothing you can’t accomplish at this level.</a:t>
            </a:r>
          </a:p>
        </p:txBody>
      </p:sp>
      <p:sp>
        <p:nvSpPr>
          <p:cNvPr id="16388" name="Text Box 4"/>
          <p:cNvSpPr txBox="1">
            <a:spLocks noChangeArrowheads="1"/>
          </p:cNvSpPr>
          <p:nvPr/>
        </p:nvSpPr>
        <p:spPr bwMode="auto">
          <a:xfrm>
            <a:off x="989703" y="348734"/>
            <a:ext cx="403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latin typeface="Bookman Old Style" panose="02050604050505020204" pitchFamily="18" charset="0"/>
              </a:rPr>
              <a:t>Level of Influence:</a:t>
            </a:r>
            <a:endParaRPr lang="en-US" altLang="en-US" dirty="0">
              <a:latin typeface="Bookman Old Style" panose="02050604050505020204" pitchFamily="18" charset="0"/>
            </a:endParaRPr>
          </a:p>
        </p:txBody>
      </p:sp>
    </p:spTree>
    <p:extLst>
      <p:ext uri="{BB962C8B-B14F-4D97-AF65-F5344CB8AC3E}">
        <p14:creationId xmlns:p14="http://schemas.microsoft.com/office/powerpoint/2010/main" val="175044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iterate type="wd">
                                    <p:tmPct val="100000"/>
                                  </p:iterate>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arn(inVertical)">
                                      <p:cBhvr>
                                        <p:cTn id="7" dur="3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iterate type="wd">
                                    <p:tmPct val="100000"/>
                                  </p:iterate>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barn(inVertical)">
                                      <p:cBhvr>
                                        <p:cTn id="12" dur="300"/>
                                        <p:tgtEl>
                                          <p:spTgt spid="16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iterate type="wd">
                                    <p:tmPct val="100000"/>
                                  </p:iterate>
                                  <p:childTnLst>
                                    <p:set>
                                      <p:cBhvr>
                                        <p:cTn id="16" dur="1" fill="hold">
                                          <p:stCondLst>
                                            <p:cond delay="0"/>
                                          </p:stCondLst>
                                        </p:cTn>
                                        <p:tgtEl>
                                          <p:spTgt spid="16387">
                                            <p:txEl>
                                              <p:pRg st="4" end="4"/>
                                            </p:txEl>
                                          </p:spTgt>
                                        </p:tgtEl>
                                        <p:attrNameLst>
                                          <p:attrName>style.visibility</p:attrName>
                                        </p:attrNameLst>
                                      </p:cBhvr>
                                      <p:to>
                                        <p:strVal val="visible"/>
                                      </p:to>
                                    </p:set>
                                    <p:animEffect transition="in" filter="barn(inVertical)">
                                      <p:cBhvr>
                                        <p:cTn id="17" dur="3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183341" y="234861"/>
            <a:ext cx="9042998" cy="1143000"/>
          </a:xfrm>
        </p:spPr>
        <p:txBody>
          <a:bodyPr>
            <a:normAutofit/>
          </a:bodyPr>
          <a:lstStyle/>
          <a:p>
            <a:pPr algn="l"/>
            <a:r>
              <a:rPr lang="en-US" altLang="en-US" sz="4000" b="1" dirty="0">
                <a:latin typeface="Bookman Old Style" panose="02050604050505020204" pitchFamily="18" charset="0"/>
              </a:rPr>
              <a:t>5.  Personhood</a:t>
            </a:r>
            <a:endParaRPr lang="en-US" altLang="en-US" sz="4000" dirty="0">
              <a:latin typeface="Bookman Old Style" panose="02050604050505020204" pitchFamily="18" charset="0"/>
            </a:endParaRPr>
          </a:p>
        </p:txBody>
      </p:sp>
      <p:sp>
        <p:nvSpPr>
          <p:cNvPr id="17411" name="Rectangle 3"/>
          <p:cNvSpPr>
            <a:spLocks noGrp="1" noChangeArrowheads="1"/>
          </p:cNvSpPr>
          <p:nvPr>
            <p:ph type="subTitle" idx="1"/>
          </p:nvPr>
        </p:nvSpPr>
        <p:spPr>
          <a:xfrm>
            <a:off x="1086521" y="2133600"/>
            <a:ext cx="9843248" cy="4724400"/>
          </a:xfrm>
        </p:spPr>
        <p:txBody>
          <a:bodyPr/>
          <a:lstStyle/>
          <a:p>
            <a:pPr algn="l"/>
            <a:r>
              <a:rPr lang="en-US" altLang="en-US" dirty="0">
                <a:latin typeface="Bookman Old Style" panose="02050604050505020204" pitchFamily="18" charset="0"/>
              </a:rPr>
              <a:t>-  Leaders who have spent a lifetime pouring their lives into others sometimes find themselves on this level.</a:t>
            </a:r>
          </a:p>
          <a:p>
            <a:pPr algn="l"/>
            <a:endParaRPr lang="en-US" altLang="en-US" dirty="0">
              <a:latin typeface="Bookman Old Style" panose="02050604050505020204" pitchFamily="18" charset="0"/>
            </a:endParaRPr>
          </a:p>
          <a:p>
            <a:pPr algn="l"/>
            <a:r>
              <a:rPr lang="en-US" altLang="en-US" dirty="0">
                <a:latin typeface="Bookman Old Style" panose="02050604050505020204" pitchFamily="18" charset="0"/>
              </a:rPr>
              <a:t>-  People follow them because of who they are and what they represent.</a:t>
            </a:r>
          </a:p>
          <a:p>
            <a:pPr algn="l"/>
            <a:endParaRPr lang="en-US" altLang="en-US" dirty="0">
              <a:latin typeface="Bookman Old Style" panose="02050604050505020204" pitchFamily="18" charset="0"/>
            </a:endParaRPr>
          </a:p>
          <a:p>
            <a:pPr algn="l"/>
            <a:endParaRPr lang="en-US" altLang="en-US" dirty="0">
              <a:latin typeface="Bookman Old Style" panose="02050604050505020204" pitchFamily="18" charset="0"/>
            </a:endParaRPr>
          </a:p>
        </p:txBody>
      </p:sp>
      <p:sp>
        <p:nvSpPr>
          <p:cNvPr id="17412" name="Text Box 4"/>
          <p:cNvSpPr txBox="1">
            <a:spLocks noChangeArrowheads="1"/>
          </p:cNvSpPr>
          <p:nvPr/>
        </p:nvSpPr>
        <p:spPr bwMode="auto">
          <a:xfrm>
            <a:off x="1183341" y="228600"/>
            <a:ext cx="49126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latin typeface="Bookman Old Style" panose="02050604050505020204" pitchFamily="18" charset="0"/>
              </a:rPr>
              <a:t>Level of Influence:</a:t>
            </a:r>
            <a:endParaRPr lang="en-US" altLang="en-US" dirty="0">
              <a:latin typeface="Bookman Old Style" panose="02050604050505020204" pitchFamily="18" charset="0"/>
            </a:endParaRPr>
          </a:p>
        </p:txBody>
      </p:sp>
    </p:spTree>
    <p:extLst>
      <p:ext uri="{BB962C8B-B14F-4D97-AF65-F5344CB8AC3E}">
        <p14:creationId xmlns:p14="http://schemas.microsoft.com/office/powerpoint/2010/main" val="713045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ox(out)">
                                      <p:cBhvr>
                                        <p:cTn id="7" dur="500"/>
                                        <p:tgtEl>
                                          <p:spTgt spid="174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box(out)">
                                      <p:cBhvr>
                                        <p:cTn id="12" dur="500"/>
                                        <p:tgtEl>
                                          <p:spTgt spid="17411">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057" y="954767"/>
            <a:ext cx="10515600" cy="4351338"/>
          </a:xfrm>
        </p:spPr>
        <p:txBody>
          <a:bodyPr>
            <a:noAutofit/>
          </a:bodyPr>
          <a:lstStyle/>
          <a:p>
            <a:pPr marL="0" indent="0">
              <a:buNone/>
            </a:pPr>
            <a:r>
              <a:rPr lang="en-US" sz="3200" dirty="0">
                <a:solidFill>
                  <a:schemeClr val="accent6">
                    <a:lumMod val="75000"/>
                  </a:schemeClr>
                </a:solidFill>
                <a:latin typeface="Bookman Old Style" panose="02050604050505020204" pitchFamily="18" charset="0"/>
              </a:rPr>
              <a:t>"It's not the position that makes the leader; it's the leader that makes the position. A leader influences people. Leadership is influence. It’s that simple</a:t>
            </a:r>
            <a:r>
              <a:rPr lang="en-US" sz="3200" dirty="0" smtClean="0">
                <a:solidFill>
                  <a:schemeClr val="accent6">
                    <a:lumMod val="75000"/>
                  </a:schemeClr>
                </a:solidFill>
                <a:latin typeface="Bookman Old Style" panose="02050604050505020204" pitchFamily="18" charset="0"/>
              </a:rPr>
              <a:t>.</a:t>
            </a:r>
          </a:p>
          <a:p>
            <a:pPr marL="0" indent="0">
              <a:buNone/>
            </a:pPr>
            <a:endParaRPr lang="en-US" sz="3200" dirty="0">
              <a:solidFill>
                <a:schemeClr val="accent6">
                  <a:lumMod val="75000"/>
                </a:schemeClr>
              </a:solidFill>
              <a:latin typeface="Bookman Old Style" panose="02050604050505020204" pitchFamily="18" charset="0"/>
            </a:endParaRPr>
          </a:p>
          <a:p>
            <a:pPr marL="0" indent="0">
              <a:buNone/>
            </a:pPr>
            <a:r>
              <a:rPr lang="en-US" sz="3200" dirty="0" smtClean="0">
                <a:solidFill>
                  <a:schemeClr val="accent6">
                    <a:lumMod val="75000"/>
                  </a:schemeClr>
                </a:solidFill>
                <a:latin typeface="Bookman Old Style" panose="02050604050505020204" pitchFamily="18" charset="0"/>
              </a:rPr>
              <a:t> </a:t>
            </a:r>
            <a:r>
              <a:rPr lang="en-US" sz="3200" dirty="0">
                <a:solidFill>
                  <a:schemeClr val="accent6">
                    <a:lumMod val="75000"/>
                  </a:schemeClr>
                </a:solidFill>
                <a:latin typeface="Bookman Old Style" panose="02050604050505020204" pitchFamily="18" charset="0"/>
              </a:rPr>
              <a:t>Whether you’re influencing a little league baseball team, or a team of executives, your effectiveness has nothing to do with what your title or position is. Your effectiveness as a leader is defined by how well you influence others and how well you serve others. You need to bring out the best in yourself so you can bring out the best in others.” </a:t>
            </a:r>
            <a:endParaRPr lang="en-US" sz="3200" dirty="0" smtClean="0">
              <a:solidFill>
                <a:schemeClr val="accent6">
                  <a:lumMod val="75000"/>
                </a:schemeClr>
              </a:solidFill>
              <a:latin typeface="Bookman Old Style" panose="02050604050505020204" pitchFamily="18" charset="0"/>
            </a:endParaRPr>
          </a:p>
          <a:p>
            <a:pPr marL="0" indent="0" algn="r">
              <a:buNone/>
            </a:pPr>
            <a:r>
              <a:rPr lang="en-US" sz="3200" dirty="0" smtClean="0">
                <a:latin typeface="Bookman Old Style" panose="02050604050505020204" pitchFamily="18" charset="0"/>
              </a:rPr>
              <a:t>~ </a:t>
            </a:r>
            <a:r>
              <a:rPr lang="en-US" sz="3200" dirty="0">
                <a:latin typeface="Bookman Old Style" panose="02050604050505020204" pitchFamily="18" charset="0"/>
              </a:rPr>
              <a:t>John C. Maxwell</a:t>
            </a:r>
          </a:p>
        </p:txBody>
      </p:sp>
    </p:spTree>
    <p:extLst>
      <p:ext uri="{BB962C8B-B14F-4D97-AF65-F5344CB8AC3E}">
        <p14:creationId xmlns:p14="http://schemas.microsoft.com/office/powerpoint/2010/main" val="324597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968188" y="1548075"/>
            <a:ext cx="10822193"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Tx/>
              <a:buNone/>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dirty="0">
                <a:solidFill>
                  <a:srgbClr val="00B050"/>
                </a:solidFill>
                <a:latin typeface="Bookman Old Style" panose="02050604050505020204" pitchFamily="18" charset="0"/>
              </a:rPr>
              <a:t>What makes working with one person a successful endeavor?</a:t>
            </a:r>
          </a:p>
        </p:txBody>
      </p:sp>
      <p:sp>
        <p:nvSpPr>
          <p:cNvPr id="5" name="Text Box 4"/>
          <p:cNvSpPr txBox="1">
            <a:spLocks noChangeArrowheads="1"/>
          </p:cNvSpPr>
          <p:nvPr/>
        </p:nvSpPr>
        <p:spPr bwMode="auto">
          <a:xfrm>
            <a:off x="5326829" y="3020658"/>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4000" b="1" dirty="0"/>
              <a:t>AND</a:t>
            </a:r>
            <a:endParaRPr lang="en-US" altLang="en-US" dirty="0"/>
          </a:p>
        </p:txBody>
      </p:sp>
      <p:sp>
        <p:nvSpPr>
          <p:cNvPr id="6" name="Text Box 5"/>
          <p:cNvSpPr txBox="1">
            <a:spLocks noChangeArrowheads="1"/>
          </p:cNvSpPr>
          <p:nvPr/>
        </p:nvSpPr>
        <p:spPr bwMode="auto">
          <a:xfrm>
            <a:off x="968188" y="4250615"/>
            <a:ext cx="1005257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3200" dirty="0">
                <a:solidFill>
                  <a:srgbClr val="FF0000"/>
                </a:solidFill>
                <a:latin typeface="Bookman Old Style" panose="02050604050505020204" pitchFamily="18" charset="0"/>
              </a:rPr>
              <a:t>Working with another person an unsuccessful endeavor?</a:t>
            </a:r>
            <a:endParaRPr lang="en-US" altLang="en-US" dirty="0">
              <a:solidFill>
                <a:srgbClr val="FF0000"/>
              </a:solidFill>
              <a:latin typeface="Bookman Old Style" panose="02050604050505020204" pitchFamily="18" charset="0"/>
            </a:endParaRPr>
          </a:p>
        </p:txBody>
      </p:sp>
      <p:sp>
        <p:nvSpPr>
          <p:cNvPr id="2" name="TextBox 1"/>
          <p:cNvSpPr txBox="1"/>
          <p:nvPr/>
        </p:nvSpPr>
        <p:spPr>
          <a:xfrm>
            <a:off x="968188" y="484257"/>
            <a:ext cx="4766048" cy="707886"/>
          </a:xfrm>
          <a:prstGeom prst="rect">
            <a:avLst/>
          </a:prstGeom>
          <a:noFill/>
        </p:spPr>
        <p:txBody>
          <a:bodyPr wrap="none" rtlCol="0">
            <a:spAutoFit/>
          </a:bodyPr>
          <a:lstStyle/>
          <a:p>
            <a:r>
              <a:rPr lang="en-US" sz="4000" dirty="0" smtClean="0">
                <a:latin typeface="Bookman Old Style" panose="02050604050505020204" pitchFamily="18" charset="0"/>
              </a:rPr>
              <a:t>Points to Ponder!!!</a:t>
            </a:r>
            <a:endParaRPr lang="en-US" sz="4000" dirty="0">
              <a:latin typeface="Bookman Old Style" panose="02050604050505020204" pitchFamily="18" charset="0"/>
            </a:endParaRPr>
          </a:p>
        </p:txBody>
      </p:sp>
    </p:spTree>
    <p:extLst>
      <p:ext uri="{BB962C8B-B14F-4D97-AF65-F5344CB8AC3E}">
        <p14:creationId xmlns:p14="http://schemas.microsoft.com/office/powerpoint/2010/main" val="2556339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scontent.fdel1-1.fna.fbcdn.net/hphotos-xap1/v/t1.0-9/12108976_10153570177507954_2346260926328210106_n.jpg?oh=249bb7e0840f29f6d6e78f451f299b6c&amp;oe=56CF88B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9686" y="762000"/>
            <a:ext cx="8022771" cy="541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184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scontent.fdel1-1.fna.fbcdn.net/hphotos-xap1/v/t1.0-9/12118659_10153566146532954_8582652629597019949_n.jpg?oh=4c0181810a6643584ee8dbdaf7b55d32&amp;oe=569F9D2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9829" y="457200"/>
            <a:ext cx="9144000" cy="571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075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861090151"/>
              </p:ext>
            </p:extLst>
          </p:nvPr>
        </p:nvGraphicFramePr>
        <p:xfrm>
          <a:off x="1021975" y="152400"/>
          <a:ext cx="10778139"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051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normAutofit/>
          </a:bodyPr>
          <a:lstStyle/>
          <a:p>
            <a:pPr eaLnBrk="1" hangingPunct="1">
              <a:defRPr/>
            </a:pPr>
            <a:r>
              <a:rPr lang="en-US" sz="4000" b="1" dirty="0" smtClean="0">
                <a:effectLst>
                  <a:outerShdw blurRad="38100" dist="38100" dir="2700000" algn="tl">
                    <a:srgbClr val="C0C0C0"/>
                  </a:outerShdw>
                </a:effectLst>
                <a:latin typeface="Bookman Old Style" panose="02050604050505020204" pitchFamily="18" charset="0"/>
              </a:rPr>
              <a:t>Trait Theories</a:t>
            </a:r>
          </a:p>
        </p:txBody>
      </p:sp>
      <p:sp>
        <p:nvSpPr>
          <p:cNvPr id="261123" name="Text Box 3"/>
          <p:cNvSpPr txBox="1">
            <a:spLocks noChangeArrowheads="1"/>
          </p:cNvSpPr>
          <p:nvPr/>
        </p:nvSpPr>
        <p:spPr bwMode="blackWhite">
          <a:xfrm>
            <a:off x="6096000" y="1600200"/>
            <a:ext cx="3810000" cy="4648200"/>
          </a:xfrm>
          <a:prstGeom prst="rect">
            <a:avLst/>
          </a:prstGeom>
          <a:solidFill>
            <a:srgbClr val="996600"/>
          </a:solidFill>
          <a:ln w="12700">
            <a:solidFill>
              <a:schemeClr val="tx1"/>
            </a:solidFill>
            <a:miter lim="800000"/>
            <a:headEnd/>
            <a:tailEnd/>
          </a:ln>
          <a:effectLst>
            <a:outerShdw dist="135003" dir="2471156" algn="ctr" rotWithShape="0">
              <a:srgbClr val="DDDDDD"/>
            </a:outerShdw>
          </a:effectLst>
        </p:spPr>
        <p:txBody>
          <a:bodyPr lIns="274320" rIns="182880" anchor="ctr"/>
          <a:lstStyle/>
          <a:p>
            <a:pPr marL="222250" indent="-222250" algn="ctr">
              <a:lnSpc>
                <a:spcPct val="90000"/>
              </a:lnSpc>
              <a:spcBef>
                <a:spcPct val="50000"/>
              </a:spcBef>
              <a:defRPr/>
            </a:pPr>
            <a:r>
              <a:rPr lang="en-US" sz="2400" u="sng" dirty="0">
                <a:solidFill>
                  <a:schemeClr val="bg1"/>
                </a:solidFill>
                <a:effectLst>
                  <a:outerShdw blurRad="38100" dist="38100" dir="2700000" algn="tl">
                    <a:srgbClr val="000000"/>
                  </a:outerShdw>
                </a:effectLst>
                <a:latin typeface="Bookman Old Style" panose="02050604050505020204" pitchFamily="18" charset="0"/>
              </a:rPr>
              <a:t>Leadership Traits:</a:t>
            </a:r>
          </a:p>
          <a:p>
            <a:pPr marL="222250" indent="-222250">
              <a:lnSpc>
                <a:spcPct val="90000"/>
              </a:lnSpc>
              <a:spcBef>
                <a:spcPct val="50000"/>
              </a:spcBef>
              <a:buFontTx/>
              <a:buChar char="•"/>
              <a:defRPr/>
            </a:pPr>
            <a:r>
              <a:rPr lang="en-US" sz="2400" dirty="0">
                <a:solidFill>
                  <a:schemeClr val="bg1"/>
                </a:solidFill>
                <a:latin typeface="Bookman Old Style" panose="02050604050505020204" pitchFamily="18" charset="0"/>
              </a:rPr>
              <a:t>Ambition and energy</a:t>
            </a:r>
          </a:p>
          <a:p>
            <a:pPr marL="222250" indent="-222250">
              <a:lnSpc>
                <a:spcPct val="90000"/>
              </a:lnSpc>
              <a:spcBef>
                <a:spcPct val="50000"/>
              </a:spcBef>
              <a:buFontTx/>
              <a:buChar char="•"/>
              <a:defRPr/>
            </a:pPr>
            <a:r>
              <a:rPr lang="en-US" sz="2400" dirty="0">
                <a:solidFill>
                  <a:schemeClr val="bg1"/>
                </a:solidFill>
                <a:latin typeface="Bookman Old Style" panose="02050604050505020204" pitchFamily="18" charset="0"/>
              </a:rPr>
              <a:t>The desire to lead</a:t>
            </a:r>
          </a:p>
          <a:p>
            <a:pPr marL="222250" indent="-222250">
              <a:lnSpc>
                <a:spcPct val="90000"/>
              </a:lnSpc>
              <a:spcBef>
                <a:spcPct val="50000"/>
              </a:spcBef>
              <a:buFontTx/>
              <a:buChar char="•"/>
              <a:defRPr/>
            </a:pPr>
            <a:r>
              <a:rPr lang="en-US" sz="2400" dirty="0">
                <a:solidFill>
                  <a:schemeClr val="bg1"/>
                </a:solidFill>
                <a:latin typeface="Bookman Old Style" panose="02050604050505020204" pitchFamily="18" charset="0"/>
              </a:rPr>
              <a:t>Honest and integrity</a:t>
            </a:r>
          </a:p>
          <a:p>
            <a:pPr marL="222250" indent="-222250">
              <a:lnSpc>
                <a:spcPct val="90000"/>
              </a:lnSpc>
              <a:spcBef>
                <a:spcPct val="50000"/>
              </a:spcBef>
              <a:buFontTx/>
              <a:buChar char="•"/>
              <a:defRPr/>
            </a:pPr>
            <a:r>
              <a:rPr lang="en-US" sz="2400" dirty="0">
                <a:solidFill>
                  <a:schemeClr val="bg1"/>
                </a:solidFill>
                <a:latin typeface="Bookman Old Style" panose="02050604050505020204" pitchFamily="18" charset="0"/>
              </a:rPr>
              <a:t>Self-confidence</a:t>
            </a:r>
          </a:p>
          <a:p>
            <a:pPr marL="222250" indent="-222250">
              <a:lnSpc>
                <a:spcPct val="90000"/>
              </a:lnSpc>
              <a:spcBef>
                <a:spcPct val="50000"/>
              </a:spcBef>
              <a:buFontTx/>
              <a:buChar char="•"/>
              <a:defRPr/>
            </a:pPr>
            <a:r>
              <a:rPr lang="en-US" sz="2400" dirty="0">
                <a:solidFill>
                  <a:schemeClr val="bg1"/>
                </a:solidFill>
                <a:latin typeface="Bookman Old Style" panose="02050604050505020204" pitchFamily="18" charset="0"/>
              </a:rPr>
              <a:t>Intelligence</a:t>
            </a:r>
          </a:p>
          <a:p>
            <a:pPr marL="222250" indent="-222250">
              <a:lnSpc>
                <a:spcPct val="90000"/>
              </a:lnSpc>
              <a:spcBef>
                <a:spcPct val="50000"/>
              </a:spcBef>
              <a:buFontTx/>
              <a:buChar char="•"/>
              <a:defRPr/>
            </a:pPr>
            <a:r>
              <a:rPr lang="en-US" sz="2400" dirty="0">
                <a:solidFill>
                  <a:schemeClr val="bg1"/>
                </a:solidFill>
                <a:latin typeface="Bookman Old Style" panose="02050604050505020204" pitchFamily="18" charset="0"/>
              </a:rPr>
              <a:t>High self-monitoring</a:t>
            </a:r>
          </a:p>
          <a:p>
            <a:pPr marL="222250" indent="-222250">
              <a:lnSpc>
                <a:spcPct val="90000"/>
              </a:lnSpc>
              <a:spcBef>
                <a:spcPct val="50000"/>
              </a:spcBef>
              <a:buFontTx/>
              <a:buChar char="•"/>
              <a:defRPr/>
            </a:pPr>
            <a:r>
              <a:rPr lang="en-US" sz="2400" dirty="0">
                <a:solidFill>
                  <a:schemeClr val="bg1"/>
                </a:solidFill>
                <a:latin typeface="Bookman Old Style" panose="02050604050505020204" pitchFamily="18" charset="0"/>
              </a:rPr>
              <a:t>Job-relevant knowledge</a:t>
            </a:r>
          </a:p>
        </p:txBody>
      </p:sp>
      <p:sp>
        <p:nvSpPr>
          <p:cNvPr id="8198" name="Text Box 4"/>
          <p:cNvSpPr txBox="1">
            <a:spLocks noChangeArrowheads="1"/>
          </p:cNvSpPr>
          <p:nvPr/>
        </p:nvSpPr>
        <p:spPr bwMode="auto">
          <a:xfrm>
            <a:off x="1172584" y="1752600"/>
            <a:ext cx="4542416" cy="2492990"/>
          </a:xfrm>
          <a:prstGeom prst="rect">
            <a:avLst/>
          </a:prstGeom>
          <a:noFill/>
          <a:ln w="9525">
            <a:noFill/>
            <a:miter lim="800000"/>
            <a:headEnd/>
            <a:tailEnd/>
          </a:ln>
        </p:spPr>
        <p:txBody>
          <a:bodyPr wrap="square">
            <a:spAutoFit/>
          </a:bodyPr>
          <a:lstStyle/>
          <a:p>
            <a:pPr algn="ctr">
              <a:spcBef>
                <a:spcPct val="50000"/>
              </a:spcBef>
              <a:defRPr/>
            </a:pPr>
            <a:r>
              <a:rPr lang="en-US" sz="2400" dirty="0">
                <a:solidFill>
                  <a:srgbClr val="CC3300"/>
                </a:solidFill>
                <a:effectLst>
                  <a:outerShdw blurRad="38100" dist="38100" dir="2700000" algn="tl">
                    <a:srgbClr val="C0C0C0"/>
                  </a:outerShdw>
                </a:effectLst>
                <a:latin typeface="Bookman Old Style" panose="02050604050505020204" pitchFamily="18" charset="0"/>
              </a:rPr>
              <a:t>Traits Theories of Leadership</a:t>
            </a:r>
          </a:p>
          <a:p>
            <a:pPr algn="just">
              <a:spcBef>
                <a:spcPct val="50000"/>
              </a:spcBef>
              <a:defRPr/>
            </a:pPr>
            <a:r>
              <a:rPr lang="en-US" sz="2400" dirty="0">
                <a:latin typeface="Bookman Old Style" panose="02050604050505020204" pitchFamily="18" charset="0"/>
              </a:rPr>
              <a:t>Theories that consider personality, social, physical, or intellectual traits to differentiate leaders from non-leaders.</a:t>
            </a:r>
          </a:p>
        </p:txBody>
      </p:sp>
    </p:spTree>
    <p:extLst>
      <p:ext uri="{BB962C8B-B14F-4D97-AF65-F5344CB8AC3E}">
        <p14:creationId xmlns:p14="http://schemas.microsoft.com/office/powerpoint/2010/main" val="2452093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61123"/>
                                        </p:tgtEl>
                                        <p:attrNameLst>
                                          <p:attrName>style.visibility</p:attrName>
                                        </p:attrNameLst>
                                      </p:cBhvr>
                                      <p:to>
                                        <p:strVal val="visible"/>
                                      </p:to>
                                    </p:set>
                                    <p:animEffect transition="in" filter="box(in)">
                                      <p:cBhvr>
                                        <p:cTn id="7" dur="500"/>
                                        <p:tgtEl>
                                          <p:spTgt spid="26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normAutofit/>
          </a:bodyPr>
          <a:lstStyle/>
          <a:p>
            <a:pPr eaLnBrk="1" hangingPunct="1">
              <a:defRPr/>
            </a:pPr>
            <a:r>
              <a:rPr lang="en-US" sz="4000" b="1" dirty="0" smtClean="0">
                <a:latin typeface="Bookman Old Style" panose="02050604050505020204" pitchFamily="18" charset="0"/>
              </a:rPr>
              <a:t>Trait Theories</a:t>
            </a:r>
          </a:p>
        </p:txBody>
      </p:sp>
      <p:sp>
        <p:nvSpPr>
          <p:cNvPr id="262147" name="Text Box 3"/>
          <p:cNvSpPr txBox="1">
            <a:spLocks noChangeArrowheads="1"/>
          </p:cNvSpPr>
          <p:nvPr/>
        </p:nvSpPr>
        <p:spPr bwMode="blackWhite">
          <a:xfrm>
            <a:off x="2286000" y="1447800"/>
            <a:ext cx="7620000" cy="4876800"/>
          </a:xfrm>
          <a:prstGeom prst="rect">
            <a:avLst/>
          </a:prstGeom>
          <a:solidFill>
            <a:srgbClr val="996600"/>
          </a:solidFill>
          <a:ln w="12700">
            <a:solidFill>
              <a:schemeClr val="tx1"/>
            </a:solidFill>
            <a:miter lim="800000"/>
            <a:headEnd/>
            <a:tailEnd/>
          </a:ln>
          <a:effectLst>
            <a:outerShdw dist="135003" dir="2471156" algn="ctr" rotWithShape="0">
              <a:srgbClr val="DDDDDD"/>
            </a:outerShdw>
          </a:effectLst>
        </p:spPr>
        <p:txBody>
          <a:bodyPr lIns="274320" rIns="182880" anchor="ctr"/>
          <a:lstStyle/>
          <a:p>
            <a:pPr marL="222250" indent="-222250">
              <a:spcBef>
                <a:spcPct val="50000"/>
              </a:spcBef>
              <a:defRPr/>
            </a:pPr>
            <a:r>
              <a:rPr lang="en-US" sz="2800" dirty="0">
                <a:solidFill>
                  <a:schemeClr val="bg1"/>
                </a:solidFill>
                <a:latin typeface="Bookman Old Style" panose="02050604050505020204" pitchFamily="18" charset="0"/>
              </a:rPr>
              <a:t>Limitations</a:t>
            </a:r>
            <a:r>
              <a:rPr lang="en-US" sz="2400" dirty="0">
                <a:solidFill>
                  <a:schemeClr val="bg1"/>
                </a:solidFill>
                <a:latin typeface="Bookman Old Style" panose="02050604050505020204" pitchFamily="18" charset="0"/>
              </a:rPr>
              <a:t>:</a:t>
            </a:r>
          </a:p>
          <a:p>
            <a:pPr marL="222250" indent="-222250" algn="just">
              <a:spcBef>
                <a:spcPct val="50000"/>
              </a:spcBef>
              <a:buFontTx/>
              <a:buChar char="•"/>
              <a:defRPr/>
            </a:pPr>
            <a:r>
              <a:rPr lang="en-US" sz="2400" dirty="0">
                <a:solidFill>
                  <a:schemeClr val="bg1"/>
                </a:solidFill>
                <a:latin typeface="Bookman Old Style" panose="02050604050505020204" pitchFamily="18" charset="0"/>
              </a:rPr>
              <a:t>No universal traits found that predict leadership in all situations.</a:t>
            </a:r>
          </a:p>
          <a:p>
            <a:pPr marL="222250" indent="-222250" algn="just">
              <a:spcBef>
                <a:spcPct val="50000"/>
              </a:spcBef>
              <a:buFontTx/>
              <a:buChar char="•"/>
              <a:defRPr/>
            </a:pPr>
            <a:r>
              <a:rPr lang="en-US" sz="2400" dirty="0">
                <a:solidFill>
                  <a:schemeClr val="bg1"/>
                </a:solidFill>
                <a:latin typeface="Bookman Old Style" panose="02050604050505020204" pitchFamily="18" charset="0"/>
              </a:rPr>
              <a:t>Traits predict behavior better in “weak” than “strong” situations.</a:t>
            </a:r>
          </a:p>
          <a:p>
            <a:pPr marL="222250" indent="-222250" algn="just">
              <a:spcBef>
                <a:spcPct val="50000"/>
              </a:spcBef>
              <a:buFontTx/>
              <a:buChar char="•"/>
              <a:defRPr/>
            </a:pPr>
            <a:r>
              <a:rPr lang="en-US" sz="2400" dirty="0">
                <a:solidFill>
                  <a:schemeClr val="bg1"/>
                </a:solidFill>
                <a:latin typeface="Bookman Old Style" panose="02050604050505020204" pitchFamily="18" charset="0"/>
              </a:rPr>
              <a:t>Unclear evidence of the cause and effect of relationship of leadership and traits.</a:t>
            </a:r>
          </a:p>
          <a:p>
            <a:pPr marL="222250" indent="-222250" algn="just">
              <a:spcBef>
                <a:spcPct val="50000"/>
              </a:spcBef>
              <a:buFontTx/>
              <a:buChar char="•"/>
              <a:defRPr/>
            </a:pPr>
            <a:r>
              <a:rPr lang="en-US" sz="2400" dirty="0">
                <a:solidFill>
                  <a:schemeClr val="bg1"/>
                </a:solidFill>
                <a:latin typeface="Bookman Old Style" panose="02050604050505020204" pitchFamily="18" charset="0"/>
              </a:rPr>
              <a:t>Better predictor of the appearance of leadership than distinguishing effective and ineffective leaders.</a:t>
            </a:r>
          </a:p>
        </p:txBody>
      </p:sp>
    </p:spTree>
    <p:extLst>
      <p:ext uri="{BB962C8B-B14F-4D97-AF65-F5344CB8AC3E}">
        <p14:creationId xmlns:p14="http://schemas.microsoft.com/office/powerpoint/2010/main" val="652501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62147"/>
                                        </p:tgtEl>
                                        <p:attrNameLst>
                                          <p:attrName>style.visibility</p:attrName>
                                        </p:attrNameLst>
                                      </p:cBhvr>
                                      <p:to>
                                        <p:strVal val="visible"/>
                                      </p:to>
                                    </p:set>
                                    <p:animEffect transition="in" filter="box(in)">
                                      <p:cBhvr>
                                        <p:cTn id="7" dur="500"/>
                                        <p:tgtEl>
                                          <p:spTgt spid="262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536985" y="160729"/>
            <a:ext cx="10515600" cy="1325563"/>
          </a:xfrm>
        </p:spPr>
        <p:txBody>
          <a:bodyPr/>
          <a:lstStyle/>
          <a:p>
            <a:pPr eaLnBrk="1" hangingPunct="1">
              <a:defRPr/>
            </a:pPr>
            <a:r>
              <a:rPr lang="en-US" b="1" dirty="0" smtClean="0">
                <a:effectLst>
                  <a:outerShdw blurRad="38100" dist="38100" dir="2700000" algn="tl">
                    <a:srgbClr val="C0C0C0"/>
                  </a:outerShdw>
                </a:effectLst>
                <a:latin typeface="Bookman Old Style" panose="02050604050505020204" pitchFamily="18" charset="0"/>
              </a:rPr>
              <a:t>Behavioral Theories</a:t>
            </a:r>
          </a:p>
        </p:txBody>
      </p:sp>
      <p:sp>
        <p:nvSpPr>
          <p:cNvPr id="263171" name="Text Box 3"/>
          <p:cNvSpPr txBox="1">
            <a:spLocks noChangeArrowheads="1"/>
          </p:cNvSpPr>
          <p:nvPr/>
        </p:nvSpPr>
        <p:spPr bwMode="blackWhite">
          <a:xfrm>
            <a:off x="1893346" y="3429001"/>
            <a:ext cx="7860254" cy="2498463"/>
          </a:xfrm>
          <a:prstGeom prst="rect">
            <a:avLst/>
          </a:prstGeom>
          <a:solidFill>
            <a:schemeClr val="accent1">
              <a:lumMod val="50000"/>
            </a:schemeClr>
          </a:solidFill>
          <a:ln w="12700">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274320" rIns="182880" anchor="ctr"/>
          <a:lstStyle/>
          <a:p>
            <a:pPr algn="ctr">
              <a:lnSpc>
                <a:spcPct val="110000"/>
              </a:lnSpc>
              <a:spcBef>
                <a:spcPct val="50000"/>
              </a:spcBef>
              <a:defRPr/>
            </a:pPr>
            <a:r>
              <a:rPr lang="en-US" sz="2800" dirty="0">
                <a:solidFill>
                  <a:srgbClr val="FFFFCC"/>
                </a:solidFill>
                <a:effectLst>
                  <a:outerShdw blurRad="38100" dist="38100" dir="2700000" algn="tl">
                    <a:srgbClr val="000000"/>
                  </a:outerShdw>
                </a:effectLst>
                <a:latin typeface="Bookman Old Style" panose="02050604050505020204" pitchFamily="18" charset="0"/>
              </a:rPr>
              <a:t>Trait theory:</a:t>
            </a:r>
            <a:r>
              <a:rPr lang="en-US" sz="2800" dirty="0">
                <a:solidFill>
                  <a:schemeClr val="bg1"/>
                </a:solidFill>
                <a:effectLst>
                  <a:outerShdw blurRad="38100" dist="38100" dir="2700000" algn="tl">
                    <a:srgbClr val="000000"/>
                  </a:outerShdw>
                </a:effectLst>
                <a:latin typeface="Bookman Old Style" panose="02050604050505020204" pitchFamily="18" charset="0"/>
              </a:rPr>
              <a:t/>
            </a:r>
            <a:br>
              <a:rPr lang="en-US" sz="2800" dirty="0">
                <a:solidFill>
                  <a:schemeClr val="bg1"/>
                </a:solidFill>
                <a:effectLst>
                  <a:outerShdw blurRad="38100" dist="38100" dir="2700000" algn="tl">
                    <a:srgbClr val="000000"/>
                  </a:outerShdw>
                </a:effectLst>
                <a:latin typeface="Bookman Old Style" panose="02050604050505020204" pitchFamily="18" charset="0"/>
              </a:rPr>
            </a:br>
            <a:r>
              <a:rPr lang="en-US" sz="2800" i="1" dirty="0">
                <a:solidFill>
                  <a:schemeClr val="bg1"/>
                </a:solidFill>
                <a:effectLst>
                  <a:outerShdw blurRad="38100" dist="38100" dir="2700000" algn="tl">
                    <a:srgbClr val="000000"/>
                  </a:outerShdw>
                </a:effectLst>
                <a:latin typeface="Bookman Old Style" panose="02050604050505020204" pitchFamily="18" charset="0"/>
              </a:rPr>
              <a:t>Leaders are born, not made.</a:t>
            </a:r>
          </a:p>
          <a:p>
            <a:pPr algn="ctr">
              <a:lnSpc>
                <a:spcPct val="110000"/>
              </a:lnSpc>
              <a:spcBef>
                <a:spcPct val="50000"/>
              </a:spcBef>
              <a:defRPr/>
            </a:pPr>
            <a:r>
              <a:rPr lang="en-US" sz="2800" dirty="0">
                <a:solidFill>
                  <a:srgbClr val="FFFFCC"/>
                </a:solidFill>
                <a:effectLst>
                  <a:outerShdw blurRad="38100" dist="38100" dir="2700000" algn="tl">
                    <a:srgbClr val="000000"/>
                  </a:outerShdw>
                </a:effectLst>
                <a:latin typeface="Bookman Old Style" panose="02050604050505020204" pitchFamily="18" charset="0"/>
              </a:rPr>
              <a:t>Behavioral theory:</a:t>
            </a:r>
            <a:r>
              <a:rPr lang="en-US" sz="2800" dirty="0">
                <a:solidFill>
                  <a:schemeClr val="bg1"/>
                </a:solidFill>
                <a:effectLst>
                  <a:outerShdw blurRad="38100" dist="38100" dir="2700000" algn="tl">
                    <a:srgbClr val="000000"/>
                  </a:outerShdw>
                </a:effectLst>
                <a:latin typeface="Bookman Old Style" panose="02050604050505020204" pitchFamily="18" charset="0"/>
              </a:rPr>
              <a:t/>
            </a:r>
            <a:br>
              <a:rPr lang="en-US" sz="2800" dirty="0">
                <a:solidFill>
                  <a:schemeClr val="bg1"/>
                </a:solidFill>
                <a:effectLst>
                  <a:outerShdw blurRad="38100" dist="38100" dir="2700000" algn="tl">
                    <a:srgbClr val="000000"/>
                  </a:outerShdw>
                </a:effectLst>
                <a:latin typeface="Bookman Old Style" panose="02050604050505020204" pitchFamily="18" charset="0"/>
              </a:rPr>
            </a:br>
            <a:r>
              <a:rPr lang="en-US" sz="2800" i="1" dirty="0">
                <a:solidFill>
                  <a:schemeClr val="bg1"/>
                </a:solidFill>
                <a:effectLst>
                  <a:outerShdw blurRad="38100" dist="38100" dir="2700000" algn="tl">
                    <a:srgbClr val="000000"/>
                  </a:outerShdw>
                </a:effectLst>
                <a:latin typeface="Bookman Old Style" panose="02050604050505020204" pitchFamily="18" charset="0"/>
              </a:rPr>
              <a:t>Leadership traits can be taught.</a:t>
            </a:r>
          </a:p>
        </p:txBody>
      </p:sp>
      <p:sp>
        <p:nvSpPr>
          <p:cNvPr id="16388" name="Text Box 4"/>
          <p:cNvSpPr txBox="1">
            <a:spLocks noChangeArrowheads="1"/>
          </p:cNvSpPr>
          <p:nvPr/>
        </p:nvSpPr>
        <p:spPr bwMode="auto">
          <a:xfrm>
            <a:off x="1893346" y="1373189"/>
            <a:ext cx="786025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dirty="0">
                <a:latin typeface="Bookman Old Style" panose="02050604050505020204" pitchFamily="18" charset="0"/>
              </a:rPr>
              <a:t>Behavioral Theories of Leadership</a:t>
            </a:r>
          </a:p>
          <a:p>
            <a:pPr algn="just" eaLnBrk="1" hangingPunct="1">
              <a:spcBef>
                <a:spcPct val="50000"/>
              </a:spcBef>
            </a:pPr>
            <a:r>
              <a:rPr lang="en-US" altLang="en-US" sz="2400" b="0" dirty="0">
                <a:latin typeface="Bookman Old Style" panose="02050604050505020204" pitchFamily="18" charset="0"/>
              </a:rPr>
              <a:t>Theories proposing that specific behaviors differentiate leaders from non-leaders.</a:t>
            </a:r>
          </a:p>
        </p:txBody>
      </p:sp>
    </p:spTree>
    <p:extLst>
      <p:ext uri="{BB962C8B-B14F-4D97-AF65-F5344CB8AC3E}">
        <p14:creationId xmlns:p14="http://schemas.microsoft.com/office/powerpoint/2010/main" val="2460717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312738" y="46037"/>
            <a:ext cx="10515600" cy="1325563"/>
          </a:xfrm>
        </p:spPr>
        <p:txBody>
          <a:bodyPr>
            <a:normAutofit/>
          </a:bodyPr>
          <a:lstStyle/>
          <a:p>
            <a:pPr eaLnBrk="1" hangingPunct="1">
              <a:defRPr/>
            </a:pPr>
            <a:r>
              <a:rPr lang="en-US" sz="4000" b="1" dirty="0" smtClean="0">
                <a:latin typeface="Bookman Old Style" panose="02050604050505020204" pitchFamily="18" charset="0"/>
              </a:rPr>
              <a:t>Ohio State Studies</a:t>
            </a:r>
          </a:p>
        </p:txBody>
      </p:sp>
      <p:sp>
        <p:nvSpPr>
          <p:cNvPr id="264195" name="Line 3"/>
          <p:cNvSpPr>
            <a:spLocks noChangeShapeType="1"/>
          </p:cNvSpPr>
          <p:nvPr/>
        </p:nvSpPr>
        <p:spPr bwMode="auto">
          <a:xfrm>
            <a:off x="1233543" y="3974054"/>
            <a:ext cx="403860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8436" name="Picture 4" descr="BD1990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4666" y="1823421"/>
            <a:ext cx="3055938"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5"/>
          <p:cNvSpPr txBox="1">
            <a:spLocks noChangeArrowheads="1"/>
          </p:cNvSpPr>
          <p:nvPr/>
        </p:nvSpPr>
        <p:spPr bwMode="auto">
          <a:xfrm>
            <a:off x="742278" y="1295400"/>
            <a:ext cx="5810922"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dirty="0">
                <a:latin typeface="Bookman Old Style" panose="02050604050505020204" pitchFamily="18" charset="0"/>
              </a:rPr>
              <a:t>Initiating Structure</a:t>
            </a:r>
          </a:p>
          <a:p>
            <a:pPr algn="just" eaLnBrk="1" hangingPunct="1">
              <a:spcBef>
                <a:spcPct val="50000"/>
              </a:spcBef>
            </a:pPr>
            <a:r>
              <a:rPr lang="en-US" altLang="en-US" sz="2400" b="0" dirty="0">
                <a:latin typeface="Bookman Old Style" panose="02050604050505020204" pitchFamily="18" charset="0"/>
              </a:rPr>
              <a:t>The extent to which a leader is likely to define and structure his or her role and those of sub-ordinates in the search for goal attainment.</a:t>
            </a:r>
          </a:p>
        </p:txBody>
      </p:sp>
      <p:sp>
        <p:nvSpPr>
          <p:cNvPr id="18438" name="Text Box 6"/>
          <p:cNvSpPr txBox="1">
            <a:spLocks noChangeArrowheads="1"/>
          </p:cNvSpPr>
          <p:nvPr/>
        </p:nvSpPr>
        <p:spPr bwMode="auto">
          <a:xfrm>
            <a:off x="742278" y="4288811"/>
            <a:ext cx="6191922"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dirty="0">
                <a:latin typeface="Bookman Old Style" panose="02050604050505020204" pitchFamily="18" charset="0"/>
              </a:rPr>
              <a:t>Consideration</a:t>
            </a:r>
          </a:p>
          <a:p>
            <a:pPr algn="just" eaLnBrk="1" hangingPunct="1">
              <a:spcBef>
                <a:spcPct val="50000"/>
              </a:spcBef>
            </a:pPr>
            <a:r>
              <a:rPr lang="en-US" altLang="en-US" sz="2400" b="0" dirty="0">
                <a:latin typeface="Bookman Old Style" panose="02050604050505020204" pitchFamily="18" charset="0"/>
              </a:rPr>
              <a:t>The extent to which a leader is likely to have job relationships characterized by mutual trust, respect for subordinate’s ideas, and regard for their feelings.</a:t>
            </a:r>
          </a:p>
        </p:txBody>
      </p:sp>
    </p:spTree>
    <p:extLst>
      <p:ext uri="{BB962C8B-B14F-4D97-AF65-F5344CB8AC3E}">
        <p14:creationId xmlns:p14="http://schemas.microsoft.com/office/powerpoint/2010/main" val="3148663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4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99247" y="0"/>
            <a:ext cx="10515600" cy="1325563"/>
          </a:xfrm>
        </p:spPr>
        <p:txBody>
          <a:bodyPr>
            <a:normAutofit/>
          </a:bodyPr>
          <a:lstStyle/>
          <a:p>
            <a:pPr>
              <a:defRPr/>
            </a:pPr>
            <a:r>
              <a:rPr lang="en-US" sz="4000" b="1" dirty="0" smtClean="0">
                <a:latin typeface="Bookman Old Style" panose="02050604050505020204" pitchFamily="18" charset="0"/>
              </a:rPr>
              <a:t>Ohio State Studies</a:t>
            </a:r>
          </a:p>
        </p:txBody>
      </p:sp>
      <p:sp>
        <p:nvSpPr>
          <p:cNvPr id="19459" name="Rectangle 3"/>
          <p:cNvSpPr>
            <a:spLocks noGrp="1" noChangeArrowheads="1"/>
          </p:cNvSpPr>
          <p:nvPr>
            <p:ph type="body" idx="1"/>
          </p:nvPr>
        </p:nvSpPr>
        <p:spPr>
          <a:xfrm>
            <a:off x="699247" y="1219200"/>
            <a:ext cx="11005073" cy="5105400"/>
          </a:xfrm>
        </p:spPr>
        <p:txBody>
          <a:bodyPr>
            <a:normAutofit/>
          </a:bodyPr>
          <a:lstStyle/>
          <a:p>
            <a:pPr algn="just">
              <a:lnSpc>
                <a:spcPct val="80000"/>
              </a:lnSpc>
            </a:pPr>
            <a:r>
              <a:rPr lang="en-US" altLang="en-US" sz="2000" dirty="0">
                <a:latin typeface="Bookman Old Style" panose="02050604050505020204" pitchFamily="18" charset="0"/>
              </a:rPr>
              <a:t>The first element was tagged </a:t>
            </a:r>
            <a:r>
              <a:rPr lang="en-US" altLang="en-US" sz="2000" i="1" dirty="0">
                <a:latin typeface="Bookman Old Style" panose="02050604050505020204" pitchFamily="18" charset="0"/>
              </a:rPr>
              <a:t>Initiating Structure</a:t>
            </a:r>
            <a:r>
              <a:rPr lang="en-US" altLang="en-US" sz="2000" dirty="0">
                <a:latin typeface="Bookman Old Style" panose="02050604050505020204" pitchFamily="18" charset="0"/>
              </a:rPr>
              <a:t> and deals with </a:t>
            </a:r>
            <a:r>
              <a:rPr lang="en-US" altLang="en-US" sz="2000" i="1" dirty="0">
                <a:latin typeface="Bookman Old Style" panose="02050604050505020204" pitchFamily="18" charset="0"/>
              </a:rPr>
              <a:t>Task Behavior,</a:t>
            </a:r>
            <a:r>
              <a:rPr lang="en-US" altLang="en-US" sz="2000" dirty="0">
                <a:latin typeface="Bookman Old Style" panose="02050604050505020204" pitchFamily="18" charset="0"/>
              </a:rPr>
              <a:t>  focusing on production issues.  </a:t>
            </a:r>
          </a:p>
          <a:p>
            <a:pPr lvl="1" algn="just">
              <a:lnSpc>
                <a:spcPct val="80000"/>
              </a:lnSpc>
            </a:pPr>
            <a:r>
              <a:rPr lang="en-US" altLang="en-US" sz="2000" b="1" dirty="0">
                <a:latin typeface="Bookman Old Style" panose="02050604050505020204" pitchFamily="18" charset="0"/>
              </a:rPr>
              <a:t>Example:  measuring production output.  </a:t>
            </a:r>
          </a:p>
          <a:p>
            <a:pPr algn="just">
              <a:lnSpc>
                <a:spcPct val="80000"/>
              </a:lnSpc>
            </a:pPr>
            <a:endParaRPr lang="en-US" altLang="en-US" sz="2000" dirty="0">
              <a:latin typeface="Bookman Old Style" panose="02050604050505020204" pitchFamily="18" charset="0"/>
            </a:endParaRPr>
          </a:p>
          <a:p>
            <a:pPr algn="just">
              <a:lnSpc>
                <a:spcPct val="80000"/>
              </a:lnSpc>
            </a:pPr>
            <a:r>
              <a:rPr lang="en-US" altLang="en-US" sz="2000" dirty="0">
                <a:latin typeface="Bookman Old Style" panose="02050604050505020204" pitchFamily="18" charset="0"/>
              </a:rPr>
              <a:t>The second element, </a:t>
            </a:r>
            <a:r>
              <a:rPr lang="en-US" altLang="en-US" sz="2000" i="1" dirty="0">
                <a:latin typeface="Bookman Old Style" panose="02050604050505020204" pitchFamily="18" charset="0"/>
              </a:rPr>
              <a:t>Consideration for Workers, </a:t>
            </a:r>
            <a:r>
              <a:rPr lang="en-US" altLang="en-US" sz="2000" dirty="0">
                <a:latin typeface="Bookman Old Style" panose="02050604050505020204" pitchFamily="18" charset="0"/>
              </a:rPr>
              <a:t>focused on the human side of the business and was also called </a:t>
            </a:r>
            <a:r>
              <a:rPr lang="en-US" altLang="en-US" sz="2000" i="1" dirty="0">
                <a:latin typeface="Bookman Old Style" panose="02050604050505020204" pitchFamily="18" charset="0"/>
              </a:rPr>
              <a:t>Relationship Behavior.  </a:t>
            </a:r>
            <a:endParaRPr lang="en-US" altLang="en-US" sz="2000" dirty="0">
              <a:latin typeface="Bookman Old Style" panose="02050604050505020204" pitchFamily="18" charset="0"/>
            </a:endParaRPr>
          </a:p>
          <a:p>
            <a:pPr lvl="1" algn="just">
              <a:lnSpc>
                <a:spcPct val="80000"/>
              </a:lnSpc>
            </a:pPr>
            <a:r>
              <a:rPr lang="en-US" altLang="en-US" sz="2000" b="1" dirty="0">
                <a:latin typeface="Bookman Old Style" panose="02050604050505020204" pitchFamily="18" charset="0"/>
              </a:rPr>
              <a:t>Example:  orientation of new employees</a:t>
            </a:r>
          </a:p>
          <a:p>
            <a:pPr algn="just">
              <a:lnSpc>
                <a:spcPct val="80000"/>
              </a:lnSpc>
              <a:buFont typeface="Wingdings" panose="05000000000000000000" pitchFamily="2" charset="2"/>
              <a:buNone/>
            </a:pPr>
            <a:r>
              <a:rPr lang="en-US" altLang="en-US" sz="2000" dirty="0">
                <a:latin typeface="Bookman Old Style" panose="02050604050505020204" pitchFamily="18" charset="0"/>
              </a:rPr>
              <a:t> </a:t>
            </a:r>
          </a:p>
          <a:p>
            <a:pPr algn="just">
              <a:lnSpc>
                <a:spcPct val="80000"/>
              </a:lnSpc>
            </a:pPr>
            <a:r>
              <a:rPr lang="en-US" altLang="en-US" sz="2000" dirty="0">
                <a:latin typeface="Bookman Old Style" panose="02050604050505020204" pitchFamily="18" charset="0"/>
              </a:rPr>
              <a:t>In this way the Ohio State Studies brought together the seemingly juxtaposed Scientific Management and Human Relations Movement.</a:t>
            </a:r>
          </a:p>
          <a:p>
            <a:pPr algn="just">
              <a:lnSpc>
                <a:spcPct val="80000"/>
              </a:lnSpc>
            </a:pPr>
            <a:endParaRPr lang="en-US" altLang="en-US" sz="2000" dirty="0">
              <a:latin typeface="Bookman Old Style" panose="02050604050505020204" pitchFamily="18" charset="0"/>
            </a:endParaRPr>
          </a:p>
          <a:p>
            <a:pPr algn="just">
              <a:lnSpc>
                <a:spcPct val="80000"/>
              </a:lnSpc>
            </a:pPr>
            <a:r>
              <a:rPr lang="en-US" altLang="en-US" sz="2000" dirty="0">
                <a:latin typeface="Bookman Old Style" panose="02050604050505020204" pitchFamily="18" charset="0"/>
              </a:rPr>
              <a:t>An important finding of the Ohio State studies was that these two dimensions are independent.  </a:t>
            </a:r>
          </a:p>
          <a:p>
            <a:pPr lvl="1" algn="just">
              <a:lnSpc>
                <a:spcPct val="80000"/>
              </a:lnSpc>
            </a:pPr>
            <a:r>
              <a:rPr lang="en-US" altLang="en-US" sz="2000" b="1" dirty="0">
                <a:latin typeface="Bookman Old Style" panose="02050604050505020204" pitchFamily="18" charset="0"/>
              </a:rPr>
              <a:t>This means that </a:t>
            </a:r>
            <a:r>
              <a:rPr lang="en-US" altLang="en-US" sz="2000" b="1" i="1" dirty="0">
                <a:latin typeface="Bookman Old Style" panose="02050604050505020204" pitchFamily="18" charset="0"/>
              </a:rPr>
              <a:t>consideration for workers</a:t>
            </a:r>
            <a:r>
              <a:rPr lang="en-US" altLang="en-US" sz="2000" b="1" dirty="0">
                <a:latin typeface="Bookman Old Style" panose="02050604050505020204" pitchFamily="18" charset="0"/>
              </a:rPr>
              <a:t> and </a:t>
            </a:r>
            <a:r>
              <a:rPr lang="en-US" altLang="en-US" sz="2000" b="1" i="1" dirty="0">
                <a:latin typeface="Bookman Old Style" panose="02050604050505020204" pitchFamily="18" charset="0"/>
              </a:rPr>
              <a:t>initiating structure</a:t>
            </a:r>
            <a:r>
              <a:rPr lang="en-US" altLang="en-US" sz="2000" b="1" dirty="0">
                <a:latin typeface="Bookman Old Style" panose="02050604050505020204" pitchFamily="18" charset="0"/>
              </a:rPr>
              <a:t> exist simultaneously and in different amounts.    A matrix was created that showed the various combinations and quantities of the elements. </a:t>
            </a:r>
          </a:p>
        </p:txBody>
      </p:sp>
    </p:spTree>
    <p:extLst>
      <p:ext uri="{BB962C8B-B14F-4D97-AF65-F5344CB8AC3E}">
        <p14:creationId xmlns:p14="http://schemas.microsoft.com/office/powerpoint/2010/main" val="1102867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14400" y="85426"/>
            <a:ext cx="10515600" cy="1325563"/>
          </a:xfrm>
        </p:spPr>
        <p:txBody>
          <a:bodyPr>
            <a:normAutofit/>
          </a:bodyPr>
          <a:lstStyle/>
          <a:p>
            <a:pPr>
              <a:defRPr/>
            </a:pPr>
            <a:r>
              <a:rPr lang="en-US" sz="4000" b="1" dirty="0" smtClean="0">
                <a:latin typeface="Bookman Old Style" panose="02050604050505020204" pitchFamily="18" charset="0"/>
              </a:rPr>
              <a:t>Ohio State Studies</a:t>
            </a:r>
          </a:p>
        </p:txBody>
      </p:sp>
      <p:sp>
        <p:nvSpPr>
          <p:cNvPr id="20483" name="Rectangle 3"/>
          <p:cNvSpPr>
            <a:spLocks noGrp="1" noChangeArrowheads="1"/>
          </p:cNvSpPr>
          <p:nvPr>
            <p:ph type="body" idx="1"/>
          </p:nvPr>
        </p:nvSpPr>
        <p:spPr>
          <a:xfrm>
            <a:off x="720762" y="1410988"/>
            <a:ext cx="10628556" cy="4913611"/>
          </a:xfrm>
        </p:spPr>
        <p:txBody>
          <a:bodyPr/>
          <a:lstStyle/>
          <a:p>
            <a:pPr algn="just"/>
            <a:r>
              <a:rPr lang="en-US" altLang="en-US" b="0" dirty="0" smtClean="0">
                <a:latin typeface="Bookman Old Style" panose="02050604050505020204" pitchFamily="18" charset="0"/>
              </a:rPr>
              <a:t>Consideration is more strongly related to the individual.</a:t>
            </a:r>
          </a:p>
          <a:p>
            <a:pPr lvl="1" algn="just"/>
            <a:r>
              <a:rPr lang="en-US" altLang="en-US" b="1" dirty="0" smtClean="0">
                <a:solidFill>
                  <a:schemeClr val="tx1"/>
                </a:solidFill>
                <a:latin typeface="Bookman Old Style" panose="02050604050505020204" pitchFamily="18" charset="0"/>
              </a:rPr>
              <a:t>The followers of leaders who were high in consideration were </a:t>
            </a:r>
            <a:r>
              <a:rPr lang="en-US" altLang="en-US" b="1" dirty="0" smtClean="0">
                <a:solidFill>
                  <a:srgbClr val="CC3300"/>
                </a:solidFill>
                <a:latin typeface="Bookman Old Style" panose="02050604050505020204" pitchFamily="18" charset="0"/>
              </a:rPr>
              <a:t>more satisfied </a:t>
            </a:r>
            <a:r>
              <a:rPr lang="en-US" altLang="en-US" b="1" dirty="0" smtClean="0">
                <a:solidFill>
                  <a:schemeClr val="tx1"/>
                </a:solidFill>
                <a:latin typeface="Bookman Old Style" panose="02050604050505020204" pitchFamily="18" charset="0"/>
              </a:rPr>
              <a:t>with their jobs and </a:t>
            </a:r>
            <a:r>
              <a:rPr lang="en-US" altLang="en-US" b="1" dirty="0" smtClean="0">
                <a:solidFill>
                  <a:srgbClr val="CC3300"/>
                </a:solidFill>
                <a:latin typeface="Bookman Old Style" panose="02050604050505020204" pitchFamily="18" charset="0"/>
              </a:rPr>
              <a:t>more motivated</a:t>
            </a:r>
            <a:r>
              <a:rPr lang="en-US" altLang="en-US" b="1" dirty="0" smtClean="0">
                <a:solidFill>
                  <a:schemeClr val="tx1"/>
                </a:solidFill>
                <a:latin typeface="Bookman Old Style" panose="02050604050505020204" pitchFamily="18" charset="0"/>
              </a:rPr>
              <a:t> and also had </a:t>
            </a:r>
            <a:r>
              <a:rPr lang="en-US" altLang="en-US" b="1" dirty="0" smtClean="0">
                <a:solidFill>
                  <a:srgbClr val="CC3300"/>
                </a:solidFill>
                <a:latin typeface="Bookman Old Style" panose="02050604050505020204" pitchFamily="18" charset="0"/>
              </a:rPr>
              <a:t>more respects</a:t>
            </a:r>
            <a:r>
              <a:rPr lang="en-US" altLang="en-US" b="1" dirty="0" smtClean="0">
                <a:solidFill>
                  <a:schemeClr val="tx1"/>
                </a:solidFill>
                <a:latin typeface="Bookman Old Style" panose="02050604050505020204" pitchFamily="18" charset="0"/>
              </a:rPr>
              <a:t> for their leaders.</a:t>
            </a:r>
          </a:p>
          <a:p>
            <a:pPr algn="just">
              <a:buFont typeface="Wingdings" panose="05000000000000000000" pitchFamily="2" charset="2"/>
              <a:buNone/>
            </a:pPr>
            <a:endParaRPr lang="en-US" altLang="en-US" b="0" dirty="0" smtClean="0">
              <a:latin typeface="Bookman Old Style" panose="02050604050505020204" pitchFamily="18" charset="0"/>
            </a:endParaRPr>
          </a:p>
          <a:p>
            <a:pPr algn="just"/>
            <a:r>
              <a:rPr lang="en-US" altLang="en-US" b="0" dirty="0" smtClean="0">
                <a:latin typeface="Bookman Old Style" panose="02050604050505020204" pitchFamily="18" charset="0"/>
              </a:rPr>
              <a:t>Initiating structure was more strongly related to higher level of group and </a:t>
            </a:r>
            <a:r>
              <a:rPr lang="en-US" altLang="en-US" dirty="0" smtClean="0">
                <a:solidFill>
                  <a:srgbClr val="CC3300"/>
                </a:solidFill>
                <a:latin typeface="Bookman Old Style" panose="02050604050505020204" pitchFamily="18" charset="0"/>
              </a:rPr>
              <a:t>organization productivity</a:t>
            </a:r>
            <a:r>
              <a:rPr lang="en-US" altLang="en-US" b="0" dirty="0" smtClean="0">
                <a:latin typeface="Bookman Old Style" panose="02050604050505020204" pitchFamily="18" charset="0"/>
              </a:rPr>
              <a:t> and </a:t>
            </a:r>
            <a:r>
              <a:rPr lang="en-US" altLang="en-US" dirty="0" smtClean="0">
                <a:solidFill>
                  <a:srgbClr val="CC3300"/>
                </a:solidFill>
                <a:latin typeface="Bookman Old Style" panose="02050604050505020204" pitchFamily="18" charset="0"/>
              </a:rPr>
              <a:t>more positive performance evaluations.</a:t>
            </a:r>
            <a:r>
              <a:rPr lang="en-US" altLang="en-US" b="0" dirty="0" smtClean="0">
                <a:latin typeface="Bookman Old Style" panose="02050604050505020204" pitchFamily="18" charset="0"/>
              </a:rPr>
              <a:t> </a:t>
            </a:r>
          </a:p>
        </p:txBody>
      </p:sp>
    </p:spTree>
    <p:extLst>
      <p:ext uri="{BB962C8B-B14F-4D97-AF65-F5344CB8AC3E}">
        <p14:creationId xmlns:p14="http://schemas.microsoft.com/office/powerpoint/2010/main" val="2291558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Bookman Old Style" panose="02050604050505020204" pitchFamily="18" charset="0"/>
              </a:rPr>
              <a:t>Assumptions</a:t>
            </a:r>
            <a:endParaRPr lang="en-US" sz="4000" dirty="0">
              <a:latin typeface="Bookman Old Style" panose="02050604050505020204" pitchFamily="18" charset="0"/>
            </a:endParaRPr>
          </a:p>
        </p:txBody>
      </p:sp>
      <p:sp>
        <p:nvSpPr>
          <p:cNvPr id="3" name="Content Placeholder 2"/>
          <p:cNvSpPr>
            <a:spLocks noGrp="1"/>
          </p:cNvSpPr>
          <p:nvPr>
            <p:ph idx="1"/>
          </p:nvPr>
        </p:nvSpPr>
        <p:spPr>
          <a:xfrm>
            <a:off x="838200" y="2086882"/>
            <a:ext cx="10515600" cy="4351338"/>
          </a:xfrm>
        </p:spPr>
        <p:txBody>
          <a:bodyPr>
            <a:normAutofit/>
          </a:bodyPr>
          <a:lstStyle/>
          <a:p>
            <a:r>
              <a:rPr lang="en-US" sz="3200" dirty="0" smtClean="0">
                <a:latin typeface="Bookman Old Style" panose="02050604050505020204" pitchFamily="18" charset="0"/>
              </a:rPr>
              <a:t>Assumptions guide behavior</a:t>
            </a:r>
          </a:p>
          <a:p>
            <a:endParaRPr lang="en-US" sz="3200" dirty="0" smtClean="0">
              <a:latin typeface="Bookman Old Style" panose="02050604050505020204" pitchFamily="18" charset="0"/>
            </a:endParaRPr>
          </a:p>
          <a:p>
            <a:r>
              <a:rPr lang="en-US" sz="3200" dirty="0" smtClean="0">
                <a:latin typeface="Bookman Old Style" panose="02050604050505020204" pitchFamily="18" charset="0"/>
              </a:rPr>
              <a:t>Assumptions can be changed</a:t>
            </a:r>
            <a:endParaRPr lang="en-US" sz="3200" dirty="0">
              <a:latin typeface="Bookman Old Style" panose="02050604050505020204" pitchFamily="18" charset="0"/>
            </a:endParaRPr>
          </a:p>
        </p:txBody>
      </p:sp>
    </p:spTree>
    <p:extLst>
      <p:ext uri="{BB962C8B-B14F-4D97-AF65-F5344CB8AC3E}">
        <p14:creationId xmlns:p14="http://schemas.microsoft.com/office/powerpoint/2010/main" val="73738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2235200" y="1628775"/>
            <a:ext cx="7721600" cy="1143000"/>
          </a:xfrm>
          <a:prstGeom prst="rect">
            <a:avLst/>
          </a:prstGeom>
          <a:solidFill>
            <a:schemeClr val="bg1">
              <a:lumMod val="8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kumimoji="1"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kumimoji="1"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kumimoji="1"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kumimoji="1" sz="4400">
                <a:solidFill>
                  <a:schemeClr val="tx2"/>
                </a:solidFill>
                <a:latin typeface="Times New Roman" panose="02020603050405020304" pitchFamily="18" charset="0"/>
              </a:defRPr>
            </a:lvl9pPr>
          </a:lstStyle>
          <a:p>
            <a:r>
              <a:rPr lang="en-US" altLang="en-US" sz="4800" b="1" dirty="0">
                <a:solidFill>
                  <a:srgbClr val="00B050"/>
                </a:solidFill>
                <a:latin typeface="Bookman Old Style" panose="02050604050505020204" pitchFamily="18" charset="0"/>
              </a:rPr>
              <a:t>Influence!</a:t>
            </a:r>
            <a:endParaRPr lang="en-US" altLang="en-US" dirty="0">
              <a:solidFill>
                <a:srgbClr val="00B050"/>
              </a:solidFill>
              <a:latin typeface="Bookman Old Style" panose="02050604050505020204" pitchFamily="18" charset="0"/>
            </a:endParaRPr>
          </a:p>
        </p:txBody>
      </p:sp>
      <p:sp>
        <p:nvSpPr>
          <p:cNvPr id="5" name="Rectangle 4"/>
          <p:cNvSpPr>
            <a:spLocks noGrp="1" noChangeArrowheads="1"/>
          </p:cNvSpPr>
          <p:nvPr/>
        </p:nvSpPr>
        <p:spPr bwMode="auto">
          <a:xfrm>
            <a:off x="1527585" y="3457575"/>
            <a:ext cx="8875059"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Tx/>
              <a:buNone/>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i="1" dirty="0">
                <a:solidFill>
                  <a:srgbClr val="00B050"/>
                </a:solidFill>
                <a:latin typeface="Bookman Old Style" panose="02050604050505020204" pitchFamily="18" charset="0"/>
              </a:rPr>
              <a:t>the ability to have an effect on others</a:t>
            </a:r>
            <a:endParaRPr lang="en-US" altLang="en-US" dirty="0">
              <a:solidFill>
                <a:srgbClr val="00B050"/>
              </a:solidFill>
              <a:latin typeface="Bookman Old Style" panose="02050604050505020204" pitchFamily="18" charset="0"/>
            </a:endParaRPr>
          </a:p>
        </p:txBody>
      </p:sp>
    </p:spTree>
    <p:extLst>
      <p:ext uri="{BB962C8B-B14F-4D97-AF65-F5344CB8AC3E}">
        <p14:creationId xmlns:p14="http://schemas.microsoft.com/office/powerpoint/2010/main" val="684862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Organizational Universals</a:t>
            </a:r>
            <a:endParaRPr lang="en-US" dirty="0">
              <a:latin typeface="Bookman Old Style" panose="02050604050505020204" pitchFamily="18" charset="0"/>
            </a:endParaRPr>
          </a:p>
        </p:txBody>
      </p:sp>
      <p:sp>
        <p:nvSpPr>
          <p:cNvPr id="3" name="Content Placeholder 2"/>
          <p:cNvSpPr>
            <a:spLocks noGrp="1"/>
          </p:cNvSpPr>
          <p:nvPr>
            <p:ph idx="1"/>
          </p:nvPr>
        </p:nvSpPr>
        <p:spPr/>
        <p:txBody>
          <a:bodyPr/>
          <a:lstStyle/>
          <a:p>
            <a:r>
              <a:rPr lang="en-US" dirty="0" smtClean="0">
                <a:latin typeface="Bookman Old Style" panose="02050604050505020204" pitchFamily="18" charset="0"/>
              </a:rPr>
              <a:t>Purpose (s)</a:t>
            </a:r>
          </a:p>
          <a:p>
            <a:endParaRPr lang="en-US" dirty="0" smtClean="0">
              <a:latin typeface="Bookman Old Style" panose="02050604050505020204" pitchFamily="18" charset="0"/>
            </a:endParaRPr>
          </a:p>
          <a:p>
            <a:r>
              <a:rPr lang="en-US" dirty="0" smtClean="0">
                <a:latin typeface="Bookman Old Style" panose="02050604050505020204" pitchFamily="18" charset="0"/>
              </a:rPr>
              <a:t>People</a:t>
            </a:r>
          </a:p>
          <a:p>
            <a:endParaRPr lang="en-US" dirty="0" smtClean="0">
              <a:latin typeface="Bookman Old Style" panose="02050604050505020204" pitchFamily="18" charset="0"/>
            </a:endParaRPr>
          </a:p>
          <a:p>
            <a:r>
              <a:rPr lang="en-US" dirty="0" smtClean="0">
                <a:latin typeface="Bookman Old Style" panose="02050604050505020204" pitchFamily="18" charset="0"/>
              </a:rPr>
              <a:t>Power</a:t>
            </a:r>
            <a:endParaRPr lang="en-US" dirty="0">
              <a:latin typeface="Bookman Old Style" panose="02050604050505020204" pitchFamily="18" charset="0"/>
            </a:endParaRPr>
          </a:p>
        </p:txBody>
      </p:sp>
    </p:spTree>
    <p:extLst>
      <p:ext uri="{BB962C8B-B14F-4D97-AF65-F5344CB8AC3E}">
        <p14:creationId xmlns:p14="http://schemas.microsoft.com/office/powerpoint/2010/main" val="2645166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3" y="354240"/>
            <a:ext cx="10515600" cy="1325563"/>
          </a:xfrm>
        </p:spPr>
        <p:txBody>
          <a:bodyPr>
            <a:normAutofit/>
          </a:bodyPr>
          <a:lstStyle/>
          <a:p>
            <a:r>
              <a:rPr lang="en-US" sz="4000" dirty="0" smtClean="0">
                <a:latin typeface="Bookman Old Style" panose="02050604050505020204" pitchFamily="18" charset="0"/>
              </a:rPr>
              <a:t>The Grid</a:t>
            </a:r>
            <a:endParaRPr lang="en-US" sz="4000" dirty="0">
              <a:latin typeface="Bookman Old Style" panose="02050604050505020204" pitchFamily="18" charset="0"/>
            </a:endParaRPr>
          </a:p>
        </p:txBody>
      </p:sp>
      <p:sp>
        <p:nvSpPr>
          <p:cNvPr id="3" name="TextBox 2"/>
          <p:cNvSpPr txBox="1"/>
          <p:nvPr/>
        </p:nvSpPr>
        <p:spPr>
          <a:xfrm>
            <a:off x="1567543" y="2013857"/>
            <a:ext cx="4738798" cy="1384995"/>
          </a:xfrm>
          <a:prstGeom prst="rect">
            <a:avLst/>
          </a:prstGeom>
          <a:noFill/>
        </p:spPr>
        <p:txBody>
          <a:bodyPr wrap="none" rtlCol="0">
            <a:spAutoFit/>
          </a:bodyPr>
          <a:lstStyle/>
          <a:p>
            <a:pPr marL="457200" indent="-457200">
              <a:buFont typeface="Wingdings" panose="05000000000000000000" pitchFamily="2" charset="2"/>
              <a:buChar char="v"/>
            </a:pPr>
            <a:r>
              <a:rPr lang="en-US" sz="2800" dirty="0" smtClean="0">
                <a:latin typeface="Bookman Old Style" panose="02050604050505020204" pitchFamily="18" charset="0"/>
              </a:rPr>
              <a:t>Concern for People</a:t>
            </a:r>
          </a:p>
          <a:p>
            <a:endParaRPr lang="en-US" sz="2800" dirty="0">
              <a:latin typeface="Bookman Old Style" panose="02050604050505020204" pitchFamily="18" charset="0"/>
            </a:endParaRPr>
          </a:p>
          <a:p>
            <a:pPr marL="457200" indent="-457200">
              <a:buFont typeface="Wingdings" panose="05000000000000000000" pitchFamily="2" charset="2"/>
              <a:buChar char="v"/>
            </a:pPr>
            <a:r>
              <a:rPr lang="en-US" sz="2800" dirty="0" smtClean="0">
                <a:latin typeface="Bookman Old Style" panose="02050604050505020204" pitchFamily="18" charset="0"/>
              </a:rPr>
              <a:t>Concern for Production</a:t>
            </a:r>
            <a:endParaRPr lang="en-US" sz="2800" dirty="0">
              <a:latin typeface="Bookman Old Style" panose="02050604050505020204" pitchFamily="18" charset="0"/>
            </a:endParaRPr>
          </a:p>
        </p:txBody>
      </p:sp>
    </p:spTree>
    <p:extLst>
      <p:ext uri="{BB962C8B-B14F-4D97-AF65-F5344CB8AC3E}">
        <p14:creationId xmlns:p14="http://schemas.microsoft.com/office/powerpoint/2010/main" val="2646561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type="title"/>
          </p:nvPr>
        </p:nvSpPr>
        <p:spPr>
          <a:xfrm>
            <a:off x="7924800" y="685800"/>
            <a:ext cx="2209800" cy="1752600"/>
          </a:xfrm>
        </p:spPr>
        <p:txBody>
          <a:bodyPr vert="horz" lIns="91440" tIns="45720" rIns="91440" bIns="45720" rtlCol="0" anchor="ctr">
            <a:normAutofit/>
          </a:bodyPr>
          <a:lstStyle/>
          <a:p>
            <a:pPr algn="ctr" eaLnBrk="1" hangingPunct="1">
              <a:defRPr/>
            </a:pPr>
            <a:r>
              <a:rPr lang="en-US" sz="2400"/>
              <a:t>The Managerial Grid</a:t>
            </a:r>
            <a:br>
              <a:rPr lang="en-US" sz="2400"/>
            </a:br>
            <a:r>
              <a:rPr lang="en-US" sz="1600"/>
              <a:t>(Blake and Mouton)</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t="23706"/>
          <a:stretch>
            <a:fillRect/>
          </a:stretch>
        </p:blipFill>
        <p:spPr bwMode="auto">
          <a:xfrm>
            <a:off x="8001000" y="4322764"/>
            <a:ext cx="21336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0" name="Object 6"/>
          <p:cNvGraphicFramePr>
            <a:graphicFrameLocks noChangeAspect="1"/>
          </p:cNvGraphicFramePr>
          <p:nvPr>
            <p:extLst/>
          </p:nvPr>
        </p:nvGraphicFramePr>
        <p:xfrm>
          <a:off x="1161826" y="609600"/>
          <a:ext cx="6762974" cy="5562600"/>
        </p:xfrm>
        <a:graphic>
          <a:graphicData uri="http://schemas.openxmlformats.org/presentationml/2006/ole">
            <mc:AlternateContent xmlns:mc="http://schemas.openxmlformats.org/markup-compatibility/2006">
              <mc:Choice xmlns:v="urn:schemas-microsoft-com:vml" Requires="v">
                <p:oleObj spid="_x0000_s4107" name="Photo Editor Photo" r:id="rId4" imgW="5114286" imgH="4772691" progId="MSPhotoEd.3">
                  <p:embed/>
                </p:oleObj>
              </mc:Choice>
              <mc:Fallback>
                <p:oleObj name="Photo Editor Photo" r:id="rId4" imgW="5114286" imgH="4772691"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1826" y="609600"/>
                        <a:ext cx="6762974" cy="5562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58430173"/>
      </p:ext>
    </p:extLst>
  </p:cSld>
  <p:clrMapOvr>
    <a:masterClrMapping/>
  </p:clrMapOvr>
  <p:transition>
    <p:cut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4.bp.blogspot.com/-mz_Uqcem1z4/VejoMkjcyxI/AAAAAAAAC6s/sqYNxL94ZmM/s1600/blake-and-mouton-leadership-gri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63" y="276447"/>
            <a:ext cx="9930809" cy="6018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84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lake and Mouton managerial 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460" y="404037"/>
            <a:ext cx="9314121" cy="574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125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Bookman Old Style" panose="02050604050505020204" pitchFamily="18" charset="0"/>
              </a:rPr>
              <a:t>Factors that Determine Grid Style</a:t>
            </a:r>
            <a:endParaRPr lang="en-US" sz="4000" dirty="0">
              <a:latin typeface="Bookman Old Style" panose="02050604050505020204" pitchFamily="18" charset="0"/>
            </a:endParaRPr>
          </a:p>
        </p:txBody>
      </p:sp>
      <p:sp>
        <p:nvSpPr>
          <p:cNvPr id="3" name="TextBox 2"/>
          <p:cNvSpPr txBox="1"/>
          <p:nvPr/>
        </p:nvSpPr>
        <p:spPr>
          <a:xfrm>
            <a:off x="1306285" y="1861457"/>
            <a:ext cx="2440092" cy="3970318"/>
          </a:xfrm>
          <a:prstGeom prst="rect">
            <a:avLst/>
          </a:prstGeom>
          <a:noFill/>
        </p:spPr>
        <p:txBody>
          <a:bodyPr wrap="none" rtlCol="0">
            <a:spAutoFit/>
          </a:bodyPr>
          <a:lstStyle/>
          <a:p>
            <a:r>
              <a:rPr lang="en-US" sz="2800" dirty="0" smtClean="0">
                <a:latin typeface="Bookman Old Style" panose="02050604050505020204" pitchFamily="18" charset="0"/>
              </a:rPr>
              <a:t>Organization</a:t>
            </a:r>
          </a:p>
          <a:p>
            <a:endParaRPr lang="en-US" sz="2800" dirty="0">
              <a:latin typeface="Bookman Old Style" panose="02050604050505020204" pitchFamily="18" charset="0"/>
            </a:endParaRPr>
          </a:p>
          <a:p>
            <a:r>
              <a:rPr lang="en-US" sz="2800" dirty="0" smtClean="0">
                <a:latin typeface="Bookman Old Style" panose="02050604050505020204" pitchFamily="18" charset="0"/>
              </a:rPr>
              <a:t>Situation</a:t>
            </a:r>
          </a:p>
          <a:p>
            <a:endParaRPr lang="en-US" sz="2800" dirty="0">
              <a:latin typeface="Bookman Old Style" panose="02050604050505020204" pitchFamily="18" charset="0"/>
            </a:endParaRPr>
          </a:p>
          <a:p>
            <a:r>
              <a:rPr lang="en-US" sz="2800" dirty="0" smtClean="0">
                <a:latin typeface="Bookman Old Style" panose="02050604050505020204" pitchFamily="18" charset="0"/>
              </a:rPr>
              <a:t>Values</a:t>
            </a:r>
          </a:p>
          <a:p>
            <a:endParaRPr lang="en-US" sz="2800" dirty="0">
              <a:latin typeface="Bookman Old Style" panose="02050604050505020204" pitchFamily="18" charset="0"/>
            </a:endParaRPr>
          </a:p>
          <a:p>
            <a:r>
              <a:rPr lang="en-US" sz="2800" dirty="0" smtClean="0">
                <a:latin typeface="Bookman Old Style" panose="02050604050505020204" pitchFamily="18" charset="0"/>
              </a:rPr>
              <a:t>Personality</a:t>
            </a:r>
          </a:p>
          <a:p>
            <a:endParaRPr lang="en-US" sz="2800" dirty="0">
              <a:latin typeface="Bookman Old Style" panose="02050604050505020204" pitchFamily="18" charset="0"/>
            </a:endParaRPr>
          </a:p>
          <a:p>
            <a:r>
              <a:rPr lang="en-US" sz="2800" dirty="0" smtClean="0">
                <a:latin typeface="Bookman Old Style" panose="02050604050505020204" pitchFamily="18" charset="0"/>
              </a:rPr>
              <a:t>Chance</a:t>
            </a:r>
            <a:endParaRPr lang="en-US" sz="2800" dirty="0">
              <a:latin typeface="Bookman Old Style" panose="02050604050505020204" pitchFamily="18" charset="0"/>
            </a:endParaRPr>
          </a:p>
        </p:txBody>
      </p:sp>
    </p:spTree>
    <p:extLst>
      <p:ext uri="{BB962C8B-B14F-4D97-AF65-F5344CB8AC3E}">
        <p14:creationId xmlns:p14="http://schemas.microsoft.com/office/powerpoint/2010/main" val="3498306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218" y="2247088"/>
            <a:ext cx="10515600" cy="1325563"/>
          </a:xfrm>
        </p:spPr>
        <p:txBody>
          <a:bodyPr>
            <a:normAutofit/>
          </a:bodyPr>
          <a:lstStyle/>
          <a:p>
            <a:pPr algn="ctr"/>
            <a:r>
              <a:rPr lang="en-US" dirty="0" smtClean="0">
                <a:latin typeface="Bookman Old Style" panose="02050604050505020204" pitchFamily="18" charset="0"/>
              </a:rPr>
              <a:t>Dominant and Backup Style</a:t>
            </a:r>
            <a:endParaRPr lang="en-US" dirty="0">
              <a:latin typeface="Bookman Old Style" panose="02050604050505020204" pitchFamily="18" charset="0"/>
            </a:endParaRPr>
          </a:p>
        </p:txBody>
      </p:sp>
    </p:spTree>
    <p:extLst>
      <p:ext uri="{BB962C8B-B14F-4D97-AF65-F5344CB8AC3E}">
        <p14:creationId xmlns:p14="http://schemas.microsoft.com/office/powerpoint/2010/main" val="246780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800100" y="0"/>
            <a:ext cx="10515600" cy="1325563"/>
          </a:xfrm>
        </p:spPr>
        <p:txBody>
          <a:bodyPr>
            <a:normAutofit/>
          </a:bodyPr>
          <a:lstStyle/>
          <a:p>
            <a:pPr eaLnBrk="1" hangingPunct="1">
              <a:defRPr/>
            </a:pPr>
            <a:r>
              <a:rPr lang="en-US" sz="4000" b="1" dirty="0" smtClean="0">
                <a:latin typeface="Bookman Old Style" panose="02050604050505020204" pitchFamily="18" charset="0"/>
              </a:rPr>
              <a:t>University of Michigan Studies</a:t>
            </a:r>
          </a:p>
        </p:txBody>
      </p:sp>
      <p:sp>
        <p:nvSpPr>
          <p:cNvPr id="265219" name="Line 3"/>
          <p:cNvSpPr>
            <a:spLocks noChangeShapeType="1"/>
          </p:cNvSpPr>
          <p:nvPr/>
        </p:nvSpPr>
        <p:spPr bwMode="auto">
          <a:xfrm>
            <a:off x="2381250" y="3585883"/>
            <a:ext cx="735330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Text Box 5"/>
          <p:cNvSpPr txBox="1">
            <a:spLocks noChangeArrowheads="1"/>
          </p:cNvSpPr>
          <p:nvPr/>
        </p:nvSpPr>
        <p:spPr bwMode="auto">
          <a:xfrm>
            <a:off x="2438399" y="1206004"/>
            <a:ext cx="73914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dirty="0">
                <a:latin typeface="Bookman Old Style" panose="02050604050505020204" pitchFamily="18" charset="0"/>
              </a:rPr>
              <a:t>Employee-Oriented Leader</a:t>
            </a:r>
          </a:p>
          <a:p>
            <a:pPr algn="just" eaLnBrk="1" hangingPunct="1">
              <a:spcBef>
                <a:spcPct val="50000"/>
              </a:spcBef>
            </a:pPr>
            <a:r>
              <a:rPr lang="en-US" altLang="en-US" sz="2400" b="0" dirty="0">
                <a:latin typeface="Bookman Old Style" panose="02050604050505020204" pitchFamily="18" charset="0"/>
              </a:rPr>
              <a:t>Emphasizing interpersonal relations; taking a personal interest in the needs of employees and accepting individual differences among members.</a:t>
            </a:r>
          </a:p>
        </p:txBody>
      </p:sp>
      <p:sp>
        <p:nvSpPr>
          <p:cNvPr id="21510" name="Text Box 6"/>
          <p:cNvSpPr txBox="1">
            <a:spLocks noChangeArrowheads="1"/>
          </p:cNvSpPr>
          <p:nvPr/>
        </p:nvSpPr>
        <p:spPr bwMode="auto">
          <a:xfrm>
            <a:off x="2476499" y="4360891"/>
            <a:ext cx="731520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dirty="0">
                <a:latin typeface="Bookman Old Style" panose="02050604050505020204" pitchFamily="18" charset="0"/>
              </a:rPr>
              <a:t>Production-Oriented Leader</a:t>
            </a:r>
          </a:p>
          <a:p>
            <a:pPr algn="just" eaLnBrk="1" hangingPunct="1">
              <a:spcBef>
                <a:spcPct val="50000"/>
              </a:spcBef>
            </a:pPr>
            <a:r>
              <a:rPr lang="en-US" altLang="en-US" sz="2400" b="0" dirty="0">
                <a:latin typeface="Bookman Old Style" panose="02050604050505020204" pitchFamily="18" charset="0"/>
              </a:rPr>
              <a:t>One who emphasizes technical or task aspects of the job.</a:t>
            </a:r>
          </a:p>
        </p:txBody>
      </p:sp>
    </p:spTree>
    <p:extLst>
      <p:ext uri="{BB962C8B-B14F-4D97-AF65-F5344CB8AC3E}">
        <p14:creationId xmlns:p14="http://schemas.microsoft.com/office/powerpoint/2010/main" val="3843227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5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38200" y="182881"/>
            <a:ext cx="10515600" cy="1183340"/>
          </a:xfrm>
        </p:spPr>
        <p:txBody>
          <a:bodyPr>
            <a:normAutofit/>
          </a:bodyPr>
          <a:lstStyle/>
          <a:p>
            <a:pPr>
              <a:defRPr/>
            </a:pPr>
            <a:r>
              <a:rPr lang="en-US" sz="4000" b="1" dirty="0" smtClean="0">
                <a:latin typeface="Bookman Old Style" panose="02050604050505020204" pitchFamily="18" charset="0"/>
              </a:rPr>
              <a:t>University of Michigan Studies</a:t>
            </a:r>
          </a:p>
        </p:txBody>
      </p:sp>
      <p:sp>
        <p:nvSpPr>
          <p:cNvPr id="22531" name="Rectangle 3"/>
          <p:cNvSpPr>
            <a:spLocks noGrp="1" noChangeArrowheads="1"/>
          </p:cNvSpPr>
          <p:nvPr>
            <p:ph type="body" idx="1"/>
          </p:nvPr>
        </p:nvSpPr>
        <p:spPr>
          <a:xfrm>
            <a:off x="1215614" y="1524000"/>
            <a:ext cx="10252038" cy="5105400"/>
          </a:xfrm>
        </p:spPr>
        <p:txBody>
          <a:bodyPr>
            <a:normAutofit/>
          </a:bodyPr>
          <a:lstStyle/>
          <a:p>
            <a:pPr algn="just">
              <a:lnSpc>
                <a:spcPct val="80000"/>
              </a:lnSpc>
            </a:pPr>
            <a:r>
              <a:rPr lang="en-US" altLang="en-US" b="0" dirty="0" smtClean="0">
                <a:latin typeface="Bookman Old Style" panose="02050604050505020204" pitchFamily="18" charset="0"/>
              </a:rPr>
              <a:t>A series of studies on leadership were done in Michigan University, starting in the 1950s. Under the general direction of </a:t>
            </a:r>
            <a:r>
              <a:rPr lang="en-US" altLang="en-US" b="0" dirty="0" err="1" smtClean="0">
                <a:latin typeface="Bookman Old Style" panose="02050604050505020204" pitchFamily="18" charset="0"/>
              </a:rPr>
              <a:t>Rensis</a:t>
            </a:r>
            <a:r>
              <a:rPr lang="en-US" altLang="en-US" b="0" dirty="0" smtClean="0">
                <a:latin typeface="Bookman Old Style" panose="02050604050505020204" pitchFamily="18" charset="0"/>
              </a:rPr>
              <a:t> Likert, the focus of the Michigan studies was to determine the principles and methods of leadership that led to productivity and job satisfaction. Two types of leadership behaviors were identified: </a:t>
            </a:r>
          </a:p>
          <a:p>
            <a:pPr algn="just">
              <a:lnSpc>
                <a:spcPct val="80000"/>
              </a:lnSpc>
            </a:pPr>
            <a:endParaRPr lang="en-US" altLang="en-US" b="0" dirty="0" smtClean="0">
              <a:latin typeface="Bookman Old Style" panose="02050604050505020204" pitchFamily="18" charset="0"/>
            </a:endParaRPr>
          </a:p>
          <a:p>
            <a:pPr lvl="1" algn="just">
              <a:lnSpc>
                <a:spcPct val="80000"/>
              </a:lnSpc>
            </a:pPr>
            <a:r>
              <a:rPr lang="en-US" altLang="en-US" b="1" dirty="0">
                <a:latin typeface="Bookman Old Style" panose="02050604050505020204" pitchFamily="18" charset="0"/>
              </a:rPr>
              <a:t>employee orientation (stress the human-relations aspect, employees are viewed as human beings with personal needs) </a:t>
            </a:r>
          </a:p>
          <a:p>
            <a:pPr lvl="1" algn="just">
              <a:lnSpc>
                <a:spcPct val="80000"/>
              </a:lnSpc>
            </a:pPr>
            <a:r>
              <a:rPr lang="en-US" altLang="en-US" b="1" dirty="0">
                <a:latin typeface="Bookman Old Style" panose="02050604050505020204" pitchFamily="18" charset="0"/>
              </a:rPr>
              <a:t>production orientation (stress on the technical and production aspects of the job, employees viewed as the means of getting the work done).</a:t>
            </a:r>
          </a:p>
        </p:txBody>
      </p:sp>
    </p:spTree>
    <p:extLst>
      <p:ext uri="{BB962C8B-B14F-4D97-AF65-F5344CB8AC3E}">
        <p14:creationId xmlns:p14="http://schemas.microsoft.com/office/powerpoint/2010/main" val="3355104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57431" y="80103"/>
            <a:ext cx="10353338" cy="1325563"/>
          </a:xfrm>
        </p:spPr>
        <p:txBody>
          <a:bodyPr>
            <a:normAutofit/>
          </a:bodyPr>
          <a:lstStyle/>
          <a:p>
            <a:pPr>
              <a:defRPr/>
            </a:pPr>
            <a:r>
              <a:rPr lang="en-US" sz="4000" b="1" dirty="0" smtClean="0">
                <a:latin typeface="Bookman Old Style" panose="02050604050505020204" pitchFamily="18" charset="0"/>
              </a:rPr>
              <a:t>University of Michigan Studies</a:t>
            </a:r>
          </a:p>
        </p:txBody>
      </p:sp>
      <p:sp>
        <p:nvSpPr>
          <p:cNvPr id="23555" name="Rectangle 3"/>
          <p:cNvSpPr>
            <a:spLocks noGrp="1" noChangeArrowheads="1"/>
          </p:cNvSpPr>
          <p:nvPr>
            <p:ph type="body" idx="1"/>
          </p:nvPr>
        </p:nvSpPr>
        <p:spPr>
          <a:xfrm>
            <a:off x="774551" y="1524000"/>
            <a:ext cx="10456433" cy="5105400"/>
          </a:xfrm>
        </p:spPr>
        <p:txBody>
          <a:bodyPr>
            <a:normAutofit/>
          </a:bodyPr>
          <a:lstStyle/>
          <a:p>
            <a:pPr algn="just">
              <a:lnSpc>
                <a:spcPct val="80000"/>
              </a:lnSpc>
            </a:pPr>
            <a:r>
              <a:rPr lang="en-US" altLang="en-US" b="0" dirty="0" smtClean="0">
                <a:latin typeface="Bookman Old Style" panose="02050604050505020204" pitchFamily="18" charset="0"/>
              </a:rPr>
              <a:t>Leaders with an employee orientation showed genuine concern for interpersonal relations. Those with a production orientation focused on the task or technical aspects of the job.  </a:t>
            </a:r>
          </a:p>
          <a:p>
            <a:pPr algn="just">
              <a:lnSpc>
                <a:spcPct val="80000"/>
              </a:lnSpc>
            </a:pPr>
            <a:endParaRPr lang="tr-TR" altLang="en-US" b="0" dirty="0" smtClean="0">
              <a:latin typeface="Bookman Old Style" panose="02050604050505020204" pitchFamily="18" charset="0"/>
            </a:endParaRPr>
          </a:p>
          <a:p>
            <a:pPr algn="just">
              <a:lnSpc>
                <a:spcPct val="80000"/>
              </a:lnSpc>
            </a:pPr>
            <a:r>
              <a:rPr lang="en-US" altLang="en-US" b="0" dirty="0" smtClean="0">
                <a:latin typeface="Bookman Old Style" panose="02050604050505020204" pitchFamily="18" charset="0"/>
              </a:rPr>
              <a:t>The conclusion of the Michigan studies was that an employee orientation and general instead of close supervision yielded better results. Likert eventually developed four "systems" of management based on these studies; he advocated System 4 (the participative-group system, which was the most participatory set of leader behaviors) as resulting in the most positive outcomes.</a:t>
            </a:r>
          </a:p>
        </p:txBody>
      </p:sp>
    </p:spTree>
    <p:extLst>
      <p:ext uri="{BB962C8B-B14F-4D97-AF65-F5344CB8AC3E}">
        <p14:creationId xmlns:p14="http://schemas.microsoft.com/office/powerpoint/2010/main" val="2269874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1828800" y="1779494"/>
            <a:ext cx="898263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Tx/>
              <a:buNone/>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dirty="0">
                <a:solidFill>
                  <a:srgbClr val="002060"/>
                </a:solidFill>
                <a:latin typeface="Bookman Old Style" panose="02050604050505020204" pitchFamily="18" charset="0"/>
              </a:rPr>
              <a:t>Although a leader may be in a high-ranking position and have abundant knowledge and success, what make someone a leader is his or her</a:t>
            </a:r>
          </a:p>
        </p:txBody>
      </p:sp>
      <p:sp>
        <p:nvSpPr>
          <p:cNvPr id="5" name="Text Box 4"/>
          <p:cNvSpPr txBox="1">
            <a:spLocks noChangeArrowheads="1"/>
          </p:cNvSpPr>
          <p:nvPr/>
        </p:nvSpPr>
        <p:spPr bwMode="auto">
          <a:xfrm>
            <a:off x="3208020" y="3237495"/>
            <a:ext cx="61941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altLang="en-US" sz="3200" b="1" dirty="0">
                <a:solidFill>
                  <a:srgbClr val="002060"/>
                </a:solidFill>
                <a:latin typeface="Bookman Old Style" panose="02050604050505020204" pitchFamily="18" charset="0"/>
              </a:rPr>
              <a:t>ability to </a:t>
            </a:r>
            <a:r>
              <a:rPr lang="en-US" altLang="en-US" sz="3200" b="1" dirty="0" smtClean="0">
                <a:solidFill>
                  <a:srgbClr val="002060"/>
                </a:solidFill>
                <a:latin typeface="Bookman Old Style" panose="02050604050505020204" pitchFamily="18" charset="0"/>
              </a:rPr>
              <a:t>influence others</a:t>
            </a:r>
            <a:r>
              <a:rPr lang="en-US" altLang="en-US" sz="3200" b="1" dirty="0">
                <a:solidFill>
                  <a:srgbClr val="002060"/>
                </a:solidFill>
                <a:latin typeface="Bookman Old Style" panose="02050604050505020204" pitchFamily="18" charset="0"/>
              </a:rPr>
              <a:t>.</a:t>
            </a:r>
            <a:endParaRPr lang="en-US" altLang="en-US"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2779523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normAutofit/>
          </a:bodyPr>
          <a:lstStyle/>
          <a:p>
            <a:pPr eaLnBrk="1" hangingPunct="1">
              <a:defRPr/>
            </a:pPr>
            <a:r>
              <a:rPr lang="en-US" sz="4000" b="1" dirty="0" smtClean="0">
                <a:latin typeface="Bookman Old Style" panose="02050604050505020204" pitchFamily="18" charset="0"/>
              </a:rPr>
              <a:t>Scandinavian Studies</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5614" y="2895600"/>
            <a:ext cx="254158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268" name="Line 4"/>
          <p:cNvSpPr>
            <a:spLocks noChangeShapeType="1"/>
          </p:cNvSpPr>
          <p:nvPr/>
        </p:nvSpPr>
        <p:spPr bwMode="auto">
          <a:xfrm>
            <a:off x="2438400" y="3200400"/>
            <a:ext cx="381000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1" name="Text Box 5"/>
          <p:cNvSpPr txBox="1">
            <a:spLocks noChangeArrowheads="1"/>
          </p:cNvSpPr>
          <p:nvPr/>
        </p:nvSpPr>
        <p:spPr bwMode="auto">
          <a:xfrm>
            <a:off x="1065007" y="1511300"/>
            <a:ext cx="7543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dirty="0">
                <a:latin typeface="Bookman Old Style" panose="02050604050505020204" pitchFamily="18" charset="0"/>
              </a:rPr>
              <a:t>Development-Oriented Leader</a:t>
            </a:r>
          </a:p>
          <a:p>
            <a:pPr algn="just" eaLnBrk="1" hangingPunct="1">
              <a:spcBef>
                <a:spcPct val="50000"/>
              </a:spcBef>
            </a:pPr>
            <a:r>
              <a:rPr lang="en-US" altLang="en-US" sz="2400" b="0" dirty="0">
                <a:latin typeface="Bookman Old Style" panose="02050604050505020204" pitchFamily="18" charset="0"/>
              </a:rPr>
              <a:t>One who values experimentation, seeking new ideas, and generating and implementing change.</a:t>
            </a:r>
          </a:p>
        </p:txBody>
      </p:sp>
      <p:sp>
        <p:nvSpPr>
          <p:cNvPr id="24582" name="Rectangle 6"/>
          <p:cNvSpPr>
            <a:spLocks noChangeArrowheads="1"/>
          </p:cNvSpPr>
          <p:nvPr/>
        </p:nvSpPr>
        <p:spPr bwMode="auto">
          <a:xfrm>
            <a:off x="1065007" y="3352801"/>
            <a:ext cx="579299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just" eaLnBrk="1" hangingPunct="1"/>
            <a:r>
              <a:rPr lang="en-US" altLang="en-US" sz="2400" b="0" dirty="0">
                <a:latin typeface="Bookman Old Style" panose="02050604050505020204" pitchFamily="18" charset="0"/>
              </a:rPr>
              <a:t>Researchers in Finland and Sweden question whether there are only two dimensions (production-orientation and employee-orientation) that capture the essence of leadership behavior. Their premise is that in a changing world, effective leaders would exhibit </a:t>
            </a:r>
            <a:r>
              <a:rPr lang="en-US" altLang="en-US" sz="2400" dirty="0">
                <a:latin typeface="Bookman Old Style" panose="02050604050505020204" pitchFamily="18" charset="0"/>
              </a:rPr>
              <a:t>development-oriented </a:t>
            </a:r>
            <a:r>
              <a:rPr lang="en-US" altLang="en-US" sz="2400" b="0" dirty="0">
                <a:latin typeface="Bookman Old Style" panose="02050604050505020204" pitchFamily="18" charset="0"/>
              </a:rPr>
              <a:t>behavior. </a:t>
            </a:r>
          </a:p>
        </p:txBody>
      </p:sp>
    </p:spTree>
    <p:extLst>
      <p:ext uri="{BB962C8B-B14F-4D97-AF65-F5344CB8AC3E}">
        <p14:creationId xmlns:p14="http://schemas.microsoft.com/office/powerpoint/2010/main" val="970314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7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p:nvPr>
        </p:nvSpPr>
        <p:spPr/>
        <p:txBody>
          <a:bodyPr>
            <a:normAutofit/>
          </a:bodyPr>
          <a:lstStyle/>
          <a:p>
            <a:pPr algn="ctr">
              <a:defRPr/>
            </a:pPr>
            <a:r>
              <a:rPr lang="en-US" sz="4000" b="1" dirty="0" smtClean="0">
                <a:latin typeface="Bookman Old Style" panose="02050604050505020204" pitchFamily="18" charset="0"/>
              </a:rPr>
              <a:t>Contingency Theories</a:t>
            </a:r>
          </a:p>
        </p:txBody>
      </p:sp>
      <p:sp>
        <p:nvSpPr>
          <p:cNvPr id="25603" name="Rectangle 5"/>
          <p:cNvSpPr>
            <a:spLocks noGrp="1" noChangeArrowheads="1"/>
          </p:cNvSpPr>
          <p:nvPr>
            <p:ph type="body" idx="1"/>
          </p:nvPr>
        </p:nvSpPr>
        <p:spPr>
          <a:xfrm>
            <a:off x="666974" y="1690688"/>
            <a:ext cx="10789920" cy="5334000"/>
          </a:xfrm>
        </p:spPr>
        <p:txBody>
          <a:bodyPr/>
          <a:lstStyle/>
          <a:p>
            <a:pPr algn="just">
              <a:lnSpc>
                <a:spcPct val="90000"/>
              </a:lnSpc>
            </a:pPr>
            <a:r>
              <a:rPr lang="en-US" altLang="en-US" dirty="0">
                <a:latin typeface="Bookman Old Style" panose="02050604050505020204" pitchFamily="18" charset="0"/>
              </a:rPr>
              <a:t>The leader's ability to lead is contingent upon various situational factors, including the leader's preferred style, the capabilities and behaviors of followers and also various other situational factors. </a:t>
            </a:r>
          </a:p>
          <a:p>
            <a:pPr algn="just">
              <a:lnSpc>
                <a:spcPct val="90000"/>
              </a:lnSpc>
            </a:pPr>
            <a:endParaRPr lang="tr-TR" altLang="en-US" dirty="0">
              <a:latin typeface="Bookman Old Style" panose="02050604050505020204" pitchFamily="18" charset="0"/>
            </a:endParaRPr>
          </a:p>
          <a:p>
            <a:pPr algn="just">
              <a:lnSpc>
                <a:spcPct val="90000"/>
              </a:lnSpc>
            </a:pPr>
            <a:r>
              <a:rPr lang="en-US" altLang="en-US" dirty="0">
                <a:latin typeface="Bookman Old Style" panose="02050604050505020204" pitchFamily="18" charset="0"/>
              </a:rPr>
              <a:t>Contingency theories contend that there is no one best way of leading and that a leadership style that is effective in some situations may not be successful in others.</a:t>
            </a:r>
          </a:p>
        </p:txBody>
      </p:sp>
    </p:spTree>
    <p:extLst>
      <p:ext uri="{BB962C8B-B14F-4D97-AF65-F5344CB8AC3E}">
        <p14:creationId xmlns:p14="http://schemas.microsoft.com/office/powerpoint/2010/main" val="1727945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p:nvPr>
        </p:nvSpPr>
        <p:spPr>
          <a:xfrm>
            <a:off x="805927" y="85426"/>
            <a:ext cx="10515600" cy="1325563"/>
          </a:xfrm>
        </p:spPr>
        <p:txBody>
          <a:bodyPr>
            <a:normAutofit/>
          </a:bodyPr>
          <a:lstStyle/>
          <a:p>
            <a:pPr algn="ctr">
              <a:defRPr/>
            </a:pPr>
            <a:r>
              <a:rPr lang="en-US" sz="4000" b="1" dirty="0" smtClean="0">
                <a:latin typeface="Bookman Old Style" panose="02050604050505020204" pitchFamily="18" charset="0"/>
              </a:rPr>
              <a:t>Contingency Theories</a:t>
            </a:r>
          </a:p>
        </p:txBody>
      </p:sp>
      <p:sp>
        <p:nvSpPr>
          <p:cNvPr id="26627" name="Rectangle 5"/>
          <p:cNvSpPr>
            <a:spLocks noGrp="1" noChangeArrowheads="1"/>
          </p:cNvSpPr>
          <p:nvPr>
            <p:ph type="body" idx="1"/>
          </p:nvPr>
        </p:nvSpPr>
        <p:spPr>
          <a:xfrm>
            <a:off x="746759" y="1524000"/>
            <a:ext cx="10574768" cy="5334000"/>
          </a:xfrm>
        </p:spPr>
        <p:txBody>
          <a:bodyPr/>
          <a:lstStyle/>
          <a:p>
            <a:pPr algn="just">
              <a:lnSpc>
                <a:spcPct val="90000"/>
              </a:lnSpc>
            </a:pPr>
            <a:r>
              <a:rPr lang="en-US" altLang="en-US" dirty="0">
                <a:latin typeface="Bookman Old Style" panose="02050604050505020204" pitchFamily="18" charset="0"/>
              </a:rPr>
              <a:t>An effect of this is that leaders who are very effective at one place and time may become unsuccessful either when transplanted to another situation or when the factors around them change.</a:t>
            </a:r>
          </a:p>
          <a:p>
            <a:pPr algn="just">
              <a:lnSpc>
                <a:spcPct val="90000"/>
              </a:lnSpc>
            </a:pPr>
            <a:endParaRPr lang="tr-TR" altLang="en-US" dirty="0">
              <a:latin typeface="Bookman Old Style" panose="02050604050505020204" pitchFamily="18" charset="0"/>
            </a:endParaRPr>
          </a:p>
          <a:p>
            <a:pPr algn="just">
              <a:lnSpc>
                <a:spcPct val="90000"/>
              </a:lnSpc>
            </a:pPr>
            <a:r>
              <a:rPr lang="en-US" altLang="en-US" dirty="0">
                <a:latin typeface="Bookman Old Style" panose="02050604050505020204" pitchFamily="18" charset="0"/>
              </a:rPr>
              <a:t>This helps to explain how some leaders who seem for a while to have the 'Midas touch' suddenly appear to go off the boil and make very unsuccessful decisions.</a:t>
            </a:r>
          </a:p>
        </p:txBody>
      </p:sp>
    </p:spTree>
    <p:extLst>
      <p:ext uri="{BB962C8B-B14F-4D97-AF65-F5344CB8AC3E}">
        <p14:creationId xmlns:p14="http://schemas.microsoft.com/office/powerpoint/2010/main" val="372702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b="1" dirty="0" smtClean="0">
                <a:latin typeface="Bookman Old Style" panose="02050604050505020204" pitchFamily="18" charset="0"/>
              </a:rPr>
              <a:t>Contingency Theories</a:t>
            </a:r>
          </a:p>
        </p:txBody>
      </p:sp>
      <p:sp>
        <p:nvSpPr>
          <p:cNvPr id="27651" name="Rectangle 3"/>
          <p:cNvSpPr>
            <a:spLocks noGrp="1" noChangeArrowheads="1"/>
          </p:cNvSpPr>
          <p:nvPr>
            <p:ph type="body" idx="1"/>
          </p:nvPr>
        </p:nvSpPr>
        <p:spPr/>
        <p:txBody>
          <a:bodyPr/>
          <a:lstStyle/>
          <a:p>
            <a:pPr algn="just"/>
            <a:endParaRPr lang="en-US" altLang="en-US" dirty="0" smtClean="0">
              <a:solidFill>
                <a:srgbClr val="006600"/>
              </a:solidFill>
              <a:latin typeface="Bookman Old Style" panose="02050604050505020204" pitchFamily="18" charset="0"/>
            </a:endParaRPr>
          </a:p>
          <a:p>
            <a:pPr algn="just"/>
            <a:r>
              <a:rPr lang="en-US" altLang="en-US" b="0" dirty="0" smtClean="0">
                <a:latin typeface="Bookman Old Style" panose="02050604050505020204" pitchFamily="18" charset="0"/>
              </a:rPr>
              <a:t>Contingency theory is similar to situational theory in that there is an assumption of no simple one right way. The main difference is that situational theory tends to focus more on the behaviors that the leader should adopt, given situational factors (often about follower behavior), whereas contingency theory takes a broader view that includes contingent factors about leader capability and other variables within the situation.</a:t>
            </a:r>
          </a:p>
          <a:p>
            <a:pPr>
              <a:buFont typeface="Wingdings" panose="05000000000000000000" pitchFamily="2" charset="2"/>
              <a:buNone/>
            </a:pPr>
            <a:endParaRPr lang="en-US" altLang="en-US" dirty="0" smtClean="0">
              <a:latin typeface="Bookman Old Style" panose="02050604050505020204" pitchFamily="18" charset="0"/>
            </a:endParaRPr>
          </a:p>
        </p:txBody>
      </p:sp>
    </p:spTree>
    <p:extLst>
      <p:ext uri="{BB962C8B-B14F-4D97-AF65-F5344CB8AC3E}">
        <p14:creationId xmlns:p14="http://schemas.microsoft.com/office/powerpoint/2010/main" val="1912024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b="1" smtClean="0"/>
              <a:t>Fiedler’s Contingency Model</a:t>
            </a:r>
          </a:p>
        </p:txBody>
      </p:sp>
      <p:sp>
        <p:nvSpPr>
          <p:cNvPr id="28675" name="Rectangle 3"/>
          <p:cNvSpPr>
            <a:spLocks noGrp="1" noChangeArrowheads="1"/>
          </p:cNvSpPr>
          <p:nvPr>
            <p:ph type="body" idx="1"/>
          </p:nvPr>
        </p:nvSpPr>
        <p:spPr>
          <a:xfrm>
            <a:off x="1502229" y="1219200"/>
            <a:ext cx="9851571" cy="5105400"/>
          </a:xfrm>
        </p:spPr>
        <p:txBody>
          <a:bodyPr/>
          <a:lstStyle/>
          <a:p>
            <a:pPr algn="just"/>
            <a:r>
              <a:rPr lang="en-US" altLang="en-US" sz="2000" dirty="0"/>
              <a:t>Proposed by the Austrian psychologist Fred Edward Fiedler.</a:t>
            </a:r>
          </a:p>
          <a:p>
            <a:pPr algn="just"/>
            <a:endParaRPr lang="en-US" altLang="en-US" sz="2000" dirty="0"/>
          </a:p>
          <a:p>
            <a:pPr algn="just"/>
            <a:r>
              <a:rPr lang="en-US" altLang="en-US" sz="2000" dirty="0"/>
              <a:t>The contingency model emphasizes the importance of both the leader's personality and the situation in which that leader operates. </a:t>
            </a:r>
          </a:p>
          <a:p>
            <a:pPr lvl="1" algn="just"/>
            <a:r>
              <a:rPr lang="en-US" altLang="en-US" sz="2000" b="1" dirty="0"/>
              <a:t>A leader is the individual who is given the task of directing and coordinating task-relevant activities, or the one who carries the responsibility for performing these functions when there is no appointed leader. </a:t>
            </a:r>
          </a:p>
          <a:p>
            <a:pPr algn="just"/>
            <a:endParaRPr lang="en-US" altLang="en-US" sz="2000" dirty="0"/>
          </a:p>
          <a:p>
            <a:pPr algn="just"/>
            <a:r>
              <a:rPr lang="en-US" altLang="en-US" sz="2000" dirty="0"/>
              <a:t>Fiedler relates the effectiveness of the leader to aspects of the group situation. Fred Fiedler's Contingency Model also predicts that the effectiveness of the leader will depend on both the characteristics of the leader and the favorableness of the situation.</a:t>
            </a:r>
          </a:p>
        </p:txBody>
      </p:sp>
    </p:spTree>
    <p:extLst>
      <p:ext uri="{BB962C8B-B14F-4D97-AF65-F5344CB8AC3E}">
        <p14:creationId xmlns:p14="http://schemas.microsoft.com/office/powerpoint/2010/main" val="3979450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defRPr/>
            </a:pPr>
            <a:r>
              <a:rPr lang="en-US" b="1" smtClean="0"/>
              <a:t>Contingency Theories</a:t>
            </a:r>
          </a:p>
        </p:txBody>
      </p:sp>
      <p:sp>
        <p:nvSpPr>
          <p:cNvPr id="268291" name="Line 3"/>
          <p:cNvSpPr>
            <a:spLocks noChangeShapeType="1"/>
          </p:cNvSpPr>
          <p:nvPr/>
        </p:nvSpPr>
        <p:spPr bwMode="auto">
          <a:xfrm>
            <a:off x="2438400" y="3581400"/>
            <a:ext cx="563880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9700" name="Picture 4" descr="j02130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6050" y="3841750"/>
            <a:ext cx="16827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 Box 5"/>
          <p:cNvSpPr txBox="1">
            <a:spLocks noChangeArrowheads="1"/>
          </p:cNvSpPr>
          <p:nvPr/>
        </p:nvSpPr>
        <p:spPr bwMode="auto">
          <a:xfrm>
            <a:off x="2438400" y="1316038"/>
            <a:ext cx="73152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a:t>Fiedler’s Contingency Model</a:t>
            </a:r>
          </a:p>
          <a:p>
            <a:pPr algn="just" eaLnBrk="1" hangingPunct="1">
              <a:spcBef>
                <a:spcPct val="50000"/>
              </a:spcBef>
            </a:pPr>
            <a:r>
              <a:rPr lang="en-US" altLang="en-US" sz="2400" b="0">
                <a:latin typeface="Tahoma" panose="020B0604030504040204" pitchFamily="34" charset="0"/>
              </a:rPr>
              <a:t>The theory that effective groups depend on a proper match between a leader’s style of interacting with subordinates and the degree to which the situation gives control and influence to the leader.</a:t>
            </a:r>
          </a:p>
        </p:txBody>
      </p:sp>
      <p:sp>
        <p:nvSpPr>
          <p:cNvPr id="29702" name="Text Box 6"/>
          <p:cNvSpPr txBox="1">
            <a:spLocks noChangeArrowheads="1"/>
          </p:cNvSpPr>
          <p:nvPr/>
        </p:nvSpPr>
        <p:spPr bwMode="auto">
          <a:xfrm>
            <a:off x="2438400" y="3811588"/>
            <a:ext cx="51054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just" eaLnBrk="1" hangingPunct="1">
              <a:spcBef>
                <a:spcPct val="50000"/>
              </a:spcBef>
            </a:pPr>
            <a:r>
              <a:rPr lang="en-US" altLang="en-US" sz="2400"/>
              <a:t>Least Preferred Co-Worker (LPC) Questionnaire</a:t>
            </a:r>
          </a:p>
          <a:p>
            <a:pPr algn="just" eaLnBrk="1" hangingPunct="1">
              <a:spcBef>
                <a:spcPct val="50000"/>
              </a:spcBef>
            </a:pPr>
            <a:r>
              <a:rPr lang="en-US" altLang="en-US" sz="2400" b="0">
                <a:latin typeface="Tahoma" panose="020B0604030504040204" pitchFamily="34" charset="0"/>
              </a:rPr>
              <a:t>An instrument that purports to measure whether a person is task- or relationship-oriented.</a:t>
            </a:r>
          </a:p>
        </p:txBody>
      </p:sp>
    </p:spTree>
    <p:extLst>
      <p:ext uri="{BB962C8B-B14F-4D97-AF65-F5344CB8AC3E}">
        <p14:creationId xmlns:p14="http://schemas.microsoft.com/office/powerpoint/2010/main" val="872942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8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defRPr/>
            </a:pPr>
            <a:r>
              <a:rPr lang="en-US" b="1" smtClean="0"/>
              <a:t>Fiedler’s Model: Defining the Situation</a:t>
            </a:r>
          </a:p>
        </p:txBody>
      </p:sp>
      <p:sp>
        <p:nvSpPr>
          <p:cNvPr id="269315" name="Line 3"/>
          <p:cNvSpPr>
            <a:spLocks noChangeShapeType="1"/>
          </p:cNvSpPr>
          <p:nvPr/>
        </p:nvSpPr>
        <p:spPr bwMode="auto">
          <a:xfrm>
            <a:off x="2438400" y="2816225"/>
            <a:ext cx="734060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9316" name="Line 4"/>
          <p:cNvSpPr>
            <a:spLocks noChangeShapeType="1"/>
          </p:cNvSpPr>
          <p:nvPr/>
        </p:nvSpPr>
        <p:spPr bwMode="auto">
          <a:xfrm>
            <a:off x="2438400" y="4454525"/>
            <a:ext cx="731520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Text Box 5"/>
          <p:cNvSpPr txBox="1">
            <a:spLocks noChangeArrowheads="1"/>
          </p:cNvSpPr>
          <p:nvPr/>
        </p:nvSpPr>
        <p:spPr bwMode="auto">
          <a:xfrm>
            <a:off x="2438400" y="1312864"/>
            <a:ext cx="7391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a:t>Leader-Member Relations</a:t>
            </a:r>
          </a:p>
          <a:p>
            <a:pPr algn="just" eaLnBrk="1" hangingPunct="1">
              <a:spcBef>
                <a:spcPct val="50000"/>
              </a:spcBef>
            </a:pPr>
            <a:r>
              <a:rPr lang="en-US" altLang="en-US" sz="2400" b="0">
                <a:latin typeface="Tahoma" panose="020B0604030504040204" pitchFamily="34" charset="0"/>
              </a:rPr>
              <a:t>The degree of confidence, trust, and respect subordinates have in their leader.</a:t>
            </a:r>
          </a:p>
        </p:txBody>
      </p:sp>
      <p:sp>
        <p:nvSpPr>
          <p:cNvPr id="30726" name="Text Box 6"/>
          <p:cNvSpPr txBox="1">
            <a:spLocks noChangeArrowheads="1"/>
          </p:cNvSpPr>
          <p:nvPr/>
        </p:nvSpPr>
        <p:spPr bwMode="auto">
          <a:xfrm>
            <a:off x="2438400" y="4589463"/>
            <a:ext cx="7315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a:t>Position Power</a:t>
            </a:r>
          </a:p>
          <a:p>
            <a:pPr algn="just" eaLnBrk="1" hangingPunct="1">
              <a:spcBef>
                <a:spcPct val="50000"/>
              </a:spcBef>
            </a:pPr>
            <a:r>
              <a:rPr lang="en-US" altLang="en-US" sz="2400" b="0">
                <a:latin typeface="Tahoma" panose="020B0604030504040204" pitchFamily="34" charset="0"/>
              </a:rPr>
              <a:t>Influence derived from one’s formal structural position in the organization; includes power to hire, fire, discipline, promote, and give salary increases.</a:t>
            </a:r>
          </a:p>
        </p:txBody>
      </p:sp>
      <p:sp>
        <p:nvSpPr>
          <p:cNvPr id="30727" name="Text Box 7"/>
          <p:cNvSpPr txBox="1">
            <a:spLocks noChangeArrowheads="1"/>
          </p:cNvSpPr>
          <p:nvPr/>
        </p:nvSpPr>
        <p:spPr bwMode="auto">
          <a:xfrm>
            <a:off x="2438400" y="2951164"/>
            <a:ext cx="7467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400"/>
              <a:t>Task Structure</a:t>
            </a:r>
          </a:p>
          <a:p>
            <a:pPr algn="just" eaLnBrk="1" hangingPunct="1">
              <a:spcBef>
                <a:spcPct val="50000"/>
              </a:spcBef>
            </a:pPr>
            <a:r>
              <a:rPr lang="en-US" altLang="en-US" sz="2400" b="0">
                <a:latin typeface="Tahoma" panose="020B0604030504040204" pitchFamily="34" charset="0"/>
              </a:rPr>
              <a:t>The degree to which the job assignments are procedurized.</a:t>
            </a:r>
          </a:p>
        </p:txBody>
      </p:sp>
    </p:spTree>
    <p:extLst>
      <p:ext uri="{BB962C8B-B14F-4D97-AF65-F5344CB8AC3E}">
        <p14:creationId xmlns:p14="http://schemas.microsoft.com/office/powerpoint/2010/main" val="2572456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931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69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animBg="1"/>
      <p:bldP spid="2693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5"/>
          <p:cNvGraphicFramePr>
            <a:graphicFrameLocks noChangeAspect="1"/>
          </p:cNvGraphicFramePr>
          <p:nvPr/>
        </p:nvGraphicFramePr>
        <p:xfrm>
          <a:off x="1981200" y="495300"/>
          <a:ext cx="8382000" cy="6362700"/>
        </p:xfrm>
        <a:graphic>
          <a:graphicData uri="http://schemas.openxmlformats.org/presentationml/2006/ole">
            <mc:AlternateContent xmlns:mc="http://schemas.openxmlformats.org/markup-compatibility/2006">
              <mc:Choice xmlns:v="urn:schemas-microsoft-com:vml" Requires="v">
                <p:oleObj spid="_x0000_s3094" name="Photo Editor Photo" r:id="rId3" imgW="7152381" imgH="4648849" progId="MSPhotoEd.3">
                  <p:embed/>
                </p:oleObj>
              </mc:Choice>
              <mc:Fallback>
                <p:oleObj name="Photo Editor Photo" r:id="rId3" imgW="7152381" imgH="4648849"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95300"/>
                        <a:ext cx="8382000" cy="636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0339" name="Rectangle 3"/>
          <p:cNvSpPr>
            <a:spLocks noGrp="1" noChangeArrowheads="1"/>
          </p:cNvSpPr>
          <p:nvPr>
            <p:ph type="title"/>
          </p:nvPr>
        </p:nvSpPr>
        <p:spPr>
          <a:xfrm>
            <a:off x="2057400" y="457200"/>
            <a:ext cx="3733800" cy="533400"/>
          </a:xfrm>
        </p:spPr>
        <p:txBody>
          <a:bodyPr vert="horz" lIns="91440" tIns="45720" rIns="91440" bIns="45720" rtlCol="0" anchor="ctr">
            <a:normAutofit/>
          </a:bodyPr>
          <a:lstStyle/>
          <a:p>
            <a:pPr algn="ctr" eaLnBrk="1" hangingPunct="1">
              <a:defRPr/>
            </a:pPr>
            <a:r>
              <a:rPr lang="en-US" sz="2000" b="1"/>
              <a:t>Findings from Fiedler Model</a:t>
            </a:r>
          </a:p>
        </p:txBody>
      </p:sp>
    </p:spTree>
    <p:extLst>
      <p:ext uri="{BB962C8B-B14F-4D97-AF65-F5344CB8AC3E}">
        <p14:creationId xmlns:p14="http://schemas.microsoft.com/office/powerpoint/2010/main" val="4188362570"/>
      </p:ext>
    </p:extLst>
  </p:cSld>
  <p:clrMapOvr>
    <a:masterClrMapping/>
  </p:clrMapOvr>
  <p:transition>
    <p:cut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eaLnBrk="1" hangingPunct="1">
              <a:defRPr/>
            </a:pPr>
            <a:r>
              <a:rPr lang="en-US" b="1" smtClean="0"/>
              <a:t>Cognitive Resource Theory</a:t>
            </a:r>
          </a:p>
        </p:txBody>
      </p:sp>
      <p:sp>
        <p:nvSpPr>
          <p:cNvPr id="271363" name="Text Box 3" descr="Chap01Bkgd03"/>
          <p:cNvSpPr txBox="1">
            <a:spLocks noChangeArrowheads="1"/>
          </p:cNvSpPr>
          <p:nvPr/>
        </p:nvSpPr>
        <p:spPr bwMode="blackWhite">
          <a:xfrm>
            <a:off x="2286000" y="3581400"/>
            <a:ext cx="7620000" cy="2743200"/>
          </a:xfrm>
          <a:prstGeom prst="rect">
            <a:avLst/>
          </a:prstGeom>
          <a:blipFill dpi="0" rotWithShape="0">
            <a:blip r:embed="rId2" cstate="print"/>
            <a:srcRect/>
            <a:stretch>
              <a:fillRect/>
            </a:stretch>
          </a:blipFill>
          <a:ln w="12700">
            <a:solidFill>
              <a:schemeClr val="tx1"/>
            </a:solidFill>
            <a:miter lim="800000"/>
            <a:headEnd/>
            <a:tailEnd/>
          </a:ln>
          <a:effectLst>
            <a:outerShdw dist="135003" dir="2471156" algn="ctr" rotWithShape="0">
              <a:srgbClr val="DDDDDD"/>
            </a:outerShdw>
          </a:effectLst>
        </p:spPr>
        <p:txBody>
          <a:bodyPr lIns="182880" rIns="182880" anchor="ctr"/>
          <a:lstStyle/>
          <a:p>
            <a:pPr marL="222250" indent="-222250">
              <a:lnSpc>
                <a:spcPct val="110000"/>
              </a:lnSpc>
              <a:spcBef>
                <a:spcPct val="50000"/>
              </a:spcBef>
              <a:defRPr/>
            </a:pPr>
            <a:r>
              <a:rPr lang="en-US" sz="2400">
                <a:solidFill>
                  <a:srgbClr val="FFFFCC"/>
                </a:solidFill>
                <a:latin typeface="Arial" charset="0"/>
              </a:rPr>
              <a:t>Research Support</a:t>
            </a:r>
            <a:r>
              <a:rPr lang="en-US" sz="2000">
                <a:solidFill>
                  <a:srgbClr val="FFFFCC"/>
                </a:solidFill>
                <a:latin typeface="Arial" charset="0"/>
              </a:rPr>
              <a:t>:</a:t>
            </a:r>
          </a:p>
          <a:p>
            <a:pPr marL="222250" indent="-222250">
              <a:lnSpc>
                <a:spcPct val="110000"/>
              </a:lnSpc>
              <a:spcBef>
                <a:spcPct val="50000"/>
              </a:spcBef>
              <a:buFontTx/>
              <a:buChar char="•"/>
              <a:defRPr/>
            </a:pPr>
            <a:r>
              <a:rPr lang="en-US" sz="2000">
                <a:solidFill>
                  <a:schemeClr val="bg1"/>
                </a:solidFill>
                <a:latin typeface="Arial" charset="0"/>
              </a:rPr>
              <a:t>Less intelligent individuals perform better in leadership roles under high stress than do more intelligent individuals.</a:t>
            </a:r>
          </a:p>
          <a:p>
            <a:pPr marL="222250" indent="-222250">
              <a:lnSpc>
                <a:spcPct val="110000"/>
              </a:lnSpc>
              <a:spcBef>
                <a:spcPct val="50000"/>
              </a:spcBef>
              <a:buFontTx/>
              <a:buChar char="•"/>
              <a:defRPr/>
            </a:pPr>
            <a:r>
              <a:rPr lang="en-US" sz="2000">
                <a:solidFill>
                  <a:schemeClr val="bg1"/>
                </a:solidFill>
                <a:latin typeface="Arial" charset="0"/>
              </a:rPr>
              <a:t>Less experienced people perform better in leadership roles under low stress than do more experienced people.</a:t>
            </a:r>
          </a:p>
        </p:txBody>
      </p:sp>
      <p:sp>
        <p:nvSpPr>
          <p:cNvPr id="31748" name="Text Box 4"/>
          <p:cNvSpPr txBox="1">
            <a:spLocks noChangeArrowheads="1"/>
          </p:cNvSpPr>
          <p:nvPr/>
        </p:nvSpPr>
        <p:spPr bwMode="auto">
          <a:xfrm>
            <a:off x="2438400" y="1295400"/>
            <a:ext cx="73152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just" eaLnBrk="1" hangingPunct="1">
              <a:spcBef>
                <a:spcPct val="50000"/>
              </a:spcBef>
            </a:pPr>
            <a:r>
              <a:rPr lang="en-US" altLang="en-US" sz="2400"/>
              <a:t>Cognitive Resource Theory</a:t>
            </a:r>
          </a:p>
          <a:p>
            <a:pPr algn="just" eaLnBrk="1" hangingPunct="1">
              <a:spcBef>
                <a:spcPct val="50000"/>
              </a:spcBef>
            </a:pPr>
            <a:r>
              <a:rPr lang="en-US" altLang="en-US" sz="2400" b="0">
                <a:latin typeface="Tahoma" panose="020B0604030504040204" pitchFamily="34" charset="0"/>
              </a:rPr>
              <a:t>A theory of leadership that states that stress can unfavorably affect a situation and that intelligence and experience can lessen the influence of stress on the leader.</a:t>
            </a:r>
          </a:p>
        </p:txBody>
      </p:sp>
    </p:spTree>
    <p:extLst>
      <p:ext uri="{BB962C8B-B14F-4D97-AF65-F5344CB8AC3E}">
        <p14:creationId xmlns:p14="http://schemas.microsoft.com/office/powerpoint/2010/main" val="4233966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71363"/>
                                        </p:tgtEl>
                                        <p:attrNameLst>
                                          <p:attrName>style.visibility</p:attrName>
                                        </p:attrNameLst>
                                      </p:cBhvr>
                                      <p:to>
                                        <p:strVal val="visible"/>
                                      </p:to>
                                    </p:set>
                                    <p:animEffect transition="in" filter="box(in)">
                                      <p:cBhvr>
                                        <p:cTn id="7" dur="500"/>
                                        <p:tgtEl>
                                          <p:spTgt spid="27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normAutofit/>
          </a:bodyPr>
          <a:lstStyle/>
          <a:p>
            <a:pPr eaLnBrk="1" hangingPunct="1">
              <a:defRPr/>
            </a:pPr>
            <a:r>
              <a:rPr lang="en-US" sz="4000" b="1" dirty="0" smtClean="0">
                <a:latin typeface="Bookman Old Style" panose="02050604050505020204" pitchFamily="18" charset="0"/>
              </a:rPr>
              <a:t>What Is Leadership?</a:t>
            </a:r>
          </a:p>
        </p:txBody>
      </p:sp>
      <p:sp>
        <p:nvSpPr>
          <p:cNvPr id="260099" name="Line 3"/>
          <p:cNvSpPr>
            <a:spLocks noChangeShapeType="1"/>
          </p:cNvSpPr>
          <p:nvPr/>
        </p:nvSpPr>
        <p:spPr bwMode="auto">
          <a:xfrm flipV="1">
            <a:off x="1280159" y="3560059"/>
            <a:ext cx="5755341" cy="53787"/>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0" y="1852109"/>
            <a:ext cx="316230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 Box 5"/>
          <p:cNvSpPr txBox="1">
            <a:spLocks noChangeArrowheads="1"/>
          </p:cNvSpPr>
          <p:nvPr/>
        </p:nvSpPr>
        <p:spPr bwMode="auto">
          <a:xfrm>
            <a:off x="1376979" y="1788690"/>
            <a:ext cx="536806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800" dirty="0">
                <a:latin typeface="Bookman Old Style" panose="02050604050505020204" pitchFamily="18" charset="0"/>
              </a:rPr>
              <a:t>Leadership</a:t>
            </a:r>
          </a:p>
          <a:p>
            <a:pPr algn="just" eaLnBrk="1" hangingPunct="1">
              <a:spcBef>
                <a:spcPct val="50000"/>
              </a:spcBef>
            </a:pPr>
            <a:r>
              <a:rPr lang="en-US" altLang="en-US" sz="2400" b="0" dirty="0">
                <a:latin typeface="Bookman Old Style" panose="02050604050505020204" pitchFamily="18" charset="0"/>
              </a:rPr>
              <a:t>The ability to influence a group toward the achievement of goals.</a:t>
            </a:r>
          </a:p>
        </p:txBody>
      </p:sp>
      <p:sp>
        <p:nvSpPr>
          <p:cNvPr id="10246" name="Text Box 6"/>
          <p:cNvSpPr txBox="1">
            <a:spLocks noChangeArrowheads="1"/>
          </p:cNvSpPr>
          <p:nvPr/>
        </p:nvSpPr>
        <p:spPr bwMode="auto">
          <a:xfrm>
            <a:off x="1376979" y="4000220"/>
            <a:ext cx="5561703"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spcBef>
                <a:spcPct val="50000"/>
              </a:spcBef>
            </a:pPr>
            <a:r>
              <a:rPr lang="en-US" altLang="en-US" sz="2800" dirty="0">
                <a:latin typeface="Bookman Old Style" panose="02050604050505020204" pitchFamily="18" charset="0"/>
              </a:rPr>
              <a:t>Management</a:t>
            </a:r>
          </a:p>
          <a:p>
            <a:pPr algn="just" eaLnBrk="1" hangingPunct="1">
              <a:spcBef>
                <a:spcPct val="50000"/>
              </a:spcBef>
            </a:pPr>
            <a:r>
              <a:rPr lang="en-US" altLang="en-US" sz="2400" b="0" dirty="0">
                <a:latin typeface="Bookman Old Style" panose="02050604050505020204" pitchFamily="18" charset="0"/>
              </a:rPr>
              <a:t>Use of authority inherent in designated formal rank to obtain compliance from organizational members.</a:t>
            </a:r>
          </a:p>
        </p:txBody>
      </p:sp>
    </p:spTree>
    <p:extLst>
      <p:ext uri="{BB962C8B-B14F-4D97-AF65-F5344CB8AC3E}">
        <p14:creationId xmlns:p14="http://schemas.microsoft.com/office/powerpoint/2010/main" val="1973650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0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41063" y="381000"/>
            <a:ext cx="11166437" cy="1143000"/>
          </a:xfrm>
        </p:spPr>
        <p:txBody>
          <a:bodyPr>
            <a:noAutofit/>
          </a:bodyPr>
          <a:lstStyle/>
          <a:p>
            <a:pPr algn="ctr">
              <a:defRPr/>
            </a:pPr>
            <a:r>
              <a:rPr lang="en-US" sz="3200" b="1" dirty="0">
                <a:latin typeface="Bookman Old Style" panose="02050604050505020204" pitchFamily="18" charset="0"/>
              </a:rPr>
              <a:t>What is leadership, and what is the difference between leadership and management?</a:t>
            </a:r>
          </a:p>
        </p:txBody>
      </p:sp>
      <p:sp>
        <p:nvSpPr>
          <p:cNvPr id="12291" name="Rectangle 3"/>
          <p:cNvSpPr>
            <a:spLocks noGrp="1" noChangeArrowheads="1"/>
          </p:cNvSpPr>
          <p:nvPr>
            <p:ph type="body" idx="1"/>
          </p:nvPr>
        </p:nvSpPr>
        <p:spPr>
          <a:xfrm>
            <a:off x="796065" y="1828800"/>
            <a:ext cx="10699249" cy="4495800"/>
          </a:xfrm>
        </p:spPr>
        <p:txBody>
          <a:bodyPr>
            <a:normAutofit lnSpcReduction="10000"/>
          </a:bodyPr>
          <a:lstStyle/>
          <a:p>
            <a:pPr algn="just"/>
            <a:r>
              <a:rPr lang="en-US" altLang="en-US" sz="3000" b="0" dirty="0" smtClean="0">
                <a:latin typeface="Bookman Old Style" panose="02050604050505020204" pitchFamily="18" charset="0"/>
              </a:rPr>
              <a:t>In a nutshell, the difference between leadership and management is:</a:t>
            </a:r>
          </a:p>
          <a:p>
            <a:pPr marL="0" indent="0" algn="just">
              <a:buNone/>
            </a:pPr>
            <a:endParaRPr lang="en-US" altLang="en-US" b="0" dirty="0" smtClean="0">
              <a:latin typeface="Bookman Old Style" panose="02050604050505020204" pitchFamily="18" charset="0"/>
            </a:endParaRPr>
          </a:p>
          <a:p>
            <a:pPr lvl="1" algn="just"/>
            <a:r>
              <a:rPr lang="en-US" altLang="en-US" sz="2800" b="1" dirty="0" smtClean="0">
                <a:solidFill>
                  <a:srgbClr val="00B050"/>
                </a:solidFill>
                <a:latin typeface="Bookman Old Style" panose="02050604050505020204" pitchFamily="18" charset="0"/>
              </a:rPr>
              <a:t>Leadership is setting a new direction or vision for a group that they follow. </a:t>
            </a:r>
          </a:p>
          <a:p>
            <a:pPr lvl="2"/>
            <a:r>
              <a:rPr lang="en-US" altLang="en-US" sz="2400" b="1" dirty="0" smtClean="0">
                <a:solidFill>
                  <a:srgbClr val="00B050"/>
                </a:solidFill>
                <a:latin typeface="Bookman Old Style" panose="02050604050505020204" pitchFamily="18" charset="0"/>
              </a:rPr>
              <a:t>ex: a leader is the spearhead for that new direction</a:t>
            </a:r>
            <a:br>
              <a:rPr lang="en-US" altLang="en-US" sz="2400" b="1" dirty="0" smtClean="0">
                <a:solidFill>
                  <a:srgbClr val="00B050"/>
                </a:solidFill>
                <a:latin typeface="Bookman Old Style" panose="02050604050505020204" pitchFamily="18" charset="0"/>
              </a:rPr>
            </a:br>
            <a:r>
              <a:rPr lang="en-US" altLang="en-US" sz="2400" b="1" dirty="0" smtClean="0">
                <a:latin typeface="Bookman Old Style" panose="02050604050505020204" pitchFamily="18" charset="0"/>
              </a:rPr>
              <a:t/>
            </a:r>
            <a:br>
              <a:rPr lang="en-US" altLang="en-US" sz="2400" b="1" dirty="0" smtClean="0">
                <a:latin typeface="Bookman Old Style" panose="02050604050505020204" pitchFamily="18" charset="0"/>
              </a:rPr>
            </a:br>
            <a:endParaRPr lang="en-US" altLang="en-US" sz="2400" b="1" dirty="0" smtClean="0">
              <a:latin typeface="Bookman Old Style" panose="02050604050505020204" pitchFamily="18" charset="0"/>
            </a:endParaRPr>
          </a:p>
          <a:p>
            <a:pPr lvl="1" algn="just"/>
            <a:r>
              <a:rPr lang="en-US" altLang="en-US" sz="2800" b="1" dirty="0" smtClean="0">
                <a:solidFill>
                  <a:srgbClr val="0070C0"/>
                </a:solidFill>
                <a:latin typeface="Bookman Old Style" panose="02050604050505020204" pitchFamily="18" charset="0"/>
              </a:rPr>
              <a:t>Management controls or directs people/resources in a group according to principles or values that have already been established.</a:t>
            </a:r>
            <a:r>
              <a:rPr lang="en-US" altLang="en-US" sz="2800" dirty="0" smtClean="0">
                <a:solidFill>
                  <a:srgbClr val="0070C0"/>
                </a:solidFill>
                <a:latin typeface="Bookman Old Style" panose="02050604050505020204" pitchFamily="18" charset="0"/>
              </a:rPr>
              <a:t> </a:t>
            </a:r>
          </a:p>
          <a:p>
            <a:endParaRPr lang="en-US" altLang="en-US" dirty="0" smtClean="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2354272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22058"/>
            <a:ext cx="10058400" cy="875223"/>
          </a:xfrm>
        </p:spPr>
        <p:txBody>
          <a:bodyPr/>
          <a:lstStyle/>
          <a:p>
            <a:r>
              <a:rPr lang="en-US" dirty="0" smtClean="0">
                <a:latin typeface="Andalus" panose="02020603050405020304" pitchFamily="18" charset="-78"/>
                <a:cs typeface="Andalus" panose="02020603050405020304" pitchFamily="18" charset="-78"/>
              </a:rPr>
              <a:t>Managers vs. </a:t>
            </a:r>
            <a:r>
              <a:rPr lang="en-US" dirty="0">
                <a:latin typeface="Andalus" panose="02020603050405020304" pitchFamily="18" charset="-78"/>
                <a:cs typeface="Andalus" panose="02020603050405020304" pitchFamily="18" charset="-78"/>
              </a:rPr>
              <a:t>Leaders</a:t>
            </a:r>
          </a:p>
        </p:txBody>
      </p:sp>
      <p:sp>
        <p:nvSpPr>
          <p:cNvPr id="3" name="Content Placeholder 2"/>
          <p:cNvSpPr>
            <a:spLocks noGrp="1"/>
          </p:cNvSpPr>
          <p:nvPr>
            <p:ph idx="1"/>
          </p:nvPr>
        </p:nvSpPr>
        <p:spPr>
          <a:xfrm>
            <a:off x="1097280" y="1398494"/>
            <a:ext cx="10058400" cy="5459505"/>
          </a:xfrm>
        </p:spPr>
        <p:txBody>
          <a:bodyPr>
            <a:normAutofit fontScale="92500" lnSpcReduction="10000"/>
          </a:bodyPr>
          <a:lstStyle/>
          <a:p>
            <a:r>
              <a:rPr lang="en-US" sz="3200" dirty="0" smtClean="0">
                <a:solidFill>
                  <a:srgbClr val="00B050"/>
                </a:solidFill>
                <a:latin typeface="Andalus" panose="02020603050405020304" pitchFamily="18" charset="-78"/>
                <a:cs typeface="Andalus" panose="02020603050405020304" pitchFamily="18" charset="-78"/>
              </a:rPr>
              <a:t>Major Differences (</a:t>
            </a:r>
            <a:r>
              <a:rPr lang="en-US" sz="3200" dirty="0" err="1" smtClean="0">
                <a:solidFill>
                  <a:srgbClr val="00B050"/>
                </a:solidFill>
                <a:latin typeface="Andalus" panose="02020603050405020304" pitchFamily="18" charset="-78"/>
                <a:cs typeface="Andalus" panose="02020603050405020304" pitchFamily="18" charset="-78"/>
              </a:rPr>
              <a:t>Vineet</a:t>
            </a:r>
            <a:r>
              <a:rPr lang="en-US" sz="3200" dirty="0" smtClean="0">
                <a:solidFill>
                  <a:srgbClr val="00B050"/>
                </a:solidFill>
                <a:latin typeface="Andalus" panose="02020603050405020304" pitchFamily="18" charset="-78"/>
                <a:cs typeface="Andalus" panose="02020603050405020304" pitchFamily="18" charset="-78"/>
              </a:rPr>
              <a:t> </a:t>
            </a:r>
            <a:r>
              <a:rPr lang="en-US" sz="3200" dirty="0" err="1" smtClean="0">
                <a:solidFill>
                  <a:srgbClr val="00B050"/>
                </a:solidFill>
                <a:latin typeface="Andalus" panose="02020603050405020304" pitchFamily="18" charset="-78"/>
                <a:cs typeface="Andalus" panose="02020603050405020304" pitchFamily="18" charset="-78"/>
              </a:rPr>
              <a:t>Nayer</a:t>
            </a:r>
            <a:r>
              <a:rPr lang="en-US" sz="3200" dirty="0" smtClean="0">
                <a:solidFill>
                  <a:srgbClr val="00B050"/>
                </a:solidFill>
                <a:latin typeface="Andalus" panose="02020603050405020304" pitchFamily="18" charset="-78"/>
                <a:cs typeface="Andalus" panose="02020603050405020304" pitchFamily="18" charset="-78"/>
              </a:rPr>
              <a:t>, HBR, 2013)</a:t>
            </a:r>
          </a:p>
          <a:p>
            <a:pPr lvl="1"/>
            <a:r>
              <a:rPr lang="en-US" sz="3300" dirty="0">
                <a:latin typeface="Andalus" panose="02020603050405020304" pitchFamily="18" charset="-78"/>
                <a:cs typeface="Andalus" panose="02020603050405020304" pitchFamily="18" charset="-78"/>
              </a:rPr>
              <a:t>Counting value vs Creating </a:t>
            </a:r>
            <a:r>
              <a:rPr lang="en-US" sz="3300" dirty="0" smtClean="0">
                <a:latin typeface="Andalus" panose="02020603050405020304" pitchFamily="18" charset="-78"/>
                <a:cs typeface="Andalus" panose="02020603050405020304" pitchFamily="18" charset="-78"/>
              </a:rPr>
              <a:t>value</a:t>
            </a:r>
          </a:p>
          <a:p>
            <a:pPr lvl="1"/>
            <a:endParaRPr lang="en-US" sz="3300" dirty="0" smtClean="0">
              <a:latin typeface="Andalus" panose="02020603050405020304" pitchFamily="18" charset="-78"/>
              <a:cs typeface="Andalus" panose="02020603050405020304" pitchFamily="18" charset="-78"/>
            </a:endParaRPr>
          </a:p>
          <a:p>
            <a:pPr lvl="1"/>
            <a:r>
              <a:rPr lang="en-US" sz="3300" dirty="0">
                <a:latin typeface="Andalus" panose="02020603050405020304" pitchFamily="18" charset="-78"/>
                <a:cs typeface="Andalus" panose="02020603050405020304" pitchFamily="18" charset="-78"/>
              </a:rPr>
              <a:t>Circles of </a:t>
            </a:r>
            <a:r>
              <a:rPr lang="en-US" sz="3300" dirty="0" smtClean="0">
                <a:latin typeface="Andalus" panose="02020603050405020304" pitchFamily="18" charset="-78"/>
                <a:cs typeface="Andalus" panose="02020603050405020304" pitchFamily="18" charset="-78"/>
              </a:rPr>
              <a:t>power </a:t>
            </a:r>
            <a:r>
              <a:rPr lang="en-US" sz="3300" dirty="0">
                <a:latin typeface="Andalus" panose="02020603050405020304" pitchFamily="18" charset="-78"/>
                <a:cs typeface="Andalus" panose="02020603050405020304" pitchFamily="18" charset="-78"/>
              </a:rPr>
              <a:t>vs Circles of </a:t>
            </a:r>
            <a:r>
              <a:rPr lang="en-US" sz="3300" dirty="0" smtClean="0">
                <a:latin typeface="Andalus" panose="02020603050405020304" pitchFamily="18" charset="-78"/>
                <a:cs typeface="Andalus" panose="02020603050405020304" pitchFamily="18" charset="-78"/>
              </a:rPr>
              <a:t>influence</a:t>
            </a:r>
          </a:p>
          <a:p>
            <a:pPr lvl="1"/>
            <a:endParaRPr lang="en-US" sz="3300" dirty="0" smtClean="0">
              <a:latin typeface="Andalus" panose="02020603050405020304" pitchFamily="18" charset="-78"/>
              <a:cs typeface="Andalus" panose="02020603050405020304" pitchFamily="18" charset="-78"/>
            </a:endParaRPr>
          </a:p>
          <a:p>
            <a:pPr lvl="1"/>
            <a:r>
              <a:rPr lang="en-US" sz="3300" dirty="0" smtClean="0">
                <a:latin typeface="Andalus" panose="02020603050405020304" pitchFamily="18" charset="-78"/>
                <a:cs typeface="Andalus" panose="02020603050405020304" pitchFamily="18" charset="-78"/>
              </a:rPr>
              <a:t>Managing work</a:t>
            </a:r>
            <a:r>
              <a:rPr lang="en-US" sz="3300" dirty="0">
                <a:latin typeface="Andalus" panose="02020603050405020304" pitchFamily="18" charset="-78"/>
                <a:cs typeface="Andalus" panose="02020603050405020304" pitchFamily="18" charset="-78"/>
              </a:rPr>
              <a:t> </a:t>
            </a:r>
            <a:r>
              <a:rPr lang="en-US" sz="3300" dirty="0" smtClean="0">
                <a:latin typeface="Andalus" panose="02020603050405020304" pitchFamily="18" charset="-78"/>
                <a:cs typeface="Andalus" panose="02020603050405020304" pitchFamily="18" charset="-78"/>
              </a:rPr>
              <a:t>vs Leading people</a:t>
            </a:r>
          </a:p>
          <a:p>
            <a:pPr lvl="1"/>
            <a:r>
              <a:rPr lang="en-US" sz="3300" dirty="0" smtClean="0">
                <a:latin typeface="Andalus" panose="02020603050405020304" pitchFamily="18" charset="-78"/>
                <a:cs typeface="Andalus" panose="02020603050405020304" pitchFamily="18" charset="-78"/>
              </a:rPr>
              <a:t> </a:t>
            </a:r>
            <a:endParaRPr lang="en-US" sz="3300" dirty="0">
              <a:latin typeface="Andalus" panose="02020603050405020304" pitchFamily="18" charset="-78"/>
              <a:cs typeface="Andalus" panose="02020603050405020304" pitchFamily="18" charset="-78"/>
            </a:endParaRPr>
          </a:p>
          <a:p>
            <a:pPr lvl="1"/>
            <a:r>
              <a:rPr lang="en-US" sz="3300" dirty="0" smtClean="0">
                <a:solidFill>
                  <a:srgbClr val="0070C0"/>
                </a:solidFill>
                <a:latin typeface="Andalus" panose="02020603050405020304" pitchFamily="18" charset="-78"/>
                <a:cs typeface="Andalus" panose="02020603050405020304" pitchFamily="18" charset="-78"/>
              </a:rPr>
              <a:t>Dealing with complexity vs Dealing with uncertainty</a:t>
            </a:r>
          </a:p>
          <a:p>
            <a:pPr lvl="1"/>
            <a:endParaRPr lang="en-US" sz="3300" dirty="0" smtClean="0">
              <a:solidFill>
                <a:srgbClr val="0070C0"/>
              </a:solidFill>
              <a:latin typeface="Andalus" panose="02020603050405020304" pitchFamily="18" charset="-78"/>
              <a:cs typeface="Andalus" panose="02020603050405020304" pitchFamily="18" charset="-78"/>
            </a:endParaRPr>
          </a:p>
          <a:p>
            <a:pPr lvl="1"/>
            <a:r>
              <a:rPr lang="en-US" sz="3300" dirty="0" smtClean="0">
                <a:solidFill>
                  <a:srgbClr val="0070C0"/>
                </a:solidFill>
                <a:latin typeface="Andalus" panose="02020603050405020304" pitchFamily="18" charset="-78"/>
                <a:cs typeface="Andalus" panose="02020603050405020304" pitchFamily="18" charset="-78"/>
              </a:rPr>
              <a:t>Doing things right vs doing right things</a:t>
            </a:r>
          </a:p>
          <a:p>
            <a:pPr lvl="1"/>
            <a:endParaRPr lang="en-US" sz="3300" dirty="0" smtClean="0">
              <a:solidFill>
                <a:srgbClr val="0070C0"/>
              </a:solidFill>
              <a:latin typeface="Andalus" panose="02020603050405020304" pitchFamily="18" charset="-78"/>
              <a:cs typeface="Andalus" panose="02020603050405020304" pitchFamily="18" charset="-78"/>
            </a:endParaRPr>
          </a:p>
          <a:p>
            <a:pPr lvl="1"/>
            <a:r>
              <a:rPr lang="en-US" sz="3300" dirty="0" smtClean="0">
                <a:solidFill>
                  <a:srgbClr val="0070C0"/>
                </a:solidFill>
                <a:latin typeface="Andalus" panose="02020603050405020304" pitchFamily="18" charset="-78"/>
                <a:cs typeface="Andalus" panose="02020603050405020304" pitchFamily="18" charset="-78"/>
              </a:rPr>
              <a:t>Maintaining vs Developing</a:t>
            </a:r>
            <a:endParaRPr lang="en-US" sz="3300" dirty="0">
              <a:solidFill>
                <a:srgbClr val="0070C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6898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5911" y="1753496"/>
            <a:ext cx="11790381" cy="3775935"/>
          </a:xfrm>
          <a:prstGeom prst="rect">
            <a:avLst/>
          </a:prstGeom>
        </p:spPr>
      </p:pic>
    </p:spTree>
    <p:extLst>
      <p:ext uri="{BB962C8B-B14F-4D97-AF65-F5344CB8AC3E}">
        <p14:creationId xmlns:p14="http://schemas.microsoft.com/office/powerpoint/2010/main" val="199382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96066" y="118334"/>
            <a:ext cx="10542493" cy="6357769"/>
          </a:xfrm>
          <a:prstGeom prst="rect">
            <a:avLst/>
          </a:prstGeom>
        </p:spPr>
      </p:pic>
    </p:spTree>
    <p:extLst>
      <p:ext uri="{BB962C8B-B14F-4D97-AF65-F5344CB8AC3E}">
        <p14:creationId xmlns:p14="http://schemas.microsoft.com/office/powerpoint/2010/main" val="1058382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1908</Words>
  <Application>Microsoft Office PowerPoint</Application>
  <PresentationFormat>Widescreen</PresentationFormat>
  <Paragraphs>255</Paragraphs>
  <Slides>48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Andalus</vt:lpstr>
      <vt:lpstr>Arial</vt:lpstr>
      <vt:lpstr>Bookman Old Style</vt:lpstr>
      <vt:lpstr>Calibri</vt:lpstr>
      <vt:lpstr>Calibri Light</vt:lpstr>
      <vt:lpstr>Tahoma</vt:lpstr>
      <vt:lpstr>Times New Roman</vt:lpstr>
      <vt:lpstr>Wingdings</vt:lpstr>
      <vt:lpstr>Office Theme</vt:lpstr>
      <vt:lpstr>Photo Editor Photo</vt:lpstr>
      <vt:lpstr>Leadership</vt:lpstr>
      <vt:lpstr>PowerPoint Presentation</vt:lpstr>
      <vt:lpstr>PowerPoint Presentation</vt:lpstr>
      <vt:lpstr>PowerPoint Presentation</vt:lpstr>
      <vt:lpstr>What Is Leadership?</vt:lpstr>
      <vt:lpstr>What is leadership, and what is the difference between leadership and management?</vt:lpstr>
      <vt:lpstr>Managers vs. Leaders</vt:lpstr>
      <vt:lpstr>PowerPoint Presentation</vt:lpstr>
      <vt:lpstr>PowerPoint Presentation</vt:lpstr>
      <vt:lpstr>PowerPoint Presentation</vt:lpstr>
      <vt:lpstr>PowerPoint Presentation</vt:lpstr>
      <vt:lpstr>5 Levels of Leadership</vt:lpstr>
      <vt:lpstr>The Five Levels of Leadership</vt:lpstr>
      <vt:lpstr>1.  Position</vt:lpstr>
      <vt:lpstr>2.  Permission</vt:lpstr>
      <vt:lpstr>3.  Production</vt:lpstr>
      <vt:lpstr>4.  People Development</vt:lpstr>
      <vt:lpstr>5.  Personhood</vt:lpstr>
      <vt:lpstr>PowerPoint Presentation</vt:lpstr>
      <vt:lpstr>PowerPoint Presentation</vt:lpstr>
      <vt:lpstr>PowerPoint Presentation</vt:lpstr>
      <vt:lpstr>PowerPoint Presentation</vt:lpstr>
      <vt:lpstr>Trait Theories</vt:lpstr>
      <vt:lpstr>Trait Theories</vt:lpstr>
      <vt:lpstr>Behavioral Theories</vt:lpstr>
      <vt:lpstr>Ohio State Studies</vt:lpstr>
      <vt:lpstr>Ohio State Studies</vt:lpstr>
      <vt:lpstr>Ohio State Studies</vt:lpstr>
      <vt:lpstr>Assumptions</vt:lpstr>
      <vt:lpstr>Organizational Universals</vt:lpstr>
      <vt:lpstr>The Grid</vt:lpstr>
      <vt:lpstr>The Managerial Grid (Blake and Mouton)</vt:lpstr>
      <vt:lpstr>PowerPoint Presentation</vt:lpstr>
      <vt:lpstr>PowerPoint Presentation</vt:lpstr>
      <vt:lpstr>Factors that Determine Grid Style</vt:lpstr>
      <vt:lpstr>Dominant and Backup Style</vt:lpstr>
      <vt:lpstr>University of Michigan Studies</vt:lpstr>
      <vt:lpstr>University of Michigan Studies</vt:lpstr>
      <vt:lpstr>University of Michigan Studies</vt:lpstr>
      <vt:lpstr>Scandinavian Studies</vt:lpstr>
      <vt:lpstr>Contingency Theories</vt:lpstr>
      <vt:lpstr>Contingency Theories</vt:lpstr>
      <vt:lpstr>Contingency Theories</vt:lpstr>
      <vt:lpstr>Fiedler’s Contingency Model</vt:lpstr>
      <vt:lpstr>Contingency Theories</vt:lpstr>
      <vt:lpstr>Fiedler’s Model: Defining the Situation</vt:lpstr>
      <vt:lpstr>Findings from Fiedler Model</vt:lpstr>
      <vt:lpstr>Cognitive Resource Theory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LNMIIT-1031</dc:creator>
  <cp:lastModifiedBy>lnmiit</cp:lastModifiedBy>
  <cp:revision>23</cp:revision>
  <dcterms:created xsi:type="dcterms:W3CDTF">2015-10-06T06:16:15Z</dcterms:created>
  <dcterms:modified xsi:type="dcterms:W3CDTF">2019-10-30T04:37:10Z</dcterms:modified>
</cp:coreProperties>
</file>