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98" r:id="rId4"/>
    <p:sldId id="258" r:id="rId5"/>
    <p:sldId id="267" r:id="rId6"/>
    <p:sldId id="259" r:id="rId7"/>
    <p:sldId id="290" r:id="rId8"/>
    <p:sldId id="288" r:id="rId9"/>
    <p:sldId id="260" r:id="rId10"/>
    <p:sldId id="283" r:id="rId11"/>
    <p:sldId id="291" r:id="rId12"/>
    <p:sldId id="292" r:id="rId13"/>
    <p:sldId id="293" r:id="rId14"/>
    <p:sldId id="294" r:id="rId15"/>
    <p:sldId id="295" r:id="rId16"/>
    <p:sldId id="296" r:id="rId17"/>
    <p:sldId id="297" r:id="rId18"/>
    <p:sldId id="289"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CAF59-C398-4DE9-B912-F93073150515}" type="datetimeFigureOut">
              <a:rPr lang="en-US" smtClean="0"/>
              <a:t>8/28/2019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E5E2B-FE3A-4F4F-A7B1-20B674E1CB59}" type="slidenum">
              <a:rPr lang="en-US" smtClean="0"/>
              <a:t>‹#›</a:t>
            </a:fld>
            <a:endParaRPr lang="en-US"/>
          </a:p>
        </p:txBody>
      </p:sp>
    </p:spTree>
    <p:extLst>
      <p:ext uri="{BB962C8B-B14F-4D97-AF65-F5344CB8AC3E}">
        <p14:creationId xmlns:p14="http://schemas.microsoft.com/office/powerpoint/2010/main" val="3312158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632D5B-3958-490A-AD0D-4D82E04E2DCE}"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59795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09CF1C-A720-4B33-99BF-439E389CBB54}"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90006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9CF1C-A720-4B33-99BF-439E389CBB54}"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322110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9CF1C-A720-4B33-99BF-439E389CBB54}"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116530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9CF1C-A720-4B33-99BF-439E389CBB54}"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116725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09CF1C-A720-4B33-99BF-439E389CBB54}"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151384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09CF1C-A720-4B33-99BF-439E389CBB54}"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341181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09CF1C-A720-4B33-99BF-439E389CBB54}"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347299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09CF1C-A720-4B33-99BF-439E389CBB54}"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279994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9CF1C-A720-4B33-99BF-439E389CBB54}" type="datetimeFigureOut">
              <a:rPr lang="en-US" smtClean="0"/>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67470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9CF1C-A720-4B33-99BF-439E389CBB54}"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25213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9CF1C-A720-4B33-99BF-439E389CBB54}"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EE9B8-02F3-47D2-A459-77211F42F037}" type="slidenum">
              <a:rPr lang="en-US" smtClean="0"/>
              <a:t>‹#›</a:t>
            </a:fld>
            <a:endParaRPr lang="en-US"/>
          </a:p>
        </p:txBody>
      </p:sp>
    </p:spTree>
    <p:extLst>
      <p:ext uri="{BB962C8B-B14F-4D97-AF65-F5344CB8AC3E}">
        <p14:creationId xmlns:p14="http://schemas.microsoft.com/office/powerpoint/2010/main" val="367364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9CF1C-A720-4B33-99BF-439E389CBB54}" type="datetimeFigureOut">
              <a:rPr lang="en-US" smtClean="0"/>
              <a:t>8/28/2019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EE9B8-02F3-47D2-A459-77211F42F037}" type="slidenum">
              <a:rPr lang="en-US" smtClean="0"/>
              <a:t>‹#›</a:t>
            </a:fld>
            <a:endParaRPr lang="en-US"/>
          </a:p>
        </p:txBody>
      </p:sp>
    </p:spTree>
    <p:extLst>
      <p:ext uri="{BB962C8B-B14F-4D97-AF65-F5344CB8AC3E}">
        <p14:creationId xmlns:p14="http://schemas.microsoft.com/office/powerpoint/2010/main" val="3592639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d.com/talks/dan_pink_on_motivation/transcript?language=en#t-68602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ndalus" panose="02020603050405020304" pitchFamily="18" charset="-78"/>
                <a:cs typeface="Andalus" panose="02020603050405020304" pitchFamily="18" charset="-78"/>
              </a:rPr>
              <a:t>Motivation </a:t>
            </a:r>
            <a:endParaRPr lang="en-US" dirty="0">
              <a:latin typeface="Andalus" panose="02020603050405020304" pitchFamily="18" charset="-78"/>
              <a:cs typeface="Andalus" panose="02020603050405020304" pitchFamily="18" charset="-78"/>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804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746" y="537881"/>
            <a:ext cx="10515600" cy="6174891"/>
          </a:xfrm>
        </p:spPr>
        <p:txBody>
          <a:bodyPr>
            <a:normAutofit fontScale="92500" lnSpcReduction="20000"/>
          </a:bodyPr>
          <a:lstStyle/>
          <a:p>
            <a:pPr marL="0" indent="0">
              <a:buNone/>
            </a:pPr>
            <a:endParaRPr lang="en-US" sz="4000" dirty="0">
              <a:latin typeface="Andalus" panose="02020603050405020304" pitchFamily="18" charset="-78"/>
              <a:cs typeface="Andalus" panose="02020603050405020304" pitchFamily="18" charset="-78"/>
            </a:endParaRPr>
          </a:p>
          <a:p>
            <a:pPr marL="0" indent="0" algn="ctr">
              <a:buNone/>
            </a:pPr>
            <a:r>
              <a:rPr lang="en-US" sz="4000" dirty="0" smtClean="0">
                <a:solidFill>
                  <a:schemeClr val="accent6">
                    <a:lumMod val="75000"/>
                  </a:schemeClr>
                </a:solidFill>
                <a:latin typeface="Andalus" panose="02020603050405020304" pitchFamily="18" charset="-78"/>
                <a:cs typeface="Andalus" panose="02020603050405020304" pitchFamily="18" charset="-78"/>
              </a:rPr>
              <a:t>“You've </a:t>
            </a:r>
            <a:r>
              <a:rPr lang="en-US" sz="4000" dirty="0">
                <a:solidFill>
                  <a:schemeClr val="accent6">
                    <a:lumMod val="75000"/>
                  </a:schemeClr>
                </a:solidFill>
                <a:latin typeface="Andalus" panose="02020603050405020304" pitchFamily="18" charset="-78"/>
                <a:cs typeface="Andalus" panose="02020603050405020304" pitchFamily="18" charset="-78"/>
              </a:rPr>
              <a:t>got to think about big things while you're doing small things, so that all the small things go in the right </a:t>
            </a:r>
            <a:r>
              <a:rPr lang="en-US" sz="4000" dirty="0" smtClean="0">
                <a:solidFill>
                  <a:schemeClr val="accent6">
                    <a:lumMod val="75000"/>
                  </a:schemeClr>
                </a:solidFill>
                <a:latin typeface="Andalus" panose="02020603050405020304" pitchFamily="18" charset="-78"/>
                <a:cs typeface="Andalus" panose="02020603050405020304" pitchFamily="18" charset="-78"/>
              </a:rPr>
              <a:t>direction”</a:t>
            </a:r>
          </a:p>
          <a:p>
            <a:pPr marL="0" indent="0" algn="ctr">
              <a:buNone/>
            </a:pPr>
            <a:endParaRPr lang="en-US" sz="4000" dirty="0" smtClean="0">
              <a:solidFill>
                <a:schemeClr val="accent6">
                  <a:lumMod val="75000"/>
                </a:schemeClr>
              </a:solidFill>
              <a:latin typeface="Andalus" panose="02020603050405020304" pitchFamily="18" charset="-78"/>
              <a:cs typeface="Andalus" panose="02020603050405020304" pitchFamily="18" charset="-78"/>
            </a:endParaRPr>
          </a:p>
          <a:p>
            <a:pPr marL="0" indent="0" algn="ctr">
              <a:buNone/>
            </a:pPr>
            <a:endParaRPr lang="en-US" sz="4000" dirty="0" smtClean="0">
              <a:solidFill>
                <a:schemeClr val="accent6">
                  <a:lumMod val="75000"/>
                </a:schemeClr>
              </a:solidFill>
              <a:latin typeface="Andalus" panose="02020603050405020304" pitchFamily="18" charset="-78"/>
              <a:cs typeface="Andalus" panose="02020603050405020304" pitchFamily="18" charset="-78"/>
            </a:endParaRPr>
          </a:p>
          <a:p>
            <a:pPr marL="0" lvl="0" indent="0" algn="ctr">
              <a:buNone/>
            </a:pPr>
            <a:r>
              <a:rPr lang="en-US" sz="4000" dirty="0">
                <a:solidFill>
                  <a:schemeClr val="accent6">
                    <a:lumMod val="75000"/>
                  </a:schemeClr>
                </a:solidFill>
                <a:latin typeface="Andalus" panose="02020603050405020304" pitchFamily="18" charset="-78"/>
                <a:cs typeface="Andalus" panose="02020603050405020304" pitchFamily="18" charset="-78"/>
              </a:rPr>
              <a:t>“The illiterate of the 21st century will not be those who cannot read and write, but those who cannot </a:t>
            </a:r>
            <a:r>
              <a:rPr lang="en-US" sz="4000" i="1" dirty="0">
                <a:solidFill>
                  <a:srgbClr val="C00000"/>
                </a:solidFill>
                <a:latin typeface="Andalus" panose="02020603050405020304" pitchFamily="18" charset="-78"/>
                <a:cs typeface="Andalus" panose="02020603050405020304" pitchFamily="18" charset="-78"/>
              </a:rPr>
              <a:t>learn, unlearn, and relearn</a:t>
            </a:r>
            <a:r>
              <a:rPr lang="en-US" sz="4000" dirty="0">
                <a:solidFill>
                  <a:schemeClr val="accent6">
                    <a:lumMod val="75000"/>
                  </a:schemeClr>
                </a:solidFill>
                <a:latin typeface="Andalus" panose="02020603050405020304" pitchFamily="18" charset="-78"/>
                <a:cs typeface="Andalus" panose="02020603050405020304" pitchFamily="18" charset="-78"/>
              </a:rPr>
              <a:t>” </a:t>
            </a:r>
          </a:p>
          <a:p>
            <a:pPr marL="0" indent="0" algn="ctr">
              <a:buNone/>
            </a:pPr>
            <a:endParaRPr lang="en-US" sz="4000" dirty="0">
              <a:solidFill>
                <a:schemeClr val="accent6">
                  <a:lumMod val="75000"/>
                </a:schemeClr>
              </a:solidFill>
              <a:latin typeface="Andalus" panose="02020603050405020304" pitchFamily="18" charset="-78"/>
              <a:cs typeface="Andalus" panose="02020603050405020304" pitchFamily="18" charset="-78"/>
            </a:endParaRPr>
          </a:p>
          <a:p>
            <a:pPr marL="0" indent="0" algn="ctr">
              <a:buNone/>
            </a:pPr>
            <a:r>
              <a:rPr lang="en-US" sz="4000" dirty="0">
                <a:latin typeface="Andalus" panose="02020603050405020304" pitchFamily="18" charset="-78"/>
                <a:cs typeface="Andalus" panose="02020603050405020304" pitchFamily="18" charset="-78"/>
              </a:rPr>
              <a:t/>
            </a:r>
            <a:br>
              <a:rPr lang="en-US" sz="4000" dirty="0">
                <a:latin typeface="Andalus" panose="02020603050405020304" pitchFamily="18" charset="-78"/>
                <a:cs typeface="Andalus" panose="02020603050405020304" pitchFamily="18" charset="-78"/>
              </a:rPr>
            </a:br>
            <a:r>
              <a:rPr lang="en-US" sz="4000" dirty="0">
                <a:solidFill>
                  <a:schemeClr val="accent6">
                    <a:lumMod val="75000"/>
                  </a:schemeClr>
                </a:solidFill>
                <a:latin typeface="Andalus" panose="02020603050405020304" pitchFamily="18" charset="-78"/>
                <a:cs typeface="Andalus" panose="02020603050405020304" pitchFamily="18" charset="-78"/>
              </a:rPr>
              <a:t>— Alvin </a:t>
            </a:r>
            <a:r>
              <a:rPr lang="en-US" sz="4000" dirty="0" smtClean="0">
                <a:solidFill>
                  <a:schemeClr val="accent6">
                    <a:lumMod val="75000"/>
                  </a:schemeClr>
                </a:solidFill>
                <a:latin typeface="Andalus" panose="02020603050405020304" pitchFamily="18" charset="-78"/>
                <a:cs typeface="Andalus" panose="02020603050405020304" pitchFamily="18" charset="-78"/>
              </a:rPr>
              <a:t>Toffler</a:t>
            </a:r>
            <a:endParaRPr lang="en-US" sz="4000" dirty="0">
              <a:solidFill>
                <a:schemeClr val="accent6">
                  <a:lumMod val="7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1347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606"/>
            <a:ext cx="10515600" cy="1172585"/>
          </a:xfrm>
        </p:spPr>
        <p:txBody>
          <a:bodyPr>
            <a:normAutofit/>
          </a:bodyPr>
          <a:lstStyle/>
          <a:p>
            <a:r>
              <a:rPr lang="en-US" sz="3600" dirty="0" smtClean="0">
                <a:solidFill>
                  <a:schemeClr val="accent6">
                    <a:lumMod val="75000"/>
                  </a:schemeClr>
                </a:solidFill>
                <a:latin typeface="Andalus" panose="02020603050405020304" pitchFamily="18" charset="-78"/>
                <a:cs typeface="Andalus" panose="02020603050405020304" pitchFamily="18" charset="-78"/>
              </a:rPr>
              <a:t>Goal Setting Theory</a:t>
            </a:r>
            <a:endParaRPr lang="en-US" sz="3600" dirty="0">
              <a:solidFill>
                <a:schemeClr val="accent6">
                  <a:lumMod val="75000"/>
                </a:schemeClr>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838200" y="1118795"/>
            <a:ext cx="10515600" cy="5518672"/>
          </a:xfrm>
        </p:spPr>
        <p:txBody>
          <a:bodyPr>
            <a:normAutofit fontScale="85000" lnSpcReduction="20000"/>
          </a:bodyPr>
          <a:lstStyle/>
          <a:p>
            <a:r>
              <a:rPr lang="en-US" sz="3800" dirty="0" smtClean="0">
                <a:latin typeface="Andalus" panose="02020603050405020304" pitchFamily="18" charset="-78"/>
                <a:cs typeface="Andalus" panose="02020603050405020304" pitchFamily="18" charset="-78"/>
              </a:rPr>
              <a:t>Managers </a:t>
            </a:r>
            <a:r>
              <a:rPr lang="en-US" sz="3800" dirty="0">
                <a:latin typeface="Andalus" panose="02020603050405020304" pitchFamily="18" charset="-78"/>
                <a:cs typeface="Andalus" panose="02020603050405020304" pitchFamily="18" charset="-78"/>
              </a:rPr>
              <a:t>widely accept goal setting as a </a:t>
            </a:r>
            <a:r>
              <a:rPr lang="en-US" sz="3800" dirty="0" smtClean="0">
                <a:latin typeface="Andalus" panose="02020603050405020304" pitchFamily="18" charset="-78"/>
                <a:cs typeface="Andalus" panose="02020603050405020304" pitchFamily="18" charset="-78"/>
              </a:rPr>
              <a:t>means </a:t>
            </a:r>
            <a:r>
              <a:rPr lang="en-US" sz="3800" dirty="0">
                <a:latin typeface="Andalus" panose="02020603050405020304" pitchFamily="18" charset="-78"/>
                <a:cs typeface="Andalus" panose="02020603050405020304" pitchFamily="18" charset="-78"/>
              </a:rPr>
              <a:t>to improve and sustain performance </a:t>
            </a:r>
          </a:p>
          <a:p>
            <a:endParaRPr lang="en-US" sz="3500" dirty="0" smtClean="0">
              <a:latin typeface="Andalus" panose="02020603050405020304" pitchFamily="18" charset="-78"/>
              <a:cs typeface="Andalus" panose="02020603050405020304" pitchFamily="18" charset="-78"/>
            </a:endParaRPr>
          </a:p>
          <a:p>
            <a:r>
              <a:rPr lang="en-US" sz="3500" dirty="0" smtClean="0">
                <a:latin typeface="Andalus" panose="02020603050405020304" pitchFamily="18" charset="-78"/>
                <a:cs typeface="Andalus" panose="02020603050405020304" pitchFamily="18" charset="-78"/>
              </a:rPr>
              <a:t>Lock and Latham:</a:t>
            </a:r>
          </a:p>
          <a:p>
            <a:pPr lvl="1"/>
            <a:endParaRPr lang="en-US" dirty="0" smtClean="0">
              <a:latin typeface="Andalus" panose="02020603050405020304" pitchFamily="18" charset="-78"/>
              <a:cs typeface="Andalus" panose="02020603050405020304" pitchFamily="18" charset="-78"/>
            </a:endParaRPr>
          </a:p>
          <a:p>
            <a:pPr lvl="1"/>
            <a:r>
              <a:rPr lang="en-US" sz="3300" dirty="0" smtClean="0">
                <a:latin typeface="Andalus" panose="02020603050405020304" pitchFamily="18" charset="-78"/>
                <a:cs typeface="Andalus" panose="02020603050405020304" pitchFamily="18" charset="-78"/>
              </a:rPr>
              <a:t>Specific </a:t>
            </a:r>
            <a:r>
              <a:rPr lang="en-US" sz="3300" dirty="0">
                <a:latin typeface="Andalus" panose="02020603050405020304" pitchFamily="18" charset="-78"/>
                <a:cs typeface="Andalus" panose="02020603050405020304" pitchFamily="18" charset="-78"/>
              </a:rPr>
              <a:t>and difficult goals led to better task performance than vague or easy goals. </a:t>
            </a:r>
            <a:endParaRPr lang="en-US" sz="3300" dirty="0" smtClean="0">
              <a:latin typeface="Andalus" panose="02020603050405020304" pitchFamily="18" charset="-78"/>
              <a:cs typeface="Andalus" panose="02020603050405020304" pitchFamily="18" charset="-78"/>
            </a:endParaRPr>
          </a:p>
          <a:p>
            <a:pPr lvl="1"/>
            <a:endParaRPr lang="en-US" sz="3300" dirty="0">
              <a:latin typeface="Andalus" panose="02020603050405020304" pitchFamily="18" charset="-78"/>
              <a:cs typeface="Andalus" panose="02020603050405020304" pitchFamily="18" charset="-78"/>
            </a:endParaRPr>
          </a:p>
          <a:p>
            <a:pPr lvl="1"/>
            <a:r>
              <a:rPr lang="en-US" sz="3300" dirty="0" smtClean="0">
                <a:latin typeface="Andalus" panose="02020603050405020304" pitchFamily="18" charset="-78"/>
                <a:cs typeface="Andalus" panose="02020603050405020304" pitchFamily="18" charset="-78"/>
              </a:rPr>
              <a:t>Important questions to be asked while setting a goal</a:t>
            </a:r>
          </a:p>
          <a:p>
            <a:pPr lvl="1"/>
            <a:endParaRPr lang="en-US" sz="3300" dirty="0" smtClean="0">
              <a:latin typeface="Andalus" panose="02020603050405020304" pitchFamily="18" charset="-78"/>
              <a:cs typeface="Andalus" panose="02020603050405020304" pitchFamily="18" charset="-78"/>
            </a:endParaRPr>
          </a:p>
          <a:p>
            <a:pPr lvl="1"/>
            <a:r>
              <a:rPr lang="en-US" sz="3300" dirty="0" smtClean="0">
                <a:solidFill>
                  <a:srgbClr val="FF0000"/>
                </a:solidFill>
                <a:latin typeface="Andalus" panose="02020603050405020304" pitchFamily="18" charset="-78"/>
                <a:cs typeface="Andalus" panose="02020603050405020304" pitchFamily="18" charset="-78"/>
              </a:rPr>
              <a:t>What?</a:t>
            </a:r>
          </a:p>
          <a:p>
            <a:pPr lvl="1"/>
            <a:endParaRPr lang="en-US" sz="3300" dirty="0" smtClean="0">
              <a:latin typeface="Andalus" panose="02020603050405020304" pitchFamily="18" charset="-78"/>
              <a:cs typeface="Andalus" panose="02020603050405020304" pitchFamily="18" charset="-78"/>
            </a:endParaRPr>
          </a:p>
          <a:p>
            <a:pPr lvl="1"/>
            <a:r>
              <a:rPr lang="en-US" sz="3300" dirty="0" smtClean="0">
                <a:solidFill>
                  <a:srgbClr val="00B050"/>
                </a:solidFill>
                <a:latin typeface="Andalus" panose="02020603050405020304" pitchFamily="18" charset="-78"/>
                <a:cs typeface="Andalus" panose="02020603050405020304" pitchFamily="18" charset="-78"/>
              </a:rPr>
              <a:t>Why?</a:t>
            </a:r>
          </a:p>
          <a:p>
            <a:pPr lvl="1"/>
            <a:endParaRPr lang="en-US" sz="3300" dirty="0" smtClean="0">
              <a:latin typeface="Andalus" panose="02020603050405020304" pitchFamily="18" charset="-78"/>
              <a:cs typeface="Andalus" panose="02020603050405020304" pitchFamily="18" charset="-78"/>
            </a:endParaRPr>
          </a:p>
          <a:p>
            <a:pPr lvl="1"/>
            <a:r>
              <a:rPr lang="en-US" sz="3300" dirty="0" smtClean="0">
                <a:solidFill>
                  <a:srgbClr val="002060"/>
                </a:solidFill>
                <a:latin typeface="Andalus" panose="02020603050405020304" pitchFamily="18" charset="-78"/>
                <a:cs typeface="Andalus" panose="02020603050405020304" pitchFamily="18" charset="-78"/>
              </a:rPr>
              <a:t>How?</a:t>
            </a:r>
            <a:endParaRPr lang="en-US" sz="3300" dirty="0">
              <a:solidFill>
                <a:srgbClr val="002060"/>
              </a:solidFill>
              <a:latin typeface="Andalus" panose="02020603050405020304" pitchFamily="18" charset="-78"/>
              <a:cs typeface="Andalus" panose="02020603050405020304" pitchFamily="18" charset="-78"/>
            </a:endParaRPr>
          </a:p>
          <a:p>
            <a:pPr lvl="1"/>
            <a:endParaRPr lang="en-US" sz="2800" dirty="0" smtClean="0">
              <a:latin typeface="Andalus" panose="02020603050405020304" pitchFamily="18" charset="-78"/>
              <a:cs typeface="Andalus" panose="02020603050405020304" pitchFamily="18" charset="-78"/>
            </a:endParaRPr>
          </a:p>
          <a:p>
            <a:endParaRPr lang="en-US" sz="32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97723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ndalus" panose="02020603050405020304" pitchFamily="18" charset="-78"/>
                <a:cs typeface="Andalus" panose="02020603050405020304" pitchFamily="18" charset="-78"/>
              </a:rPr>
              <a:t>Nature of Goal: SMART</a:t>
            </a:r>
            <a:br>
              <a:rPr lang="en-US" dirty="0" smtClean="0">
                <a:latin typeface="Andalus" panose="02020603050405020304" pitchFamily="18" charset="-78"/>
                <a:cs typeface="Andalus" panose="02020603050405020304" pitchFamily="18" charset="-78"/>
              </a:rPr>
            </a:br>
            <a:endParaRPr lang="en-US" dirty="0"/>
          </a:p>
        </p:txBody>
      </p:sp>
      <p:pic>
        <p:nvPicPr>
          <p:cNvPr id="1026" name="Picture 2" descr="http://www.hireeq.com/wp-content/blogs.dir/13/files/2011/12/smar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186" y="1484555"/>
            <a:ext cx="10865223" cy="486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26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05927" y="300579"/>
            <a:ext cx="10515600" cy="1325563"/>
          </a:xfrm>
        </p:spPr>
        <p:txBody>
          <a:bodyPr/>
          <a:lstStyle/>
          <a:p>
            <a:pPr eaLnBrk="1" hangingPunct="1"/>
            <a:r>
              <a:rPr lang="en-US" altLang="en-US" sz="4000" b="1" dirty="0">
                <a:latin typeface="Andalus" panose="02020603050405020304" pitchFamily="18" charset="-78"/>
                <a:cs typeface="Andalus" panose="02020603050405020304" pitchFamily="18" charset="-78"/>
              </a:rPr>
              <a:t>Goal Setting</a:t>
            </a:r>
          </a:p>
        </p:txBody>
      </p:sp>
      <p:pic>
        <p:nvPicPr>
          <p:cNvPr id="10243" name="Picture 5" descr="Lut73876_1505"/>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l="22414"/>
          <a:stretch>
            <a:fillRect/>
          </a:stretch>
        </p:blipFill>
        <p:spPr>
          <a:xfrm>
            <a:off x="1409252" y="1219200"/>
            <a:ext cx="8638390" cy="5156200"/>
          </a:xfrm>
          <a:noFill/>
        </p:spPr>
      </p:pic>
    </p:spTree>
    <p:extLst>
      <p:ext uri="{BB962C8B-B14F-4D97-AF65-F5344CB8AC3E}">
        <p14:creationId xmlns:p14="http://schemas.microsoft.com/office/powerpoint/2010/main" val="2744744840"/>
      </p:ext>
    </p:extLst>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ndalus" panose="02020603050405020304" pitchFamily="18" charset="-78"/>
                <a:cs typeface="Andalus" panose="02020603050405020304" pitchFamily="18" charset="-78"/>
              </a:rPr>
              <a:t>Five Principles of Goal Setting</a:t>
            </a:r>
          </a:p>
        </p:txBody>
      </p:sp>
      <p:sp>
        <p:nvSpPr>
          <p:cNvPr id="3" name="Content Placeholder 2"/>
          <p:cNvSpPr>
            <a:spLocks noGrp="1"/>
          </p:cNvSpPr>
          <p:nvPr>
            <p:ph idx="1"/>
          </p:nvPr>
        </p:nvSpPr>
        <p:spPr/>
        <p:txBody>
          <a:bodyPr>
            <a:normAutofit/>
          </a:bodyPr>
          <a:lstStyle/>
          <a:p>
            <a:r>
              <a:rPr lang="en-US" sz="3200" dirty="0" smtClean="0">
                <a:latin typeface="Andalus" panose="02020603050405020304" pitchFamily="18" charset="-78"/>
                <a:cs typeface="Andalus" panose="02020603050405020304" pitchFamily="18" charset="-78"/>
              </a:rPr>
              <a:t>To motivate, goals must have:</a:t>
            </a:r>
          </a:p>
          <a:p>
            <a:pPr marL="0" indent="0">
              <a:buNone/>
            </a:pPr>
            <a:r>
              <a:rPr lang="en-US" sz="3200" dirty="0" smtClean="0">
                <a:latin typeface="Andalus" panose="02020603050405020304" pitchFamily="18" charset="-78"/>
                <a:cs typeface="Andalus" panose="02020603050405020304" pitchFamily="18" charset="-78"/>
              </a:rPr>
              <a:t>	1.Clarity.</a:t>
            </a:r>
          </a:p>
          <a:p>
            <a:pPr marL="0" indent="0">
              <a:buNone/>
            </a:pPr>
            <a:r>
              <a:rPr lang="en-US" sz="3200" dirty="0" smtClean="0">
                <a:latin typeface="Andalus" panose="02020603050405020304" pitchFamily="18" charset="-78"/>
                <a:cs typeface="Andalus" panose="02020603050405020304" pitchFamily="18" charset="-78"/>
              </a:rPr>
              <a:t>	2.Challenge.</a:t>
            </a:r>
          </a:p>
          <a:p>
            <a:pPr marL="0" indent="0">
              <a:buNone/>
            </a:pPr>
            <a:r>
              <a:rPr lang="en-US" sz="3200" dirty="0" smtClean="0">
                <a:latin typeface="Andalus" panose="02020603050405020304" pitchFamily="18" charset="-78"/>
                <a:cs typeface="Andalus" panose="02020603050405020304" pitchFamily="18" charset="-78"/>
              </a:rPr>
              <a:t>	3.Commitment.</a:t>
            </a:r>
          </a:p>
          <a:p>
            <a:pPr marL="0" indent="0">
              <a:buNone/>
            </a:pPr>
            <a:r>
              <a:rPr lang="en-US" sz="3200" dirty="0" smtClean="0">
                <a:latin typeface="Andalus" panose="02020603050405020304" pitchFamily="18" charset="-78"/>
                <a:cs typeface="Andalus" panose="02020603050405020304" pitchFamily="18" charset="-78"/>
              </a:rPr>
              <a:t>	4.Feedback.</a:t>
            </a:r>
          </a:p>
          <a:p>
            <a:pPr marL="0" indent="0">
              <a:buNone/>
            </a:pPr>
            <a:r>
              <a:rPr lang="en-US" sz="3200" dirty="0" smtClean="0">
                <a:latin typeface="Andalus" panose="02020603050405020304" pitchFamily="18" charset="-78"/>
                <a:cs typeface="Andalus" panose="02020603050405020304" pitchFamily="18" charset="-78"/>
              </a:rPr>
              <a:t>	5.Task complexity. </a:t>
            </a:r>
          </a:p>
          <a:p>
            <a:endParaRPr lang="en-US" sz="32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79170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774" y="225277"/>
            <a:ext cx="10515600" cy="936550"/>
          </a:xfrm>
        </p:spPr>
        <p:txBody>
          <a:bodyPr/>
          <a:lstStyle/>
          <a:p>
            <a:r>
              <a:rPr lang="en-US" dirty="0">
                <a:solidFill>
                  <a:schemeClr val="accent6">
                    <a:lumMod val="75000"/>
                  </a:schemeClr>
                </a:solidFill>
                <a:latin typeface="Andalus" panose="02020603050405020304" pitchFamily="18" charset="-78"/>
                <a:cs typeface="Andalus" panose="02020603050405020304" pitchFamily="18" charset="-78"/>
              </a:rPr>
              <a:t>Recruitment </a:t>
            </a:r>
            <a:r>
              <a:rPr lang="en-US" dirty="0" smtClean="0">
                <a:solidFill>
                  <a:schemeClr val="accent6">
                    <a:lumMod val="75000"/>
                  </a:schemeClr>
                </a:solidFill>
                <a:latin typeface="Andalus" panose="02020603050405020304" pitchFamily="18" charset="-78"/>
                <a:cs typeface="Andalus" panose="02020603050405020304" pitchFamily="18" charset="-78"/>
              </a:rPr>
              <a:t>in Style @ </a:t>
            </a:r>
            <a:r>
              <a:rPr lang="en-US" dirty="0" err="1">
                <a:solidFill>
                  <a:schemeClr val="accent6">
                    <a:lumMod val="75000"/>
                  </a:schemeClr>
                </a:solidFill>
                <a:latin typeface="Andalus" panose="02020603050405020304" pitchFamily="18" charset="-78"/>
                <a:cs typeface="Andalus" panose="02020603050405020304" pitchFamily="18" charset="-78"/>
              </a:rPr>
              <a:t>Flipkart</a:t>
            </a:r>
            <a:endParaRPr lang="en-US" dirty="0">
              <a:solidFill>
                <a:schemeClr val="accent6">
                  <a:lumMod val="75000"/>
                </a:schemeClr>
              </a:solidFill>
            </a:endParaRPr>
          </a:p>
        </p:txBody>
      </p:sp>
      <p:sp>
        <p:nvSpPr>
          <p:cNvPr id="3" name="Content Placeholder 2"/>
          <p:cNvSpPr>
            <a:spLocks noGrp="1"/>
          </p:cNvSpPr>
          <p:nvPr>
            <p:ph idx="1"/>
          </p:nvPr>
        </p:nvSpPr>
        <p:spPr>
          <a:xfrm>
            <a:off x="838200" y="1161827"/>
            <a:ext cx="10515600" cy="5637006"/>
          </a:xfrm>
        </p:spPr>
        <p:txBody>
          <a:bodyPr>
            <a:normAutofit lnSpcReduction="10000"/>
          </a:bodyPr>
          <a:lstStyle/>
          <a:p>
            <a:r>
              <a:rPr lang="en-US" sz="3200" dirty="0" smtClean="0">
                <a:latin typeface="Andalus" panose="02020603050405020304" pitchFamily="18" charset="-78"/>
                <a:cs typeface="Andalus" panose="02020603050405020304" pitchFamily="18" charset="-78"/>
              </a:rPr>
              <a:t>Any </a:t>
            </a:r>
            <a:r>
              <a:rPr lang="en-US" sz="3200" dirty="0">
                <a:latin typeface="Andalus" panose="02020603050405020304" pitchFamily="18" charset="-78"/>
                <a:cs typeface="Andalus" panose="02020603050405020304" pitchFamily="18" charset="-78"/>
              </a:rPr>
              <a:t>top-level recruit is prescribed a list of books to read before coming on </a:t>
            </a:r>
            <a:r>
              <a:rPr lang="en-US" sz="3200" dirty="0" smtClean="0">
                <a:latin typeface="Andalus" panose="02020603050405020304" pitchFamily="18" charset="-78"/>
                <a:cs typeface="Andalus" panose="02020603050405020304" pitchFamily="18" charset="-78"/>
              </a:rPr>
              <a:t>board</a:t>
            </a:r>
          </a:p>
          <a:p>
            <a:endParaRPr lang="en-US" sz="3200" dirty="0">
              <a:latin typeface="Andalus" panose="02020603050405020304" pitchFamily="18" charset="-78"/>
              <a:cs typeface="Andalus" panose="02020603050405020304" pitchFamily="18" charset="-78"/>
            </a:endParaRPr>
          </a:p>
          <a:p>
            <a:r>
              <a:rPr lang="en-US" sz="3200" dirty="0">
                <a:latin typeface="Andalus" panose="02020603050405020304" pitchFamily="18" charset="-78"/>
                <a:cs typeface="Andalus" panose="02020603050405020304" pitchFamily="18" charset="-78"/>
              </a:rPr>
              <a:t>With no proven successful models in Indian e-commerce, the company’s radar is in search of quick learners and </a:t>
            </a:r>
            <a:r>
              <a:rPr lang="en-US" sz="3200" dirty="0" err="1" smtClean="0">
                <a:latin typeface="Andalus" panose="02020603050405020304" pitchFamily="18" charset="-78"/>
                <a:cs typeface="Andalus" panose="02020603050405020304" pitchFamily="18" charset="-78"/>
              </a:rPr>
              <a:t>unlearners</a:t>
            </a:r>
            <a:endParaRPr lang="en-US" sz="3200" dirty="0" smtClean="0">
              <a:latin typeface="Andalus" panose="02020603050405020304" pitchFamily="18" charset="-78"/>
              <a:cs typeface="Andalus" panose="02020603050405020304" pitchFamily="18" charset="-78"/>
            </a:endParaRPr>
          </a:p>
          <a:p>
            <a:endParaRPr lang="en-US" sz="3200" dirty="0">
              <a:latin typeface="Andalus" panose="02020603050405020304" pitchFamily="18" charset="-78"/>
              <a:cs typeface="Andalus" panose="02020603050405020304" pitchFamily="18" charset="-78"/>
            </a:endParaRPr>
          </a:p>
          <a:p>
            <a:r>
              <a:rPr lang="en-US" sz="3200" dirty="0">
                <a:latin typeface="Andalus" panose="02020603050405020304" pitchFamily="18" charset="-78"/>
                <a:cs typeface="Andalus" panose="02020603050405020304" pitchFamily="18" charset="-78"/>
              </a:rPr>
              <a:t>Senior-level recruits are made to meet &amp; interact with several teams to gel with </a:t>
            </a:r>
            <a:r>
              <a:rPr lang="en-US" sz="3200" dirty="0" smtClean="0">
                <a:latin typeface="Andalus" panose="02020603050405020304" pitchFamily="18" charset="-78"/>
                <a:cs typeface="Andalus" panose="02020603050405020304" pitchFamily="18" charset="-78"/>
              </a:rPr>
              <a:t>co-workers</a:t>
            </a:r>
          </a:p>
          <a:p>
            <a:endParaRPr lang="en-US" sz="3200" dirty="0">
              <a:latin typeface="Andalus" panose="02020603050405020304" pitchFamily="18" charset="-78"/>
              <a:cs typeface="Andalus" panose="02020603050405020304" pitchFamily="18" charset="-78"/>
            </a:endParaRPr>
          </a:p>
          <a:p>
            <a:r>
              <a:rPr lang="en-US" sz="3200" dirty="0">
                <a:latin typeface="Andalus" panose="02020603050405020304" pitchFamily="18" charset="-78"/>
                <a:cs typeface="Andalus" panose="02020603050405020304" pitchFamily="18" charset="-78"/>
              </a:rPr>
              <a:t>Warehouse visits must for all new recruits to understand the entire supply-chain of </a:t>
            </a:r>
            <a:r>
              <a:rPr lang="en-US" sz="3200" dirty="0" err="1" smtClean="0">
                <a:latin typeface="Andalus" panose="02020603050405020304" pitchFamily="18" charset="-78"/>
                <a:cs typeface="Andalus" panose="02020603050405020304" pitchFamily="18" charset="-78"/>
              </a:rPr>
              <a:t>Flipkart</a:t>
            </a:r>
            <a:endParaRPr lang="en-US" sz="3200" dirty="0" smtClean="0">
              <a:latin typeface="Andalus" panose="02020603050405020304" pitchFamily="18" charset="-78"/>
              <a:cs typeface="Andalus" panose="02020603050405020304" pitchFamily="18" charset="-78"/>
            </a:endParaRPr>
          </a:p>
          <a:p>
            <a:pPr marL="0" indent="0" algn="ctr">
              <a:buNone/>
            </a:pPr>
            <a:r>
              <a:rPr lang="en-US" sz="1000" dirty="0" smtClean="0">
                <a:latin typeface="Andalus" panose="02020603050405020304" pitchFamily="18" charset="-78"/>
                <a:cs typeface="Andalus" panose="02020603050405020304" pitchFamily="18" charset="-78"/>
              </a:rPr>
              <a:t>Source: http</a:t>
            </a:r>
            <a:r>
              <a:rPr lang="en-US" sz="1000" dirty="0">
                <a:latin typeface="Andalus" panose="02020603050405020304" pitchFamily="18" charset="-78"/>
                <a:cs typeface="Andalus" panose="02020603050405020304" pitchFamily="18" charset="-78"/>
              </a:rPr>
              <a:t>://www.business-standard.com/article/companies/flipkart-builds-its-top-management-differently-114122500674_1.html</a:t>
            </a:r>
          </a:p>
          <a:p>
            <a:pPr algn="ctr"/>
            <a:endParaRPr lang="en-US" sz="1000" dirty="0">
              <a:latin typeface="Andalus" panose="02020603050405020304" pitchFamily="18" charset="-78"/>
              <a:cs typeface="Andalus" panose="02020603050405020304" pitchFamily="18" charset="-78"/>
            </a:endParaRPr>
          </a:p>
          <a:p>
            <a:endParaRPr lang="en-US" sz="3200" dirty="0" smtClean="0">
              <a:latin typeface="Andalus" panose="02020603050405020304" pitchFamily="18" charset="-78"/>
              <a:cs typeface="Andalus" panose="02020603050405020304" pitchFamily="18" charset="-78"/>
            </a:endParaRPr>
          </a:p>
          <a:p>
            <a:pPr lvl="1"/>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70596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443" y="301214"/>
            <a:ext cx="10515600" cy="957431"/>
          </a:xfrm>
        </p:spPr>
        <p:txBody>
          <a:bodyPr/>
          <a:lstStyle/>
          <a:p>
            <a:r>
              <a:rPr lang="en-US" altLang="en-US" dirty="0">
                <a:latin typeface="Andalus" panose="02020603050405020304" pitchFamily="18" charset="-78"/>
                <a:cs typeface="Andalus" panose="02020603050405020304" pitchFamily="18" charset="-78"/>
              </a:rPr>
              <a:t>Advice to Managers</a:t>
            </a:r>
            <a:endParaRPr lang="en-US"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827443" y="1341531"/>
            <a:ext cx="10515600" cy="5338968"/>
          </a:xfrm>
        </p:spPr>
        <p:txBody>
          <a:bodyPr>
            <a:noAutofit/>
          </a:bodyPr>
          <a:lstStyle/>
          <a:p>
            <a:r>
              <a:rPr lang="en-US" dirty="0">
                <a:latin typeface="Andalus" panose="02020603050405020304" pitchFamily="18" charset="-78"/>
                <a:cs typeface="Andalus" panose="02020603050405020304" pitchFamily="18" charset="-78"/>
              </a:rPr>
              <a:t>Goals Need to Be </a:t>
            </a:r>
            <a:r>
              <a:rPr lang="en-US" dirty="0" smtClean="0">
                <a:latin typeface="Andalus" panose="02020603050405020304" pitchFamily="18" charset="-78"/>
                <a:cs typeface="Andalus" panose="02020603050405020304" pitchFamily="18" charset="-78"/>
              </a:rPr>
              <a:t>Specific</a:t>
            </a:r>
          </a:p>
          <a:p>
            <a:endParaRPr lang="en-US" dirty="0" smtClean="0">
              <a:latin typeface="Andalus" panose="02020603050405020304" pitchFamily="18" charset="-78"/>
              <a:cs typeface="Andalus" panose="02020603050405020304" pitchFamily="18" charset="-78"/>
            </a:endParaRPr>
          </a:p>
          <a:p>
            <a:r>
              <a:rPr lang="en-US" dirty="0">
                <a:latin typeface="Andalus" panose="02020603050405020304" pitchFamily="18" charset="-78"/>
                <a:cs typeface="Andalus" panose="02020603050405020304" pitchFamily="18" charset="-78"/>
              </a:rPr>
              <a:t>Goals Must Be Difficult but </a:t>
            </a:r>
            <a:r>
              <a:rPr lang="en-US" dirty="0" smtClean="0">
                <a:latin typeface="Andalus" panose="02020603050405020304" pitchFamily="18" charset="-78"/>
                <a:cs typeface="Andalus" panose="02020603050405020304" pitchFamily="18" charset="-78"/>
              </a:rPr>
              <a:t>Attainable</a:t>
            </a:r>
          </a:p>
          <a:p>
            <a:pPr marL="0" indent="0">
              <a:buNone/>
            </a:pPr>
            <a:endParaRPr lang="en-US" dirty="0" smtClean="0">
              <a:latin typeface="Andalus" panose="02020603050405020304" pitchFamily="18" charset="-78"/>
              <a:cs typeface="Andalus" panose="02020603050405020304" pitchFamily="18" charset="-78"/>
            </a:endParaRPr>
          </a:p>
          <a:p>
            <a:r>
              <a:rPr lang="en-US" dirty="0">
                <a:latin typeface="Andalus" panose="02020603050405020304" pitchFamily="18" charset="-78"/>
                <a:cs typeface="Andalus" panose="02020603050405020304" pitchFamily="18" charset="-78"/>
              </a:rPr>
              <a:t>Goals Must Be Accepted </a:t>
            </a:r>
            <a:endParaRPr lang="en-US"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r>
              <a:rPr lang="en-US" dirty="0">
                <a:latin typeface="Andalus" panose="02020603050405020304" pitchFamily="18" charset="-78"/>
                <a:cs typeface="Andalus" panose="02020603050405020304" pitchFamily="18" charset="-78"/>
              </a:rPr>
              <a:t>Feedback Must Be Provided on Goal Attainment </a:t>
            </a:r>
            <a:endParaRPr lang="en-US"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r>
              <a:rPr lang="en-US" dirty="0" smtClean="0">
                <a:latin typeface="Andalus" panose="02020603050405020304" pitchFamily="18" charset="-78"/>
                <a:cs typeface="Andalus" panose="02020603050405020304" pitchFamily="18" charset="-78"/>
              </a:rPr>
              <a:t>Goals </a:t>
            </a:r>
            <a:r>
              <a:rPr lang="en-US" dirty="0">
                <a:latin typeface="Andalus" panose="02020603050405020304" pitchFamily="18" charset="-78"/>
                <a:cs typeface="Andalus" panose="02020603050405020304" pitchFamily="18" charset="-78"/>
              </a:rPr>
              <a:t>Are More Effective When They Are Used to Evaluate Performance </a:t>
            </a:r>
            <a:endParaRPr lang="en-US" dirty="0" smtClean="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009290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911" y="182880"/>
            <a:ext cx="11063344" cy="6502998"/>
          </a:xfrm>
          <a:noFill/>
        </p:spPr>
        <p:txBody>
          <a:bodyPr>
            <a:noAutofit/>
          </a:bodyPr>
          <a:lstStyle/>
          <a:p>
            <a:r>
              <a:rPr lang="en-US" dirty="0">
                <a:latin typeface="Andalus" panose="02020603050405020304" pitchFamily="18" charset="-78"/>
                <a:cs typeface="Andalus" panose="02020603050405020304" pitchFamily="18" charset="-78"/>
              </a:rPr>
              <a:t>A Learning Goal Orientation Leads to Higher Performance than a Performance Goal Orientation </a:t>
            </a:r>
            <a:endParaRPr lang="en-US"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r>
              <a:rPr lang="en-US" dirty="0" smtClean="0">
                <a:latin typeface="Andalus" panose="02020603050405020304" pitchFamily="18" charset="-78"/>
                <a:cs typeface="Andalus" panose="02020603050405020304" pitchFamily="18" charset="-78"/>
              </a:rPr>
              <a:t>Deadlines </a:t>
            </a:r>
            <a:r>
              <a:rPr lang="en-US" dirty="0">
                <a:latin typeface="Andalus" panose="02020603050405020304" pitchFamily="18" charset="-78"/>
                <a:cs typeface="Andalus" panose="02020603050405020304" pitchFamily="18" charset="-78"/>
              </a:rPr>
              <a:t>Improve the Effectiveness of Goals </a:t>
            </a:r>
            <a:endParaRPr lang="en-US"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r>
              <a:rPr lang="en-US" dirty="0">
                <a:latin typeface="Andalus" panose="02020603050405020304" pitchFamily="18" charset="-78"/>
                <a:cs typeface="Andalus" panose="02020603050405020304" pitchFamily="18" charset="-78"/>
              </a:rPr>
              <a:t>Group Goal-Setting is As Important As Individual </a:t>
            </a:r>
            <a:r>
              <a:rPr lang="en-US" dirty="0" smtClean="0">
                <a:latin typeface="Andalus" panose="02020603050405020304" pitchFamily="18" charset="-78"/>
                <a:cs typeface="Andalus" panose="02020603050405020304" pitchFamily="18" charset="-78"/>
              </a:rPr>
              <a:t>Goal-Setting </a:t>
            </a:r>
          </a:p>
          <a:p>
            <a:pPr marL="0" indent="0">
              <a:buNone/>
            </a:pPr>
            <a:endParaRPr lang="en-US" altLang="en-US" dirty="0">
              <a:latin typeface="Andalus" panose="02020603050405020304" pitchFamily="18" charset="-78"/>
              <a:cs typeface="Andalus" panose="02020603050405020304" pitchFamily="18" charset="-78"/>
            </a:endParaRPr>
          </a:p>
          <a:p>
            <a:r>
              <a:rPr lang="en-US" altLang="en-US" dirty="0">
                <a:latin typeface="Andalus" panose="02020603050405020304" pitchFamily="18" charset="-78"/>
                <a:cs typeface="Andalus" panose="02020603050405020304" pitchFamily="18" charset="-78"/>
              </a:rPr>
              <a:t>Express confidence in your subordinates’ abilities to attain their goals, and give subordinates regular feedback on the extent of goal attainment</a:t>
            </a:r>
            <a:r>
              <a:rPr lang="en-US" altLang="en-US" dirty="0" smtClean="0">
                <a:latin typeface="Andalus" panose="02020603050405020304" pitchFamily="18" charset="-78"/>
                <a:cs typeface="Andalus" panose="02020603050405020304" pitchFamily="18" charset="-78"/>
              </a:rPr>
              <a:t>.</a:t>
            </a:r>
          </a:p>
          <a:p>
            <a:endParaRPr lang="en-US" altLang="en-US" dirty="0" smtClean="0">
              <a:latin typeface="Andalus" panose="02020603050405020304" pitchFamily="18" charset="-78"/>
              <a:cs typeface="Andalus" panose="02020603050405020304" pitchFamily="18" charset="-78"/>
            </a:endParaRPr>
          </a:p>
          <a:p>
            <a:r>
              <a:rPr lang="en-US" altLang="en-US" dirty="0" smtClean="0">
                <a:latin typeface="Andalus" panose="02020603050405020304" pitchFamily="18" charset="-78"/>
                <a:cs typeface="Andalus" panose="02020603050405020304" pitchFamily="18" charset="-78"/>
              </a:rPr>
              <a:t>When </a:t>
            </a:r>
            <a:r>
              <a:rPr lang="en-US" altLang="en-US" dirty="0">
                <a:latin typeface="Andalus" panose="02020603050405020304" pitchFamily="18" charset="-78"/>
                <a:cs typeface="Andalus" panose="02020603050405020304" pitchFamily="18" charset="-78"/>
              </a:rPr>
              <a:t>workers are performing difficult and complex tasks that involve learning, do not set goals until the workers gain some mastery over the task.</a:t>
            </a:r>
          </a:p>
          <a:p>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23648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850"/>
            <a:ext cx="10515600" cy="451822"/>
          </a:xfrm>
        </p:spPr>
        <p:txBody>
          <a:bodyPr>
            <a:normAutofit fontScale="90000"/>
          </a:bodyPr>
          <a:lstStyle/>
          <a:p>
            <a:pPr algn="ctr"/>
            <a:r>
              <a:rPr lang="en-US" sz="3600" dirty="0" smtClean="0">
                <a:latin typeface="Times New Roman" panose="02020603050405020304" pitchFamily="18" charset="0"/>
                <a:cs typeface="Times New Roman" panose="02020603050405020304" pitchFamily="18" charset="0"/>
              </a:rPr>
              <a:t>Case Study</a:t>
            </a:r>
            <a:endParaRPr lang="en-US" sz="36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nvPr>
        </p:nvGraphicFramePr>
        <p:xfrm>
          <a:off x="1301674" y="1344708"/>
          <a:ext cx="9380670" cy="4883969"/>
        </p:xfrm>
        <a:graphic>
          <a:graphicData uri="http://schemas.openxmlformats.org/drawingml/2006/table">
            <a:tbl>
              <a:tblPr firstRow="1" bandRow="1">
                <a:tableStyleId>{5C22544A-7EE6-4342-B048-85BDC9FD1C3A}</a:tableStyleId>
              </a:tblPr>
              <a:tblGrid>
                <a:gridCol w="4690335"/>
                <a:gridCol w="4690335"/>
              </a:tblGrid>
              <a:tr h="518583">
                <a:tc>
                  <a:txBody>
                    <a:bodyPr/>
                    <a:lstStyle/>
                    <a:p>
                      <a:pPr algn="ctr"/>
                      <a:r>
                        <a:rPr lang="en-US" sz="2800" dirty="0" smtClean="0">
                          <a:latin typeface="Andalus" panose="02020603050405020304" pitchFamily="18" charset="-78"/>
                          <a:cs typeface="Andalus" panose="02020603050405020304" pitchFamily="18" charset="-78"/>
                        </a:rPr>
                        <a:t>Case</a:t>
                      </a:r>
                      <a:r>
                        <a:rPr lang="en-US" sz="2800" baseline="0" dirty="0" smtClean="0">
                          <a:latin typeface="Andalus" panose="02020603050405020304" pitchFamily="18" charset="-78"/>
                          <a:cs typeface="Andalus" panose="02020603050405020304" pitchFamily="18" charset="-78"/>
                        </a:rPr>
                        <a:t> 1: Mr. Aditya</a:t>
                      </a:r>
                      <a:endParaRPr lang="en-US" sz="2800" dirty="0">
                        <a:latin typeface="Andalus" panose="02020603050405020304" pitchFamily="18" charset="-78"/>
                        <a:cs typeface="Andalus" panose="02020603050405020304" pitchFamily="18" charset="-78"/>
                      </a:endParaRPr>
                    </a:p>
                  </a:txBody>
                  <a:tcPr/>
                </a:tc>
                <a:tc>
                  <a:txBody>
                    <a:bodyPr/>
                    <a:lstStyle/>
                    <a:p>
                      <a:pPr algn="ctr"/>
                      <a:r>
                        <a:rPr lang="en-US" sz="2800" dirty="0" smtClean="0">
                          <a:latin typeface="Andalus" panose="02020603050405020304" pitchFamily="18" charset="-78"/>
                          <a:cs typeface="Andalus" panose="02020603050405020304" pitchFamily="18" charset="-78"/>
                        </a:rPr>
                        <a:t>Case 2: Mr. Swapnil</a:t>
                      </a:r>
                      <a:endParaRPr lang="en-US" sz="2800" dirty="0">
                        <a:latin typeface="Andalus" panose="02020603050405020304" pitchFamily="18" charset="-78"/>
                        <a:cs typeface="Andalus" panose="02020603050405020304" pitchFamily="18" charset="-78"/>
                      </a:endParaRPr>
                    </a:p>
                  </a:txBody>
                  <a:tcPr/>
                </a:tc>
              </a:tr>
              <a:tr h="518583">
                <a:tc>
                  <a:txBody>
                    <a:bodyPr/>
                    <a:lstStyle/>
                    <a:p>
                      <a:pPr algn="ctr"/>
                      <a:r>
                        <a:rPr lang="en-US" sz="2800" dirty="0" smtClean="0">
                          <a:latin typeface="Andalus" panose="02020603050405020304" pitchFamily="18" charset="-78"/>
                          <a:cs typeface="Andalus" panose="02020603050405020304" pitchFamily="18" charset="-78"/>
                        </a:rPr>
                        <a:t>College Graduate</a:t>
                      </a:r>
                      <a:endParaRPr lang="en-US" sz="2800" dirty="0">
                        <a:latin typeface="Andalus" panose="02020603050405020304" pitchFamily="18" charset="-78"/>
                        <a:cs typeface="Andalus" panose="02020603050405020304" pitchFamily="18" charset="-78"/>
                      </a:endParaRPr>
                    </a:p>
                  </a:txBody>
                  <a:tcPr/>
                </a:tc>
                <a:tc>
                  <a:txBody>
                    <a:bodyPr/>
                    <a:lstStyle/>
                    <a:p>
                      <a:pPr algn="ctr"/>
                      <a:r>
                        <a:rPr lang="en-US" sz="2800" dirty="0" smtClean="0">
                          <a:latin typeface="Andalus" panose="02020603050405020304" pitchFamily="18" charset="-78"/>
                          <a:cs typeface="Andalus" panose="02020603050405020304" pitchFamily="18" charset="-78"/>
                        </a:rPr>
                        <a:t>College Graduate</a:t>
                      </a:r>
                      <a:endParaRPr lang="en-US" sz="2800" dirty="0">
                        <a:latin typeface="Andalus" panose="02020603050405020304" pitchFamily="18" charset="-78"/>
                        <a:cs typeface="Andalus" panose="02020603050405020304" pitchFamily="18" charset="-78"/>
                      </a:endParaRPr>
                    </a:p>
                  </a:txBody>
                  <a:tcPr/>
                </a:tc>
              </a:tr>
              <a:tr h="518583">
                <a:tc gridSpan="2">
                  <a:txBody>
                    <a:bodyPr/>
                    <a:lstStyle/>
                    <a:p>
                      <a:pPr algn="ctr"/>
                      <a:r>
                        <a:rPr lang="en-US" sz="2800" dirty="0" smtClean="0">
                          <a:solidFill>
                            <a:srgbClr val="00B050"/>
                          </a:solidFill>
                          <a:latin typeface="Andalus" panose="02020603050405020304" pitchFamily="18" charset="-78"/>
                          <a:cs typeface="Andalus" panose="02020603050405020304" pitchFamily="18" charset="-78"/>
                        </a:rPr>
                        <a:t>Both are working</a:t>
                      </a:r>
                      <a:r>
                        <a:rPr lang="en-US" sz="2800" baseline="0" dirty="0" smtClean="0">
                          <a:solidFill>
                            <a:srgbClr val="00B050"/>
                          </a:solidFill>
                          <a:latin typeface="Andalus" panose="02020603050405020304" pitchFamily="18" charset="-78"/>
                          <a:cs typeface="Andalus" panose="02020603050405020304" pitchFamily="18" charset="-78"/>
                        </a:rPr>
                        <a:t> at Force Technology Ltd. </a:t>
                      </a:r>
                      <a:endParaRPr lang="en-US" sz="2800" dirty="0">
                        <a:solidFill>
                          <a:srgbClr val="00B050"/>
                        </a:solidFill>
                        <a:latin typeface="Andalus" panose="02020603050405020304" pitchFamily="18" charset="-78"/>
                        <a:cs typeface="Andalus" panose="02020603050405020304" pitchFamily="18" charset="-78"/>
                      </a:endParaRPr>
                    </a:p>
                  </a:txBody>
                  <a:tcPr/>
                </a:tc>
                <a:tc hMerge="1">
                  <a:txBody>
                    <a:bodyPr/>
                    <a:lstStyle/>
                    <a:p>
                      <a:endParaRPr lang="en-US" sz="1800" dirty="0">
                        <a:latin typeface="Times New Roman" panose="02020603050405020304" pitchFamily="18" charset="0"/>
                        <a:cs typeface="Times New Roman" panose="02020603050405020304" pitchFamily="18" charset="0"/>
                      </a:endParaRPr>
                    </a:p>
                  </a:txBody>
                  <a:tcPr/>
                </a:tc>
              </a:tr>
              <a:tr h="2074333">
                <a:tc gridSpan="2">
                  <a:txBody>
                    <a:bodyPr/>
                    <a:lstStyle/>
                    <a:p>
                      <a:pPr algn="ctr"/>
                      <a:r>
                        <a:rPr lang="en-US" sz="2800" b="1" u="none" dirty="0" smtClean="0">
                          <a:solidFill>
                            <a:srgbClr val="C00000"/>
                          </a:solidFill>
                          <a:latin typeface="Andalus" panose="02020603050405020304" pitchFamily="18" charset="-78"/>
                          <a:cs typeface="Andalus" panose="02020603050405020304" pitchFamily="18" charset="-78"/>
                        </a:rPr>
                        <a:t>Both</a:t>
                      </a:r>
                      <a:r>
                        <a:rPr lang="en-US" sz="2800" b="1" u="none" baseline="0" dirty="0" smtClean="0">
                          <a:solidFill>
                            <a:srgbClr val="C00000"/>
                          </a:solidFill>
                          <a:latin typeface="Andalus" panose="02020603050405020304" pitchFamily="18" charset="-78"/>
                          <a:cs typeface="Andalus" panose="02020603050405020304" pitchFamily="18" charset="-78"/>
                        </a:rPr>
                        <a:t> are equally good in terms of Technical Skills and have great zeal and Motivation to work</a:t>
                      </a:r>
                    </a:p>
                    <a:p>
                      <a:pPr algn="ctr"/>
                      <a:endParaRPr lang="en-US" sz="2800" b="1" u="none" baseline="0" dirty="0" smtClean="0">
                        <a:solidFill>
                          <a:srgbClr val="C00000"/>
                        </a:solidFill>
                        <a:latin typeface="Andalus" panose="02020603050405020304" pitchFamily="18" charset="-78"/>
                        <a:cs typeface="Andalus" panose="02020603050405020304" pitchFamily="18" charset="-78"/>
                      </a:endParaRPr>
                    </a:p>
                    <a:p>
                      <a:pPr algn="ctr"/>
                      <a:r>
                        <a:rPr lang="en-US" sz="2800" b="1" u="none" baseline="0" dirty="0" smtClean="0">
                          <a:solidFill>
                            <a:srgbClr val="C00000"/>
                          </a:solidFill>
                          <a:latin typeface="Andalus" panose="02020603050405020304" pitchFamily="18" charset="-78"/>
                          <a:cs typeface="Andalus" panose="02020603050405020304" pitchFamily="18" charset="-78"/>
                        </a:rPr>
                        <a:t>Both works at long and hard at their jobs</a:t>
                      </a:r>
                    </a:p>
                    <a:p>
                      <a:pPr algn="ctr"/>
                      <a:endParaRPr lang="en-US" b="1" u="none" dirty="0">
                        <a:solidFill>
                          <a:srgbClr val="C00000"/>
                        </a:solidFill>
                        <a:latin typeface="Andalus" panose="02020603050405020304" pitchFamily="18" charset="-78"/>
                        <a:cs typeface="Andalus" panose="02020603050405020304" pitchFamily="18" charset="-78"/>
                      </a:endParaRPr>
                    </a:p>
                  </a:txBody>
                  <a:tcPr/>
                </a:tc>
                <a:tc hMerge="1">
                  <a:txBody>
                    <a:bodyPr/>
                    <a:lstStyle/>
                    <a:p>
                      <a:endParaRPr lang="en-US" dirty="0"/>
                    </a:p>
                  </a:txBody>
                  <a:tcPr/>
                </a:tc>
              </a:tr>
              <a:tr h="588750">
                <a:tc>
                  <a:txBody>
                    <a:bodyPr/>
                    <a:lstStyle/>
                    <a:p>
                      <a:pPr algn="ctr"/>
                      <a:r>
                        <a:rPr lang="en-US" sz="2800" b="1" baseline="0" dirty="0" smtClean="0">
                          <a:solidFill>
                            <a:srgbClr val="0070C0"/>
                          </a:solidFill>
                          <a:latin typeface="Andalus" panose="02020603050405020304" pitchFamily="18" charset="-78"/>
                          <a:cs typeface="Andalus" panose="02020603050405020304" pitchFamily="18" charset="-78"/>
                        </a:rPr>
                        <a:t>Gets 30 K P/M</a:t>
                      </a:r>
                      <a:endParaRPr lang="en-US" sz="2800" dirty="0">
                        <a:solidFill>
                          <a:srgbClr val="0070C0"/>
                        </a:solidFill>
                        <a:latin typeface="Andalus" panose="02020603050405020304" pitchFamily="18" charset="-78"/>
                        <a:cs typeface="Andalus" panose="02020603050405020304" pitchFamily="18" charset="-78"/>
                      </a:endParaRPr>
                    </a:p>
                  </a:txBody>
                  <a:tcPr/>
                </a:tc>
                <a:tc>
                  <a:txBody>
                    <a:bodyPr/>
                    <a:lstStyle/>
                    <a:p>
                      <a:pPr algn="ctr"/>
                      <a:r>
                        <a:rPr lang="en-US" sz="2800" dirty="0" smtClean="0">
                          <a:solidFill>
                            <a:srgbClr val="0070C0"/>
                          </a:solidFill>
                          <a:latin typeface="Andalus" panose="02020603050405020304" pitchFamily="18" charset="-78"/>
                          <a:cs typeface="Andalus" panose="02020603050405020304" pitchFamily="18" charset="-78"/>
                        </a:rPr>
                        <a:t>Gets 35 K P/M</a:t>
                      </a:r>
                    </a:p>
                  </a:txBody>
                  <a:tcPr/>
                </a:tc>
              </a:tr>
              <a:tr h="665137">
                <a:tc>
                  <a:txBody>
                    <a:bodyPr/>
                    <a:lstStyle/>
                    <a:p>
                      <a:pPr algn="ctr"/>
                      <a:r>
                        <a:rPr lang="en-US" sz="2800" dirty="0" smtClean="0">
                          <a:solidFill>
                            <a:schemeClr val="tx1"/>
                          </a:solidFill>
                          <a:latin typeface="Andalus" panose="02020603050405020304" pitchFamily="18" charset="-78"/>
                          <a:cs typeface="Andalus" panose="02020603050405020304" pitchFamily="18" charset="-78"/>
                        </a:rPr>
                        <a:t>Emotional Plight ???</a:t>
                      </a:r>
                      <a:endParaRPr lang="en-US" sz="2800" dirty="0">
                        <a:solidFill>
                          <a:schemeClr val="tx1"/>
                        </a:solidFill>
                        <a:latin typeface="Andalus" panose="02020603050405020304" pitchFamily="18" charset="-78"/>
                        <a:cs typeface="Andalus" panose="02020603050405020304" pitchFamily="18" charset="-78"/>
                      </a:endParaRPr>
                    </a:p>
                  </a:txBody>
                  <a:tcPr/>
                </a:tc>
                <a:tc>
                  <a:txBody>
                    <a:bodyPr/>
                    <a:lstStyle/>
                    <a:p>
                      <a:pPr algn="ctr"/>
                      <a:r>
                        <a:rPr lang="en-US" sz="2800" dirty="0" smtClean="0">
                          <a:solidFill>
                            <a:schemeClr val="tx1"/>
                          </a:solidFill>
                          <a:latin typeface="Andalus" panose="02020603050405020304" pitchFamily="18" charset="-78"/>
                          <a:cs typeface="Andalus" panose="02020603050405020304" pitchFamily="18" charset="-78"/>
                        </a:rPr>
                        <a:t>Emotional Plight???</a:t>
                      </a:r>
                      <a:endParaRPr lang="en-US" sz="2800" dirty="0">
                        <a:solidFill>
                          <a:schemeClr val="tx1"/>
                        </a:solidFill>
                        <a:latin typeface="Andalus" panose="02020603050405020304" pitchFamily="18" charset="-78"/>
                        <a:cs typeface="Andalus" panose="02020603050405020304" pitchFamily="18" charset="-78"/>
                      </a:endParaRPr>
                    </a:p>
                  </a:txBody>
                  <a:tcPr/>
                </a:tc>
              </a:tr>
            </a:tbl>
          </a:graphicData>
        </a:graphic>
      </p:graphicFrame>
    </p:spTree>
    <p:extLst>
      <p:ext uri="{BB962C8B-B14F-4D97-AF65-F5344CB8AC3E}">
        <p14:creationId xmlns:p14="http://schemas.microsoft.com/office/powerpoint/2010/main" val="1003500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ndalus" panose="02020603050405020304" pitchFamily="18" charset="-78"/>
                <a:cs typeface="Andalus" panose="02020603050405020304" pitchFamily="18" charset="-78"/>
              </a:rPr>
              <a:t>Motivating by Being Fair</a:t>
            </a:r>
            <a:endParaRPr lang="en-US" dirty="0">
              <a:latin typeface="Andalus" panose="02020603050405020304" pitchFamily="18" charset="-78"/>
              <a:cs typeface="Andalus" panose="02020603050405020304" pitchFamily="18" charset="-78"/>
            </a:endParaRPr>
          </a:p>
        </p:txBody>
      </p:sp>
      <p:sp>
        <p:nvSpPr>
          <p:cNvPr id="3" name="Subtitle 2"/>
          <p:cNvSpPr>
            <a:spLocks noGrp="1"/>
          </p:cNvSpPr>
          <p:nvPr>
            <p:ph type="subTitle" idx="1"/>
          </p:nvPr>
        </p:nvSpPr>
        <p:spPr/>
        <p:txBody>
          <a:bodyPr>
            <a:normAutofit/>
          </a:bodyPr>
          <a:lstStyle/>
          <a:p>
            <a:r>
              <a:rPr lang="en-US" dirty="0" smtClean="0">
                <a:latin typeface="Andalus" panose="02020603050405020304" pitchFamily="18" charset="-78"/>
                <a:cs typeface="Andalus" panose="02020603050405020304" pitchFamily="18" charset="-78"/>
              </a:rPr>
              <a:t>Equity Theory</a:t>
            </a:r>
          </a:p>
          <a:p>
            <a:r>
              <a:rPr lang="en-US" dirty="0" smtClean="0">
                <a:latin typeface="Andalus" panose="02020603050405020304" pitchFamily="18" charset="-78"/>
                <a:cs typeface="Andalus" panose="02020603050405020304" pitchFamily="18" charset="-78"/>
              </a:rPr>
              <a:t>Procedural Justice</a:t>
            </a: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865544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517"/>
            <a:ext cx="10515600" cy="946674"/>
          </a:xfrm>
        </p:spPr>
        <p:txBody>
          <a:bodyPr>
            <a:normAutofit/>
          </a:bodyPr>
          <a:lstStyle/>
          <a:p>
            <a:r>
              <a:rPr lang="en-US" dirty="0" smtClean="0">
                <a:latin typeface="Andalus" panose="02020603050405020304" pitchFamily="18" charset="-78"/>
                <a:cs typeface="Andalus" panose="02020603050405020304" pitchFamily="18" charset="-78"/>
              </a:rPr>
              <a:t>Motivation</a:t>
            </a:r>
            <a:endParaRPr lang="en-US" dirty="0">
              <a:latin typeface="Andalus" panose="02020603050405020304" pitchFamily="18" charset="-78"/>
              <a:cs typeface="Andalus" panose="02020603050405020304" pitchFamily="18" charset="-78"/>
            </a:endParaRPr>
          </a:p>
        </p:txBody>
      </p:sp>
      <p:sp>
        <p:nvSpPr>
          <p:cNvPr id="4" name="Content Placeholder 3"/>
          <p:cNvSpPr>
            <a:spLocks noGrp="1"/>
          </p:cNvSpPr>
          <p:nvPr>
            <p:ph idx="1"/>
          </p:nvPr>
        </p:nvSpPr>
        <p:spPr/>
        <p:txBody>
          <a:bodyPr>
            <a:normAutofit lnSpcReduction="10000"/>
          </a:bodyPr>
          <a:lstStyle/>
          <a:p>
            <a:r>
              <a:rPr lang="en-US" sz="3600" dirty="0" smtClean="0">
                <a:solidFill>
                  <a:srgbClr val="002060"/>
                </a:solidFill>
                <a:latin typeface="Andalus" panose="02020603050405020304" pitchFamily="18" charset="-78"/>
                <a:cs typeface="Andalus" panose="02020603050405020304" pitchFamily="18" charset="-78"/>
              </a:rPr>
              <a:t>Components</a:t>
            </a:r>
          </a:p>
          <a:p>
            <a:pPr lvl="1"/>
            <a:r>
              <a:rPr lang="en-US" sz="3600" dirty="0" smtClean="0">
                <a:solidFill>
                  <a:schemeClr val="accent6">
                    <a:lumMod val="75000"/>
                  </a:schemeClr>
                </a:solidFill>
                <a:latin typeface="Andalus" panose="02020603050405020304" pitchFamily="18" charset="-78"/>
                <a:cs typeface="Andalus" panose="02020603050405020304" pitchFamily="18" charset="-78"/>
              </a:rPr>
              <a:t>Arousal/ need/ Drive</a:t>
            </a:r>
          </a:p>
          <a:p>
            <a:pPr lvl="1"/>
            <a:endParaRPr lang="en-US" sz="3600" dirty="0" smtClean="0">
              <a:solidFill>
                <a:schemeClr val="accent6">
                  <a:lumMod val="75000"/>
                </a:schemeClr>
              </a:solidFill>
              <a:latin typeface="Andalus" panose="02020603050405020304" pitchFamily="18" charset="-78"/>
              <a:cs typeface="Andalus" panose="02020603050405020304" pitchFamily="18" charset="-78"/>
            </a:endParaRPr>
          </a:p>
          <a:p>
            <a:pPr lvl="1"/>
            <a:r>
              <a:rPr lang="en-US" sz="3600" dirty="0" smtClean="0">
                <a:solidFill>
                  <a:schemeClr val="accent6">
                    <a:lumMod val="75000"/>
                  </a:schemeClr>
                </a:solidFill>
                <a:latin typeface="Andalus" panose="02020603050405020304" pitchFamily="18" charset="-78"/>
                <a:cs typeface="Andalus" panose="02020603050405020304" pitchFamily="18" charset="-78"/>
              </a:rPr>
              <a:t>Direction</a:t>
            </a:r>
          </a:p>
          <a:p>
            <a:pPr lvl="1"/>
            <a:endParaRPr lang="en-US" sz="3600" dirty="0" smtClean="0">
              <a:solidFill>
                <a:schemeClr val="accent6">
                  <a:lumMod val="75000"/>
                </a:schemeClr>
              </a:solidFill>
              <a:latin typeface="Andalus" panose="02020603050405020304" pitchFamily="18" charset="-78"/>
              <a:cs typeface="Andalus" panose="02020603050405020304" pitchFamily="18" charset="-78"/>
            </a:endParaRPr>
          </a:p>
          <a:p>
            <a:pPr lvl="1"/>
            <a:r>
              <a:rPr lang="en-US" sz="3600" dirty="0" smtClean="0">
                <a:solidFill>
                  <a:schemeClr val="accent6">
                    <a:lumMod val="75000"/>
                  </a:schemeClr>
                </a:solidFill>
                <a:latin typeface="Andalus" panose="02020603050405020304" pitchFamily="18" charset="-78"/>
                <a:cs typeface="Andalus" panose="02020603050405020304" pitchFamily="18" charset="-78"/>
              </a:rPr>
              <a:t>Maintenance</a:t>
            </a:r>
          </a:p>
          <a:p>
            <a:pPr lvl="1"/>
            <a:endParaRPr lang="en-US" sz="3600" dirty="0" smtClean="0">
              <a:solidFill>
                <a:schemeClr val="accent6">
                  <a:lumMod val="75000"/>
                </a:schemeClr>
              </a:solidFill>
              <a:latin typeface="Andalus" panose="02020603050405020304" pitchFamily="18" charset="-78"/>
              <a:cs typeface="Andalus" panose="02020603050405020304" pitchFamily="18" charset="-78"/>
            </a:endParaRPr>
          </a:p>
          <a:p>
            <a:pPr lvl="1"/>
            <a:r>
              <a:rPr lang="en-US" sz="3600" dirty="0" smtClean="0">
                <a:solidFill>
                  <a:schemeClr val="accent6">
                    <a:lumMod val="75000"/>
                  </a:schemeClr>
                </a:solidFill>
                <a:latin typeface="Andalus" panose="02020603050405020304" pitchFamily="18" charset="-78"/>
                <a:cs typeface="Andalus" panose="02020603050405020304" pitchFamily="18" charset="-78"/>
              </a:rPr>
              <a:t>Goal</a:t>
            </a:r>
            <a:endParaRPr lang="en-US" sz="3600" dirty="0">
              <a:solidFill>
                <a:schemeClr val="accent6">
                  <a:lumMod val="7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770683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82588" y="1129553"/>
            <a:ext cx="9466729" cy="5035027"/>
          </a:xfrm>
        </p:spPr>
        <p:txBody>
          <a:bodyPr/>
          <a:lstStyle/>
          <a:p>
            <a:r>
              <a:rPr lang="en-US" dirty="0" smtClean="0">
                <a:latin typeface="Times New Roman" pitchFamily="18" charset="0"/>
                <a:cs typeface="Times New Roman" pitchFamily="18" charset="0"/>
              </a:rPr>
              <a:t>Individual process vs. social component</a:t>
            </a:r>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Social Comparison perspective in motivation</a:t>
            </a:r>
          </a:p>
          <a:p>
            <a:pPr lvl="1"/>
            <a:r>
              <a:rPr lang="en-US" i="1" dirty="0" smtClean="0">
                <a:latin typeface="Times New Roman" pitchFamily="18" charset="0"/>
                <a:cs typeface="Times New Roman" pitchFamily="18" charset="0"/>
              </a:rPr>
              <a:t>Types of comparison</a:t>
            </a:r>
          </a:p>
          <a:p>
            <a:pPr lvl="1">
              <a:buNone/>
            </a:pPr>
            <a:r>
              <a:rPr lang="en-US" i="1" dirty="0" smtClean="0">
                <a:latin typeface="Times New Roman" pitchFamily="18" charset="0"/>
                <a:cs typeface="Times New Roman" pitchFamily="18" charset="0"/>
              </a:rPr>
              <a:t>			</a:t>
            </a:r>
          </a:p>
          <a:p>
            <a:pPr lvl="1">
              <a:buNone/>
            </a:pPr>
            <a:r>
              <a:rPr lang="en-US"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Two types of organizational justice</a:t>
            </a:r>
          </a:p>
          <a:p>
            <a:pPr lvl="1">
              <a:buNone/>
            </a:pPr>
            <a:endParaRPr lang="en-US" sz="1800" i="1" dirty="0">
              <a:latin typeface="Times New Roman" pitchFamily="18" charset="0"/>
              <a:cs typeface="Times New Roman" pitchFamily="18" charset="0"/>
            </a:endParaRPr>
          </a:p>
          <a:p>
            <a:pPr lvl="1">
              <a:buNone/>
            </a:pPr>
            <a:r>
              <a:rPr lang="en-US" sz="1800" i="1" dirty="0">
                <a:latin typeface="Times New Roman" pitchFamily="18" charset="0"/>
                <a:cs typeface="Times New Roman" pitchFamily="18" charset="0"/>
              </a:rPr>
              <a:t>Perceived fairness                                                                        Perceived </a:t>
            </a:r>
            <a:r>
              <a:rPr lang="en-US" sz="1800" i="1" dirty="0" smtClean="0">
                <a:latin typeface="Times New Roman" pitchFamily="18" charset="0"/>
                <a:cs typeface="Times New Roman" pitchFamily="18" charset="0"/>
              </a:rPr>
              <a:t>fairness</a:t>
            </a:r>
          </a:p>
          <a:p>
            <a:pPr lvl="1">
              <a:buNone/>
            </a:pPr>
            <a:r>
              <a:rPr lang="en-US" sz="1800" i="1" dirty="0" smtClean="0">
                <a:latin typeface="Times New Roman" pitchFamily="18" charset="0"/>
                <a:cs typeface="Times New Roman" pitchFamily="18" charset="0"/>
              </a:rPr>
              <a:t>of the procedure used                                                                  of the decision  outcomes</a:t>
            </a:r>
          </a:p>
          <a:p>
            <a:pPr lvl="1">
              <a:buNone/>
            </a:pPr>
            <a:r>
              <a:rPr lang="en-US" sz="1800" i="1" dirty="0" smtClean="0">
                <a:latin typeface="Times New Roman" pitchFamily="18" charset="0"/>
                <a:cs typeface="Times New Roman" pitchFamily="18" charset="0"/>
              </a:rPr>
              <a:t>To </a:t>
            </a:r>
            <a:r>
              <a:rPr lang="en-US" sz="1800" i="1" dirty="0">
                <a:latin typeface="Times New Roman" pitchFamily="18" charset="0"/>
                <a:cs typeface="Times New Roman" pitchFamily="18" charset="0"/>
              </a:rPr>
              <a:t>make decisions	                                                          themselves 		</a:t>
            </a:r>
          </a:p>
        </p:txBody>
      </p:sp>
      <p:sp>
        <p:nvSpPr>
          <p:cNvPr id="4" name="Bent-Up Arrow 3"/>
          <p:cNvSpPr/>
          <p:nvPr/>
        </p:nvSpPr>
        <p:spPr>
          <a:xfrm flipV="1">
            <a:off x="7433534" y="3962400"/>
            <a:ext cx="609600" cy="10668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ent-Up Arrow 4"/>
          <p:cNvSpPr/>
          <p:nvPr/>
        </p:nvSpPr>
        <p:spPr>
          <a:xfrm flipH="1" flipV="1">
            <a:off x="4495800" y="3944471"/>
            <a:ext cx="533400" cy="10668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74067" y="36957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Times New Roman" pitchFamily="18" charset="0"/>
                <a:cs typeface="Times New Roman" pitchFamily="18" charset="0"/>
              </a:rPr>
              <a:t>Organizational Justice</a:t>
            </a:r>
            <a:endParaRPr lang="en-US" dirty="0"/>
          </a:p>
        </p:txBody>
      </p:sp>
      <p:sp>
        <p:nvSpPr>
          <p:cNvPr id="7" name="Rectangle 6"/>
          <p:cNvSpPr/>
          <p:nvPr/>
        </p:nvSpPr>
        <p:spPr>
          <a:xfrm>
            <a:off x="6858000" y="50292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Times New Roman" pitchFamily="18" charset="0"/>
                <a:cs typeface="Times New Roman" pitchFamily="18" charset="0"/>
              </a:rPr>
              <a:t>Equity</a:t>
            </a:r>
            <a:endParaRPr lang="en-US" dirty="0"/>
          </a:p>
        </p:txBody>
      </p:sp>
      <p:sp>
        <p:nvSpPr>
          <p:cNvPr id="8" name="Rectangle 7"/>
          <p:cNvSpPr/>
          <p:nvPr/>
        </p:nvSpPr>
        <p:spPr>
          <a:xfrm>
            <a:off x="3124200" y="50292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Times New Roman" pitchFamily="18" charset="0"/>
                <a:cs typeface="Times New Roman" pitchFamily="18" charset="0"/>
              </a:rPr>
              <a:t>Procedural Justice</a:t>
            </a:r>
            <a:endParaRPr lang="en-US" dirty="0"/>
          </a:p>
        </p:txBody>
      </p:sp>
    </p:spTree>
    <p:extLst>
      <p:ext uri="{BB962C8B-B14F-4D97-AF65-F5344CB8AC3E}">
        <p14:creationId xmlns:p14="http://schemas.microsoft.com/office/powerpoint/2010/main" val="302168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939"/>
            <a:ext cx="10515600" cy="1325563"/>
          </a:xfrm>
        </p:spPr>
        <p:txBody>
          <a:bodyPr/>
          <a:lstStyle/>
          <a:p>
            <a:r>
              <a:rPr lang="en-US" dirty="0" smtClean="0">
                <a:latin typeface="Andalus" panose="02020603050405020304" pitchFamily="18" charset="-78"/>
                <a:cs typeface="Andalus" panose="02020603050405020304" pitchFamily="18" charset="-78"/>
              </a:rPr>
              <a:t>Adams Equity Theory</a:t>
            </a:r>
            <a:endParaRPr lang="en-US" dirty="0">
              <a:latin typeface="Andalus" panose="02020603050405020304" pitchFamily="18" charset="-78"/>
              <a:cs typeface="Andalus" panose="02020603050405020304" pitchFamily="18" charset="-78"/>
            </a:endParaRPr>
          </a:p>
        </p:txBody>
      </p:sp>
      <p:sp>
        <p:nvSpPr>
          <p:cNvPr id="3" name="Content Placeholder 2"/>
          <p:cNvSpPr>
            <a:spLocks noGrp="1"/>
          </p:cNvSpPr>
          <p:nvPr>
            <p:ph sz="quarter" idx="1"/>
          </p:nvPr>
        </p:nvSpPr>
        <p:spPr>
          <a:xfrm>
            <a:off x="838200" y="1249624"/>
            <a:ext cx="10515600" cy="4927339"/>
          </a:xfrm>
        </p:spPr>
        <p:txBody>
          <a:bodyPr>
            <a:noAutofit/>
          </a:bodyPr>
          <a:lstStyle/>
          <a:p>
            <a:r>
              <a:rPr lang="en-US" sz="3200" dirty="0" smtClean="0">
                <a:latin typeface="Andalus" panose="02020603050405020304" pitchFamily="18" charset="-78"/>
                <a:cs typeface="Andalus" panose="02020603050405020304" pitchFamily="18" charset="-78"/>
              </a:rPr>
              <a:t>It focuses on  </a:t>
            </a:r>
            <a:r>
              <a:rPr lang="en-US" sz="3200" i="1" dirty="0" smtClean="0">
                <a:latin typeface="Andalus" panose="02020603050405020304" pitchFamily="18" charset="-78"/>
                <a:cs typeface="Andalus" panose="02020603050405020304" pitchFamily="18" charset="-78"/>
              </a:rPr>
              <a:t>what one actually gets in the job and what one thinks is fair - what one should have</a:t>
            </a:r>
          </a:p>
          <a:p>
            <a:endParaRPr lang="en-US" sz="3200" i="1" dirty="0" smtClean="0">
              <a:latin typeface="Andalus" panose="02020603050405020304" pitchFamily="18" charset="-78"/>
              <a:cs typeface="Andalus" panose="02020603050405020304" pitchFamily="18" charset="-78"/>
            </a:endParaRPr>
          </a:p>
          <a:p>
            <a:r>
              <a:rPr lang="en-US" sz="3200" dirty="0" smtClean="0">
                <a:latin typeface="Andalus" panose="02020603050405020304" pitchFamily="18" charset="-78"/>
                <a:cs typeface="Andalus" panose="02020603050405020304" pitchFamily="18" charset="-78"/>
              </a:rPr>
              <a:t>Individuals are motivated to maintain fair </a:t>
            </a:r>
            <a:r>
              <a:rPr lang="en-US" sz="3200" i="1" dirty="0" smtClean="0">
                <a:latin typeface="Andalus" panose="02020603050405020304" pitchFamily="18" charset="-78"/>
                <a:cs typeface="Andalus" panose="02020603050405020304" pitchFamily="18" charset="-78"/>
              </a:rPr>
              <a:t>or equitable </a:t>
            </a:r>
            <a:r>
              <a:rPr lang="en-US" sz="3200" dirty="0" smtClean="0">
                <a:latin typeface="Andalus" panose="02020603050405020304" pitchFamily="18" charset="-78"/>
                <a:cs typeface="Andalus" panose="02020603050405020304" pitchFamily="18" charset="-78"/>
              </a:rPr>
              <a:t>relationships </a:t>
            </a:r>
          </a:p>
          <a:p>
            <a:pPr lvl="1"/>
            <a:r>
              <a:rPr lang="en-US" sz="3200" dirty="0" smtClean="0">
                <a:latin typeface="Andalus" panose="02020603050405020304" pitchFamily="18" charset="-78"/>
                <a:cs typeface="Andalus" panose="02020603050405020304" pitchFamily="18" charset="-78"/>
              </a:rPr>
              <a:t>Examples</a:t>
            </a:r>
          </a:p>
          <a:p>
            <a:pPr lvl="1"/>
            <a:endParaRPr lang="en-US" sz="3200" dirty="0" smtClean="0">
              <a:latin typeface="Andalus" panose="02020603050405020304" pitchFamily="18" charset="-78"/>
              <a:cs typeface="Andalus" panose="02020603050405020304" pitchFamily="18" charset="-78"/>
            </a:endParaRPr>
          </a:p>
          <a:p>
            <a:r>
              <a:rPr lang="en-US" sz="3200" dirty="0" smtClean="0">
                <a:latin typeface="Andalus" panose="02020603050405020304" pitchFamily="18" charset="-78"/>
                <a:cs typeface="Andalus" panose="02020603050405020304" pitchFamily="18" charset="-78"/>
              </a:rPr>
              <a:t>People compare themselves with others on two parameters:</a:t>
            </a:r>
          </a:p>
          <a:p>
            <a:pPr lvl="1"/>
            <a:r>
              <a:rPr lang="en-US" sz="3200" dirty="0" smtClean="0">
                <a:latin typeface="Andalus" panose="02020603050405020304" pitchFamily="18" charset="-78"/>
                <a:cs typeface="Andalus" panose="02020603050405020304" pitchFamily="18" charset="-78"/>
              </a:rPr>
              <a:t>Outcome</a:t>
            </a:r>
          </a:p>
          <a:p>
            <a:pPr lvl="1"/>
            <a:r>
              <a:rPr lang="en-US" sz="3200" dirty="0" smtClean="0">
                <a:latin typeface="Andalus" panose="02020603050405020304" pitchFamily="18" charset="-78"/>
                <a:cs typeface="Andalus" panose="02020603050405020304" pitchFamily="18" charset="-78"/>
              </a:rPr>
              <a:t>Inputs</a:t>
            </a:r>
          </a:p>
          <a:p>
            <a:pPr lvl="1"/>
            <a:endParaRPr lang="en-US" sz="3200" dirty="0" smtClean="0">
              <a:latin typeface="Andalus" panose="02020603050405020304" pitchFamily="18" charset="-78"/>
              <a:cs typeface="Andalus" panose="02020603050405020304" pitchFamily="18" charset="-78"/>
            </a:endParaRPr>
          </a:p>
          <a:p>
            <a:pPr lvl="1"/>
            <a:endParaRPr lang="en-US" sz="3200" dirty="0" smtClean="0">
              <a:latin typeface="Andalus" panose="02020603050405020304" pitchFamily="18" charset="-78"/>
              <a:cs typeface="Andalus" panose="02020603050405020304" pitchFamily="18" charset="-78"/>
            </a:endParaRPr>
          </a:p>
          <a:p>
            <a:pPr lvl="1"/>
            <a:endParaRPr lang="en-US" sz="32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71884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7123" y="283334"/>
            <a:ext cx="5074883" cy="6004560"/>
          </a:xfrm>
        </p:spPr>
        <p:txBody>
          <a:bodyPr>
            <a:normAutofit lnSpcReduction="10000"/>
          </a:bodyPr>
          <a:lstStyle/>
          <a:p>
            <a:endParaRPr lang="en-US" sz="2400" dirty="0">
              <a:latin typeface="Andalus" panose="02020603050405020304" pitchFamily="18" charset="-78"/>
              <a:cs typeface="Andalus" panose="02020603050405020304" pitchFamily="18" charset="-78"/>
            </a:endParaRPr>
          </a:p>
          <a:p>
            <a:r>
              <a:rPr lang="en-US" dirty="0">
                <a:solidFill>
                  <a:schemeClr val="accent6">
                    <a:lumMod val="75000"/>
                  </a:schemeClr>
                </a:solidFill>
                <a:latin typeface="Andalus" panose="02020603050405020304" pitchFamily="18" charset="-78"/>
                <a:cs typeface="Andalus" panose="02020603050405020304" pitchFamily="18" charset="-78"/>
              </a:rPr>
              <a:t>Inputs: Things that we </a:t>
            </a:r>
            <a:r>
              <a:rPr lang="en-US" dirty="0" smtClean="0">
                <a:solidFill>
                  <a:schemeClr val="accent6">
                    <a:lumMod val="75000"/>
                  </a:schemeClr>
                </a:solidFill>
                <a:latin typeface="Andalus" panose="02020603050405020304" pitchFamily="18" charset="-78"/>
                <a:cs typeface="Andalus" panose="02020603050405020304" pitchFamily="18" charset="-78"/>
              </a:rPr>
              <a:t>contribute</a:t>
            </a:r>
            <a:endParaRPr lang="en-US" dirty="0">
              <a:solidFill>
                <a:schemeClr val="accent6">
                  <a:lumMod val="75000"/>
                </a:schemeClr>
              </a:solidFill>
              <a:latin typeface="Andalus" panose="02020603050405020304" pitchFamily="18" charset="-78"/>
              <a:cs typeface="Andalus" panose="02020603050405020304" pitchFamily="18" charset="-78"/>
            </a:endParaRPr>
          </a:p>
          <a:p>
            <a:pPr marL="662940" lvl="2" indent="-342900">
              <a:spcBef>
                <a:spcPts val="600"/>
              </a:spcBef>
              <a:buClr>
                <a:schemeClr val="accent1"/>
              </a:buClr>
              <a:buFont typeface="Wingdings" panose="05000000000000000000" pitchFamily="2" charset="2"/>
              <a:buChar char="§"/>
            </a:pPr>
            <a:r>
              <a:rPr lang="en-US" sz="2400" dirty="0" smtClean="0">
                <a:latin typeface="Andalus" panose="02020603050405020304" pitchFamily="18" charset="-78"/>
                <a:cs typeface="Andalus" panose="02020603050405020304" pitchFamily="18" charset="-78"/>
              </a:rPr>
              <a:t>Time, effort, ability, loyalty, </a:t>
            </a:r>
          </a:p>
          <a:p>
            <a:pPr marL="548640" lvl="2">
              <a:spcBef>
                <a:spcPts val="600"/>
              </a:spcBef>
              <a:buClr>
                <a:schemeClr val="accent1"/>
              </a:buClr>
              <a:buNone/>
            </a:pPr>
            <a:r>
              <a:rPr lang="en-US" sz="2400" dirty="0" smtClean="0">
                <a:latin typeface="Andalus" panose="02020603050405020304" pitchFamily="18" charset="-78"/>
                <a:cs typeface="Andalus" panose="02020603050405020304" pitchFamily="18" charset="-78"/>
              </a:rPr>
              <a:t>Qualification, experience, </a:t>
            </a:r>
          </a:p>
          <a:p>
            <a:pPr marL="548640" lvl="2">
              <a:spcBef>
                <a:spcPts val="600"/>
              </a:spcBef>
              <a:buClr>
                <a:schemeClr val="accent1"/>
              </a:buClr>
              <a:buNone/>
            </a:pPr>
            <a:r>
              <a:rPr lang="en-US" sz="2400" dirty="0" smtClean="0">
                <a:latin typeface="Andalus" panose="02020603050405020304" pitchFamily="18" charset="-78"/>
                <a:cs typeface="Andalus" panose="02020603050405020304" pitchFamily="18" charset="-78"/>
              </a:rPr>
              <a:t>tolerance, flexibility, integrity, </a:t>
            </a:r>
          </a:p>
          <a:p>
            <a:pPr marL="548640" lvl="2">
              <a:spcBef>
                <a:spcPts val="600"/>
              </a:spcBef>
              <a:buClr>
                <a:schemeClr val="accent1"/>
              </a:buClr>
              <a:buNone/>
            </a:pPr>
            <a:r>
              <a:rPr lang="en-US" sz="2400" dirty="0" smtClean="0">
                <a:latin typeface="Andalus" panose="02020603050405020304" pitchFamily="18" charset="-78"/>
                <a:cs typeface="Andalus" panose="02020603050405020304" pitchFamily="18" charset="-78"/>
              </a:rPr>
              <a:t>commitment, reliability, </a:t>
            </a:r>
          </a:p>
          <a:p>
            <a:pPr marL="548640" lvl="2">
              <a:spcBef>
                <a:spcPts val="600"/>
              </a:spcBef>
              <a:buClr>
                <a:schemeClr val="accent1"/>
              </a:buClr>
              <a:buNone/>
            </a:pPr>
            <a:r>
              <a:rPr lang="en-US" sz="2400" dirty="0" smtClean="0">
                <a:latin typeface="Andalus" panose="02020603050405020304" pitchFamily="18" charset="-78"/>
                <a:cs typeface="Andalus" panose="02020603050405020304" pitchFamily="18" charset="-78"/>
              </a:rPr>
              <a:t>heart and soul, personal sacrifice, </a:t>
            </a:r>
          </a:p>
          <a:p>
            <a:pPr marL="548640" lvl="2">
              <a:spcBef>
                <a:spcPts val="600"/>
              </a:spcBef>
              <a:buClr>
                <a:schemeClr val="accent1"/>
              </a:buClr>
              <a:buNone/>
            </a:pPr>
            <a:r>
              <a:rPr lang="en-US" sz="2400" dirty="0" smtClean="0">
                <a:latin typeface="Andalus" panose="02020603050405020304" pitchFamily="18" charset="-78"/>
                <a:cs typeface="Andalus" panose="02020603050405020304" pitchFamily="18" charset="-78"/>
              </a:rPr>
              <a:t>etc.</a:t>
            </a:r>
          </a:p>
          <a:p>
            <a:pPr marL="548640" lvl="2">
              <a:spcBef>
                <a:spcPts val="600"/>
              </a:spcBef>
              <a:buClr>
                <a:schemeClr val="accent1"/>
              </a:buClr>
              <a:buNone/>
            </a:pPr>
            <a:endParaRPr lang="en-US" dirty="0" smtClean="0">
              <a:latin typeface="Andalus" panose="02020603050405020304" pitchFamily="18" charset="-78"/>
              <a:cs typeface="Andalus" panose="02020603050405020304" pitchFamily="18" charset="-78"/>
            </a:endParaRPr>
          </a:p>
          <a:p>
            <a:r>
              <a:rPr lang="en-US" dirty="0">
                <a:solidFill>
                  <a:schemeClr val="accent6">
                    <a:lumMod val="75000"/>
                  </a:schemeClr>
                </a:solidFill>
                <a:latin typeface="Andalus" panose="02020603050405020304" pitchFamily="18" charset="-78"/>
                <a:cs typeface="Andalus" panose="02020603050405020304" pitchFamily="18" charset="-78"/>
              </a:rPr>
              <a:t>Outputs: Things we get </a:t>
            </a:r>
            <a:r>
              <a:rPr lang="en-US" dirty="0" smtClean="0">
                <a:solidFill>
                  <a:schemeClr val="accent6">
                    <a:lumMod val="75000"/>
                  </a:schemeClr>
                </a:solidFill>
                <a:latin typeface="Andalus" panose="02020603050405020304" pitchFamily="18" charset="-78"/>
                <a:cs typeface="Andalus" panose="02020603050405020304" pitchFamily="18" charset="-78"/>
              </a:rPr>
              <a:t>out </a:t>
            </a:r>
            <a:r>
              <a:rPr lang="en-US" dirty="0">
                <a:solidFill>
                  <a:schemeClr val="accent6">
                    <a:lumMod val="75000"/>
                  </a:schemeClr>
                </a:solidFill>
                <a:latin typeface="Andalus" panose="02020603050405020304" pitchFamily="18" charset="-78"/>
                <a:cs typeface="Andalus" panose="02020603050405020304" pitchFamily="18" charset="-78"/>
              </a:rPr>
              <a:t>of our job</a:t>
            </a:r>
          </a:p>
          <a:p>
            <a:pPr lvl="1">
              <a:buClr>
                <a:schemeClr val="accent1"/>
              </a:buClr>
              <a:buFont typeface="Wingdings" panose="05000000000000000000" pitchFamily="2" charset="2"/>
              <a:buChar char="§"/>
            </a:pPr>
            <a:r>
              <a:rPr lang="en-US" dirty="0">
                <a:latin typeface="Andalus" panose="02020603050405020304" pitchFamily="18" charset="-78"/>
                <a:cs typeface="Andalus" panose="02020603050405020304" pitchFamily="18" charset="-78"/>
              </a:rPr>
              <a:t>Pay, bonus, perks, benefits, security, recognition, interest, development, reputation, praise, responsibility, enjoyment, etc.</a:t>
            </a:r>
          </a:p>
          <a:p>
            <a:endParaRPr lang="en-US" sz="2000" dirty="0">
              <a:latin typeface="Andalus" panose="02020603050405020304" pitchFamily="18" charset="-78"/>
              <a:cs typeface="Andalus" panose="02020603050405020304" pitchFamily="18" charset="-78"/>
            </a:endParaRPr>
          </a:p>
        </p:txBody>
      </p:sp>
      <p:pic>
        <p:nvPicPr>
          <p:cNvPr id="3075" name="Picture 3"/>
          <p:cNvPicPr>
            <a:picLocks noChangeAspect="1" noChangeArrowheads="1"/>
          </p:cNvPicPr>
          <p:nvPr/>
        </p:nvPicPr>
        <p:blipFill rotWithShape="1">
          <a:blip r:embed="rId2"/>
          <a:srcRect l="-429" t="11833" r="1" b="10818"/>
          <a:stretch/>
        </p:blipFill>
        <p:spPr bwMode="auto">
          <a:xfrm>
            <a:off x="5422006" y="167426"/>
            <a:ext cx="6615801" cy="6555346"/>
          </a:xfrm>
          <a:prstGeom prst="rect">
            <a:avLst/>
          </a:prstGeom>
          <a:noFill/>
          <a:ln w="9525">
            <a:noFill/>
            <a:miter lim="800000"/>
            <a:headEnd/>
            <a:tailEnd/>
          </a:ln>
          <a:effectLst/>
        </p:spPr>
      </p:pic>
    </p:spTree>
    <p:extLst>
      <p:ext uri="{BB962C8B-B14F-4D97-AF65-F5344CB8AC3E}">
        <p14:creationId xmlns:p14="http://schemas.microsoft.com/office/powerpoint/2010/main" val="387143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20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20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2000"/>
                                        <p:tgtEl>
                                          <p:spTgt spid="3">
                                            <p:txEl>
                                              <p:pRg st="9" end="9"/>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20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075"/>
                                        </p:tgtEl>
                                        <p:attrNameLst>
                                          <p:attrName>style.visibility</p:attrName>
                                        </p:attrNameLst>
                                      </p:cBhvr>
                                      <p:to>
                                        <p:strVal val="visible"/>
                                      </p:to>
                                    </p:set>
                                    <p:anim calcmode="lin" valueType="num">
                                      <p:cBhvr additive="base">
                                        <p:cTn id="38" dur="500" fill="hold"/>
                                        <p:tgtEl>
                                          <p:spTgt spid="3075"/>
                                        </p:tgtEl>
                                        <p:attrNameLst>
                                          <p:attrName>ppt_x</p:attrName>
                                        </p:attrNameLst>
                                      </p:cBhvr>
                                      <p:tavLst>
                                        <p:tav tm="0">
                                          <p:val>
                                            <p:strVal val="#ppt_x"/>
                                          </p:val>
                                        </p:tav>
                                        <p:tav tm="100000">
                                          <p:val>
                                            <p:strVal val="#ppt_x"/>
                                          </p:val>
                                        </p:tav>
                                      </p:tavLst>
                                    </p:anim>
                                    <p:anim calcmode="lin" valueType="num">
                                      <p:cBhvr additive="base">
                                        <p:cTn id="39"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27125" y="762000"/>
            <a:ext cx="11091133" cy="5394960"/>
          </a:xfrm>
        </p:spPr>
        <p:txBody>
          <a:bodyPr>
            <a:normAutofit/>
          </a:bodyPr>
          <a:lstStyle/>
          <a:p>
            <a:pPr>
              <a:buNone/>
            </a:pPr>
            <a:endParaRPr lang="en-US" sz="3200" dirty="0">
              <a:latin typeface="Andalus" panose="02020603050405020304" pitchFamily="18" charset="-78"/>
              <a:cs typeface="Andalus" panose="02020603050405020304" pitchFamily="18" charset="-78"/>
            </a:endParaRPr>
          </a:p>
          <a:p>
            <a:r>
              <a:rPr lang="en-US" sz="3200" dirty="0">
                <a:latin typeface="Andalus" panose="02020603050405020304" pitchFamily="18" charset="-78"/>
                <a:cs typeface="Andalus" panose="02020603050405020304" pitchFamily="18" charset="-78"/>
              </a:rPr>
              <a:t>People hold certain beliefs about what is a fair reward for one’ job contribution - an exchange</a:t>
            </a:r>
          </a:p>
          <a:p>
            <a:pPr lvl="1"/>
            <a:r>
              <a:rPr lang="en-US" sz="3200" dirty="0">
                <a:latin typeface="Andalus" panose="02020603050405020304" pitchFamily="18" charset="-78"/>
                <a:cs typeface="Andalus" panose="02020603050405020304" pitchFamily="18" charset="-78"/>
              </a:rPr>
              <a:t>Is there a discrepancy in how people perceive their input/ output </a:t>
            </a:r>
            <a:r>
              <a:rPr lang="en-US" sz="3200" dirty="0" smtClean="0">
                <a:latin typeface="Andalus" panose="02020603050405020304" pitchFamily="18" charset="-78"/>
                <a:cs typeface="Andalus" panose="02020603050405020304" pitchFamily="18" charset="-78"/>
              </a:rPr>
              <a:t>ratio</a:t>
            </a:r>
          </a:p>
          <a:p>
            <a:pPr lvl="1"/>
            <a:endParaRPr lang="en-US" sz="3200" dirty="0">
              <a:latin typeface="Andalus" panose="02020603050405020304" pitchFamily="18" charset="-78"/>
              <a:cs typeface="Andalus" panose="02020603050405020304" pitchFamily="18" charset="-78"/>
            </a:endParaRPr>
          </a:p>
          <a:p>
            <a:pPr lvl="1"/>
            <a:endParaRPr lang="en-US" sz="3200" dirty="0">
              <a:latin typeface="Andalus" panose="02020603050405020304" pitchFamily="18" charset="-78"/>
              <a:cs typeface="Andalus" panose="02020603050405020304" pitchFamily="18" charset="-78"/>
            </a:endParaRPr>
          </a:p>
          <a:p>
            <a:r>
              <a:rPr lang="en-US" sz="3200" dirty="0">
                <a:latin typeface="Andalus" panose="02020603050405020304" pitchFamily="18" charset="-78"/>
                <a:cs typeface="Andalus" panose="02020603050405020304" pitchFamily="18" charset="-78"/>
              </a:rPr>
              <a:t>People compare their I/O with those of others and judge the equitableness  </a:t>
            </a:r>
          </a:p>
          <a:p>
            <a:pPr lvl="1"/>
            <a:r>
              <a:rPr lang="en-US" sz="3200" dirty="0">
                <a:latin typeface="Andalus" panose="02020603050405020304" pitchFamily="18" charset="-78"/>
                <a:cs typeface="Andalus" panose="02020603050405020304" pitchFamily="18" charset="-78"/>
              </a:rPr>
              <a:t>Compare I/O ratio with called </a:t>
            </a:r>
            <a:r>
              <a:rPr lang="en-US" sz="3200" b="1" dirty="0">
                <a:latin typeface="Andalus" panose="02020603050405020304" pitchFamily="18" charset="-78"/>
                <a:cs typeface="Andalus" panose="02020603050405020304" pitchFamily="18" charset="-78"/>
              </a:rPr>
              <a:t>referents</a:t>
            </a:r>
          </a:p>
        </p:txBody>
      </p:sp>
    </p:spTree>
    <p:extLst>
      <p:ext uri="{BB962C8B-B14F-4D97-AF65-F5344CB8AC3E}">
        <p14:creationId xmlns:p14="http://schemas.microsoft.com/office/powerpoint/2010/main" val="4130344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7882" y="456303"/>
            <a:ext cx="10854466" cy="6124754"/>
          </a:xfrm>
          <a:prstGeom prst="rect">
            <a:avLst/>
          </a:prstGeom>
        </p:spPr>
        <p:txBody>
          <a:bodyPr wrap="square">
            <a:spAutoFit/>
          </a:bodyPr>
          <a:lstStyle/>
          <a:p>
            <a:r>
              <a:rPr lang="en-US" sz="3600" dirty="0">
                <a:latin typeface="Times New Roman" pitchFamily="18" charset="0"/>
                <a:cs typeface="Times New Roman" pitchFamily="18" charset="0"/>
              </a:rPr>
              <a:t>Types of Referents</a:t>
            </a:r>
          </a:p>
          <a:p>
            <a:pPr lvl="1"/>
            <a:endParaRPr lang="en-US" sz="1200" dirty="0"/>
          </a:p>
          <a:p>
            <a:pPr lvl="1">
              <a:buFont typeface="Wingdings" pitchFamily="2" charset="2"/>
              <a:buChar char="v"/>
            </a:pPr>
            <a:r>
              <a:rPr lang="en-US" sz="3200" dirty="0">
                <a:latin typeface="Times New Roman" pitchFamily="18" charset="0"/>
                <a:cs typeface="Times New Roman" pitchFamily="18" charset="0"/>
              </a:rPr>
              <a:t>Self-Inside</a:t>
            </a:r>
          </a:p>
          <a:p>
            <a:pPr lvl="2"/>
            <a:r>
              <a:rPr lang="en-US" sz="2800" dirty="0">
                <a:latin typeface="Times New Roman" pitchFamily="18" charset="0"/>
                <a:cs typeface="Times New Roman" pitchFamily="18" charset="0"/>
              </a:rPr>
              <a:t>The person’s experience in a different job in the same organization</a:t>
            </a:r>
          </a:p>
          <a:p>
            <a:pPr lvl="2"/>
            <a:endParaRPr lang="en-US" sz="3200" dirty="0">
              <a:latin typeface="Times New Roman" pitchFamily="18" charset="0"/>
              <a:cs typeface="Times New Roman" pitchFamily="18" charset="0"/>
            </a:endParaRPr>
          </a:p>
          <a:p>
            <a:pPr lvl="1">
              <a:buFont typeface="Wingdings" pitchFamily="2" charset="2"/>
              <a:buChar char="v"/>
            </a:pPr>
            <a:r>
              <a:rPr lang="en-US" sz="3200" dirty="0">
                <a:latin typeface="Times New Roman" pitchFamily="18" charset="0"/>
                <a:cs typeface="Times New Roman" pitchFamily="18" charset="0"/>
              </a:rPr>
              <a:t>Self-Outside</a:t>
            </a:r>
          </a:p>
          <a:p>
            <a:pPr lvl="2"/>
            <a:r>
              <a:rPr lang="en-US" sz="2800" dirty="0">
                <a:latin typeface="Times New Roman" pitchFamily="18" charset="0"/>
                <a:cs typeface="Times New Roman" pitchFamily="18" charset="0"/>
              </a:rPr>
              <a:t>The person’s experience in a different job in a different organization</a:t>
            </a:r>
          </a:p>
          <a:p>
            <a:pPr lvl="2"/>
            <a:endParaRPr lang="en-US" sz="3200" dirty="0">
              <a:latin typeface="Times New Roman" pitchFamily="18" charset="0"/>
              <a:cs typeface="Times New Roman" pitchFamily="18" charset="0"/>
            </a:endParaRPr>
          </a:p>
          <a:p>
            <a:pPr lvl="1">
              <a:buFont typeface="Wingdings" pitchFamily="2" charset="2"/>
              <a:buChar char="v"/>
            </a:pPr>
            <a:r>
              <a:rPr lang="en-US" sz="3200" dirty="0">
                <a:latin typeface="Times New Roman" pitchFamily="18" charset="0"/>
                <a:cs typeface="Times New Roman" pitchFamily="18" charset="0"/>
              </a:rPr>
              <a:t>Other-Inside</a:t>
            </a:r>
          </a:p>
          <a:p>
            <a:pPr lvl="2"/>
            <a:r>
              <a:rPr lang="en-US" sz="2800" dirty="0">
                <a:latin typeface="Times New Roman" pitchFamily="18" charset="0"/>
                <a:cs typeface="Times New Roman" pitchFamily="18" charset="0"/>
              </a:rPr>
              <a:t>Another individual or group within the organization</a:t>
            </a:r>
          </a:p>
          <a:p>
            <a:pPr lvl="2"/>
            <a:endParaRPr lang="en-US" sz="2800" dirty="0">
              <a:latin typeface="Times New Roman" pitchFamily="18" charset="0"/>
              <a:cs typeface="Times New Roman" pitchFamily="18" charset="0"/>
            </a:endParaRPr>
          </a:p>
          <a:p>
            <a:pPr lvl="1">
              <a:buFont typeface="Wingdings" pitchFamily="2" charset="2"/>
              <a:buChar char="v"/>
            </a:pPr>
            <a:r>
              <a:rPr lang="en-US" sz="3200" dirty="0">
                <a:latin typeface="Times New Roman" pitchFamily="18" charset="0"/>
                <a:cs typeface="Times New Roman" pitchFamily="18" charset="0"/>
              </a:rPr>
              <a:t>Other-Outside</a:t>
            </a:r>
          </a:p>
          <a:p>
            <a:pPr lvl="2"/>
            <a:r>
              <a:rPr lang="en-US" sz="2800" dirty="0">
                <a:latin typeface="Times New Roman" pitchFamily="18" charset="0"/>
                <a:cs typeface="Times New Roman" pitchFamily="18" charset="0"/>
              </a:rPr>
              <a:t>Another individual or group outside of the organization</a:t>
            </a:r>
          </a:p>
        </p:txBody>
      </p:sp>
    </p:spTree>
    <p:extLst>
      <p:ext uri="{BB962C8B-B14F-4D97-AF65-F5344CB8AC3E}">
        <p14:creationId xmlns:p14="http://schemas.microsoft.com/office/powerpoint/2010/main" val="62869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20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2000"/>
                                        <p:tgtEl>
                                          <p:spTgt spid="4">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2000"/>
                                        <p:tgtEl>
                                          <p:spTgt spid="4">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2000"/>
                                        <p:tgtEl>
                                          <p:spTgt spid="4">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2000"/>
                                        <p:tgtEl>
                                          <p:spTgt spid="4">
                                            <p:txEl>
                                              <p:pRg st="8" end="8"/>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2000"/>
                                        <p:tgtEl>
                                          <p:spTgt spid="4">
                                            <p:txEl>
                                              <p:pRg st="9" end="9"/>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11" end="11"/>
                                            </p:txEl>
                                          </p:spTgt>
                                        </p:tgtEl>
                                        <p:attrNameLst>
                                          <p:attrName>style.visibility</p:attrName>
                                        </p:attrNameLst>
                                      </p:cBhvr>
                                      <p:to>
                                        <p:strVal val="visible"/>
                                      </p:to>
                                    </p:set>
                                    <p:animEffect transition="in" filter="fade">
                                      <p:cBhvr>
                                        <p:cTn id="28" dur="2000"/>
                                        <p:tgtEl>
                                          <p:spTgt spid="4">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animEffect transition="in" filter="fade">
                                      <p:cBhvr>
                                        <p:cTn id="31" dur="2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057400" y="304800"/>
            <a:ext cx="7772400" cy="838200"/>
          </a:xfrm>
        </p:spPr>
        <p:txBody>
          <a:bodyPr>
            <a:normAutofit/>
          </a:bodyPr>
          <a:lstStyle/>
          <a:p>
            <a:pPr algn="ctr"/>
            <a:r>
              <a:rPr lang="en-US" sz="4000" dirty="0">
                <a:latin typeface="Andalus" panose="02020603050405020304" pitchFamily="18" charset="-78"/>
                <a:cs typeface="Andalus" panose="02020603050405020304" pitchFamily="18" charset="-78"/>
              </a:rPr>
              <a:t>Model of Equity Theory</a:t>
            </a:r>
          </a:p>
        </p:txBody>
      </p:sp>
      <p:sp>
        <p:nvSpPr>
          <p:cNvPr id="3075" name="Rectangle 3"/>
          <p:cNvSpPr>
            <a:spLocks noGrp="1" noChangeArrowheads="1"/>
          </p:cNvSpPr>
          <p:nvPr>
            <p:ph type="body" idx="1"/>
          </p:nvPr>
        </p:nvSpPr>
        <p:spPr>
          <a:xfrm>
            <a:off x="1981200" y="1447800"/>
            <a:ext cx="8001000" cy="4648200"/>
          </a:xfrm>
        </p:spPr>
        <p:txBody>
          <a:bodyPr>
            <a:noAutofit/>
          </a:bodyPr>
          <a:lstStyle/>
          <a:p>
            <a:pPr>
              <a:buFontTx/>
              <a:buNone/>
            </a:pPr>
            <a:r>
              <a:rPr lang="en-US" sz="3200" b="1" u="sng" dirty="0">
                <a:latin typeface="Andalus" panose="02020603050405020304" pitchFamily="18" charset="-78"/>
                <a:cs typeface="Andalus" panose="02020603050405020304" pitchFamily="18" charset="-78"/>
              </a:rPr>
              <a:t>Is</a:t>
            </a:r>
            <a:r>
              <a:rPr lang="en-US" sz="3200" b="1" dirty="0">
                <a:latin typeface="Andalus" panose="02020603050405020304" pitchFamily="18" charset="-78"/>
                <a:cs typeface="Andalus" panose="02020603050405020304" pitchFamily="18" charset="-78"/>
              </a:rPr>
              <a:t>     versus    </a:t>
            </a:r>
            <a:r>
              <a:rPr lang="en-US" sz="3200" b="1" u="sng" dirty="0">
                <a:latin typeface="Andalus" panose="02020603050405020304" pitchFamily="18" charset="-78"/>
                <a:cs typeface="Andalus" panose="02020603050405020304" pitchFamily="18" charset="-78"/>
              </a:rPr>
              <a:t> </a:t>
            </a:r>
            <a:r>
              <a:rPr lang="en-US" sz="3200" b="1" u="sng" dirty="0" err="1">
                <a:latin typeface="Andalus" panose="02020603050405020304" pitchFamily="18" charset="-78"/>
                <a:cs typeface="Andalus" panose="02020603050405020304" pitchFamily="18" charset="-78"/>
              </a:rPr>
              <a:t>Ir</a:t>
            </a:r>
            <a:endParaRPr lang="en-US" sz="3200" b="1" u="sng" dirty="0">
              <a:latin typeface="Andalus" panose="02020603050405020304" pitchFamily="18" charset="-78"/>
              <a:cs typeface="Andalus" panose="02020603050405020304" pitchFamily="18" charset="-78"/>
            </a:endParaRPr>
          </a:p>
          <a:p>
            <a:pPr>
              <a:buFontTx/>
              <a:buNone/>
            </a:pPr>
            <a:r>
              <a:rPr lang="en-US" sz="3200" b="1" dirty="0">
                <a:latin typeface="Andalus" panose="02020603050405020304" pitchFamily="18" charset="-78"/>
                <a:cs typeface="Andalus" panose="02020603050405020304" pitchFamily="18" charset="-78"/>
              </a:rPr>
              <a:t>Os                  Or</a:t>
            </a:r>
          </a:p>
          <a:p>
            <a:pPr>
              <a:buFontTx/>
              <a:buNone/>
            </a:pPr>
            <a:endParaRPr lang="en-US" sz="3200" dirty="0">
              <a:latin typeface="Andalus" panose="02020603050405020304" pitchFamily="18" charset="-78"/>
              <a:cs typeface="Andalus" panose="02020603050405020304" pitchFamily="18" charset="-78"/>
            </a:endParaRPr>
          </a:p>
          <a:p>
            <a:pPr>
              <a:buFontTx/>
              <a:buNone/>
            </a:pPr>
            <a:r>
              <a:rPr lang="en-US" sz="3200" dirty="0">
                <a:latin typeface="Andalus" panose="02020603050405020304" pitchFamily="18" charset="-78"/>
                <a:cs typeface="Andalus" panose="02020603050405020304" pitchFamily="18" charset="-78"/>
              </a:rPr>
              <a:t>I = </a:t>
            </a:r>
            <a:r>
              <a:rPr lang="en-US" sz="3200" b="1" dirty="0">
                <a:latin typeface="Andalus" panose="02020603050405020304" pitchFamily="18" charset="-78"/>
                <a:cs typeface="Andalus" panose="02020603050405020304" pitchFamily="18" charset="-78"/>
              </a:rPr>
              <a:t>Inputs </a:t>
            </a:r>
            <a:r>
              <a:rPr lang="en-US" sz="3200" dirty="0">
                <a:latin typeface="Andalus" panose="02020603050405020304" pitchFamily="18" charset="-78"/>
                <a:cs typeface="Andalus" panose="02020603050405020304" pitchFamily="18" charset="-78"/>
              </a:rPr>
              <a:t> -  employee’s contribution to employer</a:t>
            </a:r>
          </a:p>
          <a:p>
            <a:pPr>
              <a:buFontTx/>
              <a:buNone/>
            </a:pPr>
            <a:endParaRPr lang="en-US" sz="3200" dirty="0">
              <a:latin typeface="Andalus" panose="02020603050405020304" pitchFamily="18" charset="-78"/>
              <a:cs typeface="Andalus" panose="02020603050405020304" pitchFamily="18" charset="-78"/>
            </a:endParaRPr>
          </a:p>
          <a:p>
            <a:pPr>
              <a:buFontTx/>
              <a:buNone/>
            </a:pPr>
            <a:r>
              <a:rPr lang="en-US" sz="3200" dirty="0">
                <a:latin typeface="Andalus" panose="02020603050405020304" pitchFamily="18" charset="-78"/>
                <a:cs typeface="Andalus" panose="02020603050405020304" pitchFamily="18" charset="-78"/>
              </a:rPr>
              <a:t>R = </a:t>
            </a:r>
            <a:r>
              <a:rPr lang="en-US" sz="3200" b="1" dirty="0">
                <a:latin typeface="Andalus" panose="02020603050405020304" pitchFamily="18" charset="-78"/>
                <a:cs typeface="Andalus" panose="02020603050405020304" pitchFamily="18" charset="-78"/>
              </a:rPr>
              <a:t>Referent</a:t>
            </a:r>
            <a:r>
              <a:rPr lang="en-US" sz="3200" dirty="0">
                <a:latin typeface="Andalus" panose="02020603050405020304" pitchFamily="18" charset="-78"/>
                <a:cs typeface="Andalus" panose="02020603050405020304" pitchFamily="18" charset="-78"/>
              </a:rPr>
              <a:t> - comparison person</a:t>
            </a:r>
          </a:p>
          <a:p>
            <a:pPr>
              <a:buFontTx/>
              <a:buNone/>
            </a:pPr>
            <a:endParaRPr lang="en-US" sz="3200" dirty="0">
              <a:latin typeface="Andalus" panose="02020603050405020304" pitchFamily="18" charset="-78"/>
              <a:cs typeface="Andalus" panose="02020603050405020304" pitchFamily="18" charset="-78"/>
            </a:endParaRPr>
          </a:p>
          <a:p>
            <a:pPr>
              <a:buFontTx/>
              <a:buNone/>
            </a:pPr>
            <a:r>
              <a:rPr lang="en-US" sz="3200" dirty="0">
                <a:latin typeface="Andalus" panose="02020603050405020304" pitchFamily="18" charset="-78"/>
                <a:cs typeface="Andalus" panose="02020603050405020304" pitchFamily="18" charset="-78"/>
              </a:rPr>
              <a:t>S = </a:t>
            </a:r>
            <a:r>
              <a:rPr lang="en-US" sz="3200" b="1" dirty="0" smtClean="0">
                <a:latin typeface="Andalus" panose="02020603050405020304" pitchFamily="18" charset="-78"/>
                <a:cs typeface="Andalus" panose="02020603050405020304" pitchFamily="18" charset="-78"/>
              </a:rPr>
              <a:t>Subject -</a:t>
            </a:r>
            <a:r>
              <a:rPr lang="en-US" sz="3200" dirty="0" smtClean="0">
                <a:latin typeface="Andalus" panose="02020603050405020304" pitchFamily="18" charset="-78"/>
                <a:cs typeface="Andalus" panose="02020603050405020304" pitchFamily="18" charset="-78"/>
              </a:rPr>
              <a:t> </a:t>
            </a:r>
            <a:r>
              <a:rPr lang="en-US" sz="3200" dirty="0">
                <a:latin typeface="Andalus" panose="02020603050405020304" pitchFamily="18" charset="-78"/>
                <a:cs typeface="Andalus" panose="02020603050405020304" pitchFamily="18" charset="-78"/>
              </a:rPr>
              <a:t>the employee who is judging fairness of the exchange</a:t>
            </a:r>
          </a:p>
        </p:txBody>
      </p:sp>
    </p:spTree>
    <p:extLst>
      <p:ext uri="{BB962C8B-B14F-4D97-AF65-F5344CB8AC3E}">
        <p14:creationId xmlns:p14="http://schemas.microsoft.com/office/powerpoint/2010/main" val="881926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33600" y="0"/>
            <a:ext cx="7848600" cy="990600"/>
          </a:xfrm>
        </p:spPr>
        <p:txBody>
          <a:bodyPr>
            <a:normAutofit/>
          </a:bodyPr>
          <a:lstStyle/>
          <a:p>
            <a:r>
              <a:rPr lang="en-US" sz="4000" dirty="0">
                <a:latin typeface="Andalus" panose="02020603050405020304" pitchFamily="18" charset="-78"/>
                <a:cs typeface="Andalus" panose="02020603050405020304" pitchFamily="18" charset="-78"/>
              </a:rPr>
              <a:t>Equity Theory - Exchange Scenarios</a:t>
            </a:r>
          </a:p>
        </p:txBody>
      </p:sp>
      <p:sp>
        <p:nvSpPr>
          <p:cNvPr id="4099" name="Rectangle 3"/>
          <p:cNvSpPr>
            <a:spLocks noGrp="1" noChangeArrowheads="1"/>
          </p:cNvSpPr>
          <p:nvPr>
            <p:ph type="body" idx="1"/>
          </p:nvPr>
        </p:nvSpPr>
        <p:spPr>
          <a:xfrm>
            <a:off x="892885" y="990600"/>
            <a:ext cx="10703859" cy="6324600"/>
          </a:xfrm>
        </p:spPr>
        <p:txBody>
          <a:bodyPr>
            <a:normAutofit fontScale="40000" lnSpcReduction="20000"/>
          </a:bodyPr>
          <a:lstStyle/>
          <a:p>
            <a:r>
              <a:rPr lang="en-US" sz="8000" dirty="0">
                <a:latin typeface="Andalus" panose="02020603050405020304" pitchFamily="18" charset="-78"/>
                <a:cs typeface="Andalus" panose="02020603050405020304" pitchFamily="18" charset="-78"/>
              </a:rPr>
              <a:t>Comparison may result in any of these three states</a:t>
            </a:r>
          </a:p>
          <a:p>
            <a:pPr lvl="1">
              <a:buNone/>
            </a:pPr>
            <a:endParaRPr lang="en-US" sz="8000" dirty="0">
              <a:latin typeface="Andalus" panose="02020603050405020304" pitchFamily="18" charset="-78"/>
              <a:cs typeface="Andalus" panose="02020603050405020304" pitchFamily="18" charset="-78"/>
            </a:endParaRPr>
          </a:p>
          <a:p>
            <a:pPr lvl="1"/>
            <a:r>
              <a:rPr lang="en-US" sz="7500" dirty="0">
                <a:latin typeface="Andalus" panose="02020603050405020304" pitchFamily="18" charset="-78"/>
                <a:cs typeface="Andalus" panose="02020603050405020304" pitchFamily="18" charset="-78"/>
              </a:rPr>
              <a:t>Case 1: </a:t>
            </a:r>
            <a:r>
              <a:rPr lang="en-US" sz="7500" b="1" dirty="0">
                <a:latin typeface="Andalus" panose="02020603050405020304" pitchFamily="18" charset="-78"/>
                <a:cs typeface="Andalus" panose="02020603050405020304" pitchFamily="18" charset="-78"/>
              </a:rPr>
              <a:t> Equity</a:t>
            </a:r>
            <a:r>
              <a:rPr lang="en-US" sz="7500" dirty="0">
                <a:latin typeface="Andalus" panose="02020603050405020304" pitchFamily="18" charset="-78"/>
                <a:cs typeface="Andalus" panose="02020603050405020304" pitchFamily="18" charset="-78"/>
              </a:rPr>
              <a:t> -- pay allocation is perceived to be  to be fair - motivation is sustained</a:t>
            </a:r>
          </a:p>
          <a:p>
            <a:pPr lvl="1"/>
            <a:endParaRPr lang="en-US" sz="7500" dirty="0">
              <a:latin typeface="Andalus" panose="02020603050405020304" pitchFamily="18" charset="-78"/>
              <a:cs typeface="Andalus" panose="02020603050405020304" pitchFamily="18" charset="-78"/>
            </a:endParaRPr>
          </a:p>
          <a:p>
            <a:pPr lvl="1"/>
            <a:r>
              <a:rPr lang="en-US" sz="7500" dirty="0">
                <a:latin typeface="Andalus" panose="02020603050405020304" pitchFamily="18" charset="-78"/>
                <a:cs typeface="Andalus" panose="02020603050405020304" pitchFamily="18" charset="-78"/>
              </a:rPr>
              <a:t>Case 2:  </a:t>
            </a:r>
            <a:r>
              <a:rPr lang="en-US" sz="7500" b="1" dirty="0">
                <a:latin typeface="Andalus" panose="02020603050405020304" pitchFamily="18" charset="-78"/>
                <a:cs typeface="Andalus" panose="02020603050405020304" pitchFamily="18" charset="-78"/>
              </a:rPr>
              <a:t>Inequity -- Underpayment</a:t>
            </a:r>
            <a:r>
              <a:rPr lang="en-US" sz="7500" dirty="0">
                <a:latin typeface="Andalus" panose="02020603050405020304" pitchFamily="18" charset="-78"/>
                <a:cs typeface="Andalus" panose="02020603050405020304" pitchFamily="18" charset="-78"/>
              </a:rPr>
              <a:t>.  Employee is motivated to seek justice.  Work motivation is disrupted.</a:t>
            </a:r>
          </a:p>
          <a:p>
            <a:pPr lvl="1"/>
            <a:endParaRPr lang="en-US" sz="7500" dirty="0">
              <a:latin typeface="Andalus" panose="02020603050405020304" pitchFamily="18" charset="-78"/>
              <a:cs typeface="Andalus" panose="02020603050405020304" pitchFamily="18" charset="-78"/>
            </a:endParaRPr>
          </a:p>
          <a:p>
            <a:pPr lvl="1"/>
            <a:r>
              <a:rPr lang="en-US" sz="7500" dirty="0">
                <a:latin typeface="Andalus" panose="02020603050405020304" pitchFamily="18" charset="-78"/>
                <a:cs typeface="Andalus" panose="02020603050405020304" pitchFamily="18" charset="-78"/>
              </a:rPr>
              <a:t>Case 3:  </a:t>
            </a:r>
            <a:r>
              <a:rPr lang="en-US" sz="7500" b="1" dirty="0">
                <a:latin typeface="Andalus" panose="02020603050405020304" pitchFamily="18" charset="-78"/>
                <a:cs typeface="Andalus" panose="02020603050405020304" pitchFamily="18" charset="-78"/>
              </a:rPr>
              <a:t>Inequity - Overpayment</a:t>
            </a:r>
            <a:r>
              <a:rPr lang="en-US" sz="7500" dirty="0">
                <a:latin typeface="Andalus" panose="02020603050405020304" pitchFamily="18" charset="-78"/>
                <a:cs typeface="Andalus" panose="02020603050405020304" pitchFamily="18" charset="-78"/>
              </a:rPr>
              <a:t>. Could be problem.  Inefficient.  In other cultures employees lose face.</a:t>
            </a:r>
          </a:p>
          <a:p>
            <a:pPr lvl="1"/>
            <a:endParaRPr lang="en-US" sz="2500"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r>
              <a:rPr lang="en-US" sz="8000" dirty="0">
                <a:latin typeface="Andalus" panose="02020603050405020304" pitchFamily="18" charset="-78"/>
                <a:cs typeface="Andalus" panose="02020603050405020304" pitchFamily="18" charset="-78"/>
              </a:rPr>
              <a:t>Inequity and emotional state</a:t>
            </a:r>
          </a:p>
          <a:p>
            <a:pPr lvl="1"/>
            <a:r>
              <a:rPr lang="en-US" sz="7500" dirty="0">
                <a:solidFill>
                  <a:srgbClr val="7030A0"/>
                </a:solidFill>
                <a:latin typeface="Andalus" panose="02020603050405020304" pitchFamily="18" charset="-78"/>
                <a:cs typeface="Andalus" panose="02020603050405020304" pitchFamily="18" charset="-78"/>
              </a:rPr>
              <a:t>Overpayment: </a:t>
            </a:r>
            <a:r>
              <a:rPr lang="en-US" sz="7500" dirty="0" smtClean="0">
                <a:solidFill>
                  <a:srgbClr val="7030A0"/>
                </a:solidFill>
                <a:latin typeface="Andalus" panose="02020603050405020304" pitchFamily="18" charset="-78"/>
                <a:cs typeface="Andalus" panose="02020603050405020304" pitchFamily="18" charset="-78"/>
              </a:rPr>
              <a:t>Guilt</a:t>
            </a:r>
          </a:p>
          <a:p>
            <a:pPr lvl="1"/>
            <a:endParaRPr lang="en-US" sz="7500" dirty="0">
              <a:latin typeface="Andalus" panose="02020603050405020304" pitchFamily="18" charset="-78"/>
              <a:cs typeface="Andalus" panose="02020603050405020304" pitchFamily="18" charset="-78"/>
            </a:endParaRPr>
          </a:p>
          <a:p>
            <a:pPr lvl="1"/>
            <a:r>
              <a:rPr lang="en-US" sz="7500" dirty="0">
                <a:solidFill>
                  <a:srgbClr val="FF0000"/>
                </a:solidFill>
                <a:latin typeface="Andalus" panose="02020603050405020304" pitchFamily="18" charset="-78"/>
                <a:cs typeface="Andalus" panose="02020603050405020304" pitchFamily="18" charset="-78"/>
              </a:rPr>
              <a:t>Underpayment: Anger</a:t>
            </a:r>
          </a:p>
          <a:p>
            <a:endParaRPr lang="en-US" dirty="0">
              <a:latin typeface="Andalus" panose="02020603050405020304" pitchFamily="18" charset="-78"/>
              <a:cs typeface="Andalus" panose="02020603050405020304" pitchFamily="18" charset="-78"/>
            </a:endParaRPr>
          </a:p>
          <a:p>
            <a:pPr>
              <a:buNone/>
            </a:pPr>
            <a:r>
              <a:rPr lang="en-US" dirty="0">
                <a:latin typeface="Andalus" panose="02020603050405020304" pitchFamily="18" charset="-78"/>
                <a:cs typeface="Andalus" panose="02020603050405020304" pitchFamily="18" charset="-78"/>
              </a:rPr>
              <a:t>  </a:t>
            </a:r>
          </a:p>
        </p:txBody>
      </p:sp>
    </p:spTree>
    <p:extLst>
      <p:ext uri="{BB962C8B-B14F-4D97-AF65-F5344CB8AC3E}">
        <p14:creationId xmlns:p14="http://schemas.microsoft.com/office/powerpoint/2010/main" val="23357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20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fade">
                                      <p:cBhvr>
                                        <p:cTn id="10" dur="2000"/>
                                        <p:tgtEl>
                                          <p:spTgt spid="4099">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fade">
                                      <p:cBhvr>
                                        <p:cTn id="13" dur="2000"/>
                                        <p:tgtEl>
                                          <p:spTgt spid="4099">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9">
                                            <p:txEl>
                                              <p:pRg st="6" end="6"/>
                                            </p:txEl>
                                          </p:spTgt>
                                        </p:tgtEl>
                                        <p:attrNameLst>
                                          <p:attrName>style.visibility</p:attrName>
                                        </p:attrNameLst>
                                      </p:cBhvr>
                                      <p:to>
                                        <p:strVal val="visible"/>
                                      </p:to>
                                    </p:set>
                                    <p:animEffect transition="in" filter="fade">
                                      <p:cBhvr>
                                        <p:cTn id="16" dur="2000"/>
                                        <p:tgtEl>
                                          <p:spTgt spid="4099">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99">
                                            <p:txEl>
                                              <p:pRg st="9" end="9"/>
                                            </p:txEl>
                                          </p:spTgt>
                                        </p:tgtEl>
                                        <p:attrNameLst>
                                          <p:attrName>style.visibility</p:attrName>
                                        </p:attrNameLst>
                                      </p:cBhvr>
                                      <p:to>
                                        <p:strVal val="visible"/>
                                      </p:to>
                                    </p:set>
                                    <p:animEffect transition="in" filter="fade">
                                      <p:cBhvr>
                                        <p:cTn id="21" dur="2000"/>
                                        <p:tgtEl>
                                          <p:spTgt spid="4099">
                                            <p:txEl>
                                              <p:pRg st="9" end="9"/>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99">
                                            <p:txEl>
                                              <p:pRg st="10" end="10"/>
                                            </p:txEl>
                                          </p:spTgt>
                                        </p:tgtEl>
                                        <p:attrNameLst>
                                          <p:attrName>style.visibility</p:attrName>
                                        </p:attrNameLst>
                                      </p:cBhvr>
                                      <p:to>
                                        <p:strVal val="visible"/>
                                      </p:to>
                                    </p:set>
                                    <p:animEffect transition="in" filter="fade">
                                      <p:cBhvr>
                                        <p:cTn id="24" dur="2000"/>
                                        <p:tgtEl>
                                          <p:spTgt spid="4099">
                                            <p:txEl>
                                              <p:pRg st="10" end="1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99">
                                            <p:txEl>
                                              <p:pRg st="12" end="12"/>
                                            </p:txEl>
                                          </p:spTgt>
                                        </p:tgtEl>
                                        <p:attrNameLst>
                                          <p:attrName>style.visibility</p:attrName>
                                        </p:attrNameLst>
                                      </p:cBhvr>
                                      <p:to>
                                        <p:strVal val="visible"/>
                                      </p:to>
                                    </p:set>
                                    <p:animEffect transition="in" filter="fade">
                                      <p:cBhvr>
                                        <p:cTn id="27" dur="2000"/>
                                        <p:tgtEl>
                                          <p:spTgt spid="4099">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9">
                                            <p:txEl>
                                              <p:pRg st="14" end="14"/>
                                            </p:txEl>
                                          </p:spTgt>
                                        </p:tgtEl>
                                        <p:attrNameLst>
                                          <p:attrName>style.visibility</p:attrName>
                                        </p:attrNameLst>
                                      </p:cBhvr>
                                      <p:to>
                                        <p:strVal val="visible"/>
                                      </p:to>
                                    </p:set>
                                    <p:animEffect transition="in" filter="fade">
                                      <p:cBhvr>
                                        <p:cTn id="32" dur="2000"/>
                                        <p:tgtEl>
                                          <p:spTgt spid="4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990600"/>
          </a:xfrm>
        </p:spPr>
        <p:txBody>
          <a:bodyPr>
            <a:noAutofit/>
          </a:bodyPr>
          <a:lstStyle/>
          <a:p>
            <a:pPr algn="ctr"/>
            <a:r>
              <a:rPr lang="en-US" b="1" dirty="0" smtClean="0">
                <a:latin typeface="Times New Roman" pitchFamily="18" charset="0"/>
                <a:cs typeface="Times New Roman" pitchFamily="18" charset="0"/>
              </a:rPr>
              <a:t>Resolving Perceived Inequity</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19548" y="1057835"/>
            <a:ext cx="11629017" cy="4937760"/>
          </a:xfrm>
        </p:spPr>
        <p:txBody>
          <a:bodyPr>
            <a:noAutofit/>
          </a:bodyPr>
          <a:lstStyle/>
          <a:p>
            <a:r>
              <a:rPr lang="en-US" b="1" dirty="0">
                <a:latin typeface="Times New Roman" pitchFamily="18" charset="0"/>
                <a:cs typeface="Times New Roman" pitchFamily="18" charset="0"/>
              </a:rPr>
              <a:t>Behavioral Options- </a:t>
            </a:r>
            <a:endParaRPr lang="en-US" dirty="0">
              <a:latin typeface="Times New Roman" pitchFamily="18" charset="0"/>
              <a:cs typeface="Times New Roman" pitchFamily="18" charset="0"/>
            </a:endParaRPr>
          </a:p>
          <a:p>
            <a:pPr lvl="1"/>
            <a:r>
              <a:rPr lang="en-US" sz="2800" dirty="0">
                <a:latin typeface="Times New Roman" pitchFamily="18" charset="0"/>
                <a:cs typeface="Times New Roman" pitchFamily="18" charset="0"/>
              </a:rPr>
              <a:t>Changing their input to match outcomes (e.g., leaving early or slacking off)</a:t>
            </a:r>
          </a:p>
          <a:p>
            <a:pPr lvl="1"/>
            <a:r>
              <a:rPr lang="en-US" sz="2800" dirty="0">
                <a:latin typeface="Times New Roman" pitchFamily="18" charset="0"/>
                <a:cs typeface="Times New Roman" pitchFamily="18" charset="0"/>
              </a:rPr>
              <a:t>Change outcomes to match inputs (e.g., asking for a pay increase, stealing)</a:t>
            </a:r>
          </a:p>
          <a:p>
            <a:pPr lvl="1"/>
            <a:r>
              <a:rPr lang="en-US" sz="2800" dirty="0">
                <a:latin typeface="Times New Roman" pitchFamily="18" charset="0"/>
                <a:cs typeface="Times New Roman" pitchFamily="18" charset="0"/>
              </a:rPr>
              <a:t>Persuading others to change inputs (e.g., complaining to superiors)</a:t>
            </a:r>
          </a:p>
          <a:p>
            <a:pPr lvl="1"/>
            <a:r>
              <a:rPr lang="en-US" sz="2800" dirty="0">
                <a:latin typeface="Times New Roman" pitchFamily="18" charset="0"/>
                <a:cs typeface="Times New Roman" pitchFamily="18" charset="0"/>
              </a:rPr>
              <a:t>Withdrawal (e.g., tardiness or turnover)</a:t>
            </a:r>
          </a:p>
          <a:p>
            <a:pPr lvl="1"/>
            <a:endParaRPr lang="en-US" sz="2800" dirty="0">
              <a:latin typeface="Times New Roman" pitchFamily="18" charset="0"/>
              <a:cs typeface="Times New Roman" pitchFamily="18" charset="0"/>
            </a:endParaRPr>
          </a:p>
          <a:p>
            <a:r>
              <a:rPr lang="en-US" b="1" dirty="0">
                <a:latin typeface="Times New Roman" pitchFamily="18" charset="0"/>
                <a:cs typeface="Times New Roman" pitchFamily="18" charset="0"/>
              </a:rPr>
              <a:t>Cognitive Options-</a:t>
            </a:r>
            <a:endParaRPr lang="en-US" dirty="0">
              <a:latin typeface="Times New Roman" pitchFamily="18" charset="0"/>
              <a:cs typeface="Times New Roman" pitchFamily="18" charset="0"/>
            </a:endParaRPr>
          </a:p>
          <a:p>
            <a:pPr lvl="1"/>
            <a:r>
              <a:rPr lang="en-US" sz="2800" dirty="0">
                <a:latin typeface="Times New Roman" pitchFamily="18" charset="0"/>
                <a:cs typeface="Times New Roman" pitchFamily="18" charset="0"/>
              </a:rPr>
              <a:t>Distort one's own inputs or outcomes (e.g., "I'm not really working that hard," "I have a lot of free time“)</a:t>
            </a:r>
          </a:p>
          <a:p>
            <a:pPr lvl="1"/>
            <a:r>
              <a:rPr lang="en-US" sz="2800" dirty="0">
                <a:latin typeface="Times New Roman" pitchFamily="18" charset="0"/>
                <a:cs typeface="Times New Roman" pitchFamily="18" charset="0"/>
              </a:rPr>
              <a:t>Distort the inputs or outcomes of others (e.g., he/she gets more money than me but they have to live in Buffalo)</a:t>
            </a:r>
          </a:p>
          <a:p>
            <a:pPr lvl="1"/>
            <a:r>
              <a:rPr lang="en-US" sz="2800" dirty="0">
                <a:latin typeface="Times New Roman" pitchFamily="18" charset="0"/>
                <a:cs typeface="Times New Roman" pitchFamily="18" charset="0"/>
              </a:rPr>
              <a:t>Change the comparison others ("Motivation theories," 2009). The longer a person has had their comparison other the harder it is to change</a:t>
            </a:r>
          </a:p>
        </p:txBody>
      </p:sp>
    </p:spTree>
    <p:extLst>
      <p:ext uri="{BB962C8B-B14F-4D97-AF65-F5344CB8AC3E}">
        <p14:creationId xmlns:p14="http://schemas.microsoft.com/office/powerpoint/2010/main" val="2975543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Reactions to Inequity</a:t>
            </a:r>
            <a:endParaRPr lang="en-US" dirty="0"/>
          </a:p>
        </p:txBody>
      </p:sp>
      <p:sp>
        <p:nvSpPr>
          <p:cNvPr id="3" name="Content Placeholder 2"/>
          <p:cNvSpPr>
            <a:spLocks noGrp="1"/>
          </p:cNvSpPr>
          <p:nvPr>
            <p:ph sz="quarter" idx="1"/>
          </p:nvPr>
        </p:nvSpPr>
        <p:spPr>
          <a:xfrm>
            <a:off x="1752600" y="1789355"/>
            <a:ext cx="8686800" cy="4937760"/>
          </a:xfrm>
        </p:spPr>
        <p:txBody>
          <a:bodyPr>
            <a:normAutofit fontScale="92500" lnSpcReduction="10000"/>
          </a:bodyPr>
          <a:lstStyle/>
          <a:p>
            <a:pPr marL="0" indent="0">
              <a:buNone/>
            </a:pPr>
            <a:r>
              <a:rPr lang="en-US" dirty="0" smtClean="0"/>
              <a:t>                                  </a:t>
            </a:r>
            <a:r>
              <a:rPr lang="en-US" sz="3000" b="1" dirty="0" smtClean="0"/>
              <a:t>Types of Reaction</a:t>
            </a:r>
          </a:p>
          <a:p>
            <a:endParaRPr lang="en-US" dirty="0" smtClean="0"/>
          </a:p>
          <a:p>
            <a:pPr>
              <a:buNone/>
            </a:pPr>
            <a:r>
              <a:rPr lang="en-US" sz="2000" dirty="0">
                <a:latin typeface="Times New Roman" pitchFamily="18" charset="0"/>
                <a:cs typeface="Times New Roman" pitchFamily="18" charset="0"/>
              </a:rPr>
              <a:t>Type of Inequity		    </a:t>
            </a:r>
            <a:r>
              <a:rPr lang="en-US" sz="2000" dirty="0" err="1">
                <a:latin typeface="Times New Roman" pitchFamily="18" charset="0"/>
                <a:cs typeface="Times New Roman" pitchFamily="18" charset="0"/>
              </a:rPr>
              <a:t>Behavioural</a:t>
            </a:r>
            <a:r>
              <a:rPr lang="en-US" sz="2000" dirty="0">
                <a:latin typeface="Times New Roman" pitchFamily="18" charset="0"/>
                <a:cs typeface="Times New Roman" pitchFamily="18" charset="0"/>
              </a:rPr>
              <a:t>		    Psychological</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Overpayment	               Raise inputs (work hr.)      Convincing that my </a:t>
            </a:r>
          </a:p>
          <a:p>
            <a:pPr>
              <a:buNone/>
            </a:pPr>
            <a:r>
              <a:rPr lang="en-US" sz="2000" dirty="0">
                <a:latin typeface="Times New Roman" pitchFamily="18" charset="0"/>
                <a:cs typeface="Times New Roman" pitchFamily="18" charset="0"/>
              </a:rPr>
              <a:t>				or lower outcomes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outcomes </a:t>
            </a:r>
            <a:r>
              <a:rPr lang="en-US" sz="2000" dirty="0">
                <a:latin typeface="Times New Roman" pitchFamily="18" charset="0"/>
                <a:cs typeface="Times New Roman" pitchFamily="18" charset="0"/>
              </a:rPr>
              <a:t>are deserved based 						</a:t>
            </a:r>
            <a:r>
              <a:rPr lang="en-US" sz="2000" dirty="0" smtClean="0">
                <a:latin typeface="Times New Roman" pitchFamily="18" charset="0"/>
                <a:cs typeface="Times New Roman" pitchFamily="18" charset="0"/>
              </a:rPr>
              <a:t>           on </a:t>
            </a:r>
            <a:r>
              <a:rPr lang="en-US" sz="2000" dirty="0">
                <a:latin typeface="Times New Roman" pitchFamily="18" charset="0"/>
                <a:cs typeface="Times New Roman" pitchFamily="18" charset="0"/>
              </a:rPr>
              <a:t>the my inputs (rationalize 						</a:t>
            </a:r>
            <a:r>
              <a:rPr lang="en-US" sz="2000" dirty="0" smtClean="0">
                <a:latin typeface="Times New Roman" pitchFamily="18" charset="0"/>
                <a:cs typeface="Times New Roman" pitchFamily="18" charset="0"/>
              </a:rPr>
              <a:t>             that </a:t>
            </a:r>
            <a:r>
              <a:rPr lang="en-US" sz="2000" dirty="0">
                <a:latin typeface="Times New Roman" pitchFamily="18" charset="0"/>
                <a:cs typeface="Times New Roman" pitchFamily="18" charset="0"/>
              </a:rPr>
              <a:t>work harder than others)</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Underpayment		Lower your inputs		Convince yourself that others 			reduce			inputs are really higher than                        			effort)			yours (Rationalizing that 				or raise			comparison worker is really 			outcomes		more qualified and thus 							deserves higher outcomes</a:t>
            </a:r>
          </a:p>
        </p:txBody>
      </p:sp>
    </p:spTree>
    <p:extLst>
      <p:ext uri="{BB962C8B-B14F-4D97-AF65-F5344CB8AC3E}">
        <p14:creationId xmlns:p14="http://schemas.microsoft.com/office/powerpoint/2010/main" val="3166897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057400" y="766764"/>
            <a:ext cx="7772400" cy="5324475"/>
          </a:xfrm>
          <a:prstGeom prst="rect">
            <a:avLst/>
          </a:prstGeom>
          <a:noFill/>
          <a:ln w="9525">
            <a:noFill/>
            <a:miter lim="800000"/>
            <a:headEnd/>
            <a:tailEnd/>
          </a:ln>
          <a:effectLst/>
        </p:spPr>
      </p:pic>
    </p:spTree>
    <p:extLst>
      <p:ext uri="{BB962C8B-B14F-4D97-AF65-F5344CB8AC3E}">
        <p14:creationId xmlns:p14="http://schemas.microsoft.com/office/powerpoint/2010/main" val="3283290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Bookman Old Style" panose="02050604050505020204" pitchFamily="18" charset="0"/>
              </a:rPr>
              <a:t>Sources of Motivation in an Organization</a:t>
            </a:r>
            <a:br>
              <a:rPr lang="en-IN" dirty="0" smtClean="0">
                <a:latin typeface="Bookman Old Style" panose="02050604050505020204" pitchFamily="18" charset="0"/>
              </a:rPr>
            </a:br>
            <a:endParaRPr lang="en-IN" dirty="0">
              <a:latin typeface="Bookman Old Style" panose="02050604050505020204" pitchFamily="18" charset="0"/>
            </a:endParaRPr>
          </a:p>
        </p:txBody>
      </p:sp>
      <p:sp>
        <p:nvSpPr>
          <p:cNvPr id="3" name="Content Placeholder 2"/>
          <p:cNvSpPr>
            <a:spLocks noGrp="1"/>
          </p:cNvSpPr>
          <p:nvPr>
            <p:ph idx="1"/>
          </p:nvPr>
        </p:nvSpPr>
        <p:spPr>
          <a:xfrm>
            <a:off x="438955" y="1503653"/>
            <a:ext cx="10515600" cy="4351338"/>
          </a:xfrm>
        </p:spPr>
        <p:txBody>
          <a:bodyPr>
            <a:normAutofit/>
          </a:bodyPr>
          <a:lstStyle/>
          <a:p>
            <a:r>
              <a:rPr lang="en-IN" sz="3600" dirty="0" smtClean="0">
                <a:latin typeface="Bookman Old Style" panose="02050604050505020204" pitchFamily="18" charset="0"/>
              </a:rPr>
              <a:t>Needs</a:t>
            </a:r>
          </a:p>
          <a:p>
            <a:r>
              <a:rPr lang="en-IN" sz="3600" dirty="0" smtClean="0">
                <a:latin typeface="Bookman Old Style" panose="02050604050505020204" pitchFamily="18" charset="0"/>
              </a:rPr>
              <a:t>Goals</a:t>
            </a:r>
          </a:p>
          <a:p>
            <a:r>
              <a:rPr lang="en-IN" sz="3600" dirty="0" smtClean="0">
                <a:latin typeface="Bookman Old Style" panose="02050604050505020204" pitchFamily="18" charset="0"/>
              </a:rPr>
              <a:t>Perceived Justice</a:t>
            </a:r>
            <a:endParaRPr lang="en-IN" sz="3600" dirty="0">
              <a:latin typeface="Bookman Old Style" panose="02050604050505020204" pitchFamily="18" charset="0"/>
            </a:endParaRPr>
          </a:p>
        </p:txBody>
      </p:sp>
    </p:spTree>
    <p:extLst>
      <p:ext uri="{BB962C8B-B14F-4D97-AF65-F5344CB8AC3E}">
        <p14:creationId xmlns:p14="http://schemas.microsoft.com/office/powerpoint/2010/main" val="282427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11337"/>
            <a:ext cx="11256981" cy="1325563"/>
          </a:xfrm>
        </p:spPr>
        <p:txBody>
          <a:bodyPr>
            <a:normAutofit/>
          </a:bodyPr>
          <a:lstStyle/>
          <a:p>
            <a:r>
              <a:rPr lang="en-US" sz="4000" dirty="0" smtClean="0">
                <a:latin typeface="Bookman Old Style" panose="02050604050505020204" pitchFamily="18" charset="0"/>
              </a:rPr>
              <a:t>Procedural Justice: Making Decisions Fairly</a:t>
            </a:r>
            <a:endParaRPr lang="en-US" sz="4000" dirty="0">
              <a:latin typeface="Bookman Old Style" panose="02050604050505020204" pitchFamily="18" charset="0"/>
            </a:endParaRPr>
          </a:p>
        </p:txBody>
      </p:sp>
      <p:sp>
        <p:nvSpPr>
          <p:cNvPr id="3" name="Content Placeholder 2"/>
          <p:cNvSpPr>
            <a:spLocks noGrp="1"/>
          </p:cNvSpPr>
          <p:nvPr>
            <p:ph sz="quarter" idx="1"/>
          </p:nvPr>
        </p:nvSpPr>
        <p:spPr/>
        <p:txBody>
          <a:bodyPr>
            <a:normAutofit/>
          </a:bodyPr>
          <a:lstStyle/>
          <a:p>
            <a:r>
              <a:rPr lang="en-US" sz="3200" dirty="0" smtClean="0">
                <a:latin typeface="Bookman Old Style" panose="02050604050505020204" pitchFamily="18" charset="0"/>
                <a:cs typeface="Times New Roman" pitchFamily="18" charset="0"/>
              </a:rPr>
              <a:t>Perceptions regarding the fairness of procedures used to determine outcomes</a:t>
            </a:r>
          </a:p>
          <a:p>
            <a:pPr>
              <a:buNone/>
            </a:pPr>
            <a:endParaRPr lang="en-US" sz="3200" dirty="0" smtClean="0">
              <a:latin typeface="Bookman Old Style" panose="02050604050505020204" pitchFamily="18" charset="0"/>
            </a:endParaRPr>
          </a:p>
          <a:p>
            <a:r>
              <a:rPr lang="en-US" sz="3200" dirty="0" smtClean="0">
                <a:latin typeface="Bookman Old Style" panose="02050604050505020204" pitchFamily="18" charset="0"/>
              </a:rPr>
              <a:t>Two sides:</a:t>
            </a:r>
          </a:p>
          <a:p>
            <a:pPr lvl="1"/>
            <a:r>
              <a:rPr lang="en-US" sz="3200" dirty="0" smtClean="0">
                <a:latin typeface="Bookman Old Style" panose="02050604050505020204" pitchFamily="18" charset="0"/>
              </a:rPr>
              <a:t>Structural Side</a:t>
            </a:r>
          </a:p>
          <a:p>
            <a:pPr lvl="1"/>
            <a:r>
              <a:rPr lang="en-US" sz="3200" dirty="0" smtClean="0">
                <a:latin typeface="Bookman Old Style" panose="02050604050505020204" pitchFamily="18" charset="0"/>
              </a:rPr>
              <a:t>Social Side</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68613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Bookman Old Style" panose="02050604050505020204" pitchFamily="18" charset="0"/>
              </a:rPr>
              <a:t>Structural Side</a:t>
            </a:r>
            <a:endParaRPr lang="en-US" dirty="0">
              <a:latin typeface="Bookman Old Style" panose="02050604050505020204" pitchFamily="18" charset="0"/>
            </a:endParaRPr>
          </a:p>
        </p:txBody>
      </p:sp>
      <p:sp>
        <p:nvSpPr>
          <p:cNvPr id="3" name="Content Placeholder 2"/>
          <p:cNvSpPr>
            <a:spLocks noGrp="1"/>
          </p:cNvSpPr>
          <p:nvPr>
            <p:ph sz="quarter" idx="1"/>
          </p:nvPr>
        </p:nvSpPr>
        <p:spPr/>
        <p:txBody>
          <a:bodyPr>
            <a:normAutofit/>
          </a:bodyPr>
          <a:lstStyle/>
          <a:p>
            <a:r>
              <a:rPr lang="en-US" sz="3200" dirty="0">
                <a:latin typeface="Bookman Old Style" panose="02050604050505020204" pitchFamily="18" charset="0"/>
                <a:cs typeface="Times New Roman" pitchFamily="18" charset="0"/>
              </a:rPr>
              <a:t>How decisions need to be made for employees to be considered fair</a:t>
            </a:r>
          </a:p>
          <a:p>
            <a:r>
              <a:rPr lang="en-US" sz="3200" dirty="0">
                <a:latin typeface="Bookman Old Style" panose="02050604050505020204" pitchFamily="18" charset="0"/>
                <a:cs typeface="Times New Roman" pitchFamily="18" charset="0"/>
              </a:rPr>
              <a:t>Things to be considered</a:t>
            </a:r>
          </a:p>
          <a:p>
            <a:pPr lvl="1"/>
            <a:r>
              <a:rPr lang="en-US" sz="3200" dirty="0">
                <a:latin typeface="Bookman Old Style" panose="02050604050505020204" pitchFamily="18" charset="0"/>
                <a:cs typeface="Times New Roman" pitchFamily="18" charset="0"/>
              </a:rPr>
              <a:t>Give people a say in how decisions are made</a:t>
            </a:r>
          </a:p>
          <a:p>
            <a:pPr lvl="1"/>
            <a:r>
              <a:rPr lang="en-US" sz="3200" dirty="0">
                <a:latin typeface="Bookman Old Style" panose="02050604050505020204" pitchFamily="18" charset="0"/>
                <a:cs typeface="Times New Roman" pitchFamily="18" charset="0"/>
              </a:rPr>
              <a:t>Provide an opportunity for errors to be corrected</a:t>
            </a:r>
          </a:p>
          <a:p>
            <a:pPr lvl="1"/>
            <a:r>
              <a:rPr lang="en-US" sz="3200" dirty="0">
                <a:latin typeface="Bookman Old Style" panose="02050604050505020204" pitchFamily="18" charset="0"/>
                <a:cs typeface="Times New Roman" pitchFamily="18" charset="0"/>
              </a:rPr>
              <a:t>Apply rules and policies consistently</a:t>
            </a:r>
          </a:p>
          <a:p>
            <a:pPr lvl="1"/>
            <a:r>
              <a:rPr lang="en-US" sz="3200" dirty="0">
                <a:latin typeface="Bookman Old Style" panose="02050604050505020204" pitchFamily="18" charset="0"/>
                <a:cs typeface="Times New Roman" pitchFamily="18" charset="0"/>
              </a:rPr>
              <a:t>Make unbiased decisions</a:t>
            </a:r>
          </a:p>
        </p:txBody>
      </p:sp>
    </p:spTree>
    <p:extLst>
      <p:ext uri="{BB962C8B-B14F-4D97-AF65-F5344CB8AC3E}">
        <p14:creationId xmlns:p14="http://schemas.microsoft.com/office/powerpoint/2010/main" val="315284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Social Side</a:t>
            </a:r>
            <a:endParaRPr lang="en-US" dirty="0">
              <a:latin typeface="Bookman Old Style" panose="02050604050505020204" pitchFamily="18" charset="0"/>
            </a:endParaRPr>
          </a:p>
        </p:txBody>
      </p:sp>
      <p:sp>
        <p:nvSpPr>
          <p:cNvPr id="3" name="Content Placeholder 2"/>
          <p:cNvSpPr>
            <a:spLocks noGrp="1"/>
          </p:cNvSpPr>
          <p:nvPr>
            <p:ph sz="quarter" idx="1"/>
          </p:nvPr>
        </p:nvSpPr>
        <p:spPr/>
        <p:txBody>
          <a:bodyPr>
            <a:normAutofit/>
          </a:bodyPr>
          <a:lstStyle/>
          <a:p>
            <a:r>
              <a:rPr lang="en-US" sz="3200" dirty="0" smtClean="0">
                <a:latin typeface="Bookman Old Style" panose="02050604050505020204" pitchFamily="18" charset="0"/>
                <a:cs typeface="Times New Roman" pitchFamily="18" charset="0"/>
              </a:rPr>
              <a:t>Interactional Justice</a:t>
            </a:r>
          </a:p>
          <a:p>
            <a:pPr lvl="1"/>
            <a:r>
              <a:rPr lang="en-US" sz="3200" dirty="0" smtClean="0">
                <a:latin typeface="Bookman Old Style" panose="02050604050505020204" pitchFamily="18" charset="0"/>
                <a:cs typeface="Times New Roman" pitchFamily="18" charset="0"/>
              </a:rPr>
              <a:t>Informational Justice</a:t>
            </a:r>
          </a:p>
          <a:p>
            <a:pPr lvl="1"/>
            <a:r>
              <a:rPr lang="en-US" sz="3200" dirty="0" smtClean="0">
                <a:latin typeface="Bookman Old Style" panose="02050604050505020204" pitchFamily="18" charset="0"/>
                <a:cs typeface="Times New Roman" pitchFamily="18" charset="0"/>
              </a:rPr>
              <a:t>Social Sensitivity</a:t>
            </a:r>
            <a:endParaRPr lang="en-US" sz="3200" dirty="0">
              <a:latin typeface="Bookman Old Style" panose="02050604050505020204" pitchFamily="18" charset="0"/>
              <a:cs typeface="Times New Roman" pitchFamily="18" charset="0"/>
            </a:endParaRPr>
          </a:p>
        </p:txBody>
      </p:sp>
    </p:spTree>
    <p:extLst>
      <p:ext uri="{BB962C8B-B14F-4D97-AF65-F5344CB8AC3E}">
        <p14:creationId xmlns:p14="http://schemas.microsoft.com/office/powerpoint/2010/main" val="876051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46673"/>
          </a:xfrm>
        </p:spPr>
        <p:txBody>
          <a:bodyPr/>
          <a:lstStyle/>
          <a:p>
            <a:r>
              <a:rPr lang="en-US" dirty="0" smtClean="0">
                <a:latin typeface="Andalus" panose="02020603050405020304" pitchFamily="18" charset="-78"/>
                <a:cs typeface="Andalus" panose="02020603050405020304" pitchFamily="18" charset="-78"/>
              </a:rPr>
              <a:t>Maslow’s Need Hierarchy</a:t>
            </a:r>
            <a:endParaRPr lang="en-US" dirty="0">
              <a:latin typeface="Andalus" panose="02020603050405020304" pitchFamily="18" charset="-78"/>
              <a:cs typeface="Andalus" panose="02020603050405020304" pitchFamily="18" charset="-78"/>
            </a:endParaRPr>
          </a:p>
        </p:txBody>
      </p:sp>
      <p:pic>
        <p:nvPicPr>
          <p:cNvPr id="2050" name="Picture 2" descr="http://www.whatishumanresource.com/_/rsrc/1312456753271/maslows-need-hierarchy/800px-Maslow%27s_Hierarchy_of_Need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80" y="913849"/>
            <a:ext cx="11043136" cy="568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50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706" y="441064"/>
            <a:ext cx="9445214" cy="62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17759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Andalus" panose="02020603050405020304" pitchFamily="18" charset="-78"/>
                <a:cs typeface="Andalus" panose="02020603050405020304" pitchFamily="18" charset="-78"/>
              </a:rPr>
              <a:t>Alderfer’s</a:t>
            </a:r>
            <a:r>
              <a:rPr lang="en-US" dirty="0" smtClean="0">
                <a:latin typeface="Andalus" panose="02020603050405020304" pitchFamily="18" charset="-78"/>
                <a:cs typeface="Andalus" panose="02020603050405020304" pitchFamily="18" charset="-78"/>
              </a:rPr>
              <a:t> ERG Theory</a:t>
            </a:r>
            <a:endParaRPr lang="en-US" dirty="0">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a:blip r:embed="rId2"/>
          <a:stretch>
            <a:fillRect/>
          </a:stretch>
        </p:blipFill>
        <p:spPr>
          <a:xfrm>
            <a:off x="1411045" y="1882588"/>
            <a:ext cx="9369910" cy="4378363"/>
          </a:xfrm>
          <a:prstGeom prst="rect">
            <a:avLst/>
          </a:prstGeom>
        </p:spPr>
      </p:pic>
    </p:spTree>
    <p:extLst>
      <p:ext uri="{BB962C8B-B14F-4D97-AF65-F5344CB8AC3E}">
        <p14:creationId xmlns:p14="http://schemas.microsoft.com/office/powerpoint/2010/main" val="4194178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latin typeface="Batang" panose="02030600000101010101" pitchFamily="18" charset="-127"/>
                <a:ea typeface="Batang" panose="02030600000101010101" pitchFamily="18" charset="-127"/>
              </a:rPr>
              <a:t>If you reward something do you get more of the behavior you want? </a:t>
            </a:r>
          </a:p>
          <a:p>
            <a:pPr marL="0" indent="0">
              <a:buNone/>
            </a:pPr>
            <a:endParaRPr lang="en-US" sz="3200" dirty="0">
              <a:latin typeface="Batang" panose="02030600000101010101" pitchFamily="18" charset="-127"/>
              <a:ea typeface="Batang" panose="02030600000101010101" pitchFamily="18" charset="-127"/>
            </a:endParaRPr>
          </a:p>
          <a:p>
            <a:pPr marL="0" indent="0">
              <a:buNone/>
            </a:pPr>
            <a:r>
              <a:rPr lang="en-US" sz="3200" dirty="0" smtClean="0">
                <a:latin typeface="Batang" panose="02030600000101010101" pitchFamily="18" charset="-127"/>
                <a:ea typeface="Batang" panose="02030600000101010101" pitchFamily="18" charset="-127"/>
              </a:rPr>
              <a:t>If you punish something do you get less of the behavior you want?</a:t>
            </a:r>
            <a:endParaRPr lang="en-US" sz="3200"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233918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tang" panose="02030600000101010101" pitchFamily="18" charset="-127"/>
                <a:ea typeface="Batang" panose="02030600000101010101" pitchFamily="18" charset="-127"/>
              </a:rPr>
              <a:t>Ted Talk</a:t>
            </a:r>
            <a:endParaRPr lang="en-US" dirty="0">
              <a:latin typeface="Batang" panose="02030600000101010101" pitchFamily="18" charset="-127"/>
              <a:ea typeface="Batang" panose="02030600000101010101" pitchFamily="18" charset="-127"/>
            </a:endParaRPr>
          </a:p>
        </p:txBody>
      </p:sp>
      <p:sp>
        <p:nvSpPr>
          <p:cNvPr id="3" name="Content Placeholder 2"/>
          <p:cNvSpPr>
            <a:spLocks noGrp="1"/>
          </p:cNvSpPr>
          <p:nvPr>
            <p:ph idx="1"/>
          </p:nvPr>
        </p:nvSpPr>
        <p:spPr>
          <a:xfrm>
            <a:off x="838200" y="1825625"/>
            <a:ext cx="10801574" cy="4351338"/>
          </a:xfrm>
        </p:spPr>
        <p:txBody>
          <a:bodyPr/>
          <a:lstStyle/>
          <a:p>
            <a:pPr marL="0" indent="0">
              <a:buNone/>
            </a:pPr>
            <a:r>
              <a:rPr lang="en-US" dirty="0" smtClean="0">
                <a:latin typeface="Batang" panose="02030600000101010101" pitchFamily="18" charset="-127"/>
                <a:ea typeface="Batang" panose="02030600000101010101" pitchFamily="18" charset="-127"/>
              </a:rPr>
              <a:t>The Puzzle of Motivation: Dan Pink</a:t>
            </a:r>
          </a:p>
          <a:p>
            <a:pPr marL="0" indent="0">
              <a:buNone/>
            </a:pPr>
            <a:r>
              <a:rPr lang="en-US" sz="2000" dirty="0" smtClean="0">
                <a:latin typeface="Batang" panose="02030600000101010101" pitchFamily="18" charset="-127"/>
                <a:ea typeface="Batang" panose="02030600000101010101" pitchFamily="18" charset="-127"/>
                <a:hlinkClick r:id="rId2"/>
              </a:rPr>
              <a:t>https</a:t>
            </a:r>
            <a:r>
              <a:rPr lang="en-US" sz="2000" dirty="0">
                <a:latin typeface="Batang" panose="02030600000101010101" pitchFamily="18" charset="-127"/>
                <a:ea typeface="Batang" panose="02030600000101010101" pitchFamily="18" charset="-127"/>
                <a:hlinkClick r:id="rId2"/>
              </a:rPr>
              <a:t>://</a:t>
            </a:r>
            <a:r>
              <a:rPr lang="en-US" sz="2000" dirty="0" smtClean="0">
                <a:latin typeface="Batang" panose="02030600000101010101" pitchFamily="18" charset="-127"/>
                <a:ea typeface="Batang" panose="02030600000101010101" pitchFamily="18" charset="-127"/>
                <a:hlinkClick r:id="rId2"/>
              </a:rPr>
              <a:t>www.ted.com/talks/dan_pink_on_motivation/transcript?language=en#t-686024</a:t>
            </a:r>
            <a:endParaRPr lang="en-US" sz="2000" dirty="0">
              <a:latin typeface="Batang" panose="02030600000101010101" pitchFamily="18" charset="-127"/>
              <a:ea typeface="Batang" panose="02030600000101010101" pitchFamily="18" charset="-127"/>
            </a:endParaRPr>
          </a:p>
          <a:p>
            <a:pPr marL="0" indent="0">
              <a:buNone/>
            </a:pPr>
            <a:endParaRPr lang="en-US" sz="2000" dirty="0" smtClean="0">
              <a:latin typeface="Batang" panose="02030600000101010101" pitchFamily="18" charset="-127"/>
              <a:ea typeface="Batang" panose="02030600000101010101" pitchFamily="18" charset="-127"/>
            </a:endParaRPr>
          </a:p>
          <a:p>
            <a:pPr marL="0" indent="0">
              <a:buNone/>
            </a:pPr>
            <a:r>
              <a:rPr lang="en-US" sz="2400" dirty="0">
                <a:latin typeface="Batang" panose="02030600000101010101" pitchFamily="18" charset="-127"/>
                <a:ea typeface="Batang" panose="02030600000101010101" pitchFamily="18" charset="-127"/>
              </a:rPr>
              <a:t>Career analyst Dan Pink examines the puzzle of motivation, starting with a fact that social scientists know but most managers don't: Traditional rewards aren't always as effective as we think. </a:t>
            </a:r>
            <a:endParaRPr lang="en-US" sz="2400" dirty="0" smtClean="0">
              <a:latin typeface="Batang" panose="02030600000101010101" pitchFamily="18" charset="-127"/>
              <a:ea typeface="Batang" panose="02030600000101010101" pitchFamily="18" charset="-127"/>
            </a:endParaRPr>
          </a:p>
          <a:p>
            <a:pPr marL="0" indent="0">
              <a:buNone/>
            </a:pPr>
            <a:endParaRPr lang="en-US" sz="2400" dirty="0">
              <a:latin typeface="Batang" panose="02030600000101010101" pitchFamily="18" charset="-127"/>
              <a:ea typeface="Batang" panose="02030600000101010101" pitchFamily="18" charset="-127"/>
            </a:endParaRPr>
          </a:p>
          <a:p>
            <a:pPr marL="0" indent="0">
              <a:buNone/>
            </a:pPr>
            <a:r>
              <a:rPr lang="en-US" sz="2400" dirty="0" smtClean="0">
                <a:latin typeface="Batang" panose="02030600000101010101" pitchFamily="18" charset="-127"/>
                <a:ea typeface="Batang" panose="02030600000101010101" pitchFamily="18" charset="-127"/>
              </a:rPr>
              <a:t>Also watch:</a:t>
            </a:r>
          </a:p>
          <a:p>
            <a:pPr marL="0" indent="0">
              <a:buNone/>
            </a:pPr>
            <a:r>
              <a:rPr lang="en-US" sz="2400" dirty="0">
                <a:latin typeface="Batang" panose="02030600000101010101" pitchFamily="18" charset="-127"/>
                <a:ea typeface="Batang" panose="02030600000101010101" pitchFamily="18" charset="-127"/>
              </a:rPr>
              <a:t>https://ed.ted.com/on/5dRQqf81</a:t>
            </a:r>
          </a:p>
        </p:txBody>
      </p:sp>
    </p:spTree>
    <p:extLst>
      <p:ext uri="{BB962C8B-B14F-4D97-AF65-F5344CB8AC3E}">
        <p14:creationId xmlns:p14="http://schemas.microsoft.com/office/powerpoint/2010/main" val="310870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2pfoundation.net/images/Motiv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7893" y="399243"/>
            <a:ext cx="8255357" cy="6156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12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1720</TotalTime>
  <Words>923</Words>
  <Application>Microsoft Office PowerPoint</Application>
  <PresentationFormat>Widescreen</PresentationFormat>
  <Paragraphs>219</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Andalus</vt:lpstr>
      <vt:lpstr>Arial</vt:lpstr>
      <vt:lpstr>Batang</vt:lpstr>
      <vt:lpstr>Bookman Old Style</vt:lpstr>
      <vt:lpstr>Calibri</vt:lpstr>
      <vt:lpstr>Calibri Light</vt:lpstr>
      <vt:lpstr>Times New Roman</vt:lpstr>
      <vt:lpstr>Wingdings</vt:lpstr>
      <vt:lpstr>Office Theme</vt:lpstr>
      <vt:lpstr>Motivation </vt:lpstr>
      <vt:lpstr>Motivation</vt:lpstr>
      <vt:lpstr>Sources of Motivation in an Organization </vt:lpstr>
      <vt:lpstr>Maslow’s Need Hierarchy</vt:lpstr>
      <vt:lpstr>PowerPoint Presentation</vt:lpstr>
      <vt:lpstr>Alderfer’s ERG Theory</vt:lpstr>
      <vt:lpstr>Question</vt:lpstr>
      <vt:lpstr>Ted Talk</vt:lpstr>
      <vt:lpstr>PowerPoint Presentation</vt:lpstr>
      <vt:lpstr>PowerPoint Presentation</vt:lpstr>
      <vt:lpstr>Goal Setting Theory</vt:lpstr>
      <vt:lpstr>Nature of Goal: SMART </vt:lpstr>
      <vt:lpstr>Goal Setting</vt:lpstr>
      <vt:lpstr>Five Principles of Goal Setting</vt:lpstr>
      <vt:lpstr>Recruitment in Style @ Flipkart</vt:lpstr>
      <vt:lpstr>Advice to Managers</vt:lpstr>
      <vt:lpstr>PowerPoint Presentation</vt:lpstr>
      <vt:lpstr>Case Study</vt:lpstr>
      <vt:lpstr>Motivating by Being Fair</vt:lpstr>
      <vt:lpstr>PowerPoint Presentation</vt:lpstr>
      <vt:lpstr>Adams Equity Theory</vt:lpstr>
      <vt:lpstr>PowerPoint Presentation</vt:lpstr>
      <vt:lpstr>PowerPoint Presentation</vt:lpstr>
      <vt:lpstr>PowerPoint Presentation</vt:lpstr>
      <vt:lpstr>Model of Equity Theory</vt:lpstr>
      <vt:lpstr>Equity Theory - Exchange Scenarios</vt:lpstr>
      <vt:lpstr>Resolving Perceived Inequity </vt:lpstr>
      <vt:lpstr>Possible Reactions to Inequity</vt:lpstr>
      <vt:lpstr>PowerPoint Presentation</vt:lpstr>
      <vt:lpstr>Procedural Justice: Making Decisions Fairly</vt:lpstr>
      <vt:lpstr>Structural Side</vt:lpstr>
      <vt:lpstr>Social Side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LNMIIT-1031</dc:creator>
  <cp:lastModifiedBy>lnmiit</cp:lastModifiedBy>
  <cp:revision>43</cp:revision>
  <dcterms:created xsi:type="dcterms:W3CDTF">2015-08-06T10:53:07Z</dcterms:created>
  <dcterms:modified xsi:type="dcterms:W3CDTF">2019-08-28T04:40:37Z</dcterms:modified>
</cp:coreProperties>
</file>