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yVNyDERBxJ4HsfSl8opFUFm9B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1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2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8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9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9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CCCCC2"/>
          </a:solid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9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20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2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lang="en-US" sz="5400">
                <a:latin typeface="Arial"/>
                <a:ea typeface="Arial"/>
                <a:cs typeface="Arial"/>
                <a:sym typeface="Arial"/>
              </a:rPr>
              <a:t>Organizational Behaviour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Management Functions: Organize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10"/>
          <p:cNvGrpSpPr/>
          <p:nvPr/>
        </p:nvGrpSpPr>
        <p:grpSpPr>
          <a:xfrm>
            <a:off x="2197950" y="2165648"/>
            <a:ext cx="2743201" cy="3116582"/>
            <a:chOff x="228599" y="-262891"/>
            <a:chExt cx="2743201" cy="3116582"/>
          </a:xfrm>
        </p:grpSpPr>
        <p:sp>
          <p:nvSpPr>
            <p:cNvPr id="181" name="Google Shape;181;p10"/>
            <p:cNvSpPr/>
            <p:nvPr/>
          </p:nvSpPr>
          <p:spPr>
            <a:xfrm>
              <a:off x="990598" y="-262891"/>
              <a:ext cx="1219203" cy="1258825"/>
            </a:xfrm>
            <a:prstGeom prst="ellipse">
              <a:avLst/>
            </a:prstGeom>
            <a:gradFill>
              <a:gsLst>
                <a:gs pos="0">
                  <a:srgbClr val="8E714F">
                    <a:alpha val="49803"/>
                  </a:srgbClr>
                </a:gs>
                <a:gs pos="34000">
                  <a:srgbClr val="8F7251">
                    <a:alpha val="49803"/>
                  </a:srgbClr>
                </a:gs>
                <a:gs pos="70000">
                  <a:srgbClr val="927451">
                    <a:alpha val="49803"/>
                  </a:srgbClr>
                </a:gs>
                <a:gs pos="100000">
                  <a:srgbClr val="947A5B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 txBox="1"/>
            <p:nvPr/>
          </p:nvSpPr>
          <p:spPr>
            <a:xfrm>
              <a:off x="1131275" y="-93434"/>
              <a:ext cx="937848" cy="399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522866" y="285698"/>
              <a:ext cx="1347216" cy="1347216"/>
            </a:xfrm>
            <a:prstGeom prst="ellipse">
              <a:avLst/>
            </a:prstGeom>
            <a:gradFill>
              <a:gsLst>
                <a:gs pos="0">
                  <a:srgbClr val="9A803F">
                    <a:alpha val="49803"/>
                  </a:srgbClr>
                </a:gs>
                <a:gs pos="34000">
                  <a:srgbClr val="9A8042">
                    <a:alpha val="49803"/>
                  </a:srgbClr>
                </a:gs>
                <a:gs pos="70000">
                  <a:srgbClr val="9E8341">
                    <a:alpha val="49803"/>
                  </a:srgbClr>
                </a:gs>
                <a:gs pos="100000">
                  <a:srgbClr val="9F874C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 txBox="1"/>
            <p:nvPr/>
          </p:nvSpPr>
          <p:spPr>
            <a:xfrm>
              <a:off x="2248290" y="441146"/>
              <a:ext cx="518160" cy="103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Lead</a:t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228599" y="262887"/>
              <a:ext cx="2743201" cy="2590804"/>
            </a:xfrm>
            <a:prstGeom prst="ellipse">
              <a:avLst/>
            </a:prstGeom>
            <a:gradFill>
              <a:gsLst>
                <a:gs pos="0">
                  <a:srgbClr val="AA952E">
                    <a:alpha val="49803"/>
                  </a:srgbClr>
                </a:gs>
                <a:gs pos="34000">
                  <a:srgbClr val="A99530">
                    <a:alpha val="49803"/>
                  </a:srgbClr>
                </a:gs>
                <a:gs pos="70000">
                  <a:srgbClr val="AE982F">
                    <a:alpha val="49803"/>
                  </a:srgbClr>
                </a:gs>
                <a:gs pos="100000">
                  <a:srgbClr val="AD9A3C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 txBox="1"/>
            <p:nvPr/>
          </p:nvSpPr>
          <p:spPr>
            <a:xfrm>
              <a:off x="545122" y="1682847"/>
              <a:ext cx="2110154" cy="822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Organize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330708" y="288797"/>
              <a:ext cx="1347216" cy="1347216"/>
            </a:xfrm>
            <a:prstGeom prst="ellipse">
              <a:avLst/>
            </a:prstGeom>
            <a:gradFill>
              <a:gsLst>
                <a:gs pos="0">
                  <a:srgbClr val="B3B71D">
                    <a:alpha val="49803"/>
                  </a:srgbClr>
                </a:gs>
                <a:gs pos="34000">
                  <a:srgbClr val="B3B71F">
                    <a:alpha val="49803"/>
                  </a:srgbClr>
                </a:gs>
                <a:gs pos="70000">
                  <a:srgbClr val="B8BC1D">
                    <a:alpha val="49803"/>
                  </a:srgbClr>
                </a:gs>
                <a:gs pos="100000">
                  <a:srgbClr val="B6B92C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 txBox="1"/>
            <p:nvPr/>
          </p:nvSpPr>
          <p:spPr>
            <a:xfrm>
              <a:off x="434340" y="444245"/>
              <a:ext cx="518160" cy="103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</a:t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10"/>
          <p:cNvSpPr txBox="1"/>
          <p:nvPr/>
        </p:nvSpPr>
        <p:spPr>
          <a:xfrm>
            <a:off x="5486399" y="2819400"/>
            <a:ext cx="623943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Determining what tasks are to be done, who is to do them, how the tasks are to be grouped, who reports to whom, and where decisions are to be made.</a:t>
            </a:r>
            <a:endParaRPr/>
          </a:p>
        </p:txBody>
      </p:sp>
      <p:sp>
        <p:nvSpPr>
          <p:cNvPr id="190" name="Google Shape;190;p10"/>
          <p:cNvSpPr txBox="1"/>
          <p:nvPr>
            <p:ph idx="12" type="sldNum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fld id="{00000000-1234-1234-1234-123412341234}" type="slidenum"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200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 txBox="1"/>
          <p:nvPr>
            <p:ph idx="11" type="ftr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2009 Prentice-Hall Inc.  All rights reserved.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Management Functions: Lead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11"/>
          <p:cNvGrpSpPr/>
          <p:nvPr/>
        </p:nvGrpSpPr>
        <p:grpSpPr>
          <a:xfrm>
            <a:off x="2020599" y="2586563"/>
            <a:ext cx="3098294" cy="2618997"/>
            <a:chOff x="51248" y="-14099"/>
            <a:chExt cx="3098294" cy="2618997"/>
          </a:xfrm>
        </p:grpSpPr>
        <p:sp>
          <p:nvSpPr>
            <p:cNvPr id="198" name="Google Shape;198;p11"/>
            <p:cNvSpPr/>
            <p:nvPr/>
          </p:nvSpPr>
          <p:spPr>
            <a:xfrm>
              <a:off x="711138" y="56006"/>
              <a:ext cx="1219203" cy="1258825"/>
            </a:xfrm>
            <a:prstGeom prst="ellipse">
              <a:avLst/>
            </a:prstGeom>
            <a:gradFill>
              <a:gsLst>
                <a:gs pos="0">
                  <a:srgbClr val="8E714F">
                    <a:alpha val="49803"/>
                  </a:srgbClr>
                </a:gs>
                <a:gs pos="34000">
                  <a:srgbClr val="8F7251">
                    <a:alpha val="49803"/>
                  </a:srgbClr>
                </a:gs>
                <a:gs pos="70000">
                  <a:srgbClr val="927451">
                    <a:alpha val="49803"/>
                  </a:srgbClr>
                </a:gs>
                <a:gs pos="100000">
                  <a:srgbClr val="947A5B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 txBox="1"/>
            <p:nvPr/>
          </p:nvSpPr>
          <p:spPr>
            <a:xfrm>
              <a:off x="851815" y="225463"/>
              <a:ext cx="937848" cy="399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684487" y="-14099"/>
              <a:ext cx="2465055" cy="2590804"/>
            </a:xfrm>
            <a:prstGeom prst="ellipse">
              <a:avLst/>
            </a:prstGeom>
            <a:gradFill>
              <a:gsLst>
                <a:gs pos="0">
                  <a:srgbClr val="9A803F">
                    <a:alpha val="49803"/>
                  </a:srgbClr>
                </a:gs>
                <a:gs pos="34000">
                  <a:srgbClr val="9A8042">
                    <a:alpha val="49803"/>
                  </a:srgbClr>
                </a:gs>
                <a:gs pos="70000">
                  <a:srgbClr val="9E8341">
                    <a:alpha val="49803"/>
                  </a:srgbClr>
                </a:gs>
                <a:gs pos="100000">
                  <a:srgbClr val="9F874C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 txBox="1"/>
            <p:nvPr/>
          </p:nvSpPr>
          <p:spPr>
            <a:xfrm>
              <a:off x="2011824" y="284839"/>
              <a:ext cx="948098" cy="1992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Lead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634939" y="1149474"/>
              <a:ext cx="1371600" cy="1455424"/>
            </a:xfrm>
            <a:prstGeom prst="ellipse">
              <a:avLst/>
            </a:prstGeom>
            <a:gradFill>
              <a:gsLst>
                <a:gs pos="0">
                  <a:srgbClr val="AA952E">
                    <a:alpha val="49803"/>
                  </a:srgbClr>
                </a:gs>
                <a:gs pos="34000">
                  <a:srgbClr val="A99530">
                    <a:alpha val="49803"/>
                  </a:srgbClr>
                </a:gs>
                <a:gs pos="70000">
                  <a:srgbClr val="AE982F">
                    <a:alpha val="49803"/>
                  </a:srgbClr>
                </a:gs>
                <a:gs pos="100000">
                  <a:srgbClr val="AD9A3C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 txBox="1"/>
            <p:nvPr/>
          </p:nvSpPr>
          <p:spPr>
            <a:xfrm>
              <a:off x="793201" y="1947159"/>
              <a:ext cx="1055077" cy="4618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Organize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1248" y="607694"/>
              <a:ext cx="1347216" cy="1347216"/>
            </a:xfrm>
            <a:prstGeom prst="ellipse">
              <a:avLst/>
            </a:prstGeom>
            <a:gradFill>
              <a:gsLst>
                <a:gs pos="0">
                  <a:srgbClr val="B3B71D">
                    <a:alpha val="49803"/>
                  </a:srgbClr>
                </a:gs>
                <a:gs pos="34000">
                  <a:srgbClr val="B3B71F">
                    <a:alpha val="49803"/>
                  </a:srgbClr>
                </a:gs>
                <a:gs pos="70000">
                  <a:srgbClr val="B8BC1D">
                    <a:alpha val="49803"/>
                  </a:srgbClr>
                </a:gs>
                <a:gs pos="100000">
                  <a:srgbClr val="B6B92C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 txBox="1"/>
            <p:nvPr/>
          </p:nvSpPr>
          <p:spPr>
            <a:xfrm>
              <a:off x="154880" y="763142"/>
              <a:ext cx="518160" cy="103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</a:t>
              </a:r>
              <a:endParaRPr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11"/>
          <p:cNvSpPr txBox="1"/>
          <p:nvPr/>
        </p:nvSpPr>
        <p:spPr>
          <a:xfrm>
            <a:off x="5714999" y="2971801"/>
            <a:ext cx="6312049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function that includes motivating employees, directing others, selecting the most effective communication channels, and resolving conflicts.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about PEOPLE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</p:txBody>
      </p:sp>
      <p:sp>
        <p:nvSpPr>
          <p:cNvPr id="207" name="Google Shape;207;p11"/>
          <p:cNvSpPr txBox="1"/>
          <p:nvPr>
            <p:ph idx="12" type="sldNum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fld id="{00000000-1234-1234-1234-123412341234}" type="slidenum"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200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/>
          <p:cNvSpPr txBox="1"/>
          <p:nvPr>
            <p:ph idx="11" type="ftr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2009 Prentice-Hall Inc.  All rights reserved.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Management Functions: Control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2"/>
          <p:cNvSpPr txBox="1"/>
          <p:nvPr/>
        </p:nvSpPr>
        <p:spPr>
          <a:xfrm>
            <a:off x="5791200" y="2971800"/>
            <a:ext cx="590236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Monitoring performance, comparing actual performance with previously set goals, and correcting any deviation.</a:t>
            </a:r>
            <a:endParaRPr/>
          </a:p>
        </p:txBody>
      </p:sp>
      <p:grpSp>
        <p:nvGrpSpPr>
          <p:cNvPr id="215" name="Google Shape;215;p12"/>
          <p:cNvGrpSpPr/>
          <p:nvPr/>
        </p:nvGrpSpPr>
        <p:grpSpPr>
          <a:xfrm>
            <a:off x="2114576" y="2460808"/>
            <a:ext cx="2895598" cy="2875793"/>
            <a:chOff x="28591" y="-4"/>
            <a:chExt cx="2895598" cy="2875793"/>
          </a:xfrm>
        </p:grpSpPr>
        <p:sp>
          <p:nvSpPr>
            <p:cNvPr id="216" name="Google Shape;216;p12"/>
            <p:cNvSpPr/>
            <p:nvPr/>
          </p:nvSpPr>
          <p:spPr>
            <a:xfrm>
              <a:off x="28591" y="-4"/>
              <a:ext cx="2895598" cy="2590804"/>
            </a:xfrm>
            <a:prstGeom prst="ellipse">
              <a:avLst/>
            </a:prstGeom>
            <a:gradFill>
              <a:gsLst>
                <a:gs pos="0">
                  <a:srgbClr val="8E714F">
                    <a:alpha val="49803"/>
                  </a:srgbClr>
                </a:gs>
                <a:gs pos="34000">
                  <a:srgbClr val="8F7251">
                    <a:alpha val="49803"/>
                  </a:srgbClr>
                </a:gs>
                <a:gs pos="70000">
                  <a:srgbClr val="927451">
                    <a:alpha val="49803"/>
                  </a:srgbClr>
                </a:gs>
                <a:gs pos="100000">
                  <a:srgbClr val="947A5B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2"/>
            <p:cNvSpPr txBox="1"/>
            <p:nvPr/>
          </p:nvSpPr>
          <p:spPr>
            <a:xfrm>
              <a:off x="362699" y="348757"/>
              <a:ext cx="2227383" cy="822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2"/>
            <p:cNvSpPr/>
            <p:nvPr/>
          </p:nvSpPr>
          <p:spPr>
            <a:xfrm>
              <a:off x="1522866" y="929590"/>
              <a:ext cx="1347216" cy="1347216"/>
            </a:xfrm>
            <a:prstGeom prst="ellipse">
              <a:avLst/>
            </a:prstGeom>
            <a:gradFill>
              <a:gsLst>
                <a:gs pos="0">
                  <a:srgbClr val="9A803F">
                    <a:alpha val="49803"/>
                  </a:srgbClr>
                </a:gs>
                <a:gs pos="34000">
                  <a:srgbClr val="9A8042">
                    <a:alpha val="49803"/>
                  </a:srgbClr>
                </a:gs>
                <a:gs pos="70000">
                  <a:srgbClr val="9E8341">
                    <a:alpha val="49803"/>
                  </a:srgbClr>
                </a:gs>
                <a:gs pos="100000">
                  <a:srgbClr val="9F874C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2"/>
            <p:cNvSpPr txBox="1"/>
            <p:nvPr/>
          </p:nvSpPr>
          <p:spPr>
            <a:xfrm>
              <a:off x="2248290" y="1085038"/>
              <a:ext cx="518160" cy="103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Lead</a:t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926592" y="1528573"/>
              <a:ext cx="1347216" cy="1347216"/>
            </a:xfrm>
            <a:prstGeom prst="ellipse">
              <a:avLst/>
            </a:prstGeom>
            <a:gradFill>
              <a:gsLst>
                <a:gs pos="0">
                  <a:srgbClr val="AA952E">
                    <a:alpha val="49803"/>
                  </a:srgbClr>
                </a:gs>
                <a:gs pos="34000">
                  <a:srgbClr val="A99530">
                    <a:alpha val="49803"/>
                  </a:srgbClr>
                </a:gs>
                <a:gs pos="70000">
                  <a:srgbClr val="AE982F">
                    <a:alpha val="49803"/>
                  </a:srgbClr>
                </a:gs>
                <a:gs pos="100000">
                  <a:srgbClr val="AD9A3C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2"/>
            <p:cNvSpPr txBox="1"/>
            <p:nvPr/>
          </p:nvSpPr>
          <p:spPr>
            <a:xfrm>
              <a:off x="1082040" y="2266951"/>
              <a:ext cx="1036320" cy="427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Organize</a:t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330708" y="932689"/>
              <a:ext cx="1347216" cy="1347216"/>
            </a:xfrm>
            <a:prstGeom prst="ellipse">
              <a:avLst/>
            </a:prstGeom>
            <a:gradFill>
              <a:gsLst>
                <a:gs pos="0">
                  <a:srgbClr val="B3B71D">
                    <a:alpha val="49803"/>
                  </a:srgbClr>
                </a:gs>
                <a:gs pos="34000">
                  <a:srgbClr val="B3B71F">
                    <a:alpha val="49803"/>
                  </a:srgbClr>
                </a:gs>
                <a:gs pos="70000">
                  <a:srgbClr val="B8BC1D">
                    <a:alpha val="49803"/>
                  </a:srgbClr>
                </a:gs>
                <a:gs pos="100000">
                  <a:srgbClr val="B6B92C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 txBox="1"/>
            <p:nvPr/>
          </p:nvSpPr>
          <p:spPr>
            <a:xfrm>
              <a:off x="434340" y="1088137"/>
              <a:ext cx="518160" cy="103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Lead</a:t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12"/>
          <p:cNvSpPr txBox="1"/>
          <p:nvPr>
            <p:ph idx="12" type="sldNum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fld id="{00000000-1234-1234-1234-123412341234}" type="slidenum"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200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2"/>
          <p:cNvSpPr txBox="1"/>
          <p:nvPr>
            <p:ph idx="11" type="ftr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2009 Prentice-Hall Inc.  All rights reserved.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Program Files\Microsoft Office\MEDIA\CAGCAT10\j0149481.wmf" id="230" name="Google Shape;2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1" y="2667000"/>
            <a:ext cx="3886199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3"/>
          <p:cNvSpPr txBox="1"/>
          <p:nvPr>
            <p:ph idx="1" type="body"/>
          </p:nvPr>
        </p:nvSpPr>
        <p:spPr>
          <a:xfrm>
            <a:off x="1097280" y="1737360"/>
            <a:ext cx="8884920" cy="458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Discovered ten managerial roles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Separated into three groups:</a:t>
            </a:r>
            <a:endParaRPr/>
          </a:p>
          <a:p>
            <a:pPr indent="-50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Interpersonal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Informational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Decisional</a:t>
            </a:r>
            <a:endParaRPr/>
          </a:p>
        </p:txBody>
      </p:sp>
      <p:sp>
        <p:nvSpPr>
          <p:cNvPr id="232" name="Google Shape;232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Mintzberg’s Managerial Roles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2286000" y="5881966"/>
            <a:ext cx="7772400" cy="369332"/>
          </a:xfrm>
          <a:prstGeom prst="rect">
            <a:avLst/>
          </a:prstGeom>
          <a:solidFill>
            <a:srgbClr val="CC66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X H I B I T  1–1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3"/>
          <p:cNvSpPr txBox="1"/>
          <p:nvPr>
            <p:ph idx="12" type="sldNum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fld id="{00000000-1234-1234-1234-123412341234}" type="slidenum"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200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3"/>
          <p:cNvSpPr txBox="1"/>
          <p:nvPr>
            <p:ph idx="11" type="ftr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2009 Prentice-Hall Inc.  All rights reserved.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type="title"/>
          </p:nvPr>
        </p:nvSpPr>
        <p:spPr>
          <a:xfrm>
            <a:off x="376518" y="286603"/>
            <a:ext cx="11392348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Mintzberg’s Managerial Roles: Interpersonal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p01Bkgd03" id="241" name="Google Shape;2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737359"/>
            <a:ext cx="10671586" cy="46419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471156" dist="135003">
              <a:srgbClr val="DDDDDD"/>
            </a:outerShdw>
          </a:effectLst>
        </p:spPr>
      </p:pic>
      <p:sp>
        <p:nvSpPr>
          <p:cNvPr id="242" name="Google Shape;242;p14"/>
          <p:cNvSpPr/>
          <p:nvPr/>
        </p:nvSpPr>
        <p:spPr>
          <a:xfrm>
            <a:off x="3672392" y="6455022"/>
            <a:ext cx="48006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Adapted from </a:t>
            </a:r>
            <a:r>
              <a:rPr b="1" i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Nature of Managerial Work </a:t>
            </a: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H. Mintzberg. Copyright © 1973 by H. Mintzberg. Reprinted by permission of Pearson Education.</a:t>
            </a:r>
            <a:endParaRPr/>
          </a:p>
        </p:txBody>
      </p:sp>
      <p:sp>
        <p:nvSpPr>
          <p:cNvPr id="243" name="Google Shape;243;p14"/>
          <p:cNvSpPr txBox="1"/>
          <p:nvPr>
            <p:ph idx="12" type="sldNum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fld id="{00000000-1234-1234-1234-123412341234}" type="slidenum"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200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4"/>
          <p:cNvSpPr txBox="1"/>
          <p:nvPr>
            <p:ph idx="11" type="ftr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2009 Prentice-Hall Inc.  All rights reserved.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/>
          <p:nvPr>
            <p:ph type="title"/>
          </p:nvPr>
        </p:nvSpPr>
        <p:spPr>
          <a:xfrm>
            <a:off x="656217" y="286603"/>
            <a:ext cx="11080376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Mintzberg’s Managerial Roles: Informational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3686185" y="6455022"/>
            <a:ext cx="48006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Adapted from </a:t>
            </a:r>
            <a:r>
              <a:rPr b="1" i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Nature of Managerial Work </a:t>
            </a: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H. Mintzberg. Copyright © 1973 by H. Mintzberg. Reprinted by permission of Pearson Education.</a:t>
            </a:r>
            <a:endParaRPr/>
          </a:p>
        </p:txBody>
      </p:sp>
      <p:pic>
        <p:nvPicPr>
          <p:cNvPr descr="Chap01Bkgd03" id="251" name="Google Shape;251;p15"/>
          <p:cNvPicPr preferRelativeResize="0"/>
          <p:nvPr/>
        </p:nvPicPr>
        <p:blipFill rotWithShape="1">
          <a:blip r:embed="rId3">
            <a:alphaModFix/>
          </a:blip>
          <a:srcRect b="441" l="0" r="240" t="0"/>
          <a:stretch/>
        </p:blipFill>
        <p:spPr>
          <a:xfrm>
            <a:off x="935915" y="1820956"/>
            <a:ext cx="10359614" cy="41338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471156" dist="135003">
              <a:srgbClr val="DDDDDD"/>
            </a:outerShdw>
          </a:effectLst>
        </p:spPr>
      </p:pic>
      <p:sp>
        <p:nvSpPr>
          <p:cNvPr id="252" name="Google Shape;252;p15"/>
          <p:cNvSpPr txBox="1"/>
          <p:nvPr>
            <p:ph idx="12" type="sldNum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fld id="{00000000-1234-1234-1234-123412341234}" type="slidenum"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200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5"/>
          <p:cNvSpPr txBox="1"/>
          <p:nvPr>
            <p:ph idx="11" type="ftr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2009 Prentice-Hall Inc.  All rights reserved.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>
            <p:ph type="title"/>
          </p:nvPr>
        </p:nvSpPr>
        <p:spPr>
          <a:xfrm>
            <a:off x="1301675" y="0"/>
            <a:ext cx="9595821" cy="10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Arial"/>
              <a:buNone/>
            </a:pPr>
            <a:r>
              <a:rPr lang="en-US" sz="4320">
                <a:latin typeface="Arial"/>
                <a:ea typeface="Arial"/>
                <a:cs typeface="Arial"/>
                <a:sym typeface="Arial"/>
              </a:rPr>
              <a:t>Mintzberg’s Managerial Roles: Decisional</a:t>
            </a:r>
            <a:endParaRPr sz="43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3569551" y="6455022"/>
            <a:ext cx="48006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Adapted from </a:t>
            </a:r>
            <a:r>
              <a:rPr b="1" i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Nature of Managerial Work </a:t>
            </a: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H. Mintzberg. Copyright © 1973 by H. Mintzberg. Reprinted by permission of Pearson Education.</a:t>
            </a:r>
            <a:endParaRPr/>
          </a:p>
        </p:txBody>
      </p:sp>
      <p:pic>
        <p:nvPicPr>
          <p:cNvPr descr="Chap01Bkgd03" id="260" name="Google Shape;260;p16"/>
          <p:cNvPicPr preferRelativeResize="0"/>
          <p:nvPr/>
        </p:nvPicPr>
        <p:blipFill rotWithShape="1">
          <a:blip r:embed="rId3">
            <a:alphaModFix/>
          </a:blip>
          <a:srcRect b="405" l="0" r="243" t="3043"/>
          <a:stretch/>
        </p:blipFill>
        <p:spPr>
          <a:xfrm>
            <a:off x="1097280" y="1823504"/>
            <a:ext cx="10122945" cy="43481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471156" dist="135003">
              <a:srgbClr val="DDDDDD"/>
            </a:outerShdw>
          </a:effectLst>
        </p:spPr>
      </p:pic>
      <p:sp>
        <p:nvSpPr>
          <p:cNvPr id="261" name="Google Shape;261;p16"/>
          <p:cNvSpPr txBox="1"/>
          <p:nvPr>
            <p:ph idx="12" type="sldNum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fld id="{00000000-1234-1234-1234-123412341234}" type="slidenum"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200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6"/>
          <p:cNvSpPr txBox="1"/>
          <p:nvPr>
            <p:ph idx="11" type="ftr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2009 Prentice-Hall Inc.  All rights reserved.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>
            <p:ph type="title"/>
          </p:nvPr>
        </p:nvSpPr>
        <p:spPr>
          <a:xfrm>
            <a:off x="1097280" y="286604"/>
            <a:ext cx="10058400" cy="109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Katz’s Essential Management Skills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7"/>
          <p:cNvSpPr txBox="1"/>
          <p:nvPr>
            <p:ph idx="1" type="body"/>
          </p:nvPr>
        </p:nvSpPr>
        <p:spPr>
          <a:xfrm>
            <a:off x="882127" y="1729649"/>
            <a:ext cx="10886739" cy="437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 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Technical Skills</a:t>
            </a:r>
            <a:endParaRPr/>
          </a:p>
          <a:p>
            <a:pPr indent="-19050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000"/>
              <a:buChar char="◦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The ability to apply specialized knowledge or expertise</a:t>
            </a:r>
            <a:endParaRPr/>
          </a:p>
          <a:p>
            <a:pPr indent="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1905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000"/>
              <a:buChar char=" 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Human Skills</a:t>
            </a:r>
            <a:endParaRPr/>
          </a:p>
          <a:p>
            <a:pPr indent="-19050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000"/>
              <a:buChar char="◦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The ability to work with, understand, and motivate other people, both individually and in groups</a:t>
            </a:r>
            <a:endParaRPr/>
          </a:p>
          <a:p>
            <a:pPr indent="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1905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000"/>
              <a:buChar char=" 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Conceptual Skills</a:t>
            </a:r>
            <a:endParaRPr/>
          </a:p>
          <a:p>
            <a:pPr indent="-19050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000"/>
              <a:buChar char="◦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The mental ability to analyze and diagnose complex situations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Times New Roman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7"/>
          <p:cNvSpPr txBox="1"/>
          <p:nvPr>
            <p:ph idx="12" type="sldNum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fld id="{00000000-1234-1234-1234-123412341234}" type="slidenum"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200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7"/>
          <p:cNvSpPr txBox="1"/>
          <p:nvPr>
            <p:ph idx="11" type="ftr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2009 Prentice-Hall Inc.  All rights reserved.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/>
          <p:nvPr>
            <p:ph type="title"/>
          </p:nvPr>
        </p:nvSpPr>
        <p:spPr>
          <a:xfrm>
            <a:off x="1097280" y="1"/>
            <a:ext cx="10058400" cy="801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Luthans’ Study of Managerial Activities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8"/>
          <p:cNvSpPr txBox="1"/>
          <p:nvPr>
            <p:ph idx="1" type="body"/>
          </p:nvPr>
        </p:nvSpPr>
        <p:spPr>
          <a:xfrm>
            <a:off x="1097280" y="968188"/>
            <a:ext cx="10058400" cy="5733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64465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 "/>
            </a:pPr>
            <a:r>
              <a:rPr i="1" lang="en-US" sz="2590">
                <a:latin typeface="Arial"/>
                <a:ea typeface="Arial"/>
                <a:cs typeface="Arial"/>
                <a:sym typeface="Arial"/>
              </a:rPr>
              <a:t>Is there a difference in frequency of managerial activity between effective and successful managers?</a:t>
            </a:r>
            <a:endParaRPr/>
          </a:p>
          <a:p>
            <a:pPr indent="-164465" lvl="0" marL="91440" rtl="0" algn="l">
              <a:lnSpc>
                <a:spcPct val="80000"/>
              </a:lnSpc>
              <a:spcBef>
                <a:spcPts val="3600"/>
              </a:spcBef>
              <a:spcAft>
                <a:spcPts val="0"/>
              </a:spcAft>
              <a:buSzPts val="2590"/>
              <a:buChar char=" "/>
            </a:pPr>
            <a:r>
              <a:rPr lang="en-US" sz="2590">
                <a:latin typeface="Arial"/>
                <a:ea typeface="Arial"/>
                <a:cs typeface="Arial"/>
                <a:sym typeface="Arial"/>
              </a:rPr>
              <a:t>Four types of managerial activity: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590"/>
              <a:buChar char="◦"/>
            </a:pPr>
            <a:r>
              <a:rPr lang="en-US" sz="259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Traditional Management</a:t>
            </a:r>
            <a:endParaRPr/>
          </a:p>
          <a:p>
            <a:pPr indent="-182880" lvl="2" marL="56692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20"/>
              <a:buChar char="◦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Decision-making, planning, and controlling.</a:t>
            </a:r>
            <a:endParaRPr/>
          </a:p>
          <a:p>
            <a:pPr indent="-41909" lvl="2" marL="56692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22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590"/>
              <a:buChar char="◦"/>
            </a:pPr>
            <a:r>
              <a:rPr lang="en-US" sz="259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/>
          </a:p>
          <a:p>
            <a:pPr indent="-182880" lvl="2" marL="56692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20"/>
              <a:buChar char="◦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Exchanging routine information and processing paperwork</a:t>
            </a:r>
            <a:endParaRPr/>
          </a:p>
          <a:p>
            <a:pPr indent="-41909" lvl="2" marL="56692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220">
              <a:latin typeface="Arial"/>
              <a:ea typeface="Arial"/>
              <a:cs typeface="Arial"/>
              <a:sym typeface="Arial"/>
            </a:endParaRPr>
          </a:p>
          <a:p>
            <a:pPr indent="-18287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590"/>
              <a:buChar char="◦"/>
            </a:pPr>
            <a:r>
              <a:rPr lang="en-US" sz="259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Human Resource Management</a:t>
            </a:r>
            <a:endParaRPr/>
          </a:p>
          <a:p>
            <a:pPr indent="-182880" lvl="2" marL="56692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20"/>
              <a:buChar char="◦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Motivating, disciplining, managing conflict, staffing and training.</a:t>
            </a:r>
            <a:endParaRPr/>
          </a:p>
          <a:p>
            <a:pPr indent="-41909" lvl="2" marL="56692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220">
              <a:latin typeface="Arial"/>
              <a:ea typeface="Arial"/>
              <a:cs typeface="Arial"/>
              <a:sym typeface="Arial"/>
            </a:endParaRPr>
          </a:p>
          <a:p>
            <a:pPr indent="-18287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590"/>
              <a:buChar char="◦"/>
            </a:pPr>
            <a:r>
              <a:rPr lang="en-US" sz="259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Networking</a:t>
            </a:r>
            <a:endParaRPr/>
          </a:p>
          <a:p>
            <a:pPr indent="-182880" lvl="2" marL="56692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20"/>
              <a:buChar char="◦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Socializing, politicking, and interacting with others.</a:t>
            </a:r>
            <a:endParaRPr/>
          </a:p>
        </p:txBody>
      </p:sp>
      <p:sp>
        <p:nvSpPr>
          <p:cNvPr id="277" name="Google Shape;277;p18"/>
          <p:cNvSpPr txBox="1"/>
          <p:nvPr>
            <p:ph idx="12" type="sldNum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fld id="{00000000-1234-1234-1234-123412341234}" type="slidenum"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200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"/>
          <p:cNvSpPr txBox="1"/>
          <p:nvPr>
            <p:ph idx="11" type="ftr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2009 Prentice-Hall Inc.  All rights reserved.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/>
          <p:nvPr>
            <p:ph type="title"/>
          </p:nvPr>
        </p:nvSpPr>
        <p:spPr>
          <a:xfrm>
            <a:off x="1097280" y="88890"/>
            <a:ext cx="10596282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Successful vs. Effective Allocation by Time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19"/>
          <p:cNvPicPr preferRelativeResize="0"/>
          <p:nvPr/>
        </p:nvPicPr>
        <p:blipFill rotWithShape="1">
          <a:blip r:embed="rId3">
            <a:alphaModFix/>
          </a:blip>
          <a:srcRect b="0" l="0" r="0" t="12077"/>
          <a:stretch/>
        </p:blipFill>
        <p:spPr>
          <a:xfrm>
            <a:off x="1097280" y="1549100"/>
            <a:ext cx="10155219" cy="472662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/>
          <p:nvPr/>
        </p:nvSpPr>
        <p:spPr>
          <a:xfrm>
            <a:off x="5181600" y="2286000"/>
            <a:ext cx="990600" cy="990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38100">
            <a:solidFill>
              <a:srgbClr val="33669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7772400" y="2667000"/>
            <a:ext cx="990600" cy="990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38100">
            <a:solidFill>
              <a:srgbClr val="33669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 txBox="1"/>
          <p:nvPr/>
        </p:nvSpPr>
        <p:spPr>
          <a:xfrm>
            <a:off x="2095500" y="6300940"/>
            <a:ext cx="71628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Managers who promoted faster (were successful) did different things than did effective managers (those who did their jobs well)</a:t>
            </a:r>
            <a:endParaRPr/>
          </a:p>
        </p:txBody>
      </p:sp>
      <p:sp>
        <p:nvSpPr>
          <p:cNvPr id="288" name="Google Shape;288;p19"/>
          <p:cNvSpPr txBox="1"/>
          <p:nvPr>
            <p:ph idx="12" type="sldNum"/>
          </p:nvPr>
        </p:nvSpPr>
        <p:spPr>
          <a:xfrm>
            <a:off x="3859810" y="627573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fld id="{00000000-1234-1234-1234-123412341234}" type="slidenum"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200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9"/>
          <p:cNvSpPr txBox="1"/>
          <p:nvPr>
            <p:ph idx="11" type="ftr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2009 Prentice-Hall Inc.  All rights reserved.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Organizational Behavior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172585" y="1516828"/>
            <a:ext cx="10381128" cy="2097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3220"/>
              <a:buNone/>
            </a:pPr>
            <a:r>
              <a:rPr lang="en-US" sz="322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field of study that investigates the impact that individuals, groups, and structure have on behavior within organizations, for the purpose of applying such knowledge toward improving an organization’s effectiveness.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>
            <p:ph idx="12" type="sldNum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fld id="{00000000-1234-1234-1234-123412341234}" type="slidenum">
              <a:rPr b="1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>
            <p:ph idx="11" type="ftr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2009 Prentice-Hall Inc.  All rights reserved.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1272988" y="4221569"/>
            <a:ext cx="9882692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in an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consciously coordinated social unit composed of two or more people that functions on a relatively continuous basis to achieve a common goal or set of goals.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097280" y="286604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Managers Do?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1097279" y="1255044"/>
            <a:ext cx="10768405" cy="461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i="1" lang="en-US" sz="3200">
                <a:latin typeface="Arial"/>
                <a:ea typeface="Arial"/>
                <a:cs typeface="Arial"/>
                <a:sym typeface="Arial"/>
              </a:rPr>
              <a:t>They get </a:t>
            </a:r>
            <a:r>
              <a:rPr i="1" lang="en-US" sz="32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things done through other people.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Management Activities: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Make decisions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Allocate resources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Direct activities of others to attain goals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>
            <p:ph idx="12" type="sldNum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fld id="{00000000-1234-1234-1234-123412341234}" type="slidenum"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200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>
            <p:ph idx="11" type="ftr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2009 Prentice-Hall Inc.  All rights reserved.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1097280" y="792213"/>
            <a:ext cx="10058400" cy="8752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Managers vs. Leaders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946674" y="1861074"/>
            <a:ext cx="10058400" cy="5459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Major Differences (Vineet Nayer, HBR, 2013)</a:t>
            </a:r>
            <a:endParaRPr/>
          </a:p>
          <a:p>
            <a:pPr indent="-20955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300"/>
              <a:buChar char="◦"/>
            </a:pPr>
            <a:r>
              <a:rPr lang="en-US" sz="3300">
                <a:latin typeface="Arial"/>
                <a:ea typeface="Arial"/>
                <a:cs typeface="Arial"/>
                <a:sym typeface="Arial"/>
              </a:rPr>
              <a:t>Counting value vs Creating value</a:t>
            </a:r>
            <a:endParaRPr/>
          </a:p>
          <a:p>
            <a:pPr indent="-20955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300"/>
              <a:buChar char="◦"/>
            </a:pPr>
            <a:r>
              <a:rPr lang="en-US" sz="3300">
                <a:latin typeface="Arial"/>
                <a:ea typeface="Arial"/>
                <a:cs typeface="Arial"/>
                <a:sym typeface="Arial"/>
              </a:rPr>
              <a:t>Circles of power vs Circles of influence</a:t>
            </a:r>
            <a:endParaRPr/>
          </a:p>
          <a:p>
            <a:pPr indent="-20955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300"/>
              <a:buChar char="◦"/>
            </a:pPr>
            <a:r>
              <a:rPr lang="en-US" sz="3300">
                <a:latin typeface="Arial"/>
                <a:ea typeface="Arial"/>
                <a:cs typeface="Arial"/>
                <a:sym typeface="Arial"/>
              </a:rPr>
              <a:t>Managing work vs Leading people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 sz="33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300"/>
              <a:buChar char="◦"/>
            </a:pPr>
            <a:r>
              <a:rPr lang="en-US" sz="33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Dealing with complexity vs Dealing with uncertainty</a:t>
            </a:r>
            <a:endParaRPr/>
          </a:p>
          <a:p>
            <a:pPr indent="-20955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300"/>
              <a:buChar char="◦"/>
            </a:pPr>
            <a:r>
              <a:rPr lang="en-US" sz="33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Doing things right vs doing right things</a:t>
            </a:r>
            <a:endParaRPr sz="33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300"/>
              <a:buChar char="◦"/>
            </a:pPr>
            <a:r>
              <a:rPr lang="en-US" sz="33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Maintaining vs Developing</a:t>
            </a:r>
            <a:endParaRPr sz="33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911" y="1753496"/>
            <a:ext cx="11790381" cy="377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066" y="118334"/>
            <a:ext cx="10542493" cy="6357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Ted Talk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Why Good Leaders make you feel safe: Simon Sinek (Leadership Expert)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What makes a great leader? Management theorist Simon Sinek suggests, it’s someone who makes their employees feel secure, who draws staffers into a circle of trust. But creating trust and safety — especially in an uneven economy — means taking on big responsibility.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br>
              <a:rPr lang="en-US" sz="2800"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1097280" y="0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Management Functions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8"/>
          <p:cNvGrpSpPr/>
          <p:nvPr/>
        </p:nvGrpSpPr>
        <p:grpSpPr>
          <a:xfrm>
            <a:off x="3848252" y="1783232"/>
            <a:ext cx="4496186" cy="4495494"/>
            <a:chOff x="1638452" y="45872"/>
            <a:chExt cx="4496186" cy="4495494"/>
          </a:xfrm>
        </p:grpSpPr>
        <p:sp>
          <p:nvSpPr>
            <p:cNvPr id="148" name="Google Shape;148;p8"/>
            <p:cNvSpPr/>
            <p:nvPr/>
          </p:nvSpPr>
          <p:spPr>
            <a:xfrm>
              <a:off x="2693517" y="45872"/>
              <a:ext cx="2385364" cy="2385364"/>
            </a:xfrm>
            <a:prstGeom prst="ellipse">
              <a:avLst/>
            </a:prstGeom>
            <a:gradFill>
              <a:gsLst>
                <a:gs pos="0">
                  <a:srgbClr val="8E714F">
                    <a:alpha val="49803"/>
                  </a:srgbClr>
                </a:gs>
                <a:gs pos="34000">
                  <a:srgbClr val="8F7251">
                    <a:alpha val="49803"/>
                  </a:srgbClr>
                </a:gs>
                <a:gs pos="70000">
                  <a:srgbClr val="927451">
                    <a:alpha val="49803"/>
                  </a:srgbClr>
                </a:gs>
                <a:gs pos="100000">
                  <a:srgbClr val="947A5B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 txBox="1"/>
            <p:nvPr/>
          </p:nvSpPr>
          <p:spPr>
            <a:xfrm>
              <a:off x="2968752" y="366979"/>
              <a:ext cx="1834896" cy="756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3749274" y="1095451"/>
              <a:ext cx="2385364" cy="2385364"/>
            </a:xfrm>
            <a:prstGeom prst="ellipse">
              <a:avLst/>
            </a:prstGeom>
            <a:gradFill>
              <a:gsLst>
                <a:gs pos="0">
                  <a:srgbClr val="9A803F">
                    <a:alpha val="49803"/>
                  </a:srgbClr>
                </a:gs>
                <a:gs pos="34000">
                  <a:srgbClr val="9A8042">
                    <a:alpha val="49803"/>
                  </a:srgbClr>
                </a:gs>
                <a:gs pos="70000">
                  <a:srgbClr val="9E8341">
                    <a:alpha val="49803"/>
                  </a:srgbClr>
                </a:gs>
                <a:gs pos="100000">
                  <a:srgbClr val="9F874C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 txBox="1"/>
            <p:nvPr/>
          </p:nvSpPr>
          <p:spPr>
            <a:xfrm>
              <a:off x="5033701" y="1370685"/>
              <a:ext cx="917448" cy="1834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Lead</a:t>
              </a:r>
              <a:endParaRPr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2693517" y="2156002"/>
              <a:ext cx="2385364" cy="2385364"/>
            </a:xfrm>
            <a:prstGeom prst="ellipse">
              <a:avLst/>
            </a:prstGeom>
            <a:gradFill>
              <a:gsLst>
                <a:gs pos="0">
                  <a:srgbClr val="AA952E">
                    <a:alpha val="49803"/>
                  </a:srgbClr>
                </a:gs>
                <a:gs pos="34000">
                  <a:srgbClr val="A99530">
                    <a:alpha val="49803"/>
                  </a:srgbClr>
                </a:gs>
                <a:gs pos="70000">
                  <a:srgbClr val="AE982F">
                    <a:alpha val="49803"/>
                  </a:srgbClr>
                </a:gs>
                <a:gs pos="100000">
                  <a:srgbClr val="AD9A3C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 txBox="1"/>
            <p:nvPr/>
          </p:nvSpPr>
          <p:spPr>
            <a:xfrm>
              <a:off x="2968752" y="3463366"/>
              <a:ext cx="1834896" cy="756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Organize</a:t>
              </a:r>
              <a:endParaRPr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1638452" y="1100937"/>
              <a:ext cx="2385364" cy="2385364"/>
            </a:xfrm>
            <a:prstGeom prst="ellipse">
              <a:avLst/>
            </a:prstGeom>
            <a:gradFill>
              <a:gsLst>
                <a:gs pos="0">
                  <a:srgbClr val="B3B71D">
                    <a:alpha val="49803"/>
                  </a:srgbClr>
                </a:gs>
                <a:gs pos="34000">
                  <a:srgbClr val="B3B71F">
                    <a:alpha val="49803"/>
                  </a:srgbClr>
                </a:gs>
                <a:gs pos="70000">
                  <a:srgbClr val="B8BC1D">
                    <a:alpha val="49803"/>
                  </a:srgbClr>
                </a:gs>
                <a:gs pos="100000">
                  <a:srgbClr val="B6B92C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 txBox="1"/>
            <p:nvPr/>
          </p:nvSpPr>
          <p:spPr>
            <a:xfrm>
              <a:off x="1821942" y="1376172"/>
              <a:ext cx="917448" cy="1834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</a:t>
              </a:r>
              <a:endParaRPr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8"/>
          <p:cNvSpPr txBox="1"/>
          <p:nvPr>
            <p:ph idx="12" type="sldNum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fld id="{00000000-1234-1234-1234-123412341234}" type="slidenum"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200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8"/>
          <p:cNvSpPr txBox="1"/>
          <p:nvPr>
            <p:ph idx="11" type="ftr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2009 Prentice-Hall Inc.  All rights reserved.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Management Functions: Plan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5486399" y="2819401"/>
            <a:ext cx="6260951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process that includes defining goals, establishing strategy, and developing plans to coordinate activities.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managers advance, they do this function more often.</a:t>
            </a:r>
            <a:endParaRPr/>
          </a:p>
        </p:txBody>
      </p:sp>
      <p:grpSp>
        <p:nvGrpSpPr>
          <p:cNvPr id="164" name="Google Shape;164;p9"/>
          <p:cNvGrpSpPr/>
          <p:nvPr/>
        </p:nvGrpSpPr>
        <p:grpSpPr>
          <a:xfrm>
            <a:off x="2062790" y="2597320"/>
            <a:ext cx="3013911" cy="2618997"/>
            <a:chOff x="93439" y="-14099"/>
            <a:chExt cx="3013911" cy="2618997"/>
          </a:xfrm>
        </p:grpSpPr>
        <p:sp>
          <p:nvSpPr>
            <p:cNvPr id="165" name="Google Shape;165;p9"/>
            <p:cNvSpPr/>
            <p:nvPr/>
          </p:nvSpPr>
          <p:spPr>
            <a:xfrm>
              <a:off x="1295402" y="76201"/>
              <a:ext cx="1219203" cy="1258825"/>
            </a:xfrm>
            <a:prstGeom prst="ellipse">
              <a:avLst/>
            </a:prstGeom>
            <a:gradFill>
              <a:gsLst>
                <a:gs pos="0">
                  <a:srgbClr val="8E714F">
                    <a:alpha val="49803"/>
                  </a:srgbClr>
                </a:gs>
                <a:gs pos="34000">
                  <a:srgbClr val="8F7251">
                    <a:alpha val="49803"/>
                  </a:srgbClr>
                </a:gs>
                <a:gs pos="70000">
                  <a:srgbClr val="927451">
                    <a:alpha val="49803"/>
                  </a:srgbClr>
                </a:gs>
                <a:gs pos="100000">
                  <a:srgbClr val="947A5B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 txBox="1"/>
            <p:nvPr/>
          </p:nvSpPr>
          <p:spPr>
            <a:xfrm>
              <a:off x="1436079" y="245658"/>
              <a:ext cx="937848" cy="399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1938183" y="616357"/>
              <a:ext cx="1169167" cy="1323693"/>
            </a:xfrm>
            <a:prstGeom prst="ellipse">
              <a:avLst/>
            </a:prstGeom>
            <a:gradFill>
              <a:gsLst>
                <a:gs pos="0">
                  <a:srgbClr val="9A803F">
                    <a:alpha val="49803"/>
                  </a:srgbClr>
                </a:gs>
                <a:gs pos="34000">
                  <a:srgbClr val="9A8042">
                    <a:alpha val="49803"/>
                  </a:srgbClr>
                </a:gs>
                <a:gs pos="70000">
                  <a:srgbClr val="9E8341">
                    <a:alpha val="49803"/>
                  </a:srgbClr>
                </a:gs>
                <a:gs pos="100000">
                  <a:srgbClr val="9F874C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 txBox="1"/>
            <p:nvPr/>
          </p:nvSpPr>
          <p:spPr>
            <a:xfrm>
              <a:off x="2567735" y="769091"/>
              <a:ext cx="449679" cy="1018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Lead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1240692" y="1149474"/>
              <a:ext cx="1371600" cy="1455424"/>
            </a:xfrm>
            <a:prstGeom prst="ellipse">
              <a:avLst/>
            </a:prstGeom>
            <a:gradFill>
              <a:gsLst>
                <a:gs pos="0">
                  <a:srgbClr val="AA952E">
                    <a:alpha val="49803"/>
                  </a:srgbClr>
                </a:gs>
                <a:gs pos="34000">
                  <a:srgbClr val="A99530">
                    <a:alpha val="49803"/>
                  </a:srgbClr>
                </a:gs>
                <a:gs pos="70000">
                  <a:srgbClr val="AE982F">
                    <a:alpha val="49803"/>
                  </a:srgbClr>
                </a:gs>
                <a:gs pos="100000">
                  <a:srgbClr val="AD9A3C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9"/>
            <p:cNvSpPr txBox="1"/>
            <p:nvPr/>
          </p:nvSpPr>
          <p:spPr>
            <a:xfrm>
              <a:off x="1398953" y="1947159"/>
              <a:ext cx="1055077" cy="4618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Organize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93439" y="-14099"/>
              <a:ext cx="2474337" cy="2590804"/>
            </a:xfrm>
            <a:prstGeom prst="ellipse">
              <a:avLst/>
            </a:prstGeom>
            <a:gradFill>
              <a:gsLst>
                <a:gs pos="0">
                  <a:srgbClr val="B3B71D">
                    <a:alpha val="49803"/>
                  </a:srgbClr>
                </a:gs>
                <a:gs pos="34000">
                  <a:srgbClr val="B3B71F">
                    <a:alpha val="49803"/>
                  </a:srgbClr>
                </a:gs>
                <a:gs pos="70000">
                  <a:srgbClr val="B8BC1D">
                    <a:alpha val="49803"/>
                  </a:srgbClr>
                </a:gs>
                <a:gs pos="100000">
                  <a:srgbClr val="B6B92C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9"/>
            <p:cNvSpPr txBox="1"/>
            <p:nvPr/>
          </p:nvSpPr>
          <p:spPr>
            <a:xfrm>
              <a:off x="283773" y="284839"/>
              <a:ext cx="951668" cy="1992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</a:t>
              </a:r>
              <a:endParaRPr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9"/>
          <p:cNvSpPr txBox="1"/>
          <p:nvPr>
            <p:ph idx="12" type="sldNum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fld id="{00000000-1234-1234-1234-123412341234}" type="slidenum">
              <a:rPr b="1" lang="en-US" sz="1200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200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9"/>
          <p:cNvSpPr txBox="1"/>
          <p:nvPr>
            <p:ph idx="11" type="ftr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2009 Prentice-Hall Inc.  All rights reserved.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2015-07-27T07:12:48Z</dcterms:created>
  <dc:creator>LNMIIT-1031</dc:creator>
</cp:coreProperties>
</file>