
<file path=[Content_Types].xml><?xml version="1.0" encoding="utf-8"?>
<Types xmlns="http://schemas.openxmlformats.org/package/2006/content-types">
  <Default Extension="png" ContentType="image/png"/>
  <Default Extension="wmf" ContentType="image/x-wmf"/>
  <Default Extension="jpeg" ContentType="image/jpeg"/>
  <Default Extension="webp"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99" r:id="rId4"/>
    <p:sldId id="300" r:id="rId5"/>
    <p:sldId id="275" r:id="rId6"/>
    <p:sldId id="273" r:id="rId7"/>
    <p:sldId id="274" r:id="rId8"/>
    <p:sldId id="277" r:id="rId9"/>
    <p:sldId id="278" r:id="rId10"/>
    <p:sldId id="301" r:id="rId11"/>
    <p:sldId id="266" r:id="rId12"/>
    <p:sldId id="258" r:id="rId13"/>
    <p:sldId id="272" r:id="rId14"/>
    <p:sldId id="259" r:id="rId15"/>
    <p:sldId id="284" r:id="rId16"/>
    <p:sldId id="295" r:id="rId17"/>
    <p:sldId id="294" r:id="rId18"/>
    <p:sldId id="296" r:id="rId19"/>
    <p:sldId id="297" r:id="rId20"/>
    <p:sldId id="298" r:id="rId21"/>
    <p:sldId id="287" r:id="rId22"/>
    <p:sldId id="289" r:id="rId23"/>
    <p:sldId id="290" r:id="rId24"/>
    <p:sldId id="291" r:id="rId25"/>
    <p:sldId id="286" r:id="rId26"/>
    <p:sldId id="279" r:id="rId27"/>
    <p:sldId id="280" r:id="rId28"/>
    <p:sldId id="281" r:id="rId29"/>
    <p:sldId id="283" r:id="rId30"/>
    <p:sldId id="307" r:id="rId31"/>
    <p:sldId id="308" r:id="rId32"/>
    <p:sldId id="303" r:id="rId33"/>
    <p:sldId id="304" r:id="rId34"/>
    <p:sldId id="305" r:id="rId35"/>
    <p:sldId id="309" r:id="rId36"/>
    <p:sldId id="306" r:id="rId37"/>
    <p:sldId id="318" r:id="rId38"/>
    <p:sldId id="310" r:id="rId39"/>
    <p:sldId id="311" r:id="rId40"/>
    <p:sldId id="312" r:id="rId41"/>
    <p:sldId id="313" r:id="rId42"/>
    <p:sldId id="314" r:id="rId43"/>
    <p:sldId id="315" r:id="rId44"/>
    <p:sldId id="316" r:id="rId45"/>
    <p:sldId id="317" r:id="rId46"/>
    <p:sldId id="26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2"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5B096-3C6B-4C9A-A485-8C6EA136C184}" type="doc">
      <dgm:prSet loTypeId="urn:microsoft.com/office/officeart/2005/8/layout/venn1" loCatId="relationship" qsTypeId="urn:microsoft.com/office/officeart/2005/8/quickstyle/simple1" qsCatId="simple" csTypeId="urn:microsoft.com/office/officeart/2005/8/colors/colorful5" csCatId="colorful" phldr="1"/>
      <dgm:spPr/>
    </dgm:pt>
    <dgm:pt modelId="{E01A88FF-1AEC-4DE8-92ED-BC4FFB842CDE}">
      <dgm:prSet phldrT="[Text]"/>
      <dgm:spPr/>
      <dgm:t>
        <a:bodyPr/>
        <a:lstStyle/>
        <a:p>
          <a:r>
            <a:rPr lang="en-US" dirty="0" smtClean="0"/>
            <a:t>Disability</a:t>
          </a:r>
          <a:endParaRPr lang="en-US" dirty="0"/>
        </a:p>
      </dgm:t>
    </dgm:pt>
    <dgm:pt modelId="{16945032-F8DF-473E-B7C0-AD3657208FEB}" type="parTrans" cxnId="{6A510D02-EE38-4D8D-83E8-F2BE588E5BF2}">
      <dgm:prSet/>
      <dgm:spPr/>
      <dgm:t>
        <a:bodyPr/>
        <a:lstStyle/>
        <a:p>
          <a:endParaRPr lang="en-US"/>
        </a:p>
      </dgm:t>
    </dgm:pt>
    <dgm:pt modelId="{D2B48781-2A50-483D-BCCE-88C22EA86405}" type="sibTrans" cxnId="{6A510D02-EE38-4D8D-83E8-F2BE588E5BF2}">
      <dgm:prSet/>
      <dgm:spPr/>
      <dgm:t>
        <a:bodyPr/>
        <a:lstStyle/>
        <a:p>
          <a:endParaRPr lang="en-US"/>
        </a:p>
      </dgm:t>
    </dgm:pt>
    <dgm:pt modelId="{834B17B7-5A99-4BFD-8DFB-D5E6EFA51A76}">
      <dgm:prSet phldrT="[Text]"/>
      <dgm:spPr/>
      <dgm:t>
        <a:bodyPr/>
        <a:lstStyle/>
        <a:p>
          <a:r>
            <a:rPr lang="en-US" dirty="0" smtClean="0"/>
            <a:t>Gender</a:t>
          </a:r>
          <a:endParaRPr lang="en-US" dirty="0"/>
        </a:p>
      </dgm:t>
    </dgm:pt>
    <dgm:pt modelId="{BE00493D-D01F-4E37-AC29-62F956D2823F}" type="parTrans" cxnId="{EE5F2C51-6B81-4ECF-8667-9FF0D4483D0F}">
      <dgm:prSet/>
      <dgm:spPr/>
      <dgm:t>
        <a:bodyPr/>
        <a:lstStyle/>
        <a:p>
          <a:endParaRPr lang="en-US"/>
        </a:p>
      </dgm:t>
    </dgm:pt>
    <dgm:pt modelId="{9AF87AAE-4733-49CB-96AA-7C76036EB12B}" type="sibTrans" cxnId="{EE5F2C51-6B81-4ECF-8667-9FF0D4483D0F}">
      <dgm:prSet/>
      <dgm:spPr/>
      <dgm:t>
        <a:bodyPr/>
        <a:lstStyle/>
        <a:p>
          <a:endParaRPr lang="en-US"/>
        </a:p>
      </dgm:t>
    </dgm:pt>
    <dgm:pt modelId="{005811E2-7374-4B90-BFE3-FF516D9C0F9F}">
      <dgm:prSet phldrT="[Text]"/>
      <dgm:spPr/>
      <dgm:t>
        <a:bodyPr/>
        <a:lstStyle/>
        <a:p>
          <a:r>
            <a:rPr lang="en-US" dirty="0" smtClean="0"/>
            <a:t>Age</a:t>
          </a:r>
          <a:endParaRPr lang="en-US" dirty="0"/>
        </a:p>
      </dgm:t>
    </dgm:pt>
    <dgm:pt modelId="{EE45B85A-C2B4-4FCD-9AA5-5163499B8ED7}" type="parTrans" cxnId="{BB92AFB7-1E44-4372-ACED-8B6C7627DCBB}">
      <dgm:prSet/>
      <dgm:spPr/>
      <dgm:t>
        <a:bodyPr/>
        <a:lstStyle/>
        <a:p>
          <a:endParaRPr lang="en-US"/>
        </a:p>
      </dgm:t>
    </dgm:pt>
    <dgm:pt modelId="{8D56EF6D-51D9-4FB1-9A3F-CF62A1393CF5}" type="sibTrans" cxnId="{BB92AFB7-1E44-4372-ACED-8B6C7627DCBB}">
      <dgm:prSet/>
      <dgm:spPr/>
      <dgm:t>
        <a:bodyPr/>
        <a:lstStyle/>
        <a:p>
          <a:endParaRPr lang="en-US"/>
        </a:p>
      </dgm:t>
    </dgm:pt>
    <dgm:pt modelId="{943B47AF-98CB-4B92-AB75-2AD3CF5954DB}">
      <dgm:prSet phldrT="[Text]"/>
      <dgm:spPr/>
      <dgm:t>
        <a:bodyPr/>
        <a:lstStyle/>
        <a:p>
          <a:r>
            <a:rPr lang="en-US" dirty="0" smtClean="0"/>
            <a:t>National Origin</a:t>
          </a:r>
          <a:endParaRPr lang="en-US" dirty="0"/>
        </a:p>
      </dgm:t>
    </dgm:pt>
    <dgm:pt modelId="{5524CC81-F772-43CB-9953-9102B7A4AB03}" type="parTrans" cxnId="{DE00C1BE-E78B-4AF8-BB79-A8B8ECFC5089}">
      <dgm:prSet/>
      <dgm:spPr/>
      <dgm:t>
        <a:bodyPr/>
        <a:lstStyle/>
        <a:p>
          <a:endParaRPr lang="en-US"/>
        </a:p>
      </dgm:t>
    </dgm:pt>
    <dgm:pt modelId="{8ECB2B74-8659-416E-8F58-F81EE0D453DC}" type="sibTrans" cxnId="{DE00C1BE-E78B-4AF8-BB79-A8B8ECFC5089}">
      <dgm:prSet/>
      <dgm:spPr/>
      <dgm:t>
        <a:bodyPr/>
        <a:lstStyle/>
        <a:p>
          <a:endParaRPr lang="en-US"/>
        </a:p>
      </dgm:t>
    </dgm:pt>
    <dgm:pt modelId="{2E9CB87B-B037-4A5B-A3CF-A16ADD7A37FD}">
      <dgm:prSet phldrT="[Text]"/>
      <dgm:spPr/>
      <dgm:t>
        <a:bodyPr/>
        <a:lstStyle/>
        <a:p>
          <a:r>
            <a:rPr lang="en-US" dirty="0" smtClean="0"/>
            <a:t>Non-Christian</a:t>
          </a:r>
          <a:endParaRPr lang="en-US" dirty="0"/>
        </a:p>
      </dgm:t>
    </dgm:pt>
    <dgm:pt modelId="{2E7C55BF-F073-4273-85EF-7032A31751E8}" type="parTrans" cxnId="{AD159B8E-9DE3-4BEB-9A34-932327E9FDB8}">
      <dgm:prSet/>
      <dgm:spPr/>
      <dgm:t>
        <a:bodyPr/>
        <a:lstStyle/>
        <a:p>
          <a:endParaRPr lang="en-US"/>
        </a:p>
      </dgm:t>
    </dgm:pt>
    <dgm:pt modelId="{8DD8B75C-42FE-48FF-95D3-DF118B1622A6}" type="sibTrans" cxnId="{AD159B8E-9DE3-4BEB-9A34-932327E9FDB8}">
      <dgm:prSet/>
      <dgm:spPr/>
      <dgm:t>
        <a:bodyPr/>
        <a:lstStyle/>
        <a:p>
          <a:endParaRPr lang="en-US"/>
        </a:p>
      </dgm:t>
    </dgm:pt>
    <dgm:pt modelId="{666D72E4-9B8F-4719-858B-671AC735F76A}">
      <dgm:prSet phldrT="[Text]"/>
      <dgm:spPr/>
      <dgm:t>
        <a:bodyPr/>
        <a:lstStyle/>
        <a:p>
          <a:r>
            <a:rPr lang="en-US" dirty="0" smtClean="0"/>
            <a:t>Race</a:t>
          </a:r>
          <a:endParaRPr lang="en-US" dirty="0"/>
        </a:p>
      </dgm:t>
    </dgm:pt>
    <dgm:pt modelId="{0F8389C5-6A25-42A2-B913-8808C95BBC9F}" type="parTrans" cxnId="{02EF059B-8231-435E-BF23-9702B43811EC}">
      <dgm:prSet/>
      <dgm:spPr/>
      <dgm:t>
        <a:bodyPr/>
        <a:lstStyle/>
        <a:p>
          <a:endParaRPr lang="en-US"/>
        </a:p>
      </dgm:t>
    </dgm:pt>
    <dgm:pt modelId="{8E937FCB-E9EE-4E61-ABCC-4C9C00805853}" type="sibTrans" cxnId="{02EF059B-8231-435E-BF23-9702B43811EC}">
      <dgm:prSet/>
      <dgm:spPr/>
      <dgm:t>
        <a:bodyPr/>
        <a:lstStyle/>
        <a:p>
          <a:endParaRPr lang="en-US"/>
        </a:p>
      </dgm:t>
    </dgm:pt>
    <dgm:pt modelId="{F3CBC621-5F5A-4ABF-8844-A906C40F7EA0}">
      <dgm:prSet phldrT="[Text]"/>
      <dgm:spPr/>
      <dgm:t>
        <a:bodyPr/>
        <a:lstStyle/>
        <a:p>
          <a:r>
            <a:rPr lang="en-US" dirty="0" smtClean="0"/>
            <a:t>Domestic Partners</a:t>
          </a:r>
          <a:endParaRPr lang="en-US" dirty="0"/>
        </a:p>
      </dgm:t>
    </dgm:pt>
    <dgm:pt modelId="{5CD9D5DB-C714-4569-8BC4-D45250594537}" type="parTrans" cxnId="{52F022B8-AD39-4229-8980-6AAD08EB2587}">
      <dgm:prSet/>
      <dgm:spPr/>
      <dgm:t>
        <a:bodyPr/>
        <a:lstStyle/>
        <a:p>
          <a:endParaRPr lang="en-US"/>
        </a:p>
      </dgm:t>
    </dgm:pt>
    <dgm:pt modelId="{66CE3161-CA05-4384-AA9E-5518E67B94DE}" type="sibTrans" cxnId="{52F022B8-AD39-4229-8980-6AAD08EB2587}">
      <dgm:prSet/>
      <dgm:spPr/>
      <dgm:t>
        <a:bodyPr/>
        <a:lstStyle/>
        <a:p>
          <a:endParaRPr lang="en-US"/>
        </a:p>
      </dgm:t>
    </dgm:pt>
    <dgm:pt modelId="{00CDB931-25B4-4A33-81FD-E6837713F3D2}" type="pres">
      <dgm:prSet presAssocID="{4FF5B096-3C6B-4C9A-A485-8C6EA136C184}" presName="compositeShape" presStyleCnt="0">
        <dgm:presLayoutVars>
          <dgm:chMax val="7"/>
          <dgm:dir/>
          <dgm:resizeHandles val="exact"/>
        </dgm:presLayoutVars>
      </dgm:prSet>
      <dgm:spPr/>
    </dgm:pt>
    <dgm:pt modelId="{0583E5E5-9FDD-4B3E-AB0C-343A7EEAC9AC}" type="pres">
      <dgm:prSet presAssocID="{E01A88FF-1AEC-4DE8-92ED-BC4FFB842CDE}" presName="circ1" presStyleLbl="vennNode1" presStyleIdx="0" presStyleCnt="7"/>
      <dgm:spPr/>
      <dgm:t>
        <a:bodyPr/>
        <a:lstStyle/>
        <a:p>
          <a:endParaRPr lang="en-US"/>
        </a:p>
      </dgm:t>
    </dgm:pt>
    <dgm:pt modelId="{D60A6C9B-4659-495D-B8C5-C58CA7852C78}" type="pres">
      <dgm:prSet presAssocID="{E01A88FF-1AEC-4DE8-92ED-BC4FFB842CDE}" presName="circ1Tx" presStyleLbl="revTx" presStyleIdx="0" presStyleCnt="0">
        <dgm:presLayoutVars>
          <dgm:chMax val="0"/>
          <dgm:chPref val="0"/>
          <dgm:bulletEnabled val="1"/>
        </dgm:presLayoutVars>
      </dgm:prSet>
      <dgm:spPr/>
      <dgm:t>
        <a:bodyPr/>
        <a:lstStyle/>
        <a:p>
          <a:endParaRPr lang="en-US"/>
        </a:p>
      </dgm:t>
    </dgm:pt>
    <dgm:pt modelId="{28698AF0-CE82-4A56-A26E-D03CB37F7713}" type="pres">
      <dgm:prSet presAssocID="{834B17B7-5A99-4BFD-8DFB-D5E6EFA51A76}" presName="circ2" presStyleLbl="vennNode1" presStyleIdx="1" presStyleCnt="7"/>
      <dgm:spPr/>
    </dgm:pt>
    <dgm:pt modelId="{1ABD5338-6089-4F45-9037-D3032712900B}" type="pres">
      <dgm:prSet presAssocID="{834B17B7-5A99-4BFD-8DFB-D5E6EFA51A76}" presName="circ2Tx" presStyleLbl="revTx" presStyleIdx="0" presStyleCnt="0">
        <dgm:presLayoutVars>
          <dgm:chMax val="0"/>
          <dgm:chPref val="0"/>
          <dgm:bulletEnabled val="1"/>
        </dgm:presLayoutVars>
      </dgm:prSet>
      <dgm:spPr/>
      <dgm:t>
        <a:bodyPr/>
        <a:lstStyle/>
        <a:p>
          <a:endParaRPr lang="en-US"/>
        </a:p>
      </dgm:t>
    </dgm:pt>
    <dgm:pt modelId="{BBCE31BF-7436-4B95-A677-447C70716464}" type="pres">
      <dgm:prSet presAssocID="{005811E2-7374-4B90-BFE3-FF516D9C0F9F}" presName="circ3" presStyleLbl="vennNode1" presStyleIdx="2" presStyleCnt="7"/>
      <dgm:spPr/>
    </dgm:pt>
    <dgm:pt modelId="{B207B482-6119-45E6-AE56-7382222144D9}" type="pres">
      <dgm:prSet presAssocID="{005811E2-7374-4B90-BFE3-FF516D9C0F9F}" presName="circ3Tx" presStyleLbl="revTx" presStyleIdx="0" presStyleCnt="0">
        <dgm:presLayoutVars>
          <dgm:chMax val="0"/>
          <dgm:chPref val="0"/>
          <dgm:bulletEnabled val="1"/>
        </dgm:presLayoutVars>
      </dgm:prSet>
      <dgm:spPr/>
      <dgm:t>
        <a:bodyPr/>
        <a:lstStyle/>
        <a:p>
          <a:endParaRPr lang="en-US"/>
        </a:p>
      </dgm:t>
    </dgm:pt>
    <dgm:pt modelId="{5B277E02-1396-4A1E-B8E1-68B7830BBCB9}" type="pres">
      <dgm:prSet presAssocID="{943B47AF-98CB-4B92-AB75-2AD3CF5954DB}" presName="circ4" presStyleLbl="vennNode1" presStyleIdx="3" presStyleCnt="7"/>
      <dgm:spPr/>
    </dgm:pt>
    <dgm:pt modelId="{4220125F-5433-475A-BA7C-7FFA4ED4B106}" type="pres">
      <dgm:prSet presAssocID="{943B47AF-98CB-4B92-AB75-2AD3CF5954DB}" presName="circ4Tx" presStyleLbl="revTx" presStyleIdx="0" presStyleCnt="0">
        <dgm:presLayoutVars>
          <dgm:chMax val="0"/>
          <dgm:chPref val="0"/>
          <dgm:bulletEnabled val="1"/>
        </dgm:presLayoutVars>
      </dgm:prSet>
      <dgm:spPr/>
      <dgm:t>
        <a:bodyPr/>
        <a:lstStyle/>
        <a:p>
          <a:endParaRPr lang="en-US"/>
        </a:p>
      </dgm:t>
    </dgm:pt>
    <dgm:pt modelId="{6DAC3301-339C-46E1-A70D-EA65F4C985E9}" type="pres">
      <dgm:prSet presAssocID="{2E9CB87B-B037-4A5B-A3CF-A16ADD7A37FD}" presName="circ5" presStyleLbl="vennNode1" presStyleIdx="4" presStyleCnt="7"/>
      <dgm:spPr/>
    </dgm:pt>
    <dgm:pt modelId="{36A6682A-AEBF-4555-B14C-7AF35E72BFEE}" type="pres">
      <dgm:prSet presAssocID="{2E9CB87B-B037-4A5B-A3CF-A16ADD7A37FD}" presName="circ5Tx" presStyleLbl="revTx" presStyleIdx="0" presStyleCnt="0">
        <dgm:presLayoutVars>
          <dgm:chMax val="0"/>
          <dgm:chPref val="0"/>
          <dgm:bulletEnabled val="1"/>
        </dgm:presLayoutVars>
      </dgm:prSet>
      <dgm:spPr/>
      <dgm:t>
        <a:bodyPr/>
        <a:lstStyle/>
        <a:p>
          <a:endParaRPr lang="en-US"/>
        </a:p>
      </dgm:t>
    </dgm:pt>
    <dgm:pt modelId="{2895B76C-3323-45AF-8D17-8E19E346BFAC}" type="pres">
      <dgm:prSet presAssocID="{666D72E4-9B8F-4719-858B-671AC735F76A}" presName="circ6" presStyleLbl="vennNode1" presStyleIdx="5" presStyleCnt="7"/>
      <dgm:spPr/>
    </dgm:pt>
    <dgm:pt modelId="{55FB7D84-4C48-48E8-9945-DCDA4AA1D37B}" type="pres">
      <dgm:prSet presAssocID="{666D72E4-9B8F-4719-858B-671AC735F76A}" presName="circ6Tx" presStyleLbl="revTx" presStyleIdx="0" presStyleCnt="0">
        <dgm:presLayoutVars>
          <dgm:chMax val="0"/>
          <dgm:chPref val="0"/>
          <dgm:bulletEnabled val="1"/>
        </dgm:presLayoutVars>
      </dgm:prSet>
      <dgm:spPr/>
      <dgm:t>
        <a:bodyPr/>
        <a:lstStyle/>
        <a:p>
          <a:endParaRPr lang="en-US"/>
        </a:p>
      </dgm:t>
    </dgm:pt>
    <dgm:pt modelId="{5A432AF5-579B-4B97-8A20-1ED7C04D3520}" type="pres">
      <dgm:prSet presAssocID="{F3CBC621-5F5A-4ABF-8844-A906C40F7EA0}" presName="circ7" presStyleLbl="vennNode1" presStyleIdx="6" presStyleCnt="7"/>
      <dgm:spPr/>
    </dgm:pt>
    <dgm:pt modelId="{02EEDD81-0FD9-4985-9663-12A731987707}" type="pres">
      <dgm:prSet presAssocID="{F3CBC621-5F5A-4ABF-8844-A906C40F7EA0}" presName="circ7Tx" presStyleLbl="revTx" presStyleIdx="0" presStyleCnt="0">
        <dgm:presLayoutVars>
          <dgm:chMax val="0"/>
          <dgm:chPref val="0"/>
          <dgm:bulletEnabled val="1"/>
        </dgm:presLayoutVars>
      </dgm:prSet>
      <dgm:spPr/>
      <dgm:t>
        <a:bodyPr/>
        <a:lstStyle/>
        <a:p>
          <a:endParaRPr lang="en-US"/>
        </a:p>
      </dgm:t>
    </dgm:pt>
  </dgm:ptLst>
  <dgm:cxnLst>
    <dgm:cxn modelId="{4CDE2307-C248-491B-B368-F3D59FDDAEEE}" type="presOf" srcId="{834B17B7-5A99-4BFD-8DFB-D5E6EFA51A76}" destId="{1ABD5338-6089-4F45-9037-D3032712900B}" srcOrd="0" destOrd="0" presId="urn:microsoft.com/office/officeart/2005/8/layout/venn1"/>
    <dgm:cxn modelId="{DE00C1BE-E78B-4AF8-BB79-A8B8ECFC5089}" srcId="{4FF5B096-3C6B-4C9A-A485-8C6EA136C184}" destId="{943B47AF-98CB-4B92-AB75-2AD3CF5954DB}" srcOrd="3" destOrd="0" parTransId="{5524CC81-F772-43CB-9953-9102B7A4AB03}" sibTransId="{8ECB2B74-8659-416E-8F58-F81EE0D453DC}"/>
    <dgm:cxn modelId="{59DE2D65-D99F-4936-86B1-1F9EC397CEA3}" type="presOf" srcId="{E01A88FF-1AEC-4DE8-92ED-BC4FFB842CDE}" destId="{D60A6C9B-4659-495D-B8C5-C58CA7852C78}" srcOrd="0" destOrd="0" presId="urn:microsoft.com/office/officeart/2005/8/layout/venn1"/>
    <dgm:cxn modelId="{E6895113-F5D3-4621-964F-6820579ECC44}" type="presOf" srcId="{4FF5B096-3C6B-4C9A-A485-8C6EA136C184}" destId="{00CDB931-25B4-4A33-81FD-E6837713F3D2}" srcOrd="0" destOrd="0" presId="urn:microsoft.com/office/officeart/2005/8/layout/venn1"/>
    <dgm:cxn modelId="{E0ED66F5-BA54-4693-B66F-41DAD71C1F84}" type="presOf" srcId="{2E9CB87B-B037-4A5B-A3CF-A16ADD7A37FD}" destId="{36A6682A-AEBF-4555-B14C-7AF35E72BFEE}" srcOrd="0" destOrd="0" presId="urn:microsoft.com/office/officeart/2005/8/layout/venn1"/>
    <dgm:cxn modelId="{EEB264D7-5649-483A-AA31-DD5C5347E594}" type="presOf" srcId="{005811E2-7374-4B90-BFE3-FF516D9C0F9F}" destId="{B207B482-6119-45E6-AE56-7382222144D9}" srcOrd="0" destOrd="0" presId="urn:microsoft.com/office/officeart/2005/8/layout/venn1"/>
    <dgm:cxn modelId="{15372E08-E9D3-4682-AC89-5FD54B9A14CA}" type="presOf" srcId="{943B47AF-98CB-4B92-AB75-2AD3CF5954DB}" destId="{4220125F-5433-475A-BA7C-7FFA4ED4B106}" srcOrd="0" destOrd="0" presId="urn:microsoft.com/office/officeart/2005/8/layout/venn1"/>
    <dgm:cxn modelId="{E9B11DCC-2566-4A5E-9B05-FB8A8AED9DA1}" type="presOf" srcId="{F3CBC621-5F5A-4ABF-8844-A906C40F7EA0}" destId="{02EEDD81-0FD9-4985-9663-12A731987707}" srcOrd="0" destOrd="0" presId="urn:microsoft.com/office/officeart/2005/8/layout/venn1"/>
    <dgm:cxn modelId="{52F022B8-AD39-4229-8980-6AAD08EB2587}" srcId="{4FF5B096-3C6B-4C9A-A485-8C6EA136C184}" destId="{F3CBC621-5F5A-4ABF-8844-A906C40F7EA0}" srcOrd="6" destOrd="0" parTransId="{5CD9D5DB-C714-4569-8BC4-D45250594537}" sibTransId="{66CE3161-CA05-4384-AA9E-5518E67B94DE}"/>
    <dgm:cxn modelId="{EE5F2C51-6B81-4ECF-8667-9FF0D4483D0F}" srcId="{4FF5B096-3C6B-4C9A-A485-8C6EA136C184}" destId="{834B17B7-5A99-4BFD-8DFB-D5E6EFA51A76}" srcOrd="1" destOrd="0" parTransId="{BE00493D-D01F-4E37-AC29-62F956D2823F}" sibTransId="{9AF87AAE-4733-49CB-96AA-7C76036EB12B}"/>
    <dgm:cxn modelId="{6A510D02-EE38-4D8D-83E8-F2BE588E5BF2}" srcId="{4FF5B096-3C6B-4C9A-A485-8C6EA136C184}" destId="{E01A88FF-1AEC-4DE8-92ED-BC4FFB842CDE}" srcOrd="0" destOrd="0" parTransId="{16945032-F8DF-473E-B7C0-AD3657208FEB}" sibTransId="{D2B48781-2A50-483D-BCCE-88C22EA86405}"/>
    <dgm:cxn modelId="{DDD2A86F-7703-4A3B-AE90-259782D23563}" type="presOf" srcId="{666D72E4-9B8F-4719-858B-671AC735F76A}" destId="{55FB7D84-4C48-48E8-9945-DCDA4AA1D37B}" srcOrd="0" destOrd="0" presId="urn:microsoft.com/office/officeart/2005/8/layout/venn1"/>
    <dgm:cxn modelId="{BB92AFB7-1E44-4372-ACED-8B6C7627DCBB}" srcId="{4FF5B096-3C6B-4C9A-A485-8C6EA136C184}" destId="{005811E2-7374-4B90-BFE3-FF516D9C0F9F}" srcOrd="2" destOrd="0" parTransId="{EE45B85A-C2B4-4FCD-9AA5-5163499B8ED7}" sibTransId="{8D56EF6D-51D9-4FB1-9A3F-CF62A1393CF5}"/>
    <dgm:cxn modelId="{02EF059B-8231-435E-BF23-9702B43811EC}" srcId="{4FF5B096-3C6B-4C9A-A485-8C6EA136C184}" destId="{666D72E4-9B8F-4719-858B-671AC735F76A}" srcOrd="5" destOrd="0" parTransId="{0F8389C5-6A25-42A2-B913-8808C95BBC9F}" sibTransId="{8E937FCB-E9EE-4E61-ABCC-4C9C00805853}"/>
    <dgm:cxn modelId="{AD159B8E-9DE3-4BEB-9A34-932327E9FDB8}" srcId="{4FF5B096-3C6B-4C9A-A485-8C6EA136C184}" destId="{2E9CB87B-B037-4A5B-A3CF-A16ADD7A37FD}" srcOrd="4" destOrd="0" parTransId="{2E7C55BF-F073-4273-85EF-7032A31751E8}" sibTransId="{8DD8B75C-42FE-48FF-95D3-DF118B1622A6}"/>
    <dgm:cxn modelId="{131B27B5-CC3D-4C5E-80E9-CEFC02439D5E}" type="presParOf" srcId="{00CDB931-25B4-4A33-81FD-E6837713F3D2}" destId="{0583E5E5-9FDD-4B3E-AB0C-343A7EEAC9AC}" srcOrd="0" destOrd="0" presId="urn:microsoft.com/office/officeart/2005/8/layout/venn1"/>
    <dgm:cxn modelId="{22F142A8-623A-418A-84F1-FAD81D070AB9}" type="presParOf" srcId="{00CDB931-25B4-4A33-81FD-E6837713F3D2}" destId="{D60A6C9B-4659-495D-B8C5-C58CA7852C78}" srcOrd="1" destOrd="0" presId="urn:microsoft.com/office/officeart/2005/8/layout/venn1"/>
    <dgm:cxn modelId="{A7295526-82B1-4197-BF62-E2D923EACED5}" type="presParOf" srcId="{00CDB931-25B4-4A33-81FD-E6837713F3D2}" destId="{28698AF0-CE82-4A56-A26E-D03CB37F7713}" srcOrd="2" destOrd="0" presId="urn:microsoft.com/office/officeart/2005/8/layout/venn1"/>
    <dgm:cxn modelId="{798C031C-EC21-4302-827C-6113323DF520}" type="presParOf" srcId="{00CDB931-25B4-4A33-81FD-E6837713F3D2}" destId="{1ABD5338-6089-4F45-9037-D3032712900B}" srcOrd="3" destOrd="0" presId="urn:microsoft.com/office/officeart/2005/8/layout/venn1"/>
    <dgm:cxn modelId="{3444CC90-2373-4436-BC7B-CE4D1BC09EEA}" type="presParOf" srcId="{00CDB931-25B4-4A33-81FD-E6837713F3D2}" destId="{BBCE31BF-7436-4B95-A677-447C70716464}" srcOrd="4" destOrd="0" presId="urn:microsoft.com/office/officeart/2005/8/layout/venn1"/>
    <dgm:cxn modelId="{C0140ACF-36CB-45E8-9DD1-3DA285B95256}" type="presParOf" srcId="{00CDB931-25B4-4A33-81FD-E6837713F3D2}" destId="{B207B482-6119-45E6-AE56-7382222144D9}" srcOrd="5" destOrd="0" presId="urn:microsoft.com/office/officeart/2005/8/layout/venn1"/>
    <dgm:cxn modelId="{58DDA9C2-DB82-4887-A4FF-07C25E299A57}" type="presParOf" srcId="{00CDB931-25B4-4A33-81FD-E6837713F3D2}" destId="{5B277E02-1396-4A1E-B8E1-68B7830BBCB9}" srcOrd="6" destOrd="0" presId="urn:microsoft.com/office/officeart/2005/8/layout/venn1"/>
    <dgm:cxn modelId="{54B045FE-3870-4BAF-95A4-E84D5103EDB5}" type="presParOf" srcId="{00CDB931-25B4-4A33-81FD-E6837713F3D2}" destId="{4220125F-5433-475A-BA7C-7FFA4ED4B106}" srcOrd="7" destOrd="0" presId="urn:microsoft.com/office/officeart/2005/8/layout/venn1"/>
    <dgm:cxn modelId="{F03033D5-A0CF-448D-B735-C24CA03EDC2B}" type="presParOf" srcId="{00CDB931-25B4-4A33-81FD-E6837713F3D2}" destId="{6DAC3301-339C-46E1-A70D-EA65F4C985E9}" srcOrd="8" destOrd="0" presId="urn:microsoft.com/office/officeart/2005/8/layout/venn1"/>
    <dgm:cxn modelId="{B60208BA-06A6-4196-92BA-093E93FB3527}" type="presParOf" srcId="{00CDB931-25B4-4A33-81FD-E6837713F3D2}" destId="{36A6682A-AEBF-4555-B14C-7AF35E72BFEE}" srcOrd="9" destOrd="0" presId="urn:microsoft.com/office/officeart/2005/8/layout/venn1"/>
    <dgm:cxn modelId="{872F8861-CB4F-42CE-90BF-67D838757E9A}" type="presParOf" srcId="{00CDB931-25B4-4A33-81FD-E6837713F3D2}" destId="{2895B76C-3323-45AF-8D17-8E19E346BFAC}" srcOrd="10" destOrd="0" presId="urn:microsoft.com/office/officeart/2005/8/layout/venn1"/>
    <dgm:cxn modelId="{464EF6B2-C1E7-471B-B773-1229066EE32F}" type="presParOf" srcId="{00CDB931-25B4-4A33-81FD-E6837713F3D2}" destId="{55FB7D84-4C48-48E8-9945-DCDA4AA1D37B}" srcOrd="11" destOrd="0" presId="urn:microsoft.com/office/officeart/2005/8/layout/venn1"/>
    <dgm:cxn modelId="{8593114C-779F-48D9-8052-545103EF3EDF}" type="presParOf" srcId="{00CDB931-25B4-4A33-81FD-E6837713F3D2}" destId="{5A432AF5-579B-4B97-8A20-1ED7C04D3520}" srcOrd="12" destOrd="0" presId="urn:microsoft.com/office/officeart/2005/8/layout/venn1"/>
    <dgm:cxn modelId="{F5BE69AA-BF11-4866-AD85-87F1808B734C}" type="presParOf" srcId="{00CDB931-25B4-4A33-81FD-E6837713F3D2}" destId="{02EEDD81-0FD9-4985-9663-12A731987707}"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8FCB5-CB5F-431A-B97E-3380765F122A}" type="datetimeFigureOut">
              <a:rPr lang="en-US" smtClean="0"/>
              <a:t>8/19/2019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FE308-1037-4E5C-80C8-C2F7DA267DF4}" type="slidenum">
              <a:rPr lang="en-US" smtClean="0"/>
              <a:t>‹#›</a:t>
            </a:fld>
            <a:endParaRPr lang="en-US"/>
          </a:p>
        </p:txBody>
      </p:sp>
    </p:spTree>
    <p:extLst>
      <p:ext uri="{BB962C8B-B14F-4D97-AF65-F5344CB8AC3E}">
        <p14:creationId xmlns:p14="http://schemas.microsoft.com/office/powerpoint/2010/main" val="312206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3F6C51-A66F-48EB-9CB9-006030A24CEE}" type="slidenum">
              <a:rPr lang="en-US"/>
              <a:pPr/>
              <a:t>22</a:t>
            </a:fld>
            <a:endParaRPr lang="en-US"/>
          </a:p>
        </p:txBody>
      </p:sp>
      <p:sp>
        <p:nvSpPr>
          <p:cNvPr id="72706" name="Rectangle 2"/>
          <p:cNvSpPr>
            <a:spLocks noGrp="1" noRot="1" noChangeAspec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72707" name="Rectangle 3"/>
          <p:cNvSpPr>
            <a:spLocks noGrp="1" noChangeArrowheads="1"/>
          </p:cNvSpPr>
          <p:nvPr>
            <p:ph type="body" idx="1"/>
          </p:nvPr>
        </p:nvSpPr>
        <p:spPr>
          <a:xfrm>
            <a:off x="914400" y="4343400"/>
            <a:ext cx="5029200" cy="4114800"/>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Tree>
    <p:extLst>
      <p:ext uri="{BB962C8B-B14F-4D97-AF65-F5344CB8AC3E}">
        <p14:creationId xmlns:p14="http://schemas.microsoft.com/office/powerpoint/2010/main" val="81273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150A3-9713-4A53-811A-92BFB23E868F}" type="slidenum">
              <a:rPr lang="en-US"/>
              <a:pPr/>
              <a:t>23</a:t>
            </a:fld>
            <a:endParaRPr lang="en-US"/>
          </a:p>
        </p:txBody>
      </p:sp>
      <p:sp>
        <p:nvSpPr>
          <p:cNvPr id="74754" name="Rectangle 2"/>
          <p:cNvSpPr>
            <a:spLocks noGrp="1" noRot="1" noChangeAspec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74755" name="Rectangle 3"/>
          <p:cNvSpPr>
            <a:spLocks noGrp="1" noChangeArrowheads="1"/>
          </p:cNvSpPr>
          <p:nvPr>
            <p:ph type="body" idx="1"/>
          </p:nvPr>
        </p:nvSpPr>
        <p:spPr>
          <a:xfrm>
            <a:off x="914400" y="4343400"/>
            <a:ext cx="5029200" cy="4114800"/>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Tree>
    <p:extLst>
      <p:ext uri="{BB962C8B-B14F-4D97-AF65-F5344CB8AC3E}">
        <p14:creationId xmlns:p14="http://schemas.microsoft.com/office/powerpoint/2010/main" val="1758310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08DEFA-65B4-4C47-B9C3-3304CF158581}"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B85AB-9803-4513-BB4C-95C650B86032}" type="slidenum">
              <a:rPr lang="en-US" smtClean="0"/>
              <a:t>‹#›</a:t>
            </a:fld>
            <a:endParaRPr lang="en-US"/>
          </a:p>
        </p:txBody>
      </p:sp>
    </p:spTree>
    <p:extLst>
      <p:ext uri="{BB962C8B-B14F-4D97-AF65-F5344CB8AC3E}">
        <p14:creationId xmlns:p14="http://schemas.microsoft.com/office/powerpoint/2010/main" val="407509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8DEFA-65B4-4C47-B9C3-3304CF158581}"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B85AB-9803-4513-BB4C-95C650B86032}" type="slidenum">
              <a:rPr lang="en-US" smtClean="0"/>
              <a:t>‹#›</a:t>
            </a:fld>
            <a:endParaRPr lang="en-US"/>
          </a:p>
        </p:txBody>
      </p:sp>
    </p:spTree>
    <p:extLst>
      <p:ext uri="{BB962C8B-B14F-4D97-AF65-F5344CB8AC3E}">
        <p14:creationId xmlns:p14="http://schemas.microsoft.com/office/powerpoint/2010/main" val="377162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8DEFA-65B4-4C47-B9C3-3304CF158581}"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B85AB-9803-4513-BB4C-95C650B86032}" type="slidenum">
              <a:rPr lang="en-US" smtClean="0"/>
              <a:t>‹#›</a:t>
            </a:fld>
            <a:endParaRPr lang="en-US"/>
          </a:p>
        </p:txBody>
      </p:sp>
    </p:spTree>
    <p:extLst>
      <p:ext uri="{BB962C8B-B14F-4D97-AF65-F5344CB8AC3E}">
        <p14:creationId xmlns:p14="http://schemas.microsoft.com/office/powerpoint/2010/main" val="70907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8DEFA-65B4-4C47-B9C3-3304CF158581}"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B85AB-9803-4513-BB4C-95C650B86032}" type="slidenum">
              <a:rPr lang="en-US" smtClean="0"/>
              <a:t>‹#›</a:t>
            </a:fld>
            <a:endParaRPr lang="en-US"/>
          </a:p>
        </p:txBody>
      </p:sp>
    </p:spTree>
    <p:extLst>
      <p:ext uri="{BB962C8B-B14F-4D97-AF65-F5344CB8AC3E}">
        <p14:creationId xmlns:p14="http://schemas.microsoft.com/office/powerpoint/2010/main" val="14237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08DEFA-65B4-4C47-B9C3-3304CF158581}"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B85AB-9803-4513-BB4C-95C650B86032}" type="slidenum">
              <a:rPr lang="en-US" smtClean="0"/>
              <a:t>‹#›</a:t>
            </a:fld>
            <a:endParaRPr lang="en-US"/>
          </a:p>
        </p:txBody>
      </p:sp>
    </p:spTree>
    <p:extLst>
      <p:ext uri="{BB962C8B-B14F-4D97-AF65-F5344CB8AC3E}">
        <p14:creationId xmlns:p14="http://schemas.microsoft.com/office/powerpoint/2010/main" val="408121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08DEFA-65B4-4C47-B9C3-3304CF158581}"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B85AB-9803-4513-BB4C-95C650B86032}" type="slidenum">
              <a:rPr lang="en-US" smtClean="0"/>
              <a:t>‹#›</a:t>
            </a:fld>
            <a:endParaRPr lang="en-US"/>
          </a:p>
        </p:txBody>
      </p:sp>
    </p:spTree>
    <p:extLst>
      <p:ext uri="{BB962C8B-B14F-4D97-AF65-F5344CB8AC3E}">
        <p14:creationId xmlns:p14="http://schemas.microsoft.com/office/powerpoint/2010/main" val="343510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08DEFA-65B4-4C47-B9C3-3304CF158581}" type="datetimeFigureOut">
              <a:rPr lang="en-US" smtClean="0"/>
              <a:t>8/19/2019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8B85AB-9803-4513-BB4C-95C650B86032}" type="slidenum">
              <a:rPr lang="en-US" smtClean="0"/>
              <a:t>‹#›</a:t>
            </a:fld>
            <a:endParaRPr lang="en-US"/>
          </a:p>
        </p:txBody>
      </p:sp>
    </p:spTree>
    <p:extLst>
      <p:ext uri="{BB962C8B-B14F-4D97-AF65-F5344CB8AC3E}">
        <p14:creationId xmlns:p14="http://schemas.microsoft.com/office/powerpoint/2010/main" val="93171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08DEFA-65B4-4C47-B9C3-3304CF158581}" type="datetimeFigureOut">
              <a:rPr lang="en-US" smtClean="0"/>
              <a:t>8/19/2019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8B85AB-9803-4513-BB4C-95C650B86032}" type="slidenum">
              <a:rPr lang="en-US" smtClean="0"/>
              <a:t>‹#›</a:t>
            </a:fld>
            <a:endParaRPr lang="en-US"/>
          </a:p>
        </p:txBody>
      </p:sp>
    </p:spTree>
    <p:extLst>
      <p:ext uri="{BB962C8B-B14F-4D97-AF65-F5344CB8AC3E}">
        <p14:creationId xmlns:p14="http://schemas.microsoft.com/office/powerpoint/2010/main" val="228832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8DEFA-65B4-4C47-B9C3-3304CF158581}" type="datetimeFigureOut">
              <a:rPr lang="en-US" smtClean="0"/>
              <a:t>8/19/2019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8B85AB-9803-4513-BB4C-95C650B86032}" type="slidenum">
              <a:rPr lang="en-US" smtClean="0"/>
              <a:t>‹#›</a:t>
            </a:fld>
            <a:endParaRPr lang="en-US"/>
          </a:p>
        </p:txBody>
      </p:sp>
    </p:spTree>
    <p:extLst>
      <p:ext uri="{BB962C8B-B14F-4D97-AF65-F5344CB8AC3E}">
        <p14:creationId xmlns:p14="http://schemas.microsoft.com/office/powerpoint/2010/main" val="323677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8DEFA-65B4-4C47-B9C3-3304CF158581}"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B85AB-9803-4513-BB4C-95C650B86032}" type="slidenum">
              <a:rPr lang="en-US" smtClean="0"/>
              <a:t>‹#›</a:t>
            </a:fld>
            <a:endParaRPr lang="en-US"/>
          </a:p>
        </p:txBody>
      </p:sp>
    </p:spTree>
    <p:extLst>
      <p:ext uri="{BB962C8B-B14F-4D97-AF65-F5344CB8AC3E}">
        <p14:creationId xmlns:p14="http://schemas.microsoft.com/office/powerpoint/2010/main" val="2658346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8DEFA-65B4-4C47-B9C3-3304CF158581}"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B85AB-9803-4513-BB4C-95C650B86032}" type="slidenum">
              <a:rPr lang="en-US" smtClean="0"/>
              <a:t>‹#›</a:t>
            </a:fld>
            <a:endParaRPr lang="en-US"/>
          </a:p>
        </p:txBody>
      </p:sp>
    </p:spTree>
    <p:extLst>
      <p:ext uri="{BB962C8B-B14F-4D97-AF65-F5344CB8AC3E}">
        <p14:creationId xmlns:p14="http://schemas.microsoft.com/office/powerpoint/2010/main" val="13233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8DEFA-65B4-4C47-B9C3-3304CF158581}" type="datetimeFigureOut">
              <a:rPr lang="en-US" smtClean="0"/>
              <a:t>8/19/2019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B85AB-9803-4513-BB4C-95C650B86032}" type="slidenum">
              <a:rPr lang="en-US" smtClean="0"/>
              <a:t>‹#›</a:t>
            </a:fld>
            <a:endParaRPr lang="en-US"/>
          </a:p>
        </p:txBody>
      </p:sp>
    </p:spTree>
    <p:extLst>
      <p:ext uri="{BB962C8B-B14F-4D97-AF65-F5344CB8AC3E}">
        <p14:creationId xmlns:p14="http://schemas.microsoft.com/office/powerpoint/2010/main" val="44640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library.hbs.edu/hc/hawthorne/big/wehe_001.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library.hbs.edu/hc/hawthorne/big/wehe_016.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solidFill>
                  <a:srgbClr val="00B050"/>
                </a:solidFill>
                <a:latin typeface="Times New Roman" panose="02020603050405020304" pitchFamily="18" charset="0"/>
                <a:cs typeface="Times New Roman" panose="02020603050405020304" pitchFamily="18" charset="0"/>
              </a:rPr>
              <a:t>Organizational </a:t>
            </a:r>
            <a:r>
              <a:rPr lang="en-US" sz="4400" dirty="0" err="1" smtClean="0">
                <a:solidFill>
                  <a:srgbClr val="00B050"/>
                </a:solidFill>
                <a:latin typeface="Times New Roman" panose="02020603050405020304" pitchFamily="18" charset="0"/>
                <a:cs typeface="Times New Roman" panose="02020603050405020304" pitchFamily="18" charset="0"/>
              </a:rPr>
              <a:t>Behaviour</a:t>
            </a:r>
            <a:endParaRPr lang="en-US" sz="4400" dirty="0">
              <a:solidFill>
                <a:srgbClr val="00B050"/>
              </a:solidFill>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1401372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243" y="365125"/>
            <a:ext cx="11095514" cy="6282006"/>
          </a:xfrm>
        </p:spPr>
      </p:pic>
      <p:sp>
        <p:nvSpPr>
          <p:cNvPr id="5" name="Rectangle 4"/>
          <p:cNvSpPr/>
          <p:nvPr/>
        </p:nvSpPr>
        <p:spPr>
          <a:xfrm>
            <a:off x="2726128" y="6462465"/>
            <a:ext cx="6044283" cy="369332"/>
          </a:xfrm>
          <a:prstGeom prst="rect">
            <a:avLst/>
          </a:prstGeom>
        </p:spPr>
        <p:txBody>
          <a:bodyPr wrap="none">
            <a:spAutoFit/>
          </a:bodyPr>
          <a:lstStyle/>
          <a:p>
            <a:r>
              <a:rPr lang="en-IN" dirty="0"/>
              <a:t>https://iedunote.com/forces-affecting-organizational-behavior</a:t>
            </a:r>
          </a:p>
        </p:txBody>
      </p:sp>
    </p:spTree>
    <p:extLst>
      <p:ext uri="{BB962C8B-B14F-4D97-AF65-F5344CB8AC3E}">
        <p14:creationId xmlns:p14="http://schemas.microsoft.com/office/powerpoint/2010/main" val="350744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peoi.org/Courses/Coursesen/orgbeh/Resources/fwk-bauer-fig01_00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6914" y="774550"/>
            <a:ext cx="8675275" cy="598547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82758" y="251330"/>
            <a:ext cx="2715230"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Level of Analysis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510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457"/>
            <a:ext cx="10515600" cy="1325563"/>
          </a:xfrm>
        </p:spPr>
        <p:txBody>
          <a:bodyPr>
            <a:normAutofit/>
          </a:bodyPr>
          <a:lstStyle/>
          <a:p>
            <a:r>
              <a:rPr lang="en-US" sz="3200" dirty="0" smtClean="0">
                <a:latin typeface="Times New Roman" panose="02020603050405020304" pitchFamily="18" charset="0"/>
                <a:cs typeface="Times New Roman" panose="02020603050405020304" pitchFamily="18" charset="0"/>
              </a:rPr>
              <a:t>What are organizations like as work settings?</a:t>
            </a:r>
            <a:endParaRPr lang="en-US" sz="32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9302" b="10077"/>
          <a:stretch>
            <a:fillRect/>
          </a:stretch>
        </p:blipFill>
        <p:spPr bwMode="auto">
          <a:xfrm>
            <a:off x="838200" y="1690688"/>
            <a:ext cx="10515600" cy="49682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9599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850"/>
            <a:ext cx="10515600" cy="451822"/>
          </a:xfrm>
        </p:spPr>
        <p:txBody>
          <a:bodyPr>
            <a:normAutofit fontScale="90000"/>
          </a:bodyPr>
          <a:lstStyle/>
          <a:p>
            <a:pPr algn="ctr"/>
            <a:r>
              <a:rPr lang="en-US" sz="3600" dirty="0" smtClean="0">
                <a:latin typeface="Times New Roman" panose="02020603050405020304" pitchFamily="18" charset="0"/>
                <a:cs typeface="Times New Roman" panose="02020603050405020304" pitchFamily="18" charset="0"/>
              </a:rPr>
              <a:t>Case Study</a:t>
            </a:r>
            <a:endParaRPr lang="en-US" sz="36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10746845"/>
              </p:ext>
            </p:extLst>
          </p:nvPr>
        </p:nvGraphicFramePr>
        <p:xfrm>
          <a:off x="322728" y="591673"/>
          <a:ext cx="11715078" cy="6101058"/>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5857539"/>
                <a:gridCol w="5857539"/>
              </a:tblGrid>
              <a:tr h="378438">
                <a:tc>
                  <a:txBody>
                    <a:bodyPr/>
                    <a:lstStyle/>
                    <a:p>
                      <a:pPr algn="ctr"/>
                      <a:r>
                        <a:rPr lang="en-US" dirty="0" smtClean="0">
                          <a:latin typeface="Times New Roman" panose="02020603050405020304" pitchFamily="18" charset="0"/>
                          <a:cs typeface="Times New Roman" panose="02020603050405020304" pitchFamily="18" charset="0"/>
                        </a:rPr>
                        <a:t>Case</a:t>
                      </a:r>
                      <a:r>
                        <a:rPr lang="en-US" baseline="0" dirty="0" smtClean="0">
                          <a:latin typeface="Times New Roman" panose="02020603050405020304" pitchFamily="18" charset="0"/>
                          <a:cs typeface="Times New Roman" panose="02020603050405020304" pitchFamily="18" charset="0"/>
                        </a:rPr>
                        <a:t> 1: Mr. Aditya</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Case 2: Mr. Swapnil</a:t>
                      </a:r>
                      <a:endParaRPr lang="en-US" dirty="0">
                        <a:latin typeface="Times New Roman" panose="02020603050405020304" pitchFamily="18" charset="0"/>
                        <a:cs typeface="Times New Roman" panose="02020603050405020304" pitchFamily="18" charset="0"/>
                      </a:endParaRPr>
                    </a:p>
                  </a:txBody>
                  <a:tcPr/>
                </a:tc>
              </a:tr>
              <a:tr h="424486">
                <a:tc>
                  <a:txBody>
                    <a:bodyPr/>
                    <a:lstStyle/>
                    <a:p>
                      <a:r>
                        <a:rPr lang="en-US" dirty="0" smtClean="0">
                          <a:latin typeface="Times New Roman" panose="02020603050405020304" pitchFamily="18" charset="0"/>
                          <a:cs typeface="Times New Roman" panose="02020603050405020304" pitchFamily="18" charset="0"/>
                        </a:rPr>
                        <a:t>College Graduate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College Graduate (was in Mr. Aditya’s graduating batch)</a:t>
                      </a:r>
                      <a:endParaRPr lang="en-US" dirty="0">
                        <a:latin typeface="Times New Roman" panose="02020603050405020304" pitchFamily="18" charset="0"/>
                        <a:cs typeface="Times New Roman" panose="02020603050405020304" pitchFamily="18" charset="0"/>
                      </a:endParaRPr>
                    </a:p>
                  </a:txBody>
                  <a:tcPr/>
                </a:tc>
              </a:tr>
              <a:tr h="378438">
                <a:tc>
                  <a:txBody>
                    <a:bodyPr/>
                    <a:lstStyle/>
                    <a:p>
                      <a:r>
                        <a:rPr lang="en-US" sz="1800" dirty="0" smtClean="0">
                          <a:latin typeface="Times New Roman" panose="02020603050405020304" pitchFamily="18" charset="0"/>
                          <a:cs typeface="Times New Roman" panose="02020603050405020304" pitchFamily="18" charset="0"/>
                        </a:rPr>
                        <a:t>Hired at Trekkie Technology </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The Force Technology, a direct competitor of Trekkie</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Tech</a:t>
                      </a:r>
                      <a:endParaRPr lang="en-US" sz="1800" dirty="0">
                        <a:latin typeface="Times New Roman" panose="02020603050405020304" pitchFamily="18" charset="0"/>
                        <a:cs typeface="Times New Roman" panose="02020603050405020304" pitchFamily="18" charset="0"/>
                      </a:endParaRPr>
                    </a:p>
                  </a:txBody>
                  <a:tcPr/>
                </a:tc>
              </a:tr>
              <a:tr h="378438">
                <a:tc gridSpan="2">
                  <a:txBody>
                    <a:bodyPr/>
                    <a:lstStyle/>
                    <a:p>
                      <a:pPr algn="ctr"/>
                      <a:r>
                        <a:rPr lang="en-US" b="1" u="none" dirty="0" smtClean="0">
                          <a:solidFill>
                            <a:srgbClr val="C00000"/>
                          </a:solidFill>
                          <a:latin typeface="Times New Roman" panose="02020603050405020304" pitchFamily="18" charset="0"/>
                          <a:cs typeface="Times New Roman" panose="02020603050405020304" pitchFamily="18" charset="0"/>
                        </a:rPr>
                        <a:t>Both</a:t>
                      </a:r>
                      <a:r>
                        <a:rPr lang="en-US" b="1" u="none" baseline="0" dirty="0" smtClean="0">
                          <a:solidFill>
                            <a:srgbClr val="C00000"/>
                          </a:solidFill>
                          <a:latin typeface="Times New Roman" panose="02020603050405020304" pitchFamily="18" charset="0"/>
                          <a:cs typeface="Times New Roman" panose="02020603050405020304" pitchFamily="18" charset="0"/>
                        </a:rPr>
                        <a:t> are equally good in terms of Technical Skills and have great zeal and Motivation to work</a:t>
                      </a:r>
                      <a:endParaRPr lang="en-US" b="1" u="none" dirty="0">
                        <a:solidFill>
                          <a:srgbClr val="C00000"/>
                        </a:solidFill>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r>
              <a:tr h="1797581">
                <a:tc>
                  <a:txBody>
                    <a:bodyPr/>
                    <a:lstStyle/>
                    <a:p>
                      <a:r>
                        <a:rPr lang="en-US" b="1" dirty="0" smtClean="0">
                          <a:solidFill>
                            <a:srgbClr val="C00000"/>
                          </a:solidFill>
                          <a:latin typeface="Times New Roman" panose="02020603050405020304" pitchFamily="18" charset="0"/>
                          <a:cs typeface="Times New Roman" panose="02020603050405020304" pitchFamily="18" charset="0"/>
                        </a:rPr>
                        <a:t>Colleagues:</a:t>
                      </a:r>
                      <a:endParaRPr lang="en-US" b="1" baseline="0" dirty="0" smtClean="0">
                        <a:solidFill>
                          <a:srgbClr val="C0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Raju is a pompous jerk, </a:t>
                      </a:r>
                      <a:r>
                        <a:rPr lang="en-US" dirty="0" err="1" smtClean="0">
                          <a:latin typeface="Times New Roman" panose="02020603050405020304" pitchFamily="18" charset="0"/>
                          <a:cs typeface="Times New Roman" panose="02020603050405020304" pitchFamily="18" charset="0"/>
                        </a:rPr>
                        <a:t>Sonal</a:t>
                      </a:r>
                      <a:r>
                        <a:rPr lang="en-US" dirty="0" smtClean="0">
                          <a:latin typeface="Times New Roman" panose="02020603050405020304" pitchFamily="18" charset="0"/>
                          <a:cs typeface="Times New Roman" panose="02020603050405020304" pitchFamily="18" charset="0"/>
                        </a:rPr>
                        <a:t> is a constant complainer, Raja spends more time gossiping than working and Aditya’s boss, Mr. </a:t>
                      </a:r>
                      <a:r>
                        <a:rPr lang="en-US" dirty="0" err="1" smtClean="0">
                          <a:latin typeface="Times New Roman" panose="02020603050405020304" pitchFamily="18" charset="0"/>
                          <a:cs typeface="Times New Roman" panose="02020603050405020304" pitchFamily="18" charset="0"/>
                        </a:rPr>
                        <a:t>Rawat</a:t>
                      </a:r>
                      <a:r>
                        <a:rPr lang="en-US" dirty="0" smtClean="0">
                          <a:latin typeface="Times New Roman" panose="02020603050405020304" pitchFamily="18" charset="0"/>
                          <a:cs typeface="Times New Roman" panose="02020603050405020304" pitchFamily="18" charset="0"/>
                        </a:rPr>
                        <a:t>, is never around when Aditya needs him. </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Swapnil it</a:t>
                      </a:r>
                      <a:r>
                        <a:rPr lang="en-US" baseline="0" dirty="0" smtClean="0">
                          <a:latin typeface="Times New Roman" panose="02020603050405020304" pitchFamily="18" charset="0"/>
                          <a:cs typeface="Times New Roman" panose="02020603050405020304" pitchFamily="18" charset="0"/>
                        </a:rPr>
                        <a:t> is a</a:t>
                      </a:r>
                      <a:r>
                        <a:rPr lang="en-US" dirty="0" smtClean="0">
                          <a:latin typeface="Times New Roman" panose="02020603050405020304" pitchFamily="18" charset="0"/>
                          <a:cs typeface="Times New Roman" panose="02020603050405020304" pitchFamily="18" charset="0"/>
                        </a:rPr>
                        <a:t> great place to work because his coworkers and manager are supportive and work together to help each other succeed. His manager, Mr. Srivastava, considers himself a part of the team and even shares the same workspace.</a:t>
                      </a:r>
                      <a:r>
                        <a:rPr lang="en-US" baseline="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r>
              <a:tr h="1513753">
                <a:tc>
                  <a:txBody>
                    <a:bodyPr/>
                    <a:lstStyle/>
                    <a:p>
                      <a:r>
                        <a:rPr lang="en-US" b="1" dirty="0" smtClean="0">
                          <a:solidFill>
                            <a:srgbClr val="C00000"/>
                          </a:solidFill>
                          <a:latin typeface="Times New Roman" panose="02020603050405020304" pitchFamily="18" charset="0"/>
                          <a:cs typeface="Times New Roman" panose="02020603050405020304" pitchFamily="18" charset="0"/>
                        </a:rPr>
                        <a:t>Emotional Plight: </a:t>
                      </a:r>
                    </a:p>
                    <a:p>
                      <a:r>
                        <a:rPr lang="en-US" dirty="0" smtClean="0">
                          <a:latin typeface="Times New Roman" panose="02020603050405020304" pitchFamily="18" charset="0"/>
                          <a:cs typeface="Times New Roman" panose="02020603050405020304" pitchFamily="18" charset="0"/>
                        </a:rPr>
                        <a:t>Instead of focusing on his job, he spends much of his workday distracted, trying to keep his emotions in check so that he does not tell his coworkers what he really thinks of them</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Times New Roman" panose="02020603050405020304" pitchFamily="18" charset="0"/>
                          <a:cs typeface="Times New Roman" panose="02020603050405020304" pitchFamily="18" charset="0"/>
                        </a:rPr>
                        <a:t>Swapnil </a:t>
                      </a:r>
                      <a:r>
                        <a:rPr lang="en-US" dirty="0" smtClean="0">
                          <a:latin typeface="Times New Roman" panose="02020603050405020304" pitchFamily="18" charset="0"/>
                          <a:cs typeface="Times New Roman" panose="02020603050405020304" pitchFamily="18" charset="0"/>
                        </a:rPr>
                        <a:t>is able to focus on his work and ask questions when needed and is highly productive as a result. </a:t>
                      </a:r>
                    </a:p>
                    <a:p>
                      <a:endParaRPr lang="en-US" dirty="0">
                        <a:latin typeface="Times New Roman" panose="02020603050405020304" pitchFamily="18" charset="0"/>
                        <a:cs typeface="Times New Roman" panose="02020603050405020304" pitchFamily="18" charset="0"/>
                      </a:endParaRPr>
                    </a:p>
                  </a:txBody>
                  <a:tcPr/>
                </a:tc>
              </a:tr>
              <a:tr h="1229924">
                <a:tc>
                  <a:txBody>
                    <a:bodyPr/>
                    <a:lstStyle/>
                    <a:p>
                      <a:r>
                        <a:rPr lang="en-US" b="1" dirty="0" smtClean="0">
                          <a:solidFill>
                            <a:srgbClr val="C00000"/>
                          </a:solidFill>
                          <a:latin typeface="Times New Roman" panose="02020603050405020304" pitchFamily="18" charset="0"/>
                          <a:cs typeface="Times New Roman" panose="02020603050405020304" pitchFamily="18" charset="0"/>
                        </a:rPr>
                        <a:t>Behavioral response: </a:t>
                      </a:r>
                    </a:p>
                    <a:p>
                      <a:r>
                        <a:rPr lang="en-US" dirty="0" smtClean="0">
                          <a:latin typeface="Times New Roman" panose="02020603050405020304" pitchFamily="18" charset="0"/>
                          <a:cs typeface="Times New Roman" panose="02020603050405020304" pitchFamily="18" charset="0"/>
                        </a:rPr>
                        <a:t>He avoids these people at all costs, which is relatively easy due to his coworkers' preoccupations with themselves and others keeping them away from their desks</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Swapnil loves his job, especially because of the people he works with. </a:t>
                      </a:r>
                    </a:p>
                    <a:p>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970156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355002"/>
            <a:ext cx="11223171" cy="5821961"/>
          </a:xfrm>
        </p:spPr>
        <p:txBody>
          <a:bodyPr/>
          <a:lstStyle/>
          <a:p>
            <a:r>
              <a:rPr lang="en-US" dirty="0" smtClean="0">
                <a:latin typeface="Times New Roman" panose="02020603050405020304" pitchFamily="18" charset="0"/>
                <a:cs typeface="Times New Roman" panose="02020603050405020304" pitchFamily="18" charset="0"/>
              </a:rPr>
              <a:t>What makes Swapnil and Aditya different? </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What will happen to your behavior if you know that you are being videotaped and it will be posted on YouTube ?</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Social Context and Organizational </a:t>
            </a:r>
            <a:r>
              <a:rPr lang="en-US" dirty="0" err="1" smtClean="0">
                <a:latin typeface="Times New Roman" panose="02020603050405020304" pitchFamily="18" charset="0"/>
                <a:cs typeface="Times New Roman" panose="02020603050405020304" pitchFamily="18" charset="0"/>
              </a:rPr>
              <a:t>Behaviour</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US" dirty="0" smtClean="0"/>
              <a:t/>
            </a:r>
            <a:br>
              <a:rPr lang="en-US" dirty="0" smtClean="0"/>
            </a:br>
            <a:endParaRPr lang="en-US" dirty="0"/>
          </a:p>
        </p:txBody>
      </p:sp>
    </p:spTree>
    <p:extLst>
      <p:ext uri="{BB962C8B-B14F-4D97-AF65-F5344CB8AC3E}">
        <p14:creationId xmlns:p14="http://schemas.microsoft.com/office/powerpoint/2010/main" val="392239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3">
                                            <p:txEl>
                                              <p:pRg st="0" end="0"/>
                                            </p:txEl>
                                          </p:spTgt>
                                        </p:tgtEl>
                                      </p:cBhvr>
                                      <p:by x="150000" y="150000"/>
                                    </p:animScale>
                                  </p:childTnLst>
                                </p:cTn>
                              </p:par>
                            </p:childTnLst>
                          </p:cTn>
                        </p:par>
                        <p:par>
                          <p:cTn id="7" fill="hold">
                            <p:stCondLst>
                              <p:cond delay="2000"/>
                            </p:stCondLst>
                            <p:childTnLst>
                              <p:par>
                                <p:cTn id="8" presetID="6" presetClass="emph" presetSubtype="0" fill="hold" nodeType="afterEffect">
                                  <p:stCondLst>
                                    <p:cond delay="0"/>
                                  </p:stCondLst>
                                  <p:childTnLst>
                                    <p:animScale>
                                      <p:cBhvr>
                                        <p:cTn id="9" dur="2000" fill="hold"/>
                                        <p:tgtEl>
                                          <p:spTgt spid="3">
                                            <p:txEl>
                                              <p:pRg st="3" end="3"/>
                                            </p:txEl>
                                          </p:spTgt>
                                        </p:tgtEl>
                                      </p:cBhvr>
                                      <p:by x="150000" y="150000"/>
                                    </p:animScale>
                                  </p:childTnLst>
                                </p:cTn>
                              </p:par>
                            </p:childTnLst>
                          </p:cTn>
                        </p:par>
                        <p:par>
                          <p:cTn id="10" fill="hold">
                            <p:stCondLst>
                              <p:cond delay="4000"/>
                            </p:stCondLst>
                            <p:childTnLst>
                              <p:par>
                                <p:cTn id="11" presetID="6" presetClass="emph" presetSubtype="0" fill="hold" nodeType="afterEffect">
                                  <p:stCondLst>
                                    <p:cond delay="0"/>
                                  </p:stCondLst>
                                  <p:childTnLst>
                                    <p:animScale>
                                      <p:cBhvr>
                                        <p:cTn id="12" dur="2000" fill="hold"/>
                                        <p:tgtEl>
                                          <p:spTgt spid="3">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cpp.edu/%7Ewcweber/301/301slide/ch02301/img016.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6314" y="239486"/>
            <a:ext cx="10831286" cy="6389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39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990600" y="591911"/>
            <a:ext cx="10276114"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b="1" u="sng" dirty="0">
                <a:latin typeface="Bookman Old Style" panose="02050604050505020204" pitchFamily="18" charset="0"/>
              </a:rPr>
              <a:t>HAWTHORNE EXPERIMENT</a:t>
            </a:r>
          </a:p>
          <a:p>
            <a:pPr algn="ctr" eaLnBrk="1" hangingPunct="1">
              <a:spcBef>
                <a:spcPct val="0"/>
              </a:spcBef>
              <a:buFontTx/>
              <a:buNone/>
            </a:pPr>
            <a:endParaRPr lang="en-US" b="1" u="sng" dirty="0">
              <a:latin typeface="Bookman Old Style" panose="02050604050505020204" pitchFamily="18" charset="0"/>
            </a:endParaRPr>
          </a:p>
          <a:p>
            <a:pPr eaLnBrk="1" hangingPunct="1">
              <a:spcBef>
                <a:spcPct val="0"/>
              </a:spcBef>
              <a:buFont typeface="Wingdings" panose="05000000000000000000" pitchFamily="2" charset="2"/>
              <a:buChar char="§"/>
            </a:pPr>
            <a:r>
              <a:rPr lang="en-US" sz="2800" dirty="0">
                <a:latin typeface="Bookman Old Style" panose="02050604050505020204" pitchFamily="18" charset="0"/>
              </a:rPr>
              <a:t>Conducted between 1924-1932</a:t>
            </a:r>
          </a:p>
          <a:p>
            <a:pPr eaLnBrk="1" hangingPunct="1">
              <a:spcBef>
                <a:spcPct val="0"/>
              </a:spcBef>
              <a:buFont typeface="Wingdings" panose="05000000000000000000" pitchFamily="2" charset="2"/>
              <a:buChar char="§"/>
            </a:pPr>
            <a:endParaRPr lang="en-US" sz="2800" dirty="0">
              <a:latin typeface="Bookman Old Style" panose="02050604050505020204" pitchFamily="18" charset="0"/>
            </a:endParaRPr>
          </a:p>
          <a:p>
            <a:pPr eaLnBrk="1" hangingPunct="1">
              <a:spcBef>
                <a:spcPct val="0"/>
              </a:spcBef>
              <a:buFont typeface="Wingdings" panose="05000000000000000000" pitchFamily="2" charset="2"/>
              <a:buChar char="§"/>
            </a:pPr>
            <a:r>
              <a:rPr lang="en-US" sz="2800" dirty="0">
                <a:latin typeface="Bookman Old Style" panose="02050604050505020204" pitchFamily="18" charset="0"/>
              </a:rPr>
              <a:t>Conducted at WESTERN ELECTRIC COMPANY, Chicago, USA</a:t>
            </a:r>
          </a:p>
          <a:p>
            <a:pPr eaLnBrk="1" hangingPunct="1">
              <a:spcBef>
                <a:spcPct val="0"/>
              </a:spcBef>
              <a:buFont typeface="Wingdings" panose="05000000000000000000" pitchFamily="2" charset="2"/>
              <a:buChar char="§"/>
            </a:pPr>
            <a:endParaRPr lang="en-US" sz="2800" dirty="0">
              <a:latin typeface="Bookman Old Style" panose="02050604050505020204" pitchFamily="18" charset="0"/>
            </a:endParaRPr>
          </a:p>
          <a:p>
            <a:pPr eaLnBrk="1" hangingPunct="1">
              <a:spcBef>
                <a:spcPct val="0"/>
              </a:spcBef>
              <a:buFont typeface="Wingdings" panose="05000000000000000000" pitchFamily="2" charset="2"/>
              <a:buChar char="§"/>
            </a:pPr>
            <a:r>
              <a:rPr lang="en-US" sz="2800" dirty="0">
                <a:latin typeface="Bookman Old Style" panose="02050604050505020204" pitchFamily="18" charset="0"/>
              </a:rPr>
              <a:t>Conducted by,</a:t>
            </a:r>
          </a:p>
          <a:p>
            <a:pPr eaLnBrk="1" hangingPunct="1">
              <a:spcBef>
                <a:spcPct val="0"/>
              </a:spcBef>
              <a:buFont typeface="Wingdings" panose="05000000000000000000" pitchFamily="2" charset="2"/>
              <a:buChar char="v"/>
            </a:pPr>
            <a:r>
              <a:rPr lang="en-US" sz="2800" dirty="0">
                <a:latin typeface="Bookman Old Style" panose="02050604050505020204" pitchFamily="18" charset="0"/>
              </a:rPr>
              <a:t> Elton Mayo</a:t>
            </a:r>
          </a:p>
          <a:p>
            <a:pPr eaLnBrk="1" hangingPunct="1">
              <a:spcBef>
                <a:spcPct val="0"/>
              </a:spcBef>
              <a:buFont typeface="Wingdings" panose="05000000000000000000" pitchFamily="2" charset="2"/>
              <a:buChar char="v"/>
            </a:pPr>
            <a:r>
              <a:rPr lang="en-US" sz="2800" dirty="0">
                <a:latin typeface="Bookman Old Style" panose="02050604050505020204" pitchFamily="18" charset="0"/>
              </a:rPr>
              <a:t>White Head</a:t>
            </a:r>
          </a:p>
          <a:p>
            <a:pPr eaLnBrk="1" hangingPunct="1">
              <a:spcBef>
                <a:spcPct val="0"/>
              </a:spcBef>
              <a:buFont typeface="Wingdings" panose="05000000000000000000" pitchFamily="2" charset="2"/>
              <a:buChar char="v"/>
            </a:pPr>
            <a:r>
              <a:rPr lang="en-US" sz="2800" dirty="0">
                <a:latin typeface="Bookman Old Style" panose="02050604050505020204" pitchFamily="18" charset="0"/>
              </a:rPr>
              <a:t>Roethlisberger</a:t>
            </a:r>
          </a:p>
          <a:p>
            <a:pPr eaLnBrk="1" hangingPunct="1">
              <a:spcBef>
                <a:spcPct val="0"/>
              </a:spcBef>
              <a:buFont typeface="Wingdings" panose="05000000000000000000" pitchFamily="2" charset="2"/>
              <a:buChar char="§"/>
            </a:pPr>
            <a:endParaRPr lang="en-IN" sz="2800" dirty="0">
              <a:latin typeface="Bookman Old Style" panose="02050604050505020204" pitchFamily="18" charset="0"/>
            </a:endParaRPr>
          </a:p>
        </p:txBody>
      </p:sp>
    </p:spTree>
    <p:extLst>
      <p:ext uri="{BB962C8B-B14F-4D97-AF65-F5344CB8AC3E}">
        <p14:creationId xmlns:p14="http://schemas.microsoft.com/office/powerpoint/2010/main" val="291218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latin typeface="Bookman Old Style" panose="02050604050505020204" pitchFamily="18" charset="0"/>
              </a:rPr>
              <a:t>Experiments Conducted</a:t>
            </a:r>
          </a:p>
        </p:txBody>
      </p:sp>
      <p:sp>
        <p:nvSpPr>
          <p:cNvPr id="6147" name="Content Placeholder 2"/>
          <p:cNvSpPr>
            <a:spLocks noGrp="1"/>
          </p:cNvSpPr>
          <p:nvPr>
            <p:ph idx="1"/>
          </p:nvPr>
        </p:nvSpPr>
        <p:spPr/>
        <p:txBody>
          <a:bodyPr/>
          <a:lstStyle/>
          <a:p>
            <a:pPr eaLnBrk="1" hangingPunct="1"/>
            <a:r>
              <a:rPr lang="en-US" smtClean="0">
                <a:latin typeface="Bookman Old Style" panose="02050604050505020204" pitchFamily="18" charset="0"/>
              </a:rPr>
              <a:t>Illumination Experiment</a:t>
            </a:r>
          </a:p>
          <a:p>
            <a:pPr eaLnBrk="1" hangingPunct="1"/>
            <a:r>
              <a:rPr lang="en-US" smtClean="0">
                <a:latin typeface="Bookman Old Style" panose="02050604050505020204" pitchFamily="18" charset="0"/>
              </a:rPr>
              <a:t>Relay Assembly Test Experiments</a:t>
            </a:r>
          </a:p>
          <a:p>
            <a:pPr eaLnBrk="1" hangingPunct="1"/>
            <a:r>
              <a:rPr lang="en-US" smtClean="0">
                <a:latin typeface="Bookman Old Style" panose="02050604050505020204" pitchFamily="18" charset="0"/>
              </a:rPr>
              <a:t>Relay Assembly Room #2</a:t>
            </a:r>
          </a:p>
          <a:p>
            <a:pPr eaLnBrk="1" hangingPunct="1"/>
            <a:r>
              <a:rPr lang="en-US" smtClean="0">
                <a:latin typeface="Bookman Old Style" panose="02050604050505020204" pitchFamily="18" charset="0"/>
              </a:rPr>
              <a:t>Mica Splitting Test Group</a:t>
            </a:r>
          </a:p>
          <a:p>
            <a:pPr eaLnBrk="1" hangingPunct="1"/>
            <a:r>
              <a:rPr lang="en-US" smtClean="0">
                <a:latin typeface="Bookman Old Style" panose="02050604050505020204" pitchFamily="18" charset="0"/>
              </a:rPr>
              <a:t>Plant Interview Group</a:t>
            </a:r>
          </a:p>
          <a:p>
            <a:pPr eaLnBrk="1" hangingPunct="1"/>
            <a:r>
              <a:rPr lang="en-US" smtClean="0">
                <a:latin typeface="Bookman Old Style" panose="02050604050505020204" pitchFamily="18" charset="0"/>
              </a:rPr>
              <a:t>Bank Wiring Observation Group</a:t>
            </a:r>
          </a:p>
          <a:p>
            <a:pPr eaLnBrk="1" hangingPunct="1"/>
            <a:endParaRPr lang="en-US" smtClean="0">
              <a:latin typeface="Bookman Old Style" panose="02050604050505020204" pitchFamily="18" charset="0"/>
            </a:endParaRPr>
          </a:p>
          <a:p>
            <a:pPr eaLnBrk="1" hangingPunct="1"/>
            <a:endParaRPr lang="en-US" smtClean="0">
              <a:latin typeface="Bookman Old Style" panose="02050604050505020204" pitchFamily="18" charset="0"/>
            </a:endParaRPr>
          </a:p>
          <a:p>
            <a:pPr eaLnBrk="1" hangingPunct="1"/>
            <a:endParaRPr lang="en-US" smtClean="0">
              <a:latin typeface="Bookman Old Style" panose="02050604050505020204" pitchFamily="18" charset="0"/>
            </a:endParaRPr>
          </a:p>
          <a:p>
            <a:pPr eaLnBrk="1" hangingPunct="1"/>
            <a:endParaRPr lang="en-US" smtClean="0">
              <a:latin typeface="Bookman Old Style" panose="02050604050505020204" pitchFamily="18" charset="0"/>
            </a:endParaRPr>
          </a:p>
          <a:p>
            <a:pPr eaLnBrk="1" hangingPunct="1"/>
            <a:endParaRPr lang="en-US" smtClean="0">
              <a:latin typeface="Bookman Old Style" panose="02050604050505020204" pitchFamily="18" charset="0"/>
            </a:endParaRPr>
          </a:p>
        </p:txBody>
      </p:sp>
    </p:spTree>
    <p:extLst>
      <p:ext uri="{BB962C8B-B14F-4D97-AF65-F5344CB8AC3E}">
        <p14:creationId xmlns:p14="http://schemas.microsoft.com/office/powerpoint/2010/main" val="1870798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600" dirty="0" err="1" smtClean="0">
                <a:latin typeface="Bookman Old Style" panose="02050604050505020204" pitchFamily="18" charset="0"/>
              </a:rPr>
              <a:t>Aireal</a:t>
            </a:r>
            <a:r>
              <a:rPr lang="en-US" sz="3600" dirty="0" smtClean="0">
                <a:latin typeface="Bookman Old Style" panose="02050604050505020204" pitchFamily="18" charset="0"/>
              </a:rPr>
              <a:t> </a:t>
            </a:r>
            <a:r>
              <a:rPr lang="en-US" sz="3600" dirty="0">
                <a:latin typeface="Bookman Old Style" panose="02050604050505020204" pitchFamily="18" charset="0"/>
              </a:rPr>
              <a:t>View of Hawthorne </a:t>
            </a:r>
            <a:r>
              <a:rPr lang="en-US" sz="3600" dirty="0" smtClean="0">
                <a:latin typeface="Bookman Old Style" panose="02050604050505020204" pitchFamily="18" charset="0"/>
              </a:rPr>
              <a:t>Works</a:t>
            </a:r>
            <a:endParaRPr lang="en-US" sz="3600" dirty="0">
              <a:latin typeface="Bookman Old Style" panose="02050604050505020204" pitchFamily="18" charset="0"/>
            </a:endParaRPr>
          </a:p>
        </p:txBody>
      </p:sp>
      <p:pic>
        <p:nvPicPr>
          <p:cNvPr id="12291" name="wehe_001" descr="Wehe 1">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2286000"/>
            <a:ext cx="7620000" cy="3086100"/>
          </a:xfrm>
        </p:spPr>
      </p:pic>
    </p:spTree>
    <p:extLst>
      <p:ext uri="{BB962C8B-B14F-4D97-AF65-F5344CB8AC3E}">
        <p14:creationId xmlns:p14="http://schemas.microsoft.com/office/powerpoint/2010/main" val="1157063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latin typeface="Bookman Old Style" panose="02050604050505020204" pitchFamily="18" charset="0"/>
              </a:rPr>
              <a:t>Magnetic Wire Insulating Department</a:t>
            </a:r>
          </a:p>
        </p:txBody>
      </p:sp>
      <p:pic>
        <p:nvPicPr>
          <p:cNvPr id="13315" name="wehe_016" descr="Wehe 16">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2667000" y="1905000"/>
            <a:ext cx="7010400" cy="4038600"/>
          </a:xfrm>
        </p:spPr>
      </p:pic>
    </p:spTree>
    <p:extLst>
      <p:ext uri="{BB962C8B-B14F-4D97-AF65-F5344CB8AC3E}">
        <p14:creationId xmlns:p14="http://schemas.microsoft.com/office/powerpoint/2010/main" val="55254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C00000"/>
                </a:solidFill>
                <a:latin typeface="Times New Roman" panose="02020603050405020304" pitchFamily="18" charset="0"/>
                <a:cs typeface="Times New Roman" panose="02020603050405020304" pitchFamily="18" charset="0"/>
              </a:rPr>
              <a:t>What is an Organization?</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A </a:t>
            </a:r>
            <a:r>
              <a:rPr lang="en-US" sz="3200" dirty="0" smtClean="0">
                <a:solidFill>
                  <a:srgbClr val="C00000"/>
                </a:solidFill>
                <a:latin typeface="Times New Roman" panose="02020603050405020304" pitchFamily="18" charset="0"/>
                <a:cs typeface="Times New Roman" panose="02020603050405020304" pitchFamily="18" charset="0"/>
              </a:rPr>
              <a:t>structured social system </a:t>
            </a:r>
            <a:r>
              <a:rPr lang="en-US" sz="3200" dirty="0" smtClean="0">
                <a:latin typeface="Times New Roman" panose="02020603050405020304" pitchFamily="18" charset="0"/>
                <a:cs typeface="Times New Roman" panose="02020603050405020304" pitchFamily="18" charset="0"/>
              </a:rPr>
              <a:t>consisting of group and individuals working together to </a:t>
            </a:r>
            <a:r>
              <a:rPr lang="en-US" sz="3200" dirty="0" smtClean="0">
                <a:solidFill>
                  <a:srgbClr val="C00000"/>
                </a:solidFill>
                <a:latin typeface="Times New Roman" panose="02020603050405020304" pitchFamily="18" charset="0"/>
                <a:cs typeface="Times New Roman" panose="02020603050405020304" pitchFamily="18" charset="0"/>
              </a:rPr>
              <a:t>meet some agreed on objectives</a:t>
            </a:r>
          </a:p>
          <a:p>
            <a:endParaRPr lang="en-US" sz="3200"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lvl="1"/>
            <a:r>
              <a:rPr lang="en-US" sz="3000" dirty="0">
                <a:latin typeface="Times New Roman" panose="02020603050405020304" pitchFamily="18" charset="0"/>
                <a:cs typeface="Times New Roman" panose="02020603050405020304" pitchFamily="18" charset="0"/>
              </a:rPr>
              <a:t>The core purpose of an organization is </a:t>
            </a:r>
            <a:r>
              <a:rPr lang="en-US" sz="3000" dirty="0" smtClean="0">
                <a:latin typeface="Times New Roman" panose="02020603050405020304" pitchFamily="18" charset="0"/>
                <a:cs typeface="Times New Roman" panose="02020603050405020304" pitchFamily="18" charset="0"/>
              </a:rPr>
              <a:t>the creation of ... </a:t>
            </a:r>
          </a:p>
          <a:p>
            <a:pPr lvl="2"/>
            <a:r>
              <a:rPr lang="en-US" sz="3000" dirty="0" smtClean="0">
                <a:latin typeface="Times New Roman" panose="02020603050405020304" pitchFamily="18" charset="0"/>
                <a:cs typeface="Times New Roman" panose="02020603050405020304" pitchFamily="18" charset="0"/>
              </a:rPr>
              <a:t>Vision, Missions, and Objectives</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612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hemalayam\Desktop\hawthorne\23453_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857250"/>
            <a:ext cx="8001000" cy="58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2"/>
          <p:cNvSpPr txBox="1">
            <a:spLocks noChangeArrowheads="1"/>
          </p:cNvSpPr>
          <p:nvPr/>
        </p:nvSpPr>
        <p:spPr bwMode="auto">
          <a:xfrm>
            <a:off x="2166939" y="214313"/>
            <a:ext cx="7858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b="1" u="sng" dirty="0">
                <a:latin typeface="Bookman Old Style" panose="02050604050505020204" pitchFamily="18" charset="0"/>
              </a:rPr>
              <a:t>Western Electric Company</a:t>
            </a:r>
            <a:endParaRPr lang="en-IN" b="1" u="sng" dirty="0">
              <a:latin typeface="Bookman Old Style" panose="02050604050505020204" pitchFamily="18" charset="0"/>
            </a:endParaRPr>
          </a:p>
        </p:txBody>
      </p:sp>
    </p:spTree>
    <p:extLst>
      <p:ext uri="{BB962C8B-B14F-4D97-AF65-F5344CB8AC3E}">
        <p14:creationId xmlns:p14="http://schemas.microsoft.com/office/powerpoint/2010/main" val="18592722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8056" y="1164772"/>
            <a:ext cx="9808029" cy="4685620"/>
          </a:xfrm>
        </p:spPr>
        <p:txBody>
          <a:bodyPr>
            <a:normAutofit/>
          </a:bodyPr>
          <a:lstStyle/>
          <a:p>
            <a:pPr marL="0" indent="0">
              <a:buNone/>
            </a:pPr>
            <a:r>
              <a:rPr lang="en-US" sz="3200" dirty="0">
                <a:latin typeface="Bookman Old Style" panose="02050604050505020204" pitchFamily="18" charset="0"/>
              </a:rPr>
              <a:t>The experimenters concluded that it was not the changes in physical conditions that were affecting the workers' productivity. Rather, it was the fact that </a:t>
            </a:r>
            <a:r>
              <a:rPr lang="en-US" sz="3200" dirty="0">
                <a:solidFill>
                  <a:srgbClr val="C00000"/>
                </a:solidFill>
                <a:latin typeface="Bookman Old Style" panose="02050604050505020204" pitchFamily="18" charset="0"/>
              </a:rPr>
              <a:t>someone was actually concerned about their workplace, and the opportunities this gave them to discuss changes before they took place.</a:t>
            </a:r>
          </a:p>
        </p:txBody>
      </p:sp>
    </p:spTree>
    <p:extLst>
      <p:ext uri="{BB962C8B-B14F-4D97-AF65-F5344CB8AC3E}">
        <p14:creationId xmlns:p14="http://schemas.microsoft.com/office/powerpoint/2010/main" val="1647471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2-</a:t>
            </a:r>
            <a:fld id="{BAB67AF5-5DDF-429D-8DAB-D4165499DA5A}" type="slidenum">
              <a:rPr lang="en-US"/>
              <a:pPr/>
              <a:t>22</a:t>
            </a:fld>
            <a:endParaRPr lang="en-US"/>
          </a:p>
        </p:txBody>
      </p:sp>
      <p:sp>
        <p:nvSpPr>
          <p:cNvPr id="71682" name="Rectangle 2"/>
          <p:cNvSpPr>
            <a:spLocks noGrp="1" noChangeArrowheads="1"/>
          </p:cNvSpPr>
          <p:nvPr>
            <p:ph type="title"/>
          </p:nvPr>
        </p:nvSpPr>
        <p:spPr/>
        <p:txBody>
          <a:bodyPr/>
          <a:lstStyle/>
          <a:p>
            <a:r>
              <a:rPr lang="en-US" dirty="0">
                <a:latin typeface="Bookman Old Style" panose="02050604050505020204" pitchFamily="18" charset="0"/>
              </a:rPr>
              <a:t>The Hawthorne Studies</a:t>
            </a:r>
          </a:p>
        </p:txBody>
      </p:sp>
      <p:sp>
        <p:nvSpPr>
          <p:cNvPr id="71683" name="Rectangle 3"/>
          <p:cNvSpPr>
            <a:spLocks noGrp="1" noChangeArrowheads="1"/>
          </p:cNvSpPr>
          <p:nvPr>
            <p:ph type="body" idx="1"/>
          </p:nvPr>
        </p:nvSpPr>
        <p:spPr>
          <a:xfrm>
            <a:off x="1491343" y="1690688"/>
            <a:ext cx="9612085" cy="4524375"/>
          </a:xfrm>
        </p:spPr>
        <p:txBody>
          <a:bodyPr>
            <a:normAutofit/>
          </a:bodyPr>
          <a:lstStyle/>
          <a:p>
            <a:pPr>
              <a:buFontTx/>
              <a:buNone/>
            </a:pPr>
            <a:r>
              <a:rPr lang="en-US" sz="3200" dirty="0">
                <a:latin typeface="Bookman Old Style" panose="02050604050505020204" pitchFamily="18" charset="0"/>
              </a:rPr>
              <a:t>Human Relations Implications</a:t>
            </a:r>
          </a:p>
          <a:p>
            <a:pPr lvl="1"/>
            <a:r>
              <a:rPr lang="en-US" sz="3200" i="1" dirty="0">
                <a:latin typeface="Bookman Old Style" panose="02050604050505020204" pitchFamily="18" charset="0"/>
              </a:rPr>
              <a:t>Hawthorne effect</a:t>
            </a:r>
            <a:r>
              <a:rPr lang="en-US" sz="3200" dirty="0">
                <a:latin typeface="Bookman Old Style" panose="02050604050505020204" pitchFamily="18" charset="0"/>
              </a:rPr>
              <a:t> — workers’ attitudes toward their managers affect the level of workers’ performance</a:t>
            </a:r>
          </a:p>
        </p:txBody>
      </p:sp>
    </p:spTree>
    <p:extLst>
      <p:ext uri="{BB962C8B-B14F-4D97-AF65-F5344CB8AC3E}">
        <p14:creationId xmlns:p14="http://schemas.microsoft.com/office/powerpoint/2010/main" val="1694050177"/>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05543" y="473982"/>
            <a:ext cx="10515600" cy="1325563"/>
          </a:xfrm>
        </p:spPr>
        <p:txBody>
          <a:bodyPr/>
          <a:lstStyle/>
          <a:p>
            <a:r>
              <a:rPr lang="en-US" dirty="0">
                <a:latin typeface="Bookman Old Style" panose="02050604050505020204" pitchFamily="18" charset="0"/>
              </a:rPr>
              <a:t>The Hawthorne Studies</a:t>
            </a:r>
          </a:p>
        </p:txBody>
      </p:sp>
      <p:sp>
        <p:nvSpPr>
          <p:cNvPr id="73731" name="Rectangle 3"/>
          <p:cNvSpPr>
            <a:spLocks noGrp="1" noChangeArrowheads="1"/>
          </p:cNvSpPr>
          <p:nvPr>
            <p:ph type="body" idx="1"/>
          </p:nvPr>
        </p:nvSpPr>
        <p:spPr>
          <a:xfrm>
            <a:off x="1306286" y="1690688"/>
            <a:ext cx="10254343" cy="4524375"/>
          </a:xfrm>
        </p:spPr>
        <p:txBody>
          <a:bodyPr>
            <a:normAutofit/>
          </a:bodyPr>
          <a:lstStyle/>
          <a:p>
            <a:r>
              <a:rPr lang="en-US" sz="3200" dirty="0">
                <a:latin typeface="Bookman Old Style" panose="02050604050505020204" pitchFamily="18" charset="0"/>
              </a:rPr>
              <a:t>Human relations movement – advocates that supervisors be behaviorally trained to manage subordinates in ways that elicit their cooperation and increase their productivity </a:t>
            </a:r>
          </a:p>
        </p:txBody>
      </p:sp>
    </p:spTree>
    <p:extLst>
      <p:ext uri="{BB962C8B-B14F-4D97-AF65-F5344CB8AC3E}">
        <p14:creationId xmlns:p14="http://schemas.microsoft.com/office/powerpoint/2010/main" val="941949456"/>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latin typeface="Bookman Old Style" panose="02050604050505020204" pitchFamily="18" charset="0"/>
              </a:rPr>
              <a:t>The Hawthorne Studies</a:t>
            </a:r>
          </a:p>
        </p:txBody>
      </p:sp>
      <p:sp>
        <p:nvSpPr>
          <p:cNvPr id="75779" name="Rectangle 3"/>
          <p:cNvSpPr>
            <a:spLocks noGrp="1" noChangeArrowheads="1"/>
          </p:cNvSpPr>
          <p:nvPr>
            <p:ph type="body" idx="1"/>
          </p:nvPr>
        </p:nvSpPr>
        <p:spPr>
          <a:xfrm>
            <a:off x="838200" y="1600201"/>
            <a:ext cx="10221686" cy="4524375"/>
          </a:xfrm>
        </p:spPr>
        <p:txBody>
          <a:bodyPr>
            <a:normAutofit/>
          </a:bodyPr>
          <a:lstStyle/>
          <a:p>
            <a:pPr>
              <a:buFontTx/>
              <a:buNone/>
            </a:pPr>
            <a:r>
              <a:rPr lang="en-US" sz="3200" b="1" dirty="0">
                <a:solidFill>
                  <a:srgbClr val="00B0F0"/>
                </a:solidFill>
                <a:latin typeface="Bookman Old Style" panose="02050604050505020204" pitchFamily="18" charset="0"/>
              </a:rPr>
              <a:t>Implications</a:t>
            </a:r>
          </a:p>
          <a:p>
            <a:r>
              <a:rPr lang="en-US" sz="3200" dirty="0">
                <a:latin typeface="Bookman Old Style" panose="02050604050505020204" pitchFamily="18" charset="0"/>
              </a:rPr>
              <a:t>Behavior of managers and workers in the work setting is as important in explaining the level of performance as the technical aspects of the </a:t>
            </a:r>
            <a:r>
              <a:rPr lang="en-US" sz="3200" dirty="0" smtClean="0">
                <a:latin typeface="Bookman Old Style" panose="02050604050505020204" pitchFamily="18" charset="0"/>
              </a:rPr>
              <a:t>task</a:t>
            </a:r>
          </a:p>
          <a:p>
            <a:endParaRPr lang="en-US" sz="3200" dirty="0">
              <a:latin typeface="Bookman Old Style" panose="02050604050505020204" pitchFamily="18" charset="0"/>
            </a:endParaRPr>
          </a:p>
          <a:p>
            <a:r>
              <a:rPr lang="en-US" sz="3200" dirty="0">
                <a:latin typeface="Bookman Old Style" panose="02050604050505020204" pitchFamily="18" charset="0"/>
              </a:rPr>
              <a:t>Demonstrated the importance of understanding how the feelings, thoughts, and behavior of work-group members and managers affect performance</a:t>
            </a: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1045465294"/>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Hawthorne Study and HCI</a:t>
            </a:r>
            <a:endParaRPr lang="en-US" dirty="0">
              <a:latin typeface="Bookman Old Style" panose="02050604050505020204" pitchFamily="18" charset="0"/>
            </a:endParaRPr>
          </a:p>
        </p:txBody>
      </p:sp>
      <p:sp>
        <p:nvSpPr>
          <p:cNvPr id="3" name="Content Placeholder 2"/>
          <p:cNvSpPr>
            <a:spLocks noGrp="1"/>
          </p:cNvSpPr>
          <p:nvPr>
            <p:ph idx="1"/>
          </p:nvPr>
        </p:nvSpPr>
        <p:spPr/>
        <p:txBody>
          <a:bodyPr>
            <a:normAutofit/>
          </a:bodyPr>
          <a:lstStyle/>
          <a:p>
            <a:pPr marL="0" indent="0">
              <a:buNone/>
            </a:pPr>
            <a:r>
              <a:rPr lang="en-US" sz="3600" i="1" dirty="0"/>
              <a:t>The area of concern [of HCI] is much broader than the simple “fit” between people and technology to improve productivity (as in the classic human factors mold); it encompasses a much more challenging territory that includes the goals and activities of people, their values, and the tools and environments that help shape their everyday lives</a:t>
            </a:r>
            <a:r>
              <a:rPr lang="en-US" sz="3600" dirty="0"/>
              <a:t> </a:t>
            </a:r>
            <a:r>
              <a:rPr lang="en-US" sz="3600" dirty="0" smtClean="0"/>
              <a:t>.</a:t>
            </a:r>
            <a:endParaRPr lang="en-US" sz="3600" dirty="0"/>
          </a:p>
        </p:txBody>
      </p:sp>
    </p:spTree>
    <p:extLst>
      <p:ext uri="{BB962C8B-B14F-4D97-AF65-F5344CB8AC3E}">
        <p14:creationId xmlns:p14="http://schemas.microsoft.com/office/powerpoint/2010/main" val="350726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30"/>
            <a:ext cx="10515600" cy="827314"/>
          </a:xfrm>
        </p:spPr>
        <p:txBody>
          <a:bodyPr/>
          <a:lstStyle/>
          <a:p>
            <a:r>
              <a:rPr lang="en-US" dirty="0" smtClean="0">
                <a:latin typeface="Times New Roman" panose="02020603050405020304" pitchFamily="18" charset="0"/>
                <a:cs typeface="Times New Roman" panose="02020603050405020304" pitchFamily="18" charset="0"/>
              </a:rPr>
              <a:t>Professional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0857"/>
            <a:ext cx="10515600" cy="6095999"/>
          </a:xfrm>
        </p:spPr>
        <p:txBody>
          <a:bodyPr>
            <a:noAutofit/>
          </a:bodyPr>
          <a:lstStyle/>
          <a:p>
            <a:pPr marL="0" indent="0">
              <a:buNone/>
            </a:pPr>
            <a:r>
              <a:rPr lang="en-US" sz="3200" dirty="0" smtClean="0">
                <a:latin typeface="Times New Roman" panose="02020603050405020304" pitchFamily="18" charset="0"/>
                <a:ea typeface="ＭＳ Ｐゴシック" pitchFamily="34" charset="-128"/>
                <a:cs typeface="Times New Roman" panose="02020603050405020304" pitchFamily="18" charset="0"/>
              </a:rPr>
              <a:t>A person who is expert at his/ her work</a:t>
            </a:r>
          </a:p>
          <a:p>
            <a:pPr marL="0" indent="0">
              <a:buNone/>
            </a:pPr>
            <a:endParaRPr lang="en-US" sz="2400" dirty="0" smtClean="0">
              <a:latin typeface="Times New Roman" panose="02020603050405020304" pitchFamily="18" charset="0"/>
              <a:ea typeface="ＭＳ Ｐゴシック" pitchFamily="34" charset="-128"/>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Respect for Self and Others</a:t>
            </a:r>
          </a:p>
          <a:p>
            <a:pPr lvl="1"/>
            <a:r>
              <a:rPr lang="en-US" sz="2800" dirty="0" smtClean="0">
                <a:latin typeface="Times New Roman" panose="02020603050405020304" pitchFamily="18" charset="0"/>
                <a:cs typeface="Times New Roman" panose="02020603050405020304" pitchFamily="18" charset="0"/>
              </a:rPr>
              <a:t>Trustworthy</a:t>
            </a:r>
          </a:p>
          <a:p>
            <a:pPr lvl="1"/>
            <a:r>
              <a:rPr lang="en-US" sz="2800" dirty="0" smtClean="0">
                <a:latin typeface="Times New Roman" panose="02020603050405020304" pitchFamily="18" charset="0"/>
                <a:cs typeface="Times New Roman" panose="02020603050405020304" pitchFamily="18" charset="0"/>
              </a:rPr>
              <a:t>Competent</a:t>
            </a:r>
          </a:p>
          <a:p>
            <a:pPr lvl="1"/>
            <a:r>
              <a:rPr lang="en-US" sz="2800" dirty="0" smtClean="0">
                <a:latin typeface="Times New Roman" panose="02020603050405020304" pitchFamily="18" charset="0"/>
                <a:cs typeface="Times New Roman" panose="02020603050405020304" pitchFamily="18" charset="0"/>
              </a:rPr>
              <a:t>Respectful </a:t>
            </a:r>
          </a:p>
          <a:p>
            <a:pPr lvl="1"/>
            <a:r>
              <a:rPr lang="en-US" sz="2800" dirty="0" smtClean="0">
                <a:latin typeface="Times New Roman" panose="02020603050405020304" pitchFamily="18" charset="0"/>
                <a:cs typeface="Times New Roman" panose="02020603050405020304" pitchFamily="18" charset="0"/>
              </a:rPr>
              <a:t>Act with Integrity </a:t>
            </a:r>
          </a:p>
          <a:p>
            <a:pPr lvl="1"/>
            <a:r>
              <a:rPr lang="en-US" sz="2800" dirty="0" smtClean="0">
                <a:latin typeface="Times New Roman" panose="02020603050405020304" pitchFamily="18" charset="0"/>
                <a:cs typeface="Times New Roman" panose="02020603050405020304" pitchFamily="18" charset="0"/>
              </a:rPr>
              <a:t>Considerate</a:t>
            </a:r>
          </a:p>
          <a:p>
            <a:pPr lvl="1"/>
            <a:r>
              <a:rPr lang="en-US" sz="2800" dirty="0" smtClean="0">
                <a:latin typeface="Times New Roman" panose="02020603050405020304" pitchFamily="18" charset="0"/>
                <a:cs typeface="Times New Roman" panose="02020603050405020304" pitchFamily="18" charset="0"/>
              </a:rPr>
              <a:t>Empathetic </a:t>
            </a:r>
          </a:p>
          <a:p>
            <a:pPr lvl="1"/>
            <a:r>
              <a:rPr lang="en-US" sz="2800" dirty="0" smtClean="0">
                <a:latin typeface="Times New Roman" panose="02020603050405020304" pitchFamily="18" charset="0"/>
                <a:cs typeface="Times New Roman" panose="02020603050405020304" pitchFamily="18" charset="0"/>
              </a:rPr>
              <a:t>Courteous</a:t>
            </a:r>
          </a:p>
          <a:p>
            <a:pPr lvl="1"/>
            <a:r>
              <a:rPr lang="en-US" sz="2800" dirty="0" smtClean="0">
                <a:latin typeface="Times New Roman" panose="02020603050405020304" pitchFamily="18" charset="0"/>
                <a:cs typeface="Times New Roman" panose="02020603050405020304" pitchFamily="18" charset="0"/>
              </a:rPr>
              <a:t>Dependable</a:t>
            </a:r>
          </a:p>
          <a:p>
            <a:pPr lvl="1"/>
            <a:r>
              <a:rPr lang="en-US" sz="2800" dirty="0" smtClean="0">
                <a:latin typeface="Times New Roman" panose="02020603050405020304" pitchFamily="18" charset="0"/>
                <a:cs typeface="Times New Roman" panose="02020603050405020304" pitchFamily="18" charset="0"/>
              </a:rPr>
              <a:t>Co-operative</a:t>
            </a:r>
          </a:p>
          <a:p>
            <a:pPr lvl="1"/>
            <a:r>
              <a:rPr lang="en-US" sz="2800" dirty="0" smtClean="0">
                <a:latin typeface="Times New Roman" panose="02020603050405020304" pitchFamily="18" charset="0"/>
                <a:cs typeface="Times New Roman" panose="02020603050405020304" pitchFamily="18" charset="0"/>
              </a:rPr>
              <a:t>Committed</a:t>
            </a:r>
          </a:p>
          <a:p>
            <a:pPr marL="0" indent="0">
              <a:buNone/>
            </a:pPr>
            <a:r>
              <a:rPr lang="en-US" sz="2400" dirty="0" smtClean="0">
                <a:latin typeface="Times New Roman" panose="02020603050405020304" pitchFamily="18" charset="0"/>
                <a:ea typeface="ＭＳ Ｐゴシック" pitchFamily="34" charset="-128"/>
                <a:cs typeface="Times New Roman" panose="02020603050405020304" pitchFamily="18" charset="0"/>
              </a:rPr>
              <a:t>	</a:t>
            </a:r>
          </a:p>
          <a:p>
            <a:pPr marL="0" indent="0"/>
            <a:endParaRPr lang="en-US" sz="2400" dirty="0" smtClean="0">
              <a:latin typeface="Times New Roman" panose="02020603050405020304" pitchFamily="18" charset="0"/>
              <a:ea typeface="ＭＳ Ｐゴシック" pitchFamily="34" charset="-128"/>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951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How Professionals are Judged?</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Largely by Unwritten rules</a:t>
            </a:r>
          </a:p>
          <a:p>
            <a:pPr lvl="1"/>
            <a:r>
              <a:rPr lang="en-US" sz="3600" dirty="0" smtClean="0">
                <a:latin typeface="Times New Roman" panose="02020603050405020304" pitchFamily="18" charset="0"/>
                <a:cs typeface="Times New Roman" panose="02020603050405020304" pitchFamily="18" charset="0"/>
              </a:rPr>
              <a:t>Attitudes</a:t>
            </a:r>
          </a:p>
          <a:p>
            <a:pPr lvl="1"/>
            <a:r>
              <a:rPr lang="en-US" sz="3600" dirty="0" smtClean="0">
                <a:latin typeface="Times New Roman" panose="02020603050405020304" pitchFamily="18" charset="0"/>
                <a:cs typeface="Times New Roman" panose="02020603050405020304" pitchFamily="18" charset="0"/>
              </a:rPr>
              <a:t>Conflict</a:t>
            </a:r>
          </a:p>
          <a:p>
            <a:pPr lvl="1"/>
            <a:r>
              <a:rPr lang="en-US" sz="3600" dirty="0" smtClean="0">
                <a:latin typeface="Times New Roman" panose="02020603050405020304" pitchFamily="18" charset="0"/>
                <a:cs typeface="Times New Roman" panose="02020603050405020304" pitchFamily="18" charset="0"/>
              </a:rPr>
              <a:t>Approaches</a:t>
            </a:r>
          </a:p>
          <a:p>
            <a:pPr lvl="1"/>
            <a:r>
              <a:rPr lang="en-US" sz="3600" dirty="0" smtClean="0">
                <a:latin typeface="Times New Roman" panose="02020603050405020304" pitchFamily="18" charset="0"/>
                <a:cs typeface="Times New Roman" panose="02020603050405020304" pitchFamily="18" charset="0"/>
              </a:rPr>
              <a:t>Values</a:t>
            </a:r>
          </a:p>
          <a:p>
            <a:pPr lvl="1"/>
            <a:r>
              <a:rPr lang="en-US" sz="3600" dirty="0" smtClean="0">
                <a:latin typeface="Times New Roman" panose="02020603050405020304" pitchFamily="18" charset="0"/>
                <a:cs typeface="Times New Roman" panose="02020603050405020304" pitchFamily="18" charset="0"/>
              </a:rPr>
              <a:t>Communication Styles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941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Job vs. Carrier</a:t>
            </a:r>
            <a:endParaRPr lang="en-US" sz="36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1923803"/>
            <a:ext cx="1051634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00000"/>
                </a:solidFill>
                <a:effectLst/>
                <a:latin typeface="Times New Roman" panose="02020603050405020304" pitchFamily="18" charset="0"/>
                <a:cs typeface="Times New Roman" panose="02020603050405020304" pitchFamily="18" charset="0"/>
              </a:rPr>
              <a:t>A job is:</a:t>
            </a:r>
            <a:br>
              <a:rPr kumimoji="0" lang="en-US" altLang="en-US" sz="2400" b="0" i="0" u="none" strike="noStrike" cap="none" normalizeH="0" baseline="0" dirty="0" smtClean="0">
                <a:ln>
                  <a:noFill/>
                </a:ln>
                <a:solidFill>
                  <a:srgbClr val="C00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regular activity performed in exchange for payment.</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position in which one is currently employed.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00000"/>
                </a:solidFill>
                <a:effectLst/>
                <a:latin typeface="Times New Roman" panose="02020603050405020304" pitchFamily="18" charset="0"/>
                <a:cs typeface="Times New Roman" panose="02020603050405020304" pitchFamily="18" charset="0"/>
              </a:rPr>
              <a:t>A career is: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chosen pursuit; a profession or occupation.</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general course or progression of one's working life or one's professional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achievements over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Bottom line: Your job is what you are doing today. Your career is what you’ve done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over the past years and what you plan to do in the future</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9914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8971"/>
            <a:ext cx="10515600" cy="5697992"/>
          </a:xfrm>
        </p:spPr>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00B0F0"/>
                </a:solidFill>
                <a:latin typeface="Times New Roman" panose="02020603050405020304" pitchFamily="18" charset="0"/>
                <a:cs typeface="Times New Roman" panose="02020603050405020304" pitchFamily="18" charset="0"/>
              </a:rPr>
              <a:t>“Career”:  </a:t>
            </a:r>
            <a:r>
              <a:rPr lang="en-US" altLang="en-US" dirty="0" smtClean="0">
                <a:solidFill>
                  <a:srgbClr val="00B0F0"/>
                </a:solidFill>
                <a:latin typeface="Times New Roman" panose="02020603050405020304" pitchFamily="18" charset="0"/>
                <a:cs typeface="Times New Roman" panose="02020603050405020304" pitchFamily="18" charset="0"/>
              </a:rPr>
              <a:t>I </a:t>
            </a:r>
            <a:r>
              <a:rPr lang="en-US" altLang="en-US" dirty="0">
                <a:solidFill>
                  <a:srgbClr val="00B0F0"/>
                </a:solidFill>
                <a:latin typeface="Times New Roman" panose="02020603050405020304" pitchFamily="18" charset="0"/>
                <a:cs typeface="Times New Roman" panose="02020603050405020304" pitchFamily="18" charset="0"/>
              </a:rPr>
              <a:t>have to think long-term</a:t>
            </a:r>
            <a:r>
              <a:rPr lang="en-US" altLang="en-US" dirty="0" smtClean="0">
                <a:solidFill>
                  <a:srgbClr val="00B0F0"/>
                </a:solidFill>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And when </a:t>
            </a:r>
            <a:r>
              <a:rPr lang="en-US" altLang="en-US" dirty="0" smtClean="0">
                <a:latin typeface="Times New Roman" panose="02020603050405020304" pitchFamily="18" charset="0"/>
                <a:cs typeface="Times New Roman" panose="02020603050405020304" pitchFamily="18" charset="0"/>
              </a:rPr>
              <a:t>I </a:t>
            </a:r>
            <a:r>
              <a:rPr lang="en-US" altLang="en-US" dirty="0">
                <a:latin typeface="Times New Roman" panose="02020603050405020304" pitchFamily="18" charset="0"/>
                <a:cs typeface="Times New Roman" panose="02020603050405020304" pitchFamily="18" charset="0"/>
              </a:rPr>
              <a:t>think long-term, </a:t>
            </a:r>
            <a:r>
              <a:rPr lang="en-US" altLang="en-US" dirty="0" smtClean="0">
                <a:latin typeface="Times New Roman" panose="02020603050405020304" pitchFamily="18" charset="0"/>
                <a:cs typeface="Times New Roman" panose="02020603050405020304" pitchFamily="18" charset="0"/>
              </a:rPr>
              <a:t>I </a:t>
            </a:r>
            <a:r>
              <a:rPr lang="en-US" altLang="en-US" dirty="0">
                <a:latin typeface="Times New Roman" panose="02020603050405020304" pitchFamily="18" charset="0"/>
                <a:cs typeface="Times New Roman" panose="02020603050405020304" pitchFamily="18" charset="0"/>
              </a:rPr>
              <a:t>begin to realize the following</a:t>
            </a:r>
            <a:r>
              <a:rPr lang="en-US" altLang="en-US" dirty="0" smtClean="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r>
              <a:rPr lang="en-US" altLang="en-US" dirty="0">
                <a:solidFill>
                  <a:schemeClr val="accent6">
                    <a:lumMod val="75000"/>
                  </a:schemeClr>
                </a:solidFill>
                <a:latin typeface="Times New Roman" panose="02020603050405020304" pitchFamily="18" charset="0"/>
                <a:cs typeface="Times New Roman" panose="02020603050405020304" pitchFamily="18" charset="0"/>
              </a:rPr>
              <a:t/>
            </a:r>
            <a:br>
              <a:rPr lang="en-US" altLang="en-US" dirty="0">
                <a:solidFill>
                  <a:schemeClr val="accent6">
                    <a:lumMod val="75000"/>
                  </a:schemeClr>
                </a:solidFill>
                <a:latin typeface="Times New Roman" panose="02020603050405020304" pitchFamily="18" charset="0"/>
                <a:cs typeface="Times New Roman" panose="02020603050405020304" pitchFamily="18" charset="0"/>
              </a:rPr>
            </a:br>
            <a:r>
              <a:rPr lang="en-US" altLang="en-US" dirty="0">
                <a:solidFill>
                  <a:schemeClr val="accent6">
                    <a:lumMod val="75000"/>
                  </a:schemeClr>
                </a:solidFill>
                <a:latin typeface="Times New Roman" panose="02020603050405020304" pitchFamily="18" charset="0"/>
                <a:cs typeface="Times New Roman" panose="02020603050405020304" pitchFamily="18" charset="0"/>
              </a:rPr>
              <a:t>• Everything </a:t>
            </a:r>
            <a:r>
              <a:rPr lang="en-US" altLang="en-US" dirty="0" smtClean="0">
                <a:solidFill>
                  <a:schemeClr val="accent6">
                    <a:lumMod val="75000"/>
                  </a:schemeClr>
                </a:solidFill>
                <a:latin typeface="Times New Roman" panose="02020603050405020304" pitchFamily="18" charset="0"/>
                <a:cs typeface="Times New Roman" panose="02020603050405020304" pitchFamily="18" charset="0"/>
              </a:rPr>
              <a:t>I </a:t>
            </a:r>
            <a:r>
              <a:rPr lang="en-US" altLang="en-US" dirty="0">
                <a:solidFill>
                  <a:schemeClr val="accent6">
                    <a:lumMod val="75000"/>
                  </a:schemeClr>
                </a:solidFill>
                <a:latin typeface="Times New Roman" panose="02020603050405020304" pitchFamily="18" charset="0"/>
                <a:cs typeface="Times New Roman" panose="02020603050405020304" pitchFamily="18" charset="0"/>
              </a:rPr>
              <a:t>do counts</a:t>
            </a:r>
            <a:br>
              <a:rPr lang="en-US" altLang="en-US" dirty="0">
                <a:solidFill>
                  <a:schemeClr val="accent6">
                    <a:lumMod val="75000"/>
                  </a:schemeClr>
                </a:solidFill>
                <a:latin typeface="Times New Roman" panose="02020603050405020304" pitchFamily="18" charset="0"/>
                <a:cs typeface="Times New Roman" panose="02020603050405020304" pitchFamily="18" charset="0"/>
              </a:rPr>
            </a:br>
            <a:r>
              <a:rPr lang="en-US" altLang="en-US" dirty="0">
                <a:solidFill>
                  <a:schemeClr val="accent6">
                    <a:lumMod val="75000"/>
                  </a:schemeClr>
                </a:solidFill>
                <a:latin typeface="Times New Roman" panose="02020603050405020304" pitchFamily="18" charset="0"/>
                <a:cs typeface="Times New Roman" panose="02020603050405020304" pitchFamily="18" charset="0"/>
              </a:rPr>
              <a:t>• Everything </a:t>
            </a:r>
            <a:r>
              <a:rPr lang="en-US" altLang="en-US" dirty="0" smtClean="0">
                <a:solidFill>
                  <a:schemeClr val="accent6">
                    <a:lumMod val="75000"/>
                  </a:schemeClr>
                </a:solidFill>
                <a:latin typeface="Times New Roman" panose="02020603050405020304" pitchFamily="18" charset="0"/>
                <a:cs typeface="Times New Roman" panose="02020603050405020304" pitchFamily="18" charset="0"/>
              </a:rPr>
              <a:t>I </a:t>
            </a:r>
            <a:r>
              <a:rPr lang="en-US" altLang="en-US" dirty="0">
                <a:solidFill>
                  <a:schemeClr val="accent6">
                    <a:lumMod val="75000"/>
                  </a:schemeClr>
                </a:solidFill>
                <a:latin typeface="Times New Roman" panose="02020603050405020304" pitchFamily="18" charset="0"/>
                <a:cs typeface="Times New Roman" panose="02020603050405020304" pitchFamily="18" charset="0"/>
              </a:rPr>
              <a:t>do needs to have a good reason behind it</a:t>
            </a:r>
            <a:br>
              <a:rPr lang="en-US" altLang="en-US" dirty="0">
                <a:solidFill>
                  <a:schemeClr val="accent6">
                    <a:lumMod val="75000"/>
                  </a:schemeClr>
                </a:solidFill>
                <a:latin typeface="Times New Roman" panose="02020603050405020304" pitchFamily="18" charset="0"/>
                <a:cs typeface="Times New Roman" panose="02020603050405020304" pitchFamily="18" charset="0"/>
              </a:rPr>
            </a:br>
            <a:r>
              <a:rPr lang="en-US" altLang="en-US" dirty="0">
                <a:solidFill>
                  <a:schemeClr val="accent6">
                    <a:lumMod val="75000"/>
                  </a:schemeClr>
                </a:solidFill>
                <a:latin typeface="Times New Roman" panose="02020603050405020304" pitchFamily="18" charset="0"/>
                <a:cs typeface="Times New Roman" panose="02020603050405020304" pitchFamily="18" charset="0"/>
              </a:rPr>
              <a:t>• </a:t>
            </a:r>
            <a:r>
              <a:rPr lang="en-US" altLang="en-US" dirty="0" smtClean="0">
                <a:solidFill>
                  <a:schemeClr val="accent6">
                    <a:lumMod val="75000"/>
                  </a:schemeClr>
                </a:solidFill>
                <a:latin typeface="Times New Roman" panose="02020603050405020304" pitchFamily="18" charset="0"/>
                <a:cs typeface="Times New Roman" panose="02020603050405020304" pitchFamily="18" charset="0"/>
              </a:rPr>
              <a:t>I </a:t>
            </a:r>
            <a:r>
              <a:rPr lang="en-US" altLang="en-US" dirty="0">
                <a:solidFill>
                  <a:schemeClr val="accent6">
                    <a:lumMod val="75000"/>
                  </a:schemeClr>
                </a:solidFill>
                <a:latin typeface="Times New Roman" panose="02020603050405020304" pitchFamily="18" charset="0"/>
                <a:cs typeface="Times New Roman" panose="02020603050405020304" pitchFamily="18" charset="0"/>
              </a:rPr>
              <a:t>have to make good decisions</a:t>
            </a:r>
            <a:br>
              <a:rPr lang="en-US" altLang="en-US" dirty="0">
                <a:solidFill>
                  <a:schemeClr val="accent6">
                    <a:lumMod val="75000"/>
                  </a:schemeClr>
                </a:solidFill>
                <a:latin typeface="Times New Roman" panose="02020603050405020304" pitchFamily="18" charset="0"/>
                <a:cs typeface="Times New Roman" panose="02020603050405020304" pitchFamily="18" charset="0"/>
              </a:rPr>
            </a:br>
            <a:r>
              <a:rPr lang="en-US" altLang="en-US" dirty="0">
                <a:solidFill>
                  <a:schemeClr val="accent6">
                    <a:lumMod val="75000"/>
                  </a:schemeClr>
                </a:solidFill>
                <a:latin typeface="Times New Roman" panose="02020603050405020304" pitchFamily="18" charset="0"/>
                <a:cs typeface="Times New Roman" panose="02020603050405020304" pitchFamily="18" charset="0"/>
              </a:rPr>
              <a:t>• Always think “What’s my next step?”</a:t>
            </a:r>
            <a:br>
              <a:rPr lang="en-US" altLang="en-US" dirty="0">
                <a:solidFill>
                  <a:schemeClr val="accent6">
                    <a:lumMod val="75000"/>
                  </a:schemeClr>
                </a:solidFill>
                <a:latin typeface="Times New Roman" panose="02020603050405020304" pitchFamily="18" charset="0"/>
                <a:cs typeface="Times New Roman" panose="02020603050405020304" pitchFamily="18" charset="0"/>
              </a:rPr>
            </a:br>
            <a:r>
              <a:rPr lang="en-US" altLang="en-US" dirty="0">
                <a:solidFill>
                  <a:schemeClr val="accent6">
                    <a:lumMod val="75000"/>
                  </a:schemeClr>
                </a:solidFill>
                <a:latin typeface="Times New Roman" panose="02020603050405020304" pitchFamily="18" charset="0"/>
                <a:cs typeface="Times New Roman" panose="02020603050405020304" pitchFamily="18" charset="0"/>
              </a:rPr>
              <a:t>• What </a:t>
            </a:r>
            <a:r>
              <a:rPr lang="en-US" altLang="en-US" dirty="0" smtClean="0">
                <a:solidFill>
                  <a:schemeClr val="accent6">
                    <a:lumMod val="75000"/>
                  </a:schemeClr>
                </a:solidFill>
                <a:latin typeface="Times New Roman" panose="02020603050405020304" pitchFamily="18" charset="0"/>
                <a:cs typeface="Times New Roman" panose="02020603050405020304" pitchFamily="18" charset="0"/>
              </a:rPr>
              <a:t>I </a:t>
            </a:r>
            <a:r>
              <a:rPr lang="en-US" altLang="en-US" dirty="0">
                <a:solidFill>
                  <a:schemeClr val="accent6">
                    <a:lumMod val="75000"/>
                  </a:schemeClr>
                </a:solidFill>
                <a:latin typeface="Times New Roman" panose="02020603050405020304" pitchFamily="18" charset="0"/>
                <a:cs typeface="Times New Roman" panose="02020603050405020304" pitchFamily="18" charset="0"/>
              </a:rPr>
              <a:t>do today determines </a:t>
            </a:r>
            <a:r>
              <a:rPr lang="en-US" altLang="en-US" dirty="0" smtClean="0">
                <a:solidFill>
                  <a:schemeClr val="accent6">
                    <a:lumMod val="75000"/>
                  </a:schemeClr>
                </a:solidFill>
                <a:latin typeface="Times New Roman" panose="02020603050405020304" pitchFamily="18" charset="0"/>
                <a:cs typeface="Times New Roman" panose="02020603050405020304" pitchFamily="18" charset="0"/>
              </a:rPr>
              <a:t>my </a:t>
            </a:r>
            <a:r>
              <a:rPr lang="en-US" altLang="en-US" dirty="0">
                <a:solidFill>
                  <a:schemeClr val="accent6">
                    <a:lumMod val="75000"/>
                  </a:schemeClr>
                </a:solidFill>
                <a:latin typeface="Times New Roman" panose="02020603050405020304" pitchFamily="18" charset="0"/>
                <a:cs typeface="Times New Roman" panose="02020603050405020304" pitchFamily="18" charset="0"/>
              </a:rPr>
              <a:t>tomorrow</a:t>
            </a:r>
            <a:br>
              <a:rPr lang="en-US" altLang="en-US" dirty="0">
                <a:solidFill>
                  <a:schemeClr val="accent6">
                    <a:lumMod val="75000"/>
                  </a:schemeClr>
                </a:solidFill>
                <a:latin typeface="Times New Roman" panose="02020603050405020304" pitchFamily="18" charset="0"/>
                <a:cs typeface="Times New Roman" panose="02020603050405020304" pitchFamily="18" charset="0"/>
              </a:rPr>
            </a:br>
            <a:r>
              <a:rPr lang="en-US" altLang="en-US" dirty="0">
                <a:solidFill>
                  <a:schemeClr val="accent6">
                    <a:lumMod val="75000"/>
                  </a:schemeClr>
                </a:solidFill>
                <a:latin typeface="Times New Roman" panose="02020603050405020304" pitchFamily="18" charset="0"/>
                <a:cs typeface="Times New Roman" panose="02020603050405020304" pitchFamily="18" charset="0"/>
              </a:rPr>
              <a:t>• Mistakes can potentially haunt </a:t>
            </a:r>
            <a:r>
              <a:rPr lang="en-US" altLang="en-US" dirty="0" smtClean="0">
                <a:solidFill>
                  <a:schemeClr val="accent6">
                    <a:lumMod val="75000"/>
                  </a:schemeClr>
                </a:solidFill>
                <a:latin typeface="Times New Roman" panose="02020603050405020304" pitchFamily="18" charset="0"/>
                <a:cs typeface="Times New Roman" panose="02020603050405020304" pitchFamily="18" charset="0"/>
              </a:rPr>
              <a:t>me </a:t>
            </a:r>
            <a:r>
              <a:rPr lang="en-US" altLang="en-US" dirty="0">
                <a:solidFill>
                  <a:schemeClr val="accent6">
                    <a:lumMod val="75000"/>
                  </a:schemeClr>
                </a:solidFill>
                <a:latin typeface="Times New Roman" panose="02020603050405020304" pitchFamily="18" charset="0"/>
                <a:cs typeface="Times New Roman" panose="02020603050405020304" pitchFamily="18" charset="0"/>
              </a:rPr>
              <a:t>for a long </a:t>
            </a:r>
            <a:r>
              <a:rPr lang="en-US" altLang="en-US" dirty="0" smtClean="0">
                <a:solidFill>
                  <a:schemeClr val="accent6">
                    <a:lumMod val="75000"/>
                  </a:schemeClr>
                </a:solidFill>
                <a:latin typeface="Times New Roman" panose="02020603050405020304" pitchFamily="18" charset="0"/>
                <a:cs typeface="Times New Roman" panose="02020603050405020304" pitchFamily="18" charset="0"/>
              </a:rPr>
              <a:t>time</a:t>
            </a:r>
          </a:p>
          <a:p>
            <a:pPr marL="0" lvl="0" indent="0" eaLnBrk="0" fontAlgn="base" hangingPunct="0">
              <a:lnSpc>
                <a:spcPct val="10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smtClean="0">
                <a:latin typeface="Times New Roman" panose="02020603050405020304" pitchFamily="18" charset="0"/>
                <a:cs typeface="Times New Roman" panose="02020603050405020304" pitchFamily="18" charset="0"/>
              </a:rPr>
              <a:t>One </a:t>
            </a:r>
            <a:r>
              <a:rPr lang="en-US" altLang="en-US" dirty="0">
                <a:latin typeface="Times New Roman" panose="02020603050405020304" pitchFamily="18" charset="0"/>
                <a:cs typeface="Times New Roman" panose="02020603050405020304" pitchFamily="18" charset="0"/>
              </a:rPr>
              <a:t>should pay serious attention to this “career” thing. Your job feeds you and your </a:t>
            </a:r>
            <a:r>
              <a:rPr lang="en-US" altLang="en-US" dirty="0" smtClean="0">
                <a:latin typeface="Times New Roman" panose="02020603050405020304" pitchFamily="18" charset="0"/>
                <a:cs typeface="Times New Roman" panose="02020603050405020304" pitchFamily="18" charset="0"/>
              </a:rPr>
              <a:t>family </a:t>
            </a:r>
            <a:r>
              <a:rPr lang="en-US" altLang="en-US" dirty="0">
                <a:solidFill>
                  <a:srgbClr val="00B050"/>
                </a:solidFill>
                <a:latin typeface="Times New Roman" panose="02020603050405020304" pitchFamily="18" charset="0"/>
                <a:cs typeface="Times New Roman" panose="02020603050405020304" pitchFamily="18" charset="0"/>
              </a:rPr>
              <a:t>today. </a:t>
            </a:r>
            <a:r>
              <a:rPr lang="en-US" altLang="en-US" dirty="0">
                <a:latin typeface="Times New Roman" panose="02020603050405020304" pitchFamily="18" charset="0"/>
                <a:cs typeface="Times New Roman" panose="02020603050405020304" pitchFamily="18" charset="0"/>
              </a:rPr>
              <a:t>Your career will feed you and your </a:t>
            </a:r>
            <a:r>
              <a:rPr lang="en-US" altLang="en-US" dirty="0" smtClean="0">
                <a:latin typeface="Times New Roman" panose="02020603050405020304" pitchFamily="18" charset="0"/>
                <a:cs typeface="Times New Roman" panose="02020603050405020304" pitchFamily="18" charset="0"/>
              </a:rPr>
              <a:t>family </a:t>
            </a:r>
            <a:r>
              <a:rPr lang="en-US" altLang="en-US" dirty="0" smtClean="0">
                <a:solidFill>
                  <a:srgbClr val="00B050"/>
                </a:solidFill>
                <a:latin typeface="Times New Roman" panose="02020603050405020304" pitchFamily="18" charset="0"/>
                <a:cs typeface="Times New Roman" panose="02020603050405020304" pitchFamily="18" charset="0"/>
              </a:rPr>
              <a:t>tomorrow </a:t>
            </a:r>
            <a:r>
              <a:rPr lang="en-US" altLang="en-US" dirty="0">
                <a:solidFill>
                  <a:srgbClr val="00B050"/>
                </a:solidFill>
                <a:latin typeface="Times New Roman" panose="02020603050405020304" pitchFamily="18" charset="0"/>
                <a:cs typeface="Times New Roman" panose="02020603050405020304" pitchFamily="18" charset="0"/>
              </a:rPr>
              <a:t>and beyond.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53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397" y="231820"/>
            <a:ext cx="11256135" cy="6626180"/>
          </a:xfrm>
        </p:spPr>
        <p:txBody>
          <a:bodyPr>
            <a:noAutofit/>
          </a:bodyPr>
          <a:lstStyle/>
          <a:p>
            <a:pPr marL="0" indent="0">
              <a:buNone/>
            </a:pPr>
            <a:r>
              <a:rPr lang="en-US" sz="2000" b="1" dirty="0">
                <a:latin typeface="Bookman Old Style" panose="02050604050505020204" pitchFamily="18" charset="0"/>
              </a:rPr>
              <a:t>Vision :</a:t>
            </a:r>
          </a:p>
          <a:p>
            <a:pPr marL="0" indent="0">
              <a:buNone/>
            </a:pPr>
            <a:r>
              <a:rPr lang="en-US" sz="2000" dirty="0">
                <a:latin typeface="Bookman Old Style" panose="02050604050505020204" pitchFamily="18" charset="0"/>
              </a:rPr>
              <a:t>To establish world class platform for creation of knowledge through quality research and its dissemination through technologically enabled teaching - learning pedagogy in the field of science, technology, engineering, arts and management. To become a catalyst in the societal and national development, by ensuring continuous interaction with industry and other academic and research institutions in India and abroad. </a:t>
            </a:r>
          </a:p>
          <a:p>
            <a:pPr marL="0" indent="0">
              <a:buNone/>
            </a:pPr>
            <a:r>
              <a:rPr lang="en-US" sz="2000" b="1" dirty="0">
                <a:latin typeface="Bookman Old Style" panose="02050604050505020204" pitchFamily="18" charset="0"/>
              </a:rPr>
              <a:t>Mission :</a:t>
            </a:r>
          </a:p>
          <a:p>
            <a:r>
              <a:rPr lang="en-US" sz="2000" dirty="0">
                <a:latin typeface="Bookman Old Style" panose="02050604050505020204" pitchFamily="18" charset="0"/>
              </a:rPr>
              <a:t>To offer state of the art undergraduate </a:t>
            </a:r>
            <a:r>
              <a:rPr lang="en-US" sz="2000" dirty="0" err="1">
                <a:latin typeface="Bookman Old Style" panose="02050604050505020204" pitchFamily="18" charset="0"/>
              </a:rPr>
              <a:t>Programmes</a:t>
            </a:r>
            <a:r>
              <a:rPr lang="en-US" sz="2000" dirty="0">
                <a:latin typeface="Bookman Old Style" panose="02050604050505020204" pitchFamily="18" charset="0"/>
              </a:rPr>
              <a:t> in IT &amp; ITES as well as core disciplines with emphasis on strong fundamentals </a:t>
            </a:r>
          </a:p>
          <a:p>
            <a:r>
              <a:rPr lang="en-US" sz="2000" dirty="0">
                <a:latin typeface="Bookman Old Style" panose="02050604050505020204" pitchFamily="18" charset="0"/>
              </a:rPr>
              <a:t>To establish centers of excellence in emerging areas to provide significant breakthrough required to solve real world problems</a:t>
            </a:r>
          </a:p>
          <a:p>
            <a:r>
              <a:rPr lang="en-US" sz="2000" dirty="0">
                <a:latin typeface="Bookman Old Style" panose="02050604050505020204" pitchFamily="18" charset="0"/>
              </a:rPr>
              <a:t>To make The LNMIIT as the most preferred institute for higher education across the country</a:t>
            </a:r>
          </a:p>
          <a:p>
            <a:r>
              <a:rPr lang="en-US" sz="2000" dirty="0">
                <a:latin typeface="Bookman Old Style" panose="02050604050505020204" pitchFamily="18" charset="0"/>
              </a:rPr>
              <a:t>To create intellectual property through innovations, quality research publications and patents</a:t>
            </a:r>
          </a:p>
          <a:p>
            <a:r>
              <a:rPr lang="en-US" sz="2000" dirty="0">
                <a:latin typeface="Bookman Old Style" panose="02050604050505020204" pitchFamily="18" charset="0"/>
              </a:rPr>
              <a:t>To instill core values of excellence, integrity, teamwork, professional ethics and environmental concerns</a:t>
            </a:r>
          </a:p>
          <a:p>
            <a:r>
              <a:rPr lang="en-US" sz="2000" dirty="0">
                <a:latin typeface="Bookman Old Style" panose="02050604050505020204" pitchFamily="18" charset="0"/>
              </a:rPr>
              <a:t>To foster and nurture leadership and entrepreneurial qualities and lifelong learning amongst students, research scholars, faculty and staff of The LNMIIT</a:t>
            </a:r>
          </a:p>
          <a:p>
            <a:endParaRPr lang="en-IN" sz="2000" dirty="0">
              <a:latin typeface="Bookman Old Style" panose="02050604050505020204" pitchFamily="18" charset="0"/>
            </a:endParaRPr>
          </a:p>
        </p:txBody>
      </p:sp>
    </p:spTree>
    <p:extLst>
      <p:ext uri="{BB962C8B-B14F-4D97-AF65-F5344CB8AC3E}">
        <p14:creationId xmlns:p14="http://schemas.microsoft.com/office/powerpoint/2010/main" val="3110813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184821"/>
            <a:ext cx="10515600" cy="1325563"/>
          </a:xfrm>
        </p:spPr>
        <p:txBody>
          <a:bodyPr/>
          <a:lstStyle/>
          <a:p>
            <a:r>
              <a:rPr lang="en-US" dirty="0" smtClean="0"/>
              <a:t>Professional</a:t>
            </a:r>
            <a:endParaRPr lang="en-US" dirty="0"/>
          </a:p>
        </p:txBody>
      </p:sp>
      <p:sp>
        <p:nvSpPr>
          <p:cNvPr id="3" name="Content Placeholder 2"/>
          <p:cNvSpPr>
            <a:spLocks noGrp="1"/>
          </p:cNvSpPr>
          <p:nvPr>
            <p:ph idx="1"/>
          </p:nvPr>
        </p:nvSpPr>
        <p:spPr>
          <a:xfrm>
            <a:off x="838200" y="1223494"/>
            <a:ext cx="10515600" cy="5525036"/>
          </a:xfrm>
        </p:spPr>
        <p:txBody>
          <a:bodyPr>
            <a:noAutofit/>
          </a:bodyPr>
          <a:lstStyle/>
          <a:p>
            <a:pPr marL="0" indent="0">
              <a:buNone/>
            </a:pPr>
            <a:r>
              <a:rPr lang="en-US" sz="2600" dirty="0" smtClean="0">
                <a:latin typeface="Times New Roman" panose="02020603050405020304" pitchFamily="18" charset="0"/>
                <a:ea typeface="ＭＳ Ｐゴシック" pitchFamily="34" charset="-128"/>
                <a:cs typeface="Times New Roman" panose="02020603050405020304" pitchFamily="18" charset="0"/>
              </a:rPr>
              <a:t>A person who is expert at his or her work. </a:t>
            </a:r>
          </a:p>
          <a:p>
            <a:pPr lvl="1"/>
            <a:r>
              <a:rPr lang="en-US" sz="2600" dirty="0" smtClean="0">
                <a:latin typeface="Times New Roman" panose="02020603050405020304" pitchFamily="18" charset="0"/>
                <a:cs typeface="Times New Roman" panose="02020603050405020304" pitchFamily="18" charset="0"/>
              </a:rPr>
              <a:t>Respect for Self and Others</a:t>
            </a:r>
          </a:p>
          <a:p>
            <a:pPr lvl="1"/>
            <a:r>
              <a:rPr lang="en-US" sz="2600" dirty="0" smtClean="0">
                <a:latin typeface="Times New Roman" panose="02020603050405020304" pitchFamily="18" charset="0"/>
                <a:cs typeface="Times New Roman" panose="02020603050405020304" pitchFamily="18" charset="0"/>
              </a:rPr>
              <a:t>Trustworthy</a:t>
            </a:r>
            <a:endParaRPr lang="en-US" sz="2600" dirty="0">
              <a:latin typeface="Times New Roman" panose="02020603050405020304" pitchFamily="18" charset="0"/>
              <a:cs typeface="Times New Roman" panose="02020603050405020304" pitchFamily="18" charset="0"/>
            </a:endParaRPr>
          </a:p>
          <a:p>
            <a:pPr lvl="1"/>
            <a:r>
              <a:rPr lang="en-US" sz="2600" dirty="0" smtClean="0">
                <a:latin typeface="Times New Roman" panose="02020603050405020304" pitchFamily="18" charset="0"/>
                <a:cs typeface="Times New Roman" panose="02020603050405020304" pitchFamily="18" charset="0"/>
              </a:rPr>
              <a:t>Competent</a:t>
            </a:r>
            <a:endParaRPr lang="en-US" sz="2600" dirty="0">
              <a:latin typeface="Times New Roman" panose="02020603050405020304" pitchFamily="18" charset="0"/>
              <a:cs typeface="Times New Roman" panose="02020603050405020304" pitchFamily="18" charset="0"/>
            </a:endParaRPr>
          </a:p>
          <a:p>
            <a:pPr lvl="1"/>
            <a:r>
              <a:rPr lang="en-US" sz="2600" dirty="0" smtClean="0">
                <a:latin typeface="Times New Roman" panose="02020603050405020304" pitchFamily="18" charset="0"/>
                <a:cs typeface="Times New Roman" panose="02020603050405020304" pitchFamily="18" charset="0"/>
              </a:rPr>
              <a:t>Respectful </a:t>
            </a:r>
            <a:endParaRPr lang="en-US" sz="2600" dirty="0">
              <a:latin typeface="Times New Roman" panose="02020603050405020304" pitchFamily="18" charset="0"/>
              <a:cs typeface="Times New Roman" panose="02020603050405020304" pitchFamily="18" charset="0"/>
            </a:endParaRPr>
          </a:p>
          <a:p>
            <a:pPr lvl="1"/>
            <a:r>
              <a:rPr lang="en-US" sz="2600" dirty="0" smtClean="0">
                <a:latin typeface="Times New Roman" panose="02020603050405020304" pitchFamily="18" charset="0"/>
                <a:cs typeface="Times New Roman" panose="02020603050405020304" pitchFamily="18" charset="0"/>
              </a:rPr>
              <a:t>Act </a:t>
            </a:r>
            <a:r>
              <a:rPr lang="en-US" sz="2600" dirty="0">
                <a:latin typeface="Times New Roman" panose="02020603050405020304" pitchFamily="18" charset="0"/>
                <a:cs typeface="Times New Roman" panose="02020603050405020304" pitchFamily="18" charset="0"/>
              </a:rPr>
              <a:t>with Integrity </a:t>
            </a:r>
          </a:p>
          <a:p>
            <a:pPr lvl="1"/>
            <a:r>
              <a:rPr lang="en-US" sz="2600" dirty="0">
                <a:latin typeface="Times New Roman" panose="02020603050405020304" pitchFamily="18" charset="0"/>
                <a:cs typeface="Times New Roman" panose="02020603050405020304" pitchFamily="18" charset="0"/>
              </a:rPr>
              <a:t>Considerate</a:t>
            </a:r>
          </a:p>
          <a:p>
            <a:pPr lvl="1"/>
            <a:r>
              <a:rPr lang="en-US" sz="2600" dirty="0" smtClean="0">
                <a:latin typeface="Times New Roman" panose="02020603050405020304" pitchFamily="18" charset="0"/>
                <a:cs typeface="Times New Roman" panose="02020603050405020304" pitchFamily="18" charset="0"/>
              </a:rPr>
              <a:t>Empathetic </a:t>
            </a:r>
          </a:p>
          <a:p>
            <a:pPr lvl="1"/>
            <a:r>
              <a:rPr lang="en-US" sz="2600" dirty="0" smtClean="0">
                <a:latin typeface="Times New Roman" panose="02020603050405020304" pitchFamily="18" charset="0"/>
                <a:cs typeface="Times New Roman" panose="02020603050405020304" pitchFamily="18" charset="0"/>
              </a:rPr>
              <a:t>Courteous</a:t>
            </a:r>
          </a:p>
          <a:p>
            <a:pPr lvl="1"/>
            <a:r>
              <a:rPr lang="en-US" sz="2600" dirty="0" smtClean="0">
                <a:latin typeface="Times New Roman" panose="02020603050405020304" pitchFamily="18" charset="0"/>
                <a:cs typeface="Times New Roman" panose="02020603050405020304" pitchFamily="18" charset="0"/>
              </a:rPr>
              <a:t>Dependable</a:t>
            </a:r>
          </a:p>
          <a:p>
            <a:pPr lvl="1"/>
            <a:r>
              <a:rPr lang="en-US" sz="2600" dirty="0" smtClean="0">
                <a:latin typeface="Times New Roman" panose="02020603050405020304" pitchFamily="18" charset="0"/>
                <a:cs typeface="Times New Roman" panose="02020603050405020304" pitchFamily="18" charset="0"/>
              </a:rPr>
              <a:t>Co-operative</a:t>
            </a:r>
          </a:p>
          <a:p>
            <a:pPr lvl="1"/>
            <a:r>
              <a:rPr lang="en-US" sz="2600" dirty="0" smtClean="0">
                <a:latin typeface="Times New Roman" panose="02020603050405020304" pitchFamily="18" charset="0"/>
                <a:cs typeface="Times New Roman" panose="02020603050405020304" pitchFamily="18" charset="0"/>
              </a:rPr>
              <a:t>Committed</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ea typeface="ＭＳ Ｐゴシック" pitchFamily="34" charset="-128"/>
                <a:cs typeface="Times New Roman" panose="02020603050405020304" pitchFamily="18" charset="0"/>
              </a:rPr>
              <a:t>	</a:t>
            </a:r>
          </a:p>
          <a:p>
            <a:pPr marL="0" indent="0"/>
            <a:endParaRPr lang="en-US" sz="2400" dirty="0" smtClean="0">
              <a:latin typeface="Times New Roman" panose="02020603050405020304" pitchFamily="18" charset="0"/>
              <a:ea typeface="ＭＳ Ｐゴシック" pitchFamily="34" charset="-128"/>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094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Professionals are Judged</a:t>
            </a:r>
            <a:endParaRPr lang="en-US" dirty="0"/>
          </a:p>
        </p:txBody>
      </p:sp>
      <p:sp>
        <p:nvSpPr>
          <p:cNvPr id="3" name="Content Placeholder 2"/>
          <p:cNvSpPr>
            <a:spLocks noGrp="1"/>
          </p:cNvSpPr>
          <p:nvPr>
            <p:ph idx="1"/>
          </p:nvPr>
        </p:nvSpPr>
        <p:spPr/>
        <p:txBody>
          <a:bodyPr>
            <a:normAutofit/>
          </a:bodyPr>
          <a:lstStyle/>
          <a:p>
            <a:r>
              <a:rPr lang="en-US" dirty="0" smtClean="0"/>
              <a:t>Largely by Unwritten rules</a:t>
            </a:r>
          </a:p>
          <a:p>
            <a:pPr lvl="1"/>
            <a:r>
              <a:rPr lang="en-US" sz="2800" dirty="0" smtClean="0"/>
              <a:t>Attitudes</a:t>
            </a:r>
          </a:p>
          <a:p>
            <a:pPr lvl="1"/>
            <a:r>
              <a:rPr lang="en-US" sz="2800" dirty="0" smtClean="0"/>
              <a:t>Conflict</a:t>
            </a:r>
          </a:p>
          <a:p>
            <a:pPr lvl="1"/>
            <a:r>
              <a:rPr lang="en-US" sz="2800" dirty="0" smtClean="0"/>
              <a:t>Approaches</a:t>
            </a:r>
          </a:p>
          <a:p>
            <a:pPr lvl="1"/>
            <a:r>
              <a:rPr lang="en-US" sz="2800" dirty="0" smtClean="0"/>
              <a:t>Values</a:t>
            </a:r>
          </a:p>
          <a:p>
            <a:pPr lvl="1"/>
            <a:r>
              <a:rPr lang="en-US" sz="2800" dirty="0" smtClean="0"/>
              <a:t>Communication Styles</a:t>
            </a:r>
            <a:endParaRPr lang="en-US" sz="2800" dirty="0"/>
          </a:p>
        </p:txBody>
      </p:sp>
    </p:spTree>
    <p:extLst>
      <p:ext uri="{BB962C8B-B14F-4D97-AF65-F5344CB8AC3E}">
        <p14:creationId xmlns:p14="http://schemas.microsoft.com/office/powerpoint/2010/main" val="4035709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lstStyle/>
          <a:p>
            <a:pPr>
              <a:defRPr/>
            </a:pPr>
            <a:r>
              <a:rPr lang="en-US" dirty="0" smtClean="0">
                <a:solidFill>
                  <a:schemeClr val="tx1"/>
                </a:solidFill>
                <a:latin typeface="Andalus" panose="02020603050405020304" pitchFamily="18" charset="-78"/>
                <a:cs typeface="Andalus" panose="02020603050405020304" pitchFamily="18" charset="-78"/>
              </a:rPr>
              <a:t>What Managers Do?</a:t>
            </a:r>
            <a:endParaRPr lang="en-US" dirty="0">
              <a:solidFill>
                <a:schemeClr val="tx1"/>
              </a:solidFill>
              <a:latin typeface="Andalus" panose="02020603050405020304" pitchFamily="18" charset="-78"/>
              <a:cs typeface="Andalus" panose="02020603050405020304" pitchFamily="18" charset="-78"/>
            </a:endParaRPr>
          </a:p>
        </p:txBody>
      </p:sp>
      <p:sp>
        <p:nvSpPr>
          <p:cNvPr id="6147" name="Content Placeholder 2"/>
          <p:cNvSpPr>
            <a:spLocks noGrp="1"/>
          </p:cNvSpPr>
          <p:nvPr>
            <p:ph idx="1"/>
          </p:nvPr>
        </p:nvSpPr>
        <p:spPr>
          <a:xfrm>
            <a:off x="1097279" y="1255044"/>
            <a:ext cx="10768405" cy="4614050"/>
          </a:xfrm>
        </p:spPr>
        <p:txBody>
          <a:bodyPr>
            <a:noAutofit/>
          </a:bodyPr>
          <a:lstStyle/>
          <a:p>
            <a:endParaRPr lang="en-US" altLang="en-US" sz="2400" dirty="0" smtClean="0">
              <a:latin typeface="Andalus" panose="02020603050405020304" pitchFamily="18" charset="-78"/>
              <a:cs typeface="Andalus" panose="02020603050405020304" pitchFamily="18" charset="-78"/>
            </a:endParaRPr>
          </a:p>
          <a:p>
            <a:r>
              <a:rPr lang="en-US" altLang="en-US" sz="2800" i="1" dirty="0" smtClean="0">
                <a:latin typeface="Andalus" panose="02020603050405020304" pitchFamily="18" charset="-78"/>
                <a:cs typeface="Andalus" panose="02020603050405020304" pitchFamily="18" charset="-78"/>
              </a:rPr>
              <a:t>They get </a:t>
            </a:r>
            <a:r>
              <a:rPr lang="en-US" altLang="en-US" sz="2800" i="1" u="sng" dirty="0" smtClean="0">
                <a:solidFill>
                  <a:srgbClr val="0070C0"/>
                </a:solidFill>
                <a:latin typeface="Andalus" panose="02020603050405020304" pitchFamily="18" charset="-78"/>
                <a:cs typeface="Andalus" panose="02020603050405020304" pitchFamily="18" charset="-78"/>
              </a:rPr>
              <a:t>things done through other people.</a:t>
            </a:r>
          </a:p>
          <a:p>
            <a:endParaRPr lang="en-US" altLang="en-US" sz="2800" dirty="0" smtClean="0">
              <a:latin typeface="Andalus" panose="02020603050405020304" pitchFamily="18" charset="-78"/>
              <a:cs typeface="Andalus" panose="02020603050405020304" pitchFamily="18" charset="-78"/>
            </a:endParaRPr>
          </a:p>
          <a:p>
            <a:r>
              <a:rPr lang="en-US" altLang="en-US" sz="2800" dirty="0" smtClean="0">
                <a:latin typeface="Andalus" panose="02020603050405020304" pitchFamily="18" charset="-78"/>
                <a:cs typeface="Andalus" panose="02020603050405020304" pitchFamily="18" charset="-78"/>
              </a:rPr>
              <a:t>Management Activities:</a:t>
            </a:r>
          </a:p>
          <a:p>
            <a:pPr lvl="1"/>
            <a:r>
              <a:rPr lang="en-US" altLang="en-US" sz="2400" dirty="0" smtClean="0">
                <a:latin typeface="Andalus" panose="02020603050405020304" pitchFamily="18" charset="-78"/>
                <a:cs typeface="Andalus" panose="02020603050405020304" pitchFamily="18" charset="-78"/>
              </a:rPr>
              <a:t>Make decisions</a:t>
            </a:r>
          </a:p>
          <a:p>
            <a:pPr lvl="1"/>
            <a:r>
              <a:rPr lang="en-US" altLang="en-US" sz="2400" dirty="0" smtClean="0">
                <a:latin typeface="Andalus" panose="02020603050405020304" pitchFamily="18" charset="-78"/>
                <a:cs typeface="Andalus" panose="02020603050405020304" pitchFamily="18" charset="-78"/>
              </a:rPr>
              <a:t>Allocate resources</a:t>
            </a:r>
          </a:p>
          <a:p>
            <a:pPr lvl="1"/>
            <a:r>
              <a:rPr lang="en-US" altLang="en-US" sz="2400" dirty="0" smtClean="0">
                <a:latin typeface="Andalus" panose="02020603050405020304" pitchFamily="18" charset="-78"/>
                <a:cs typeface="Andalus" panose="02020603050405020304" pitchFamily="18" charset="-78"/>
              </a:rPr>
              <a:t>Direct activities of others to attain goals</a:t>
            </a:r>
          </a:p>
          <a:p>
            <a:endParaRPr lang="en-US" altLang="en-US" sz="2800" dirty="0" smtClean="0">
              <a:latin typeface="Andalus" panose="02020603050405020304" pitchFamily="18" charset="-78"/>
              <a:cs typeface="Andalus" panose="02020603050405020304" pitchFamily="18" charset="-78"/>
            </a:endParaRPr>
          </a:p>
        </p:txBody>
      </p:sp>
      <p:sp>
        <p:nvSpPr>
          <p:cNvPr id="6" name="Slide Number Placeholder 5"/>
          <p:cNvSpPr>
            <a:spLocks noGrp="1"/>
          </p:cNvSpPr>
          <p:nvPr>
            <p:ph type="sldNum" sz="quarter" idx="11"/>
          </p:nvPr>
        </p:nvSpPr>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898989"/>
                </a:solidFill>
                <a:latin typeface="Calibri" panose="020F0502020204030204" pitchFamily="34" charset="0"/>
              </a:rPr>
              <a:t>1-</a:t>
            </a:r>
            <a:fld id="{E3E21022-DF81-4241-AAEB-0C193957F732}" type="slidenum">
              <a:rPr lang="en-US" altLang="en-US" sz="1200">
                <a:solidFill>
                  <a:srgbClr val="898989"/>
                </a:solidFill>
                <a:latin typeface="Calibri" panose="020F0502020204030204" pitchFamily="34" charset="0"/>
              </a:rPr>
              <a:pPr eaLnBrk="1" hangingPunct="1"/>
              <a:t>32</a:t>
            </a:fld>
            <a:endParaRPr lang="en-US" altLang="en-US" sz="1200">
              <a:solidFill>
                <a:srgbClr val="898989"/>
              </a:solidFill>
              <a:latin typeface="Calibri" panose="020F0502020204030204" pitchFamily="34" charset="0"/>
            </a:endParaRPr>
          </a:p>
        </p:txBody>
      </p:sp>
      <p:sp>
        <p:nvSpPr>
          <p:cNvPr id="7" name="Footer Placeholder 6"/>
          <p:cNvSpPr>
            <a:spLocks noGrp="1"/>
          </p:cNvSpPr>
          <p:nvPr>
            <p:ph type="ftr" sz="quarter" idx="10"/>
          </p:nvPr>
        </p:nvSpPr>
        <p:spPr/>
        <p:txBody>
          <a:bodyPr/>
          <a:lstStyle/>
          <a:p>
            <a:pPr>
              <a:defRPr/>
            </a:pPr>
            <a:r>
              <a:rPr lang="en-US">
                <a:solidFill>
                  <a:schemeClr val="tx1">
                    <a:lumMod val="50000"/>
                    <a:lumOff val="50000"/>
                  </a:schemeClr>
                </a:solidFill>
                <a:latin typeface="+mj-lt"/>
              </a:rPr>
              <a:t>© 2009 Prentice-Hall Inc.  All rights reserved.</a:t>
            </a:r>
          </a:p>
        </p:txBody>
      </p:sp>
    </p:spTree>
    <p:extLst>
      <p:ext uri="{BB962C8B-B14F-4D97-AF65-F5344CB8AC3E}">
        <p14:creationId xmlns:p14="http://schemas.microsoft.com/office/powerpoint/2010/main" val="4038838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2058"/>
            <a:ext cx="10058400" cy="875223"/>
          </a:xfrm>
        </p:spPr>
        <p:txBody>
          <a:bodyPr/>
          <a:lstStyle/>
          <a:p>
            <a:r>
              <a:rPr lang="en-US" dirty="0" smtClean="0">
                <a:latin typeface="Andalus" panose="02020603050405020304" pitchFamily="18" charset="-78"/>
                <a:cs typeface="Andalus" panose="02020603050405020304" pitchFamily="18" charset="-78"/>
              </a:rPr>
              <a:t>Managers vs. </a:t>
            </a:r>
            <a:r>
              <a:rPr lang="en-US" dirty="0">
                <a:latin typeface="Andalus" panose="02020603050405020304" pitchFamily="18" charset="-78"/>
                <a:cs typeface="Andalus" panose="02020603050405020304" pitchFamily="18" charset="-78"/>
              </a:rPr>
              <a:t>Leaders</a:t>
            </a:r>
          </a:p>
        </p:txBody>
      </p:sp>
      <p:sp>
        <p:nvSpPr>
          <p:cNvPr id="3" name="Content Placeholder 2"/>
          <p:cNvSpPr>
            <a:spLocks noGrp="1"/>
          </p:cNvSpPr>
          <p:nvPr>
            <p:ph idx="1"/>
          </p:nvPr>
        </p:nvSpPr>
        <p:spPr>
          <a:xfrm>
            <a:off x="1097280" y="1398494"/>
            <a:ext cx="10058400" cy="5459505"/>
          </a:xfrm>
        </p:spPr>
        <p:txBody>
          <a:bodyPr>
            <a:normAutofit fontScale="92500" lnSpcReduction="10000"/>
          </a:bodyPr>
          <a:lstStyle/>
          <a:p>
            <a:r>
              <a:rPr lang="en-US" sz="3200" dirty="0" smtClean="0">
                <a:solidFill>
                  <a:srgbClr val="00B050"/>
                </a:solidFill>
                <a:latin typeface="Andalus" panose="02020603050405020304" pitchFamily="18" charset="-78"/>
                <a:cs typeface="Andalus" panose="02020603050405020304" pitchFamily="18" charset="-78"/>
              </a:rPr>
              <a:t>Major Differences (</a:t>
            </a:r>
            <a:r>
              <a:rPr lang="en-US" sz="3200" dirty="0" err="1" smtClean="0">
                <a:solidFill>
                  <a:srgbClr val="00B050"/>
                </a:solidFill>
                <a:latin typeface="Andalus" panose="02020603050405020304" pitchFamily="18" charset="-78"/>
                <a:cs typeface="Andalus" panose="02020603050405020304" pitchFamily="18" charset="-78"/>
              </a:rPr>
              <a:t>Vineet</a:t>
            </a:r>
            <a:r>
              <a:rPr lang="en-US" sz="3200" dirty="0" smtClean="0">
                <a:solidFill>
                  <a:srgbClr val="00B050"/>
                </a:solidFill>
                <a:latin typeface="Andalus" panose="02020603050405020304" pitchFamily="18" charset="-78"/>
                <a:cs typeface="Andalus" panose="02020603050405020304" pitchFamily="18" charset="-78"/>
              </a:rPr>
              <a:t> </a:t>
            </a:r>
            <a:r>
              <a:rPr lang="en-US" sz="3200" dirty="0" err="1" smtClean="0">
                <a:solidFill>
                  <a:srgbClr val="00B050"/>
                </a:solidFill>
                <a:latin typeface="Andalus" panose="02020603050405020304" pitchFamily="18" charset="-78"/>
                <a:cs typeface="Andalus" panose="02020603050405020304" pitchFamily="18" charset="-78"/>
              </a:rPr>
              <a:t>Nayer</a:t>
            </a:r>
            <a:r>
              <a:rPr lang="en-US" sz="3200" dirty="0" smtClean="0">
                <a:solidFill>
                  <a:srgbClr val="00B050"/>
                </a:solidFill>
                <a:latin typeface="Andalus" panose="02020603050405020304" pitchFamily="18" charset="-78"/>
                <a:cs typeface="Andalus" panose="02020603050405020304" pitchFamily="18" charset="-78"/>
              </a:rPr>
              <a:t>, HBR, 2013)</a:t>
            </a:r>
          </a:p>
          <a:p>
            <a:pPr lvl="1"/>
            <a:r>
              <a:rPr lang="en-US" sz="3300" dirty="0">
                <a:latin typeface="Andalus" panose="02020603050405020304" pitchFamily="18" charset="-78"/>
                <a:cs typeface="Andalus" panose="02020603050405020304" pitchFamily="18" charset="-78"/>
              </a:rPr>
              <a:t>Counting value vs Creating </a:t>
            </a:r>
            <a:r>
              <a:rPr lang="en-US" sz="3300" dirty="0" smtClean="0">
                <a:latin typeface="Andalus" panose="02020603050405020304" pitchFamily="18" charset="-78"/>
                <a:cs typeface="Andalus" panose="02020603050405020304" pitchFamily="18" charset="-78"/>
              </a:rPr>
              <a:t>value</a:t>
            </a:r>
          </a:p>
          <a:p>
            <a:pPr lvl="1"/>
            <a:endParaRPr lang="en-US" sz="3300" dirty="0" smtClean="0">
              <a:latin typeface="Andalus" panose="02020603050405020304" pitchFamily="18" charset="-78"/>
              <a:cs typeface="Andalus" panose="02020603050405020304" pitchFamily="18" charset="-78"/>
            </a:endParaRPr>
          </a:p>
          <a:p>
            <a:pPr lvl="1"/>
            <a:r>
              <a:rPr lang="en-US" sz="3300" dirty="0">
                <a:latin typeface="Andalus" panose="02020603050405020304" pitchFamily="18" charset="-78"/>
                <a:cs typeface="Andalus" panose="02020603050405020304" pitchFamily="18" charset="-78"/>
              </a:rPr>
              <a:t>Circles of </a:t>
            </a:r>
            <a:r>
              <a:rPr lang="en-US" sz="3300" dirty="0" smtClean="0">
                <a:latin typeface="Andalus" panose="02020603050405020304" pitchFamily="18" charset="-78"/>
                <a:cs typeface="Andalus" panose="02020603050405020304" pitchFamily="18" charset="-78"/>
              </a:rPr>
              <a:t>power </a:t>
            </a:r>
            <a:r>
              <a:rPr lang="en-US" sz="3300" dirty="0">
                <a:latin typeface="Andalus" panose="02020603050405020304" pitchFamily="18" charset="-78"/>
                <a:cs typeface="Andalus" panose="02020603050405020304" pitchFamily="18" charset="-78"/>
              </a:rPr>
              <a:t>vs Circles of </a:t>
            </a:r>
            <a:r>
              <a:rPr lang="en-US" sz="3300" dirty="0" smtClean="0">
                <a:latin typeface="Andalus" panose="02020603050405020304" pitchFamily="18" charset="-78"/>
                <a:cs typeface="Andalus" panose="02020603050405020304" pitchFamily="18" charset="-78"/>
              </a:rPr>
              <a:t>influence</a:t>
            </a:r>
          </a:p>
          <a:p>
            <a:pPr lvl="1"/>
            <a:endParaRPr lang="en-US" sz="3300" dirty="0" smtClean="0">
              <a:latin typeface="Andalus" panose="02020603050405020304" pitchFamily="18" charset="-78"/>
              <a:cs typeface="Andalus" panose="02020603050405020304" pitchFamily="18" charset="-78"/>
            </a:endParaRPr>
          </a:p>
          <a:p>
            <a:pPr lvl="1"/>
            <a:r>
              <a:rPr lang="en-US" sz="3300" dirty="0" smtClean="0">
                <a:latin typeface="Andalus" panose="02020603050405020304" pitchFamily="18" charset="-78"/>
                <a:cs typeface="Andalus" panose="02020603050405020304" pitchFamily="18" charset="-78"/>
              </a:rPr>
              <a:t>Managing work</a:t>
            </a:r>
            <a:r>
              <a:rPr lang="en-US" sz="3300" dirty="0">
                <a:latin typeface="Andalus" panose="02020603050405020304" pitchFamily="18" charset="-78"/>
                <a:cs typeface="Andalus" panose="02020603050405020304" pitchFamily="18" charset="-78"/>
              </a:rPr>
              <a:t> </a:t>
            </a:r>
            <a:r>
              <a:rPr lang="en-US" sz="3300" dirty="0" smtClean="0">
                <a:latin typeface="Andalus" panose="02020603050405020304" pitchFamily="18" charset="-78"/>
                <a:cs typeface="Andalus" panose="02020603050405020304" pitchFamily="18" charset="-78"/>
              </a:rPr>
              <a:t>vs Leading people</a:t>
            </a:r>
          </a:p>
          <a:p>
            <a:pPr lvl="1"/>
            <a:r>
              <a:rPr lang="en-US" sz="3300" dirty="0" smtClean="0">
                <a:latin typeface="Andalus" panose="02020603050405020304" pitchFamily="18" charset="-78"/>
                <a:cs typeface="Andalus" panose="02020603050405020304" pitchFamily="18" charset="-78"/>
              </a:rPr>
              <a:t> </a:t>
            </a:r>
            <a:endParaRPr lang="en-US" sz="3300" dirty="0">
              <a:latin typeface="Andalus" panose="02020603050405020304" pitchFamily="18" charset="-78"/>
              <a:cs typeface="Andalus" panose="02020603050405020304" pitchFamily="18" charset="-78"/>
            </a:endParaRPr>
          </a:p>
          <a:p>
            <a:pPr lvl="1"/>
            <a:r>
              <a:rPr lang="en-US" sz="3300" dirty="0" smtClean="0">
                <a:solidFill>
                  <a:srgbClr val="0070C0"/>
                </a:solidFill>
                <a:latin typeface="Andalus" panose="02020603050405020304" pitchFamily="18" charset="-78"/>
                <a:cs typeface="Andalus" panose="02020603050405020304" pitchFamily="18" charset="-78"/>
              </a:rPr>
              <a:t>Dealing with complexity vs Dealing with uncertainty</a:t>
            </a:r>
          </a:p>
          <a:p>
            <a:pPr lvl="1"/>
            <a:endParaRPr lang="en-US" sz="3300" dirty="0" smtClean="0">
              <a:solidFill>
                <a:srgbClr val="0070C0"/>
              </a:solidFill>
              <a:latin typeface="Andalus" panose="02020603050405020304" pitchFamily="18" charset="-78"/>
              <a:cs typeface="Andalus" panose="02020603050405020304" pitchFamily="18" charset="-78"/>
            </a:endParaRPr>
          </a:p>
          <a:p>
            <a:pPr lvl="1"/>
            <a:r>
              <a:rPr lang="en-US" sz="3300" dirty="0" smtClean="0">
                <a:solidFill>
                  <a:srgbClr val="0070C0"/>
                </a:solidFill>
                <a:latin typeface="Andalus" panose="02020603050405020304" pitchFamily="18" charset="-78"/>
                <a:cs typeface="Andalus" panose="02020603050405020304" pitchFamily="18" charset="-78"/>
              </a:rPr>
              <a:t>Doing things right vs doing right things</a:t>
            </a:r>
          </a:p>
          <a:p>
            <a:pPr lvl="1"/>
            <a:endParaRPr lang="en-US" sz="3300" dirty="0" smtClean="0">
              <a:solidFill>
                <a:srgbClr val="0070C0"/>
              </a:solidFill>
              <a:latin typeface="Andalus" panose="02020603050405020304" pitchFamily="18" charset="-78"/>
              <a:cs typeface="Andalus" panose="02020603050405020304" pitchFamily="18" charset="-78"/>
            </a:endParaRPr>
          </a:p>
          <a:p>
            <a:pPr lvl="1"/>
            <a:r>
              <a:rPr lang="en-US" sz="3300" dirty="0" smtClean="0">
                <a:solidFill>
                  <a:srgbClr val="0070C0"/>
                </a:solidFill>
                <a:latin typeface="Andalus" panose="02020603050405020304" pitchFamily="18" charset="-78"/>
                <a:cs typeface="Andalus" panose="02020603050405020304" pitchFamily="18" charset="-78"/>
              </a:rPr>
              <a:t>Maintaining vs Developing</a:t>
            </a:r>
            <a:endParaRPr lang="en-US" sz="3300" dirty="0">
              <a:solidFill>
                <a:srgbClr val="0070C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90169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5911" y="1753496"/>
            <a:ext cx="11790381" cy="3775935"/>
          </a:xfrm>
          <a:prstGeom prst="rect">
            <a:avLst/>
          </a:prstGeom>
        </p:spPr>
      </p:pic>
    </p:spTree>
    <p:extLst>
      <p:ext uri="{BB962C8B-B14F-4D97-AF65-F5344CB8AC3E}">
        <p14:creationId xmlns:p14="http://schemas.microsoft.com/office/powerpoint/2010/main" val="3083493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83281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96066" y="118334"/>
            <a:ext cx="10542493" cy="6357769"/>
          </a:xfrm>
          <a:prstGeom prst="rect">
            <a:avLst/>
          </a:prstGeom>
        </p:spPr>
      </p:pic>
    </p:spTree>
    <p:extLst>
      <p:ext uri="{BB962C8B-B14F-4D97-AF65-F5344CB8AC3E}">
        <p14:creationId xmlns:p14="http://schemas.microsoft.com/office/powerpoint/2010/main" val="837387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39" y="365125"/>
            <a:ext cx="11359167" cy="1325563"/>
          </a:xfrm>
        </p:spPr>
        <p:txBody>
          <a:bodyPr/>
          <a:lstStyle/>
          <a:p>
            <a:r>
              <a:rPr lang="en-US" dirty="0" smtClean="0"/>
              <a:t>Organizational Behavior in a</a:t>
            </a:r>
            <a:br>
              <a:rPr lang="en-US" dirty="0" smtClean="0"/>
            </a:br>
            <a:r>
              <a:rPr lang="en-US" dirty="0" smtClean="0"/>
              <a:t>Global Context</a:t>
            </a:r>
            <a:endParaRPr lang="en-US" dirty="0"/>
          </a:p>
        </p:txBody>
      </p:sp>
      <p:sp>
        <p:nvSpPr>
          <p:cNvPr id="3" name="Content Placeholder 2"/>
          <p:cNvSpPr>
            <a:spLocks noGrp="1"/>
          </p:cNvSpPr>
          <p:nvPr>
            <p:ph idx="1"/>
          </p:nvPr>
        </p:nvSpPr>
        <p:spPr/>
        <p:txBody>
          <a:bodyPr/>
          <a:lstStyle/>
          <a:p>
            <a:pPr marL="0" indent="0" algn="ctr">
              <a:buNone/>
            </a:pPr>
            <a:r>
              <a:rPr lang="en-US" sz="4400" dirty="0" smtClean="0">
                <a:solidFill>
                  <a:srgbClr val="C00000"/>
                </a:solidFill>
              </a:rPr>
              <a:t>Group </a:t>
            </a:r>
            <a:r>
              <a:rPr lang="en-US" sz="4400" dirty="0" smtClean="0">
                <a:solidFill>
                  <a:srgbClr val="C00000"/>
                </a:solidFill>
              </a:rPr>
              <a:t>Discussion (August 21, 2019)</a:t>
            </a:r>
            <a:endParaRPr lang="en-US" sz="4400" dirty="0" smtClean="0">
              <a:solidFill>
                <a:srgbClr val="C00000"/>
              </a:solidFill>
            </a:endParaRPr>
          </a:p>
          <a:p>
            <a:pPr marL="0" indent="0">
              <a:buNone/>
            </a:pPr>
            <a:endParaRPr lang="en-US" dirty="0"/>
          </a:p>
          <a:p>
            <a:pPr marL="0" indent="0" algn="ctr">
              <a:buNone/>
            </a:pPr>
            <a:r>
              <a:rPr lang="en-US" sz="4400" b="1" dirty="0" smtClean="0">
                <a:solidFill>
                  <a:srgbClr val="0070C0"/>
                </a:solidFill>
              </a:rPr>
              <a:t>Think </a:t>
            </a:r>
            <a:r>
              <a:rPr lang="en-US" sz="4400" b="1" dirty="0" smtClean="0">
                <a:solidFill>
                  <a:srgbClr val="0070C0"/>
                </a:solidFill>
              </a:rPr>
              <a:t>Globally and</a:t>
            </a:r>
            <a:r>
              <a:rPr lang="en-US" sz="4400" b="1" dirty="0">
                <a:solidFill>
                  <a:srgbClr val="0070C0"/>
                </a:solidFill>
              </a:rPr>
              <a:t> </a:t>
            </a:r>
            <a:r>
              <a:rPr lang="en-US" sz="4400" b="1" dirty="0" smtClean="0">
                <a:solidFill>
                  <a:srgbClr val="0070C0"/>
                </a:solidFill>
              </a:rPr>
              <a:t>Act </a:t>
            </a:r>
            <a:r>
              <a:rPr lang="en-US" sz="4400" b="1" dirty="0" smtClean="0">
                <a:solidFill>
                  <a:srgbClr val="0070C0"/>
                </a:solidFill>
              </a:rPr>
              <a:t>Locally</a:t>
            </a:r>
            <a:endParaRPr lang="en-US" sz="4400" b="1" dirty="0">
              <a:solidFill>
                <a:srgbClr val="0070C0"/>
              </a:solidFill>
            </a:endParaRPr>
          </a:p>
        </p:txBody>
      </p:sp>
    </p:spTree>
    <p:extLst>
      <p:ext uri="{BB962C8B-B14F-4D97-AF65-F5344CB8AC3E}">
        <p14:creationId xmlns:p14="http://schemas.microsoft.com/office/powerpoint/2010/main" val="3880952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Bob Stretch\AppData\Local\Microsoft\Windows\Temporary Internet Files\Content.IE5\7421JAUB\MCj0370332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315200" y="1828800"/>
            <a:ext cx="2916238"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smtClean="0">
                <a:latin typeface="Bookman Old Style" panose="02050604050505020204" pitchFamily="18" charset="0"/>
              </a:rPr>
              <a:t>Challenges and Opportunities for OB</a:t>
            </a:r>
            <a:endParaRPr lang="en-US" dirty="0">
              <a:latin typeface="Bookman Old Style" panose="02050604050505020204" pitchFamily="18" charset="0"/>
            </a:endParaRPr>
          </a:p>
        </p:txBody>
      </p:sp>
      <p:sp>
        <p:nvSpPr>
          <p:cNvPr id="29700" name="Content Placeholder 2"/>
          <p:cNvSpPr>
            <a:spLocks noGrp="1"/>
          </p:cNvSpPr>
          <p:nvPr>
            <p:ph idx="1"/>
          </p:nvPr>
        </p:nvSpPr>
        <p:spPr>
          <a:xfrm>
            <a:off x="838200" y="1825625"/>
            <a:ext cx="11662186" cy="4351338"/>
          </a:xfrm>
        </p:spPr>
        <p:txBody>
          <a:bodyPr>
            <a:normAutofit fontScale="85000" lnSpcReduction="20000"/>
          </a:bodyPr>
          <a:lstStyle/>
          <a:p>
            <a:r>
              <a:rPr lang="en-US" i="1" dirty="0" smtClean="0">
                <a:latin typeface="Bookman Old Style" panose="02050604050505020204" pitchFamily="18" charset="0"/>
              </a:rPr>
              <a:t>Responding to Globalization</a:t>
            </a:r>
          </a:p>
          <a:p>
            <a:r>
              <a:rPr lang="en-US" i="1" dirty="0" smtClean="0">
                <a:latin typeface="Bookman Old Style" panose="02050604050505020204" pitchFamily="18" charset="0"/>
              </a:rPr>
              <a:t>Managing Workforce Diversity</a:t>
            </a:r>
          </a:p>
          <a:p>
            <a:r>
              <a:rPr lang="en-US" dirty="0" smtClean="0">
                <a:latin typeface="Bookman Old Style" panose="02050604050505020204" pitchFamily="18" charset="0"/>
              </a:rPr>
              <a:t>Improving Quality and Productivity</a:t>
            </a:r>
          </a:p>
          <a:p>
            <a:r>
              <a:rPr lang="en-US" dirty="0" smtClean="0">
                <a:latin typeface="Bookman Old Style" panose="02050604050505020204" pitchFamily="18" charset="0"/>
              </a:rPr>
              <a:t>Improving Customer Service</a:t>
            </a:r>
          </a:p>
          <a:p>
            <a:r>
              <a:rPr lang="en-US" dirty="0" smtClean="0">
                <a:latin typeface="Bookman Old Style" panose="02050604050505020204" pitchFamily="18" charset="0"/>
              </a:rPr>
              <a:t>Improving People Skills</a:t>
            </a:r>
          </a:p>
          <a:p>
            <a:r>
              <a:rPr lang="en-US" dirty="0" smtClean="0">
                <a:latin typeface="Bookman Old Style" panose="02050604050505020204" pitchFamily="18" charset="0"/>
              </a:rPr>
              <a:t>Stimulating Innovation and Change</a:t>
            </a:r>
          </a:p>
          <a:p>
            <a:r>
              <a:rPr lang="en-US" dirty="0" smtClean="0">
                <a:latin typeface="Bookman Old Style" panose="02050604050505020204" pitchFamily="18" charset="0"/>
              </a:rPr>
              <a:t>Coping with “Temporariness”</a:t>
            </a:r>
          </a:p>
          <a:p>
            <a:r>
              <a:rPr lang="en-US" dirty="0" smtClean="0">
                <a:latin typeface="Bookman Old Style" panose="02050604050505020204" pitchFamily="18" charset="0"/>
              </a:rPr>
              <a:t>Working in Networked Organizations</a:t>
            </a:r>
          </a:p>
          <a:p>
            <a:r>
              <a:rPr lang="en-US" dirty="0" smtClean="0">
                <a:latin typeface="Bookman Old Style" panose="02050604050505020204" pitchFamily="18" charset="0"/>
              </a:rPr>
              <a:t>Helping Employees Balance Work-Life Conflicts</a:t>
            </a:r>
          </a:p>
          <a:p>
            <a:r>
              <a:rPr lang="en-US" dirty="0" smtClean="0">
                <a:latin typeface="Bookman Old Style" panose="02050604050505020204" pitchFamily="18" charset="0"/>
              </a:rPr>
              <a:t>Creating a Positive Work Environment</a:t>
            </a:r>
          </a:p>
          <a:p>
            <a:r>
              <a:rPr lang="en-US" dirty="0" smtClean="0">
                <a:latin typeface="Bookman Old Style" panose="02050604050505020204" pitchFamily="18" charset="0"/>
              </a:rPr>
              <a:t>Improving Ethical Behavior</a:t>
            </a:r>
          </a:p>
          <a:p>
            <a:endParaRPr lang="en-US" dirty="0" smtClean="0">
              <a:latin typeface="Bookman Old Style" panose="02050604050505020204" pitchFamily="18" charset="0"/>
            </a:endParaRPr>
          </a:p>
        </p:txBody>
      </p:sp>
    </p:spTree>
    <p:extLst>
      <p:ext uri="{BB962C8B-B14F-4D97-AF65-F5344CB8AC3E}">
        <p14:creationId xmlns:p14="http://schemas.microsoft.com/office/powerpoint/2010/main" val="2469851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defRPr/>
            </a:pPr>
            <a:r>
              <a:rPr lang="en-US" dirty="0" smtClean="0">
                <a:latin typeface="Bookman Old Style" panose="02050604050505020204" pitchFamily="18" charset="0"/>
              </a:rPr>
              <a:t>Responding to Globalization</a:t>
            </a:r>
            <a:endParaRPr lang="en-US" dirty="0">
              <a:latin typeface="Bookman Old Style" panose="02050604050505020204" pitchFamily="18" charset="0"/>
            </a:endParaRPr>
          </a:p>
        </p:txBody>
      </p:sp>
      <p:sp>
        <p:nvSpPr>
          <p:cNvPr id="30724" name="Content Placeholder 3"/>
          <p:cNvSpPr>
            <a:spLocks noGrp="1"/>
          </p:cNvSpPr>
          <p:nvPr>
            <p:ph idx="1"/>
          </p:nvPr>
        </p:nvSpPr>
        <p:spPr>
          <a:xfrm>
            <a:off x="935916" y="1778597"/>
            <a:ext cx="10417884" cy="4724400"/>
          </a:xfrm>
        </p:spPr>
        <p:txBody>
          <a:bodyPr>
            <a:normAutofit/>
          </a:bodyPr>
          <a:lstStyle/>
          <a:p>
            <a:r>
              <a:rPr lang="en-US" sz="3200" dirty="0" smtClean="0">
                <a:latin typeface="Bookman Old Style" panose="02050604050505020204" pitchFamily="18" charset="0"/>
              </a:rPr>
              <a:t>Increased foreign assignments</a:t>
            </a:r>
          </a:p>
          <a:p>
            <a:r>
              <a:rPr lang="en-US" sz="3200" dirty="0" smtClean="0">
                <a:latin typeface="Bookman Old Style" panose="02050604050505020204" pitchFamily="18" charset="0"/>
              </a:rPr>
              <a:t>Working with people from different cultures</a:t>
            </a:r>
          </a:p>
          <a:p>
            <a:r>
              <a:rPr lang="en-US" sz="3200" dirty="0" smtClean="0">
                <a:latin typeface="Bookman Old Style" panose="02050604050505020204" pitchFamily="18" charset="0"/>
              </a:rPr>
              <a:t>Coping with anti-capitalism backlash</a:t>
            </a:r>
          </a:p>
          <a:p>
            <a:r>
              <a:rPr lang="en-US" sz="3200" dirty="0" smtClean="0">
                <a:latin typeface="Bookman Old Style" panose="02050604050505020204" pitchFamily="18" charset="0"/>
              </a:rPr>
              <a:t>Overseeing movement of jobs to countries with low-cost labor</a:t>
            </a:r>
          </a:p>
          <a:p>
            <a:r>
              <a:rPr lang="en-US" sz="3200" dirty="0" smtClean="0">
                <a:latin typeface="Bookman Old Style" panose="02050604050505020204" pitchFamily="18" charset="0"/>
              </a:rPr>
              <a:t>Managing people during the war on terror</a:t>
            </a:r>
          </a:p>
        </p:txBody>
      </p:sp>
    </p:spTree>
    <p:extLst>
      <p:ext uri="{BB962C8B-B14F-4D97-AF65-F5344CB8AC3E}">
        <p14:creationId xmlns:p14="http://schemas.microsoft.com/office/powerpoint/2010/main" val="4000886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5611"/>
            <a:ext cx="10515600" cy="5391352"/>
          </a:xfrm>
        </p:spPr>
        <p:txBody>
          <a:bodyPr>
            <a:normAutofit fontScale="85000" lnSpcReduction="20000"/>
          </a:bodyPr>
          <a:lstStyle/>
          <a:p>
            <a:pPr marL="0" indent="0">
              <a:buNone/>
            </a:pPr>
            <a:r>
              <a:rPr lang="en-US" b="1" dirty="0">
                <a:latin typeface="Bookman Old Style" panose="02050604050505020204" pitchFamily="18" charset="0"/>
              </a:rPr>
              <a:t>Objectives :</a:t>
            </a:r>
          </a:p>
          <a:p>
            <a:r>
              <a:rPr lang="en-US" dirty="0">
                <a:latin typeface="Bookman Old Style" panose="02050604050505020204" pitchFamily="18" charset="0"/>
              </a:rPr>
              <a:t>To start innovative PG </a:t>
            </a:r>
            <a:r>
              <a:rPr lang="en-US" dirty="0" err="1">
                <a:latin typeface="Bookman Old Style" panose="02050604050505020204" pitchFamily="18" charset="0"/>
              </a:rPr>
              <a:t>Programmes</a:t>
            </a:r>
            <a:r>
              <a:rPr lang="en-US" dirty="0">
                <a:latin typeface="Bookman Old Style" panose="02050604050505020204" pitchFamily="18" charset="0"/>
              </a:rPr>
              <a:t> in humanities and social sciences, basic sciences, engineering and technology</a:t>
            </a:r>
          </a:p>
          <a:p>
            <a:r>
              <a:rPr lang="en-US" dirty="0">
                <a:latin typeface="Bookman Old Style" panose="02050604050505020204" pitchFamily="18" charset="0"/>
              </a:rPr>
              <a:t>To focus on PhD in all disciplines</a:t>
            </a:r>
          </a:p>
          <a:p>
            <a:r>
              <a:rPr lang="en-US" dirty="0">
                <a:latin typeface="Bookman Old Style" panose="02050604050505020204" pitchFamily="18" charset="0"/>
              </a:rPr>
              <a:t>To participate in e-governance and similar projects of the state of Rajasthan</a:t>
            </a:r>
          </a:p>
          <a:p>
            <a:r>
              <a:rPr lang="en-US" dirty="0">
                <a:latin typeface="Bookman Old Style" panose="02050604050505020204" pitchFamily="18" charset="0"/>
              </a:rPr>
              <a:t>To enhance participation in ITRA projects of MIT.</a:t>
            </a:r>
          </a:p>
          <a:p>
            <a:r>
              <a:rPr lang="en-US" dirty="0">
                <a:latin typeface="Bookman Old Style" panose="02050604050505020204" pitchFamily="18" charset="0"/>
              </a:rPr>
              <a:t>To optimize use of critical resources by multitasking</a:t>
            </a:r>
          </a:p>
          <a:p>
            <a:r>
              <a:rPr lang="en-US" dirty="0">
                <a:latin typeface="Bookman Old Style" panose="02050604050505020204" pitchFamily="18" charset="0"/>
              </a:rPr>
              <a:t>To establish vibrant and strong alumni network </a:t>
            </a:r>
          </a:p>
          <a:p>
            <a:r>
              <a:rPr lang="en-US" dirty="0">
                <a:latin typeface="Bookman Old Style" panose="02050604050505020204" pitchFamily="18" charset="0"/>
              </a:rPr>
              <a:t>To organize regular conferences to enhance networking and brand equity </a:t>
            </a:r>
          </a:p>
          <a:p>
            <a:r>
              <a:rPr lang="en-US" dirty="0">
                <a:latin typeface="Bookman Old Style" panose="02050604050505020204" pitchFamily="18" charset="0"/>
              </a:rPr>
              <a:t>To emphasize on knowledge and skill development at all levels </a:t>
            </a:r>
          </a:p>
          <a:p>
            <a:r>
              <a:rPr lang="en-US" dirty="0">
                <a:latin typeface="Bookman Old Style" panose="02050604050505020204" pitchFamily="18" charset="0"/>
              </a:rPr>
              <a:t>To build sizable corpus through smart savings, donations from philanthropic organizations and alumni contributions towards meeting specific objectives </a:t>
            </a:r>
          </a:p>
          <a:p>
            <a:endParaRPr lang="en-IN" dirty="0"/>
          </a:p>
        </p:txBody>
      </p:sp>
    </p:spTree>
    <p:extLst>
      <p:ext uri="{BB962C8B-B14F-4D97-AF65-F5344CB8AC3E}">
        <p14:creationId xmlns:p14="http://schemas.microsoft.com/office/powerpoint/2010/main" val="1437845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6685" y="2298962"/>
            <a:ext cx="10515600" cy="4351338"/>
          </a:xfrm>
        </p:spPr>
        <p:txBody>
          <a:bodyPr>
            <a:normAutofit/>
          </a:bodyPr>
          <a:lstStyle/>
          <a:p>
            <a:pPr marL="0" indent="0" algn="ctr">
              <a:buNone/>
            </a:pPr>
            <a:r>
              <a:rPr lang="en-US" sz="4800" dirty="0">
                <a:solidFill>
                  <a:schemeClr val="accent6">
                    <a:lumMod val="75000"/>
                  </a:schemeClr>
                </a:solidFill>
                <a:latin typeface="Bookman Old Style" panose="02050604050505020204" pitchFamily="18" charset="0"/>
              </a:rPr>
              <a:t>Global </a:t>
            </a:r>
            <a:r>
              <a:rPr lang="en-US" sz="4800" dirty="0" err="1">
                <a:solidFill>
                  <a:schemeClr val="accent6">
                    <a:lumMod val="75000"/>
                  </a:schemeClr>
                </a:solidFill>
                <a:latin typeface="Bookman Old Style" panose="02050604050505020204" pitchFamily="18" charset="0"/>
              </a:rPr>
              <a:t>vs</a:t>
            </a:r>
            <a:r>
              <a:rPr lang="en-US" sz="4800" dirty="0">
                <a:solidFill>
                  <a:schemeClr val="accent6">
                    <a:lumMod val="75000"/>
                  </a:schemeClr>
                </a:solidFill>
                <a:latin typeface="Bookman Old Style" panose="02050604050505020204" pitchFamily="18" charset="0"/>
              </a:rPr>
              <a:t> Local</a:t>
            </a:r>
            <a:endParaRPr lang="en-US" sz="4800" dirty="0">
              <a:solidFill>
                <a:schemeClr val="accent6">
                  <a:lumMod val="75000"/>
                </a:schemeClr>
              </a:solidFill>
            </a:endParaRPr>
          </a:p>
        </p:txBody>
      </p:sp>
    </p:spTree>
    <p:extLst>
      <p:ext uri="{BB962C8B-B14F-4D97-AF65-F5344CB8AC3E}">
        <p14:creationId xmlns:p14="http://schemas.microsoft.com/office/powerpoint/2010/main" val="2050473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A case study of Cadbury’s marketing strategy</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r>
              <a:rPr lang="en-US" dirty="0">
                <a:latin typeface="Bookman Old Style" panose="02050604050505020204" pitchFamily="18" charset="0"/>
              </a:rPr>
              <a:t>Cadbury, formerly Cadbury's, is a British multinational confectionery company wholly owned by </a:t>
            </a:r>
            <a:r>
              <a:rPr lang="en-US" dirty="0" err="1">
                <a:latin typeface="Bookman Old Style" panose="02050604050505020204" pitchFamily="18" charset="0"/>
              </a:rPr>
              <a:t>Mondelez</a:t>
            </a:r>
            <a:r>
              <a:rPr lang="en-US" dirty="0">
                <a:latin typeface="Bookman Old Style" panose="02050604050505020204" pitchFamily="18" charset="0"/>
              </a:rPr>
              <a:t> International since 2010. It is the second-largest confectionery brand in the world after </a:t>
            </a:r>
            <a:r>
              <a:rPr lang="en-US" dirty="0" smtClean="0">
                <a:latin typeface="Bookman Old Style" panose="02050604050505020204" pitchFamily="18" charset="0"/>
              </a:rPr>
              <a:t>Wrigley. </a:t>
            </a:r>
            <a:r>
              <a:rPr lang="en-US" dirty="0">
                <a:latin typeface="Bookman Old Style" panose="02050604050505020204" pitchFamily="18" charset="0"/>
              </a:rPr>
              <a:t/>
            </a:r>
            <a:br>
              <a:rPr lang="en-US" dirty="0">
                <a:latin typeface="Bookman Old Style" panose="02050604050505020204" pitchFamily="18" charset="0"/>
              </a:rPr>
            </a:br>
            <a:endParaRPr lang="en-US" dirty="0">
              <a:latin typeface="Bookman Old Style" panose="02050604050505020204" pitchFamily="18" charset="0"/>
            </a:endParaRPr>
          </a:p>
        </p:txBody>
      </p:sp>
    </p:spTree>
    <p:extLst>
      <p:ext uri="{BB962C8B-B14F-4D97-AF65-F5344CB8AC3E}">
        <p14:creationId xmlns:p14="http://schemas.microsoft.com/office/powerpoint/2010/main" val="533502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504" y="268306"/>
            <a:ext cx="10515600" cy="1325563"/>
          </a:xfrm>
        </p:spPr>
        <p:txBody>
          <a:bodyPr>
            <a:normAutofit fontScale="90000"/>
          </a:bodyPr>
          <a:lstStyle/>
          <a:p>
            <a:pPr algn="ctr"/>
            <a:r>
              <a:rPr lang="en-US" dirty="0" smtClean="0">
                <a:latin typeface="Bookman Old Style" panose="02050604050505020204" pitchFamily="18" charset="0"/>
              </a:rPr>
              <a:t>Ted Talk</a:t>
            </a:r>
            <a:br>
              <a:rPr lang="en-US" dirty="0" smtClean="0">
                <a:latin typeface="Bookman Old Style" panose="02050604050505020204" pitchFamily="18" charset="0"/>
              </a:rPr>
            </a:br>
            <a:r>
              <a:rPr lang="en-US" dirty="0" smtClean="0">
                <a:latin typeface="Bookman Old Style" panose="02050604050505020204" pitchFamily="18" charset="0"/>
              </a:rPr>
              <a:t>The Myths of Globalization: Peter </a:t>
            </a:r>
            <a:r>
              <a:rPr lang="en-US" dirty="0" err="1" smtClean="0">
                <a:latin typeface="Bookman Old Style" panose="02050604050505020204" pitchFamily="18" charset="0"/>
              </a:rPr>
              <a:t>Alfandary</a:t>
            </a:r>
            <a:endParaRPr lang="en-US" dirty="0">
              <a:latin typeface="Bookman Old Style" panose="02050604050505020204" pitchFamily="18" charset="0"/>
            </a:endParaRPr>
          </a:p>
        </p:txBody>
      </p:sp>
      <p:sp>
        <p:nvSpPr>
          <p:cNvPr id="3" name="Content Placeholder 2"/>
          <p:cNvSpPr>
            <a:spLocks noGrp="1"/>
          </p:cNvSpPr>
          <p:nvPr>
            <p:ph idx="1"/>
          </p:nvPr>
        </p:nvSpPr>
        <p:spPr>
          <a:xfrm>
            <a:off x="805927" y="1893346"/>
            <a:ext cx="10515600" cy="4964654"/>
          </a:xfrm>
        </p:spPr>
        <p:txBody>
          <a:bodyPr>
            <a:normAutofit fontScale="92500" lnSpcReduction="20000"/>
          </a:bodyPr>
          <a:lstStyle/>
          <a:p>
            <a:r>
              <a:rPr lang="en-US" dirty="0">
                <a:latin typeface="Bookman Old Style" panose="02050604050505020204" pitchFamily="18" charset="0"/>
              </a:rPr>
              <a:t>Is </a:t>
            </a:r>
            <a:r>
              <a:rPr lang="en-US" dirty="0" err="1">
                <a:latin typeface="Bookman Old Style" panose="02050604050505020204" pitchFamily="18" charset="0"/>
              </a:rPr>
              <a:t>globalisation</a:t>
            </a:r>
            <a:r>
              <a:rPr lang="en-US" dirty="0">
                <a:latin typeface="Bookman Old Style" panose="02050604050505020204" pitchFamily="18" charset="0"/>
              </a:rPr>
              <a:t> about sharing a global culture, or designing new cultural borders? </a:t>
            </a:r>
            <a:endParaRPr lang="en-US" dirty="0" smtClean="0">
              <a:latin typeface="Bookman Old Style" panose="02050604050505020204" pitchFamily="18" charset="0"/>
            </a:endParaRPr>
          </a:p>
          <a:p>
            <a:r>
              <a:rPr lang="en-US" dirty="0" smtClean="0">
                <a:latin typeface="Bookman Old Style" panose="02050604050505020204" pitchFamily="18" charset="0"/>
              </a:rPr>
              <a:t>Is </a:t>
            </a:r>
            <a:r>
              <a:rPr lang="en-US" dirty="0">
                <a:latin typeface="Bookman Old Style" panose="02050604050505020204" pitchFamily="18" charset="0"/>
              </a:rPr>
              <a:t>cross-cultural awareness a new skill, a differentiated form of collective intelligence we should learn, and teach? </a:t>
            </a:r>
            <a:endParaRPr lang="en-US" dirty="0" smtClean="0">
              <a:latin typeface="Bookman Old Style" panose="02050604050505020204" pitchFamily="18" charset="0"/>
            </a:endParaRPr>
          </a:p>
          <a:p>
            <a:endParaRPr lang="en-US" dirty="0">
              <a:latin typeface="Bookman Old Style" panose="02050604050505020204" pitchFamily="18" charset="0"/>
            </a:endParaRPr>
          </a:p>
          <a:p>
            <a:pPr marL="0" indent="0">
              <a:buNone/>
            </a:pPr>
            <a:r>
              <a:rPr lang="en-US" dirty="0">
                <a:solidFill>
                  <a:schemeClr val="accent6">
                    <a:lumMod val="75000"/>
                  </a:schemeClr>
                </a:solidFill>
                <a:latin typeface="Bookman Old Style" panose="02050604050505020204" pitchFamily="18" charset="0"/>
              </a:rPr>
              <a:t>French educated, Italian speaking, English lawyer, Peter </a:t>
            </a:r>
            <a:r>
              <a:rPr lang="en-US" dirty="0" err="1">
                <a:solidFill>
                  <a:schemeClr val="accent6">
                    <a:lumMod val="75000"/>
                  </a:schemeClr>
                </a:solidFill>
                <a:latin typeface="Bookman Old Style" panose="02050604050505020204" pitchFamily="18" charset="0"/>
              </a:rPr>
              <a:t>Alfandary</a:t>
            </a:r>
            <a:r>
              <a:rPr lang="en-US" dirty="0">
                <a:solidFill>
                  <a:schemeClr val="accent6">
                    <a:lumMod val="75000"/>
                  </a:schemeClr>
                </a:solidFill>
                <a:latin typeface="Bookman Old Style" panose="02050604050505020204" pitchFamily="18" charset="0"/>
              </a:rPr>
              <a:t> describes himself as a mildly schizophrenic Brit. After 30 years practicing as an international lawyer, Peter decided to turn his lifelong fascination with different cultures into a full-time occupation – training and coaching professionals and senior executives on cross cultural management skills. He passionately believes that the need for cultural intelligence is increasingly critical as we move inexorably towards greater </a:t>
            </a:r>
            <a:r>
              <a:rPr lang="en-US" dirty="0" err="1">
                <a:solidFill>
                  <a:schemeClr val="accent6">
                    <a:lumMod val="75000"/>
                  </a:schemeClr>
                </a:solidFill>
                <a:latin typeface="Bookman Old Style" panose="02050604050505020204" pitchFamily="18" charset="0"/>
              </a:rPr>
              <a:t>globalisation.Film</a:t>
            </a:r>
            <a:r>
              <a:rPr lang="en-US" dirty="0">
                <a:solidFill>
                  <a:schemeClr val="accent6">
                    <a:lumMod val="75000"/>
                  </a:schemeClr>
                </a:solidFill>
                <a:latin typeface="Bookman Old Style" panose="02050604050505020204" pitchFamily="18" charset="0"/>
              </a:rPr>
              <a:t> and jazz buff, avid reader, Peter travels the world advising businesses and lecturing on cross cultural skills.</a:t>
            </a:r>
          </a:p>
        </p:txBody>
      </p:sp>
    </p:spTree>
    <p:extLst>
      <p:ext uri="{BB962C8B-B14F-4D97-AF65-F5344CB8AC3E}">
        <p14:creationId xmlns:p14="http://schemas.microsoft.com/office/powerpoint/2010/main" val="1412287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Arial" panose="020B0604020202020204" pitchFamily="34" charset="0"/>
              </a:defRPr>
            </a:lvl1pPr>
            <a:lvl2pPr marL="742950" indent="-285750">
              <a:defRPr sz="2800">
                <a:solidFill>
                  <a:schemeClr val="tx2"/>
                </a:solidFill>
                <a:latin typeface="Arial" panose="020B0604020202020204" pitchFamily="34" charset="0"/>
              </a:defRPr>
            </a:lvl2pPr>
            <a:lvl3pPr marL="1143000" indent="-228600">
              <a:defRPr sz="2800">
                <a:solidFill>
                  <a:schemeClr val="tx2"/>
                </a:solidFill>
                <a:latin typeface="Arial" panose="020B0604020202020204" pitchFamily="34" charset="0"/>
              </a:defRPr>
            </a:lvl3pPr>
            <a:lvl4pPr marL="1600200" indent="-228600">
              <a:defRPr sz="2800">
                <a:solidFill>
                  <a:schemeClr val="tx2"/>
                </a:solidFill>
                <a:latin typeface="Arial" panose="020B0604020202020204" pitchFamily="34" charset="0"/>
              </a:defRPr>
            </a:lvl4pPr>
            <a:lvl5pPr marL="2057400" indent="-228600">
              <a:defRPr sz="2800">
                <a:solidFill>
                  <a:schemeClr val="tx2"/>
                </a:solidFill>
                <a:latin typeface="Arial" panose="020B0604020202020204" pitchFamily="34" charset="0"/>
              </a:defRPr>
            </a:lvl5pPr>
            <a:lvl6pPr marL="2514600" indent="-228600" algn="ctr" eaLnBrk="0" fontAlgn="base" hangingPunct="0">
              <a:spcBef>
                <a:spcPct val="0"/>
              </a:spcBef>
              <a:spcAft>
                <a:spcPct val="0"/>
              </a:spcAft>
              <a:defRPr sz="2800">
                <a:solidFill>
                  <a:schemeClr val="tx2"/>
                </a:solidFill>
                <a:latin typeface="Arial" panose="020B0604020202020204" pitchFamily="34" charset="0"/>
              </a:defRPr>
            </a:lvl6pPr>
            <a:lvl7pPr marL="2971800" indent="-228600" algn="ctr" eaLnBrk="0" fontAlgn="base" hangingPunct="0">
              <a:spcBef>
                <a:spcPct val="0"/>
              </a:spcBef>
              <a:spcAft>
                <a:spcPct val="0"/>
              </a:spcAft>
              <a:defRPr sz="2800">
                <a:solidFill>
                  <a:schemeClr val="tx2"/>
                </a:solidFill>
                <a:latin typeface="Arial" panose="020B0604020202020204" pitchFamily="34" charset="0"/>
              </a:defRPr>
            </a:lvl7pPr>
            <a:lvl8pPr marL="3429000" indent="-228600" algn="ctr" eaLnBrk="0" fontAlgn="base" hangingPunct="0">
              <a:spcBef>
                <a:spcPct val="0"/>
              </a:spcBef>
              <a:spcAft>
                <a:spcPct val="0"/>
              </a:spcAft>
              <a:defRPr sz="2800">
                <a:solidFill>
                  <a:schemeClr val="tx2"/>
                </a:solidFill>
                <a:latin typeface="Arial" panose="020B0604020202020204" pitchFamily="34" charset="0"/>
              </a:defRPr>
            </a:lvl8pPr>
            <a:lvl9pPr marL="3886200" indent="-228600" algn="ctr" eaLnBrk="0" fontAlgn="base" hangingPunct="0">
              <a:spcBef>
                <a:spcPct val="0"/>
              </a:spcBef>
              <a:spcAft>
                <a:spcPct val="0"/>
              </a:spcAft>
              <a:defRPr sz="2800">
                <a:solidFill>
                  <a:schemeClr val="tx2"/>
                </a:solidFill>
                <a:latin typeface="Arial" panose="020B0604020202020204" pitchFamily="34" charset="0"/>
              </a:defRPr>
            </a:lvl9pPr>
          </a:lstStyle>
          <a:p>
            <a:fld id="{E77B2140-55DD-4CDA-8822-344B79B56E38}" type="slidenum">
              <a:rPr lang="en-US" sz="1400">
                <a:solidFill>
                  <a:schemeClr val="tx1"/>
                </a:solidFill>
                <a:latin typeface="Times New Roman" panose="02020603050405020304" pitchFamily="18" charset="0"/>
              </a:rPr>
              <a:pPr/>
              <a:t>43</a:t>
            </a:fld>
            <a:endParaRPr lang="en-US" sz="1400">
              <a:solidFill>
                <a:schemeClr val="tx1"/>
              </a:solidFill>
              <a:latin typeface="Times New Roman" panose="02020603050405020304" pitchFamily="18" charset="0"/>
            </a:endParaRPr>
          </a:p>
        </p:txBody>
      </p:sp>
      <p:sp>
        <p:nvSpPr>
          <p:cNvPr id="8195" name="Rectangle 2"/>
          <p:cNvSpPr>
            <a:spLocks noGrp="1" noChangeArrowheads="1"/>
          </p:cNvSpPr>
          <p:nvPr>
            <p:ph type="title"/>
          </p:nvPr>
        </p:nvSpPr>
        <p:spPr/>
        <p:txBody>
          <a:bodyPr>
            <a:normAutofit/>
          </a:bodyPr>
          <a:lstStyle/>
          <a:p>
            <a:r>
              <a:rPr lang="en-US" sz="4200" dirty="0">
                <a:latin typeface="Bookman Old Style" panose="02050604050505020204" pitchFamily="18" charset="0"/>
              </a:rPr>
              <a:t>Global platform strategy</a:t>
            </a:r>
          </a:p>
        </p:txBody>
      </p:sp>
      <p:sp>
        <p:nvSpPr>
          <p:cNvPr id="8196" name="Rectangle 3"/>
          <p:cNvSpPr>
            <a:spLocks noGrp="1" noChangeArrowheads="1"/>
          </p:cNvSpPr>
          <p:nvPr>
            <p:ph type="body" idx="1"/>
          </p:nvPr>
        </p:nvSpPr>
        <p:spPr>
          <a:xfrm>
            <a:off x="975360" y="1600200"/>
            <a:ext cx="10241280" cy="4495800"/>
          </a:xfrm>
        </p:spPr>
        <p:txBody>
          <a:bodyPr/>
          <a:lstStyle/>
          <a:p>
            <a:pPr>
              <a:buFontTx/>
              <a:buNone/>
            </a:pPr>
            <a:r>
              <a:rPr lang="en-US" sz="3200" dirty="0">
                <a:latin typeface="Bookman Old Style" panose="02050604050505020204" pitchFamily="18" charset="0"/>
              </a:rPr>
              <a:t>The global challenge</a:t>
            </a:r>
          </a:p>
          <a:p>
            <a:pPr>
              <a:buFontTx/>
              <a:buNone/>
            </a:pPr>
            <a:endParaRPr lang="en-US" sz="3200" dirty="0">
              <a:latin typeface="Bookman Old Style" panose="02050604050505020204" pitchFamily="18" charset="0"/>
            </a:endParaRPr>
          </a:p>
          <a:p>
            <a:pPr>
              <a:buFont typeface="Wingdings" panose="05000000000000000000" pitchFamily="2" charset="2"/>
              <a:buChar char="v"/>
            </a:pPr>
            <a:r>
              <a:rPr lang="en-US" sz="3200" dirty="0">
                <a:latin typeface="Bookman Old Style" panose="02050604050505020204" pitchFamily="18" charset="0"/>
              </a:rPr>
              <a:t>	Global market size: standardization</a:t>
            </a:r>
          </a:p>
          <a:p>
            <a:pPr>
              <a:buFont typeface="Wingdings" panose="05000000000000000000" pitchFamily="2" charset="2"/>
              <a:buChar char="v"/>
            </a:pPr>
            <a:endParaRPr lang="en-US" sz="3200" dirty="0">
              <a:latin typeface="Bookman Old Style" panose="02050604050505020204" pitchFamily="18" charset="0"/>
            </a:endParaRPr>
          </a:p>
          <a:p>
            <a:pPr>
              <a:buFont typeface="Wingdings" panose="05000000000000000000" pitchFamily="2" charset="2"/>
              <a:buChar char="v"/>
            </a:pPr>
            <a:r>
              <a:rPr lang="en-US" sz="3200" dirty="0">
                <a:latin typeface="Bookman Old Style" panose="02050604050505020204" pitchFamily="18" charset="0"/>
              </a:rPr>
              <a:t>	Local differentiation: customization</a:t>
            </a:r>
          </a:p>
          <a:p>
            <a:pPr>
              <a:buFont typeface="Wingdings" panose="05000000000000000000" pitchFamily="2" charset="2"/>
              <a:buChar char="v"/>
            </a:pPr>
            <a:endParaRPr lang="en-US" sz="3200" dirty="0">
              <a:latin typeface="Bookman Old Style" panose="02050604050505020204" pitchFamily="18" charset="0"/>
            </a:endParaRPr>
          </a:p>
          <a:p>
            <a:pPr>
              <a:buFontTx/>
              <a:buNone/>
            </a:pPr>
            <a:r>
              <a:rPr lang="en-US" b="1" dirty="0" smtClean="0">
                <a:latin typeface="Bookman Old Style" panose="02050604050505020204" pitchFamily="18" charset="0"/>
              </a:rPr>
              <a:t>Strategy</a:t>
            </a:r>
            <a:r>
              <a:rPr lang="en-US" dirty="0" smtClean="0">
                <a:latin typeface="Bookman Old Style" panose="02050604050505020204" pitchFamily="18" charset="0"/>
              </a:rPr>
              <a:t>: Determine best combination of global and local activities for competitive advantage</a:t>
            </a:r>
          </a:p>
        </p:txBody>
      </p:sp>
    </p:spTree>
    <p:extLst>
      <p:ext uri="{BB962C8B-B14F-4D97-AF65-F5344CB8AC3E}">
        <p14:creationId xmlns:p14="http://schemas.microsoft.com/office/powerpoint/2010/main" val="116158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2323652" y="763793"/>
            <a:ext cx="7444291" cy="49377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356847" y="2807746"/>
            <a:ext cx="3281081" cy="2011680"/>
          </a:xfrm>
          <a:prstGeom prst="ellipse">
            <a:avLst/>
          </a:prstGeom>
          <a:ln w="5715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Times New Roman" panose="02020603050405020304" pitchFamily="18" charset="0"/>
                <a:cs typeface="Times New Roman" panose="02020603050405020304" pitchFamily="18" charset="0"/>
              </a:rPr>
              <a:t>Competitive Advantage</a:t>
            </a:r>
            <a:endParaRPr lang="en-US" sz="2400" b="1" dirty="0">
              <a:latin typeface="Times New Roman" panose="02020603050405020304" pitchFamily="18" charset="0"/>
              <a:cs typeface="Times New Roman" panose="02020603050405020304" pitchFamily="18" charset="0"/>
            </a:endParaRPr>
          </a:p>
        </p:txBody>
      </p:sp>
      <p:cxnSp>
        <p:nvCxnSpPr>
          <p:cNvPr id="7" name="Straight Arrow Connector 6"/>
          <p:cNvCxnSpPr>
            <a:stCxn id="4" idx="2"/>
            <a:endCxn id="5" idx="3"/>
          </p:cNvCxnSpPr>
          <p:nvPr/>
        </p:nvCxnSpPr>
        <p:spPr>
          <a:xfrm flipV="1">
            <a:off x="2323652" y="4524822"/>
            <a:ext cx="2513698" cy="117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2"/>
          </p:cNvCxnSpPr>
          <p:nvPr/>
        </p:nvCxnSpPr>
        <p:spPr>
          <a:xfrm flipV="1">
            <a:off x="2323652" y="4313816"/>
            <a:ext cx="2377440" cy="1387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3"/>
          </p:cNvCxnSpPr>
          <p:nvPr/>
        </p:nvCxnSpPr>
        <p:spPr>
          <a:xfrm flipV="1">
            <a:off x="2342677" y="4524822"/>
            <a:ext cx="2494673" cy="11421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0"/>
          </p:cNvCxnSpPr>
          <p:nvPr/>
        </p:nvCxnSpPr>
        <p:spPr>
          <a:xfrm flipH="1">
            <a:off x="6035040" y="763793"/>
            <a:ext cx="10758" cy="193637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4"/>
          </p:cNvCxnSpPr>
          <p:nvPr/>
        </p:nvCxnSpPr>
        <p:spPr>
          <a:xfrm flipH="1" flipV="1">
            <a:off x="8853544" y="5217459"/>
            <a:ext cx="914399" cy="48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4" idx="4"/>
          </p:cNvCxnSpPr>
          <p:nvPr/>
        </p:nvCxnSpPr>
        <p:spPr>
          <a:xfrm>
            <a:off x="7013986" y="4227755"/>
            <a:ext cx="2753957" cy="1473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379746" y="4333011"/>
            <a:ext cx="2197053" cy="125827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65007" y="5378386"/>
            <a:ext cx="1582366"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Culture</a:t>
            </a:r>
          </a:p>
          <a:p>
            <a:r>
              <a:rPr lang="en-US" sz="2000" dirty="0" smtClean="0">
                <a:latin typeface="Times New Roman" panose="02020603050405020304" pitchFamily="18" charset="0"/>
                <a:cs typeface="Times New Roman" panose="02020603050405020304" pitchFamily="18" charset="0"/>
              </a:rPr>
              <a:t>‘Winning’</a:t>
            </a:r>
            <a:endParaRPr lang="en-US" sz="2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5389367" y="149735"/>
            <a:ext cx="1592103" cy="707886"/>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   Structure</a:t>
            </a:r>
          </a:p>
          <a:p>
            <a:r>
              <a:rPr lang="en-US" sz="2000" dirty="0" smtClean="0">
                <a:latin typeface="Times New Roman" panose="02020603050405020304" pitchFamily="18" charset="0"/>
                <a:cs typeface="Times New Roman" panose="02020603050405020304" pitchFamily="18" charset="0"/>
              </a:rPr>
              <a:t>‘Appropriate’</a:t>
            </a:r>
            <a:endParaRPr lang="en-US" sz="2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9846028" y="5105563"/>
            <a:ext cx="1406154" cy="707886"/>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   People</a:t>
            </a:r>
          </a:p>
          <a:p>
            <a:r>
              <a:rPr lang="en-US" sz="2000" dirty="0" smtClean="0">
                <a:latin typeface="Times New Roman" panose="02020603050405020304" pitchFamily="18" charset="0"/>
                <a:cs typeface="Times New Roman" panose="02020603050405020304" pitchFamily="18" charset="0"/>
              </a:rPr>
              <a:t>‘Motivated’</a:t>
            </a:r>
            <a:endParaRPr lang="en-US" sz="20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065018" y="6050137"/>
            <a:ext cx="6702925" cy="400110"/>
          </a:xfrm>
          <a:prstGeom prst="rect">
            <a:avLst/>
          </a:prstGeom>
          <a:noFill/>
        </p:spPr>
        <p:txBody>
          <a:bodyPr wrap="none" rtlCol="0">
            <a:spAutoFit/>
          </a:bodyPr>
          <a:lstStyle/>
          <a:p>
            <a:r>
              <a:rPr lang="en-US" sz="2000" dirty="0" smtClean="0">
                <a:solidFill>
                  <a:srgbClr val="00B050"/>
                </a:solidFill>
                <a:latin typeface="Times New Roman" panose="02020603050405020304" pitchFamily="18" charset="0"/>
                <a:cs typeface="Times New Roman" panose="02020603050405020304" pitchFamily="18" charset="0"/>
              </a:rPr>
              <a:t>Components of an Organization and Its Competitive Advantage</a:t>
            </a:r>
            <a:endParaRPr lang="en-US" sz="2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715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690" y="0"/>
            <a:ext cx="10515600" cy="1325563"/>
          </a:xfrm>
        </p:spPr>
        <p:txBody>
          <a:bodyPr/>
          <a:lstStyle/>
          <a:p>
            <a:pPr>
              <a:defRPr/>
            </a:pPr>
            <a:r>
              <a:rPr lang="en-US" dirty="0" smtClean="0">
                <a:latin typeface="Bookman Old Style" panose="02050604050505020204" pitchFamily="18" charset="0"/>
              </a:rPr>
              <a:t>Managing Workforce Diversity </a:t>
            </a:r>
            <a:endParaRPr lang="en-US" dirty="0">
              <a:latin typeface="Bookman Old Style" panose="02050604050505020204" pitchFamily="18" charset="0"/>
            </a:endParaRPr>
          </a:p>
        </p:txBody>
      </p:sp>
      <p:sp>
        <p:nvSpPr>
          <p:cNvPr id="31747" name="Content Placeholder 5"/>
          <p:cNvSpPr>
            <a:spLocks noGrp="1"/>
          </p:cNvSpPr>
          <p:nvPr>
            <p:ph idx="1"/>
          </p:nvPr>
        </p:nvSpPr>
        <p:spPr>
          <a:xfrm>
            <a:off x="1194099" y="1219199"/>
            <a:ext cx="10015369" cy="2965525"/>
          </a:xfrm>
        </p:spPr>
        <p:txBody>
          <a:bodyPr>
            <a:noAutofit/>
          </a:bodyPr>
          <a:lstStyle/>
          <a:p>
            <a:r>
              <a:rPr lang="en-US" i="1" dirty="0" smtClean="0">
                <a:latin typeface="Bookman Old Style" panose="02050604050505020204" pitchFamily="18" charset="0"/>
              </a:rPr>
              <a:t>The people in organizations are becoming more heterogeneous demographically</a:t>
            </a:r>
          </a:p>
          <a:p>
            <a:pPr lvl="1"/>
            <a:r>
              <a:rPr lang="en-US" sz="2800" dirty="0" smtClean="0">
                <a:latin typeface="Bookman Old Style" panose="02050604050505020204" pitchFamily="18" charset="0"/>
              </a:rPr>
              <a:t>Embracing diversity</a:t>
            </a:r>
          </a:p>
          <a:p>
            <a:pPr lvl="1"/>
            <a:r>
              <a:rPr lang="en-US" sz="2800" dirty="0" smtClean="0">
                <a:latin typeface="Bookman Old Style" panose="02050604050505020204" pitchFamily="18" charset="0"/>
              </a:rPr>
              <a:t>Changing U.S. demographics</a:t>
            </a:r>
          </a:p>
          <a:p>
            <a:pPr lvl="1"/>
            <a:r>
              <a:rPr lang="en-US" sz="2800" dirty="0" smtClean="0">
                <a:latin typeface="Bookman Old Style" panose="02050604050505020204" pitchFamily="18" charset="0"/>
              </a:rPr>
              <a:t>Changing management philosophy </a:t>
            </a:r>
          </a:p>
          <a:p>
            <a:pPr lvl="1"/>
            <a:r>
              <a:rPr lang="en-US" sz="2800" dirty="0" smtClean="0">
                <a:latin typeface="Bookman Old Style" panose="02050604050505020204" pitchFamily="18" charset="0"/>
              </a:rPr>
              <a:t>Recognizing and responding to differences</a:t>
            </a:r>
          </a:p>
          <a:p>
            <a:pPr lvl="1"/>
            <a:endParaRPr lang="en-US" sz="2800" dirty="0" smtClean="0">
              <a:latin typeface="Bookman Old Style" panose="02050604050505020204" pitchFamily="18" charset="0"/>
            </a:endParaRPr>
          </a:p>
        </p:txBody>
      </p:sp>
      <p:graphicFrame>
        <p:nvGraphicFramePr>
          <p:cNvPr id="11" name="Diagram 10"/>
          <p:cNvGraphicFramePr/>
          <p:nvPr>
            <p:extLst/>
          </p:nvPr>
        </p:nvGraphicFramePr>
        <p:xfrm>
          <a:off x="3292736" y="4034119"/>
          <a:ext cx="5181600" cy="2699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3510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Forces of Globalization</a:t>
            </a:r>
            <a:endParaRPr lang="en-US" dirty="0"/>
          </a:p>
        </p:txBody>
      </p:sp>
      <p:sp>
        <p:nvSpPr>
          <p:cNvPr id="3" name="Content Placeholder 2"/>
          <p:cNvSpPr>
            <a:spLocks noGrp="1"/>
          </p:cNvSpPr>
          <p:nvPr>
            <p:ph idx="1"/>
          </p:nvPr>
        </p:nvSpPr>
        <p:spPr/>
        <p:txBody>
          <a:bodyPr/>
          <a:lstStyle/>
          <a:p>
            <a:r>
              <a:rPr lang="en-US" altLang="en-US" b="1" dirty="0">
                <a:solidFill>
                  <a:srgbClr val="006600"/>
                </a:solidFill>
                <a:latin typeface="Arial" panose="020B0604020202020204" pitchFamily="34" charset="0"/>
              </a:rPr>
              <a:t>Globalization – The trend toward a unified global economy involving free trade and a free flow of capital between countries</a:t>
            </a:r>
            <a:endParaRPr lang="en-US" altLang="en-US" dirty="0">
              <a:solidFill>
                <a:srgbClr val="2F290D"/>
              </a:solidFill>
              <a:cs typeface="Times New Roman" panose="02020603050405020304" pitchFamily="18" charset="0"/>
            </a:endParaRPr>
          </a:p>
          <a:p>
            <a:pPr>
              <a:spcBef>
                <a:spcPct val="25000"/>
              </a:spcBef>
              <a:buSzPct val="120000"/>
              <a:buFontTx/>
              <a:buChar char="•"/>
            </a:pPr>
            <a:r>
              <a:rPr lang="en-US" altLang="en-US" b="1" dirty="0" smtClean="0">
                <a:solidFill>
                  <a:srgbClr val="660066"/>
                </a:solidFill>
                <a:latin typeface="Arial" panose="020B0604020202020204" pitchFamily="34" charset="0"/>
              </a:rPr>
              <a:t>Products, services, people, technologies, and financial capital move relatively freely across national borders</a:t>
            </a:r>
          </a:p>
          <a:p>
            <a:pPr>
              <a:spcBef>
                <a:spcPct val="25000"/>
              </a:spcBef>
              <a:buSzPct val="120000"/>
              <a:buFontTx/>
              <a:buChar char="•"/>
            </a:pPr>
            <a:r>
              <a:rPr lang="en-US" altLang="en-US" b="1" dirty="0" smtClean="0">
                <a:solidFill>
                  <a:srgbClr val="660066"/>
                </a:solidFill>
                <a:latin typeface="Arial" panose="020B0604020202020204" pitchFamily="34" charset="0"/>
              </a:rPr>
              <a:t>Tariffs, currency laws, travel restrictions, immigration restrictions, and other barriers to these international flows become less difficult to manage</a:t>
            </a:r>
          </a:p>
          <a:p>
            <a:pPr>
              <a:spcBef>
                <a:spcPct val="25000"/>
              </a:spcBef>
              <a:buSzPct val="120000"/>
              <a:buFontTx/>
              <a:buChar char="•"/>
            </a:pPr>
            <a:r>
              <a:rPr lang="en-US" altLang="en-US" b="1" dirty="0" smtClean="0">
                <a:solidFill>
                  <a:srgbClr val="660066"/>
                </a:solidFill>
                <a:latin typeface="Arial" panose="020B0604020202020204" pitchFamily="34" charset="0"/>
              </a:rPr>
              <a:t>Unified world market in which to sell products and services, and acquire resources</a:t>
            </a:r>
          </a:p>
          <a:p>
            <a:endParaRPr lang="en-US" dirty="0"/>
          </a:p>
        </p:txBody>
      </p:sp>
    </p:spTree>
    <p:extLst>
      <p:ext uri="{BB962C8B-B14F-4D97-AF65-F5344CB8AC3E}">
        <p14:creationId xmlns:p14="http://schemas.microsoft.com/office/powerpoint/2010/main" val="305442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smtClean="0">
                <a:solidFill>
                  <a:srgbClr val="C00000"/>
                </a:solidFill>
                <a:latin typeface="Times New Roman" panose="02020603050405020304" pitchFamily="18" charset="0"/>
                <a:cs typeface="Times New Roman" panose="02020603050405020304" pitchFamily="18" charset="0"/>
              </a:rPr>
              <a:t>Depicting the Organization</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4" name="Rectangle 3"/>
          <p:cNvSpPr>
            <a:spLocks noGrp="1" noChangeArrowheads="1"/>
          </p:cNvSpPr>
          <p:nvPr>
            <p:ph idx="1"/>
          </p:nvPr>
        </p:nvSpPr>
        <p:spPr>
          <a:xfrm>
            <a:off x="838199" y="1825625"/>
            <a:ext cx="6683829" cy="4351338"/>
          </a:xfrm>
        </p:spPr>
        <p:txBody>
          <a:bodyPr>
            <a:normAutofit/>
          </a:bodyPr>
          <a:lstStyle/>
          <a:p>
            <a:r>
              <a:rPr lang="en-US" altLang="en-US" sz="3200" dirty="0" err="1">
                <a:solidFill>
                  <a:srgbClr val="00B050"/>
                </a:solidFill>
                <a:latin typeface="Times New Roman" panose="02020603050405020304" pitchFamily="18" charset="0"/>
                <a:cs typeface="Times New Roman" panose="02020603050405020304" pitchFamily="18" charset="0"/>
              </a:rPr>
              <a:t>Oganizatiron</a:t>
            </a:r>
            <a:r>
              <a:rPr lang="en-US" altLang="en-US" sz="3200" dirty="0">
                <a:solidFill>
                  <a:srgbClr val="00B050"/>
                </a:solidFill>
                <a:latin typeface="Times New Roman" panose="02020603050405020304" pitchFamily="18" charset="0"/>
                <a:cs typeface="Times New Roman" panose="02020603050405020304" pitchFamily="18" charset="0"/>
              </a:rPr>
              <a:t> </a:t>
            </a:r>
            <a:r>
              <a:rPr lang="en-US" altLang="en-US" sz="3200" dirty="0" smtClean="0">
                <a:solidFill>
                  <a:srgbClr val="00B050"/>
                </a:solidFill>
                <a:latin typeface="Times New Roman" panose="02020603050405020304" pitchFamily="18" charset="0"/>
                <a:cs typeface="Times New Roman" panose="02020603050405020304" pitchFamily="18" charset="0"/>
              </a:rPr>
              <a:t>Chart</a:t>
            </a:r>
          </a:p>
          <a:p>
            <a:pPr lvl="1">
              <a:lnSpc>
                <a:spcPct val="90000"/>
              </a:lnSpc>
            </a:pPr>
            <a:r>
              <a:rPr lang="en-US" altLang="en-US" sz="3200" dirty="0" smtClean="0">
                <a:latin typeface="Times New Roman" panose="02020603050405020304" pitchFamily="18" charset="0"/>
                <a:cs typeface="Times New Roman" panose="02020603050405020304" pitchFamily="18" charset="0"/>
              </a:rPr>
              <a:t>A chart that shows the structure of the organization including the title of each manager’s position and, by means of connecting lines, who is accountable to whom and who has authority for each area.</a:t>
            </a:r>
            <a:endParaRPr lang="en-US" altLang="en-US" sz="3200" dirty="0">
              <a:latin typeface="Times New Roman" panose="02020603050405020304" pitchFamily="18" charset="0"/>
              <a:cs typeface="Times New Roman" panose="02020603050405020304" pitchFamily="18" charset="0"/>
            </a:endParaRPr>
          </a:p>
        </p:txBody>
      </p:sp>
      <p:pic>
        <p:nvPicPr>
          <p:cNvPr id="5" name="Picture 4" descr="pe02387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9752" y="1398494"/>
            <a:ext cx="3264048" cy="4023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072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60" y="-111849"/>
            <a:ext cx="10515600" cy="904277"/>
          </a:xfrm>
        </p:spPr>
        <p:txBody>
          <a:bodyPr>
            <a:normAutofit/>
          </a:bodyPr>
          <a:lstStyle/>
          <a:p>
            <a:r>
              <a:rPr lang="en-US" sz="3200" dirty="0" smtClean="0">
                <a:solidFill>
                  <a:srgbClr val="C00000"/>
                </a:solidFill>
                <a:latin typeface="Times New Roman" panose="02020603050405020304" pitchFamily="18" charset="0"/>
                <a:cs typeface="Times New Roman" panose="02020603050405020304" pitchFamily="18" charset="0"/>
              </a:rPr>
              <a:t>Types of Organizational Structures</a:t>
            </a:r>
            <a:endParaRPr lang="en-US" sz="3200" dirty="0">
              <a:solidFill>
                <a:srgbClr val="C00000"/>
              </a:solidFill>
              <a:latin typeface="Times New Roman" panose="02020603050405020304" pitchFamily="18" charset="0"/>
              <a:cs typeface="Times New Roman" panose="02020603050405020304" pitchFamily="18" charset="0"/>
            </a:endParaRPr>
          </a:p>
        </p:txBody>
      </p:sp>
      <p:pic>
        <p:nvPicPr>
          <p:cNvPr id="3080" name="Picture 8" descr="http://jrwoodward.net/wp-content/uploads/2008/12/mechanistic-to-organic.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56" t="3115" r="2357" b="4999"/>
          <a:stretch/>
        </p:blipFill>
        <p:spPr bwMode="auto">
          <a:xfrm>
            <a:off x="438260" y="650383"/>
            <a:ext cx="11333409" cy="620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246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able-07-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793" y="258183"/>
            <a:ext cx="10467189" cy="631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676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2729"/>
            <a:ext cx="10515600" cy="5854234"/>
          </a:xfrm>
        </p:spPr>
        <p:txBody>
          <a:bodyPr/>
          <a:lstStyle/>
          <a:p>
            <a:endParaRPr lang="en-US" dirty="0" smtClean="0"/>
          </a:p>
          <a:p>
            <a:pPr marL="0" indent="0">
              <a:buNone/>
            </a:pPr>
            <a:r>
              <a:rPr lang="en-US" sz="1800" dirty="0" smtClean="0">
                <a:solidFill>
                  <a:srgbClr val="C00000"/>
                </a:solidFill>
                <a:latin typeface="Times New Roman" panose="02020603050405020304" pitchFamily="18" charset="0"/>
                <a:cs typeface="Times New Roman" panose="02020603050405020304" pitchFamily="18" charset="0"/>
              </a:rPr>
              <a:t>                Volatile</a:t>
            </a:r>
            <a:endParaRPr lang="en-US" sz="1800" dirty="0">
              <a:solidFill>
                <a:srgbClr val="C00000"/>
              </a:solidFill>
              <a:latin typeface="Times New Roman" panose="02020603050405020304" pitchFamily="18" charset="0"/>
              <a:cs typeface="Times New Roman" panose="02020603050405020304" pitchFamily="18" charset="0"/>
            </a:endParaRPr>
          </a:p>
          <a:p>
            <a:endParaRPr lang="en-US" dirty="0" smtClean="0"/>
          </a:p>
          <a:p>
            <a:endParaRPr lang="en-US" dirty="0"/>
          </a:p>
          <a:p>
            <a:endParaRPr lang="en-US" dirty="0" smtClean="0"/>
          </a:p>
          <a:p>
            <a:pPr marL="0" indent="0">
              <a:buNone/>
            </a:pPr>
            <a:r>
              <a:rPr lang="en-US" sz="2000" b="1" dirty="0" smtClean="0">
                <a:latin typeface="Times New Roman" panose="02020603050405020304" pitchFamily="18" charset="0"/>
                <a:cs typeface="Times New Roman" panose="02020603050405020304" pitchFamily="18" charset="0"/>
              </a:rPr>
              <a:t>             Market</a:t>
            </a:r>
          </a:p>
          <a:p>
            <a:pPr marL="0" indent="0">
              <a:buNone/>
            </a:pPr>
            <a:endParaRPr lang="en-US" dirty="0"/>
          </a:p>
          <a:p>
            <a:pPr marL="0" indent="0">
              <a:buNone/>
            </a:pPr>
            <a:endParaRPr lang="en-US" dirty="0" smtClean="0"/>
          </a:p>
          <a:p>
            <a:pPr marL="0" indent="0">
              <a:buNone/>
            </a:pPr>
            <a:endParaRPr lang="en-US" dirty="0"/>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Stable</a:t>
            </a:r>
            <a:endParaRPr lang="en-US" sz="2000" dirty="0">
              <a:solidFill>
                <a:srgbClr val="C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663974" y="849855"/>
            <a:ext cx="7239895" cy="446442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474515" y="5493586"/>
            <a:ext cx="4429354"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Technology  </a:t>
            </a:r>
            <a:r>
              <a:rPr lang="en-US" dirty="0" smtClean="0">
                <a:solidFill>
                  <a:srgbClr val="C00000"/>
                </a:solidFill>
              </a:rPr>
              <a:t>                                         Volatile</a:t>
            </a:r>
            <a:endParaRPr lang="en-US" dirty="0">
              <a:solidFill>
                <a:srgbClr val="C00000"/>
              </a:solidFill>
            </a:endParaRPr>
          </a:p>
        </p:txBody>
      </p:sp>
      <p:sp>
        <p:nvSpPr>
          <p:cNvPr id="6" name="TextBox 5"/>
          <p:cNvSpPr txBox="1"/>
          <p:nvPr/>
        </p:nvSpPr>
        <p:spPr>
          <a:xfrm>
            <a:off x="2624867" y="5493586"/>
            <a:ext cx="765338" cy="369332"/>
          </a:xfrm>
          <a:prstGeom prst="rect">
            <a:avLst/>
          </a:prstGeom>
          <a:noFill/>
        </p:spPr>
        <p:txBody>
          <a:bodyPr wrap="none" rtlCol="0">
            <a:spAutoFit/>
          </a:bodyPr>
          <a:lstStyle/>
          <a:p>
            <a:r>
              <a:rPr lang="en-US" dirty="0" smtClean="0">
                <a:solidFill>
                  <a:srgbClr val="C00000"/>
                </a:solidFill>
                <a:latin typeface="Times New Roman" panose="02020603050405020304" pitchFamily="18" charset="0"/>
                <a:cs typeface="Times New Roman" panose="02020603050405020304" pitchFamily="18" charset="0"/>
              </a:rPr>
              <a:t>Stable</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8" name="Oval 7"/>
          <p:cNvSpPr/>
          <p:nvPr/>
        </p:nvSpPr>
        <p:spPr>
          <a:xfrm>
            <a:off x="3022899" y="957431"/>
            <a:ext cx="1882587" cy="1372112"/>
          </a:xfrm>
          <a:prstGeom prst="ellipse">
            <a:avLst/>
          </a:prstGeom>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Market dominated Mix</a:t>
            </a:r>
            <a:endParaRPr lang="en-US" b="1" dirty="0">
              <a:latin typeface="Times New Roman" panose="02020603050405020304" pitchFamily="18" charset="0"/>
              <a:cs typeface="Times New Roman" panose="02020603050405020304" pitchFamily="18" charset="0"/>
            </a:endParaRPr>
          </a:p>
        </p:txBody>
      </p:sp>
      <p:sp>
        <p:nvSpPr>
          <p:cNvPr id="9" name="Oval 8"/>
          <p:cNvSpPr/>
          <p:nvPr/>
        </p:nvSpPr>
        <p:spPr>
          <a:xfrm>
            <a:off x="2979867" y="3777720"/>
            <a:ext cx="2097742" cy="1408504"/>
          </a:xfrm>
          <a:prstGeom prst="ellipse">
            <a:avLst/>
          </a:prstGeom>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Mechanistic</a:t>
            </a:r>
          </a:p>
        </p:txBody>
      </p:sp>
      <p:sp>
        <p:nvSpPr>
          <p:cNvPr id="10" name="Oval 9"/>
          <p:cNvSpPr/>
          <p:nvPr/>
        </p:nvSpPr>
        <p:spPr>
          <a:xfrm>
            <a:off x="7589798" y="957431"/>
            <a:ext cx="1990165" cy="1372111"/>
          </a:xfrm>
          <a:prstGeom prst="ellipse">
            <a:avLst/>
          </a:prstGeom>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Times New Roman" panose="02020603050405020304" pitchFamily="18" charset="0"/>
                <a:cs typeface="Times New Roman" panose="02020603050405020304" pitchFamily="18" charset="0"/>
              </a:rPr>
              <a:t>Organic</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1" name="Oval 10"/>
          <p:cNvSpPr/>
          <p:nvPr/>
        </p:nvSpPr>
        <p:spPr>
          <a:xfrm>
            <a:off x="7589799" y="3581400"/>
            <a:ext cx="1882587" cy="1447799"/>
          </a:xfrm>
          <a:prstGeom prst="ellipse">
            <a:avLst/>
          </a:prstGeom>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Technology dominated Mix</a:t>
            </a:r>
            <a:endParaRPr lang="en-US"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550515" y="6040935"/>
            <a:ext cx="3980577" cy="400110"/>
          </a:xfrm>
          <a:prstGeom prst="rect">
            <a:avLst/>
          </a:prstGeom>
          <a:noFill/>
        </p:spPr>
        <p:txBody>
          <a:bodyPr wrap="none" rtlCol="0">
            <a:spAutoFit/>
          </a:bodyPr>
          <a:lstStyle/>
          <a:p>
            <a:r>
              <a:rPr lang="en-US" sz="2000" dirty="0" smtClean="0">
                <a:solidFill>
                  <a:srgbClr val="00B050"/>
                </a:solidFill>
                <a:latin typeface="Times New Roman" panose="02020603050405020304" pitchFamily="18" charset="0"/>
                <a:cs typeface="Times New Roman" panose="02020603050405020304" pitchFamily="18" charset="0"/>
              </a:rPr>
              <a:t>Environment Structure Relationships</a:t>
            </a:r>
            <a:endParaRPr lang="en-US" sz="2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381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2323652" y="763793"/>
            <a:ext cx="7444291" cy="4937760"/>
          </a:xfrm>
          <a:prstGeom prst="triangl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356847" y="2807746"/>
            <a:ext cx="3281081" cy="2011680"/>
          </a:xfrm>
          <a:prstGeom prst="ellipse">
            <a:avLst/>
          </a:prstGeom>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Times New Roman" panose="02020603050405020304" pitchFamily="18" charset="0"/>
                <a:cs typeface="Times New Roman" panose="02020603050405020304" pitchFamily="18" charset="0"/>
              </a:rPr>
              <a:t>Competitive Advantage</a:t>
            </a:r>
            <a:endParaRPr lang="en-US" sz="2400" b="1" dirty="0">
              <a:latin typeface="Times New Roman" panose="02020603050405020304" pitchFamily="18" charset="0"/>
              <a:cs typeface="Times New Roman" panose="02020603050405020304" pitchFamily="18" charset="0"/>
            </a:endParaRPr>
          </a:p>
        </p:txBody>
      </p:sp>
      <p:cxnSp>
        <p:nvCxnSpPr>
          <p:cNvPr id="7" name="Straight Arrow Connector 6"/>
          <p:cNvCxnSpPr>
            <a:stCxn id="4" idx="2"/>
            <a:endCxn id="5" idx="3"/>
          </p:cNvCxnSpPr>
          <p:nvPr/>
        </p:nvCxnSpPr>
        <p:spPr>
          <a:xfrm flipV="1">
            <a:off x="2323652" y="4524822"/>
            <a:ext cx="2513698" cy="117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2"/>
          </p:cNvCxnSpPr>
          <p:nvPr/>
        </p:nvCxnSpPr>
        <p:spPr>
          <a:xfrm flipV="1">
            <a:off x="2323652" y="4313816"/>
            <a:ext cx="2377440" cy="1387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3"/>
          </p:cNvCxnSpPr>
          <p:nvPr/>
        </p:nvCxnSpPr>
        <p:spPr>
          <a:xfrm flipV="1">
            <a:off x="2342677" y="4524822"/>
            <a:ext cx="2494673" cy="114213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0"/>
          </p:cNvCxnSpPr>
          <p:nvPr/>
        </p:nvCxnSpPr>
        <p:spPr>
          <a:xfrm flipH="1">
            <a:off x="6035040" y="763793"/>
            <a:ext cx="10758" cy="193637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4"/>
          </p:cNvCxnSpPr>
          <p:nvPr/>
        </p:nvCxnSpPr>
        <p:spPr>
          <a:xfrm flipH="1" flipV="1">
            <a:off x="8853544" y="5217459"/>
            <a:ext cx="914399" cy="48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4" idx="4"/>
          </p:cNvCxnSpPr>
          <p:nvPr/>
        </p:nvCxnSpPr>
        <p:spPr>
          <a:xfrm>
            <a:off x="7013986" y="4227755"/>
            <a:ext cx="2753957" cy="1473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379746" y="4333011"/>
            <a:ext cx="2197053" cy="125827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65007" y="5378386"/>
            <a:ext cx="1582366"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Culture</a:t>
            </a:r>
          </a:p>
          <a:p>
            <a:r>
              <a:rPr lang="en-US" sz="2000" dirty="0" smtClean="0">
                <a:latin typeface="Times New Roman" panose="02020603050405020304" pitchFamily="18" charset="0"/>
                <a:cs typeface="Times New Roman" panose="02020603050405020304" pitchFamily="18" charset="0"/>
              </a:rPr>
              <a:t>‘Winning’</a:t>
            </a:r>
            <a:endParaRPr lang="en-US" sz="2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5389367" y="149735"/>
            <a:ext cx="1592103" cy="707886"/>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   Structure</a:t>
            </a:r>
          </a:p>
          <a:p>
            <a:r>
              <a:rPr lang="en-US" sz="2000" dirty="0" smtClean="0">
                <a:latin typeface="Times New Roman" panose="02020603050405020304" pitchFamily="18" charset="0"/>
                <a:cs typeface="Times New Roman" panose="02020603050405020304" pitchFamily="18" charset="0"/>
              </a:rPr>
              <a:t>‘Appropriate’</a:t>
            </a:r>
            <a:endParaRPr lang="en-US" sz="2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9846028" y="5105563"/>
            <a:ext cx="1406154" cy="707886"/>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   People</a:t>
            </a:r>
          </a:p>
          <a:p>
            <a:r>
              <a:rPr lang="en-US" sz="2000" dirty="0" smtClean="0">
                <a:latin typeface="Times New Roman" panose="02020603050405020304" pitchFamily="18" charset="0"/>
                <a:cs typeface="Times New Roman" panose="02020603050405020304" pitchFamily="18" charset="0"/>
              </a:rPr>
              <a:t>‘Motivated’</a:t>
            </a:r>
            <a:endParaRPr lang="en-US" sz="20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065018" y="6050137"/>
            <a:ext cx="6702925" cy="400110"/>
          </a:xfrm>
          <a:prstGeom prst="rect">
            <a:avLst/>
          </a:prstGeom>
          <a:noFill/>
        </p:spPr>
        <p:txBody>
          <a:bodyPr wrap="none" rtlCol="0">
            <a:spAutoFit/>
          </a:bodyPr>
          <a:lstStyle/>
          <a:p>
            <a:r>
              <a:rPr lang="en-US" sz="2000" dirty="0" smtClean="0">
                <a:solidFill>
                  <a:srgbClr val="00B050"/>
                </a:solidFill>
                <a:latin typeface="Times New Roman" panose="02020603050405020304" pitchFamily="18" charset="0"/>
                <a:cs typeface="Times New Roman" panose="02020603050405020304" pitchFamily="18" charset="0"/>
              </a:rPr>
              <a:t>Components of an Organization and Its Competitive Advantage</a:t>
            </a:r>
            <a:endParaRPr lang="en-US" sz="2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354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4510</TotalTime>
  <Words>1586</Words>
  <Application>Microsoft Office PowerPoint</Application>
  <PresentationFormat>Widescreen</PresentationFormat>
  <Paragraphs>275</Paragraphs>
  <Slides>46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ＭＳ Ｐゴシック</vt:lpstr>
      <vt:lpstr>Andalus</vt:lpstr>
      <vt:lpstr>Arial</vt:lpstr>
      <vt:lpstr>Bookman Old Style</vt:lpstr>
      <vt:lpstr>Calibri</vt:lpstr>
      <vt:lpstr>Calibri Light</vt:lpstr>
      <vt:lpstr>Times New Roman</vt:lpstr>
      <vt:lpstr>Wingdings</vt:lpstr>
      <vt:lpstr>Office Theme</vt:lpstr>
      <vt:lpstr>Organizational Behaviour</vt:lpstr>
      <vt:lpstr>What is an Organization?</vt:lpstr>
      <vt:lpstr>PowerPoint Presentation</vt:lpstr>
      <vt:lpstr>PowerPoint Presentation</vt:lpstr>
      <vt:lpstr>Depicting the Organization</vt:lpstr>
      <vt:lpstr>Types of Organizational Structures</vt:lpstr>
      <vt:lpstr>PowerPoint Presentation</vt:lpstr>
      <vt:lpstr>PowerPoint Presentation</vt:lpstr>
      <vt:lpstr>PowerPoint Presentation</vt:lpstr>
      <vt:lpstr>PowerPoint Presentation</vt:lpstr>
      <vt:lpstr>PowerPoint Presentation</vt:lpstr>
      <vt:lpstr>What are organizations like as work settings?</vt:lpstr>
      <vt:lpstr>Case Study</vt:lpstr>
      <vt:lpstr> </vt:lpstr>
      <vt:lpstr>PowerPoint Presentation</vt:lpstr>
      <vt:lpstr>PowerPoint Presentation</vt:lpstr>
      <vt:lpstr>Experiments Conducted</vt:lpstr>
      <vt:lpstr>Aireal View of Hawthorne Works</vt:lpstr>
      <vt:lpstr>Magnetic Wire Insulating Department</vt:lpstr>
      <vt:lpstr>PowerPoint Presentation</vt:lpstr>
      <vt:lpstr>PowerPoint Presentation</vt:lpstr>
      <vt:lpstr>The Hawthorne Studies</vt:lpstr>
      <vt:lpstr>The Hawthorne Studies</vt:lpstr>
      <vt:lpstr>The Hawthorne Studies</vt:lpstr>
      <vt:lpstr>Hawthorne Study and HCI</vt:lpstr>
      <vt:lpstr>Professional</vt:lpstr>
      <vt:lpstr>How Professionals are Judged?</vt:lpstr>
      <vt:lpstr>Job vs. Carrier</vt:lpstr>
      <vt:lpstr>PowerPoint Presentation</vt:lpstr>
      <vt:lpstr>Professional</vt:lpstr>
      <vt:lpstr>How Professionals are Judged</vt:lpstr>
      <vt:lpstr>What Managers Do?</vt:lpstr>
      <vt:lpstr>Managers vs. Leaders</vt:lpstr>
      <vt:lpstr>PowerPoint Presentation</vt:lpstr>
      <vt:lpstr>PowerPoint Presentation</vt:lpstr>
      <vt:lpstr>PowerPoint Presentation</vt:lpstr>
      <vt:lpstr>Organizational Behavior in a Global Context</vt:lpstr>
      <vt:lpstr>Challenges and Opportunities for OB</vt:lpstr>
      <vt:lpstr>Responding to Globalization</vt:lpstr>
      <vt:lpstr>PowerPoint Presentation</vt:lpstr>
      <vt:lpstr>A case study of Cadbury’s marketing strategy</vt:lpstr>
      <vt:lpstr>Ted Talk The Myths of Globalization: Peter Alfandary</vt:lpstr>
      <vt:lpstr>Global platform strategy</vt:lpstr>
      <vt:lpstr>PowerPoint Presentation</vt:lpstr>
      <vt:lpstr>Managing Workforce Diversity </vt:lpstr>
      <vt:lpstr>Forces of Globalization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Behaviour</dc:title>
  <dc:creator>LNMIIT-1031</dc:creator>
  <cp:lastModifiedBy>lnmiit</cp:lastModifiedBy>
  <cp:revision>42</cp:revision>
  <dcterms:created xsi:type="dcterms:W3CDTF">2015-07-20T04:45:52Z</dcterms:created>
  <dcterms:modified xsi:type="dcterms:W3CDTF">2019-08-19T02:25:09Z</dcterms:modified>
</cp:coreProperties>
</file>