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282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43C67-0DAA-4B0D-BA8F-80BE783CEC98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DBB031-2053-404F-9F44-8A5CBAA18F3E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Affective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65D480-EAE1-484A-A4F7-7AEBC605ADA0}" type="parTrans" cxnId="{BC018AD7-BD12-463D-8DD2-70CE2909DF6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5E30E0-6660-4D9B-BDFD-6D34F16CADD0}" type="sibTrans" cxnId="{BC018AD7-BD12-463D-8DD2-70CE2909DF6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84C45A-3F4A-4DA5-8987-59BBF77B03B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Cognitive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B0BBFE-71D3-4E26-BFF0-EED6E3EC683F}" type="parTrans" cxnId="{2B2C3299-32FB-4405-BD18-C174D6FAF903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26F258-C543-4501-813F-6C80C1350FF7}" type="sibTrans" cxnId="{2B2C3299-32FB-4405-BD18-C174D6FAF903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338905-1F75-454E-9A35-E125FA6C74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Behavioral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41C63A-850C-423D-B852-42DC2996307C}" type="parTrans" cxnId="{D82D1579-D930-4BBF-A7CF-DF3052303C2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6024F5-A0AD-4A92-9BAA-DFB370E6C07B}" type="sibTrans" cxnId="{D82D1579-D930-4BBF-A7CF-DF3052303C2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7632A7-0A43-4BD7-9FD3-C08BDB9392F2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Attitude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23B9EA-D7BA-4BFE-97C0-B295D221AEDA}" type="parTrans" cxnId="{A7173262-C4D4-41AB-B690-4EA07702171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A622F8-6758-41BB-A17A-3108FB0AF704}" type="sibTrans" cxnId="{A7173262-C4D4-41AB-B690-4EA07702171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F436B2-8933-4258-9C80-39DC31F2D782}" type="pres">
      <dgm:prSet presAssocID="{53143C67-0DAA-4B0D-BA8F-80BE783CEC9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F3EEC3-BB5E-4EAE-8B67-28022E79CAD4}" type="pres">
      <dgm:prSet presAssocID="{53143C67-0DAA-4B0D-BA8F-80BE783CEC98}" presName="ellipse" presStyleLbl="trBgShp" presStyleIdx="0" presStyleCnt="1"/>
      <dgm:spPr>
        <a:solidFill>
          <a:srgbClr val="336699">
            <a:alpha val="53000"/>
          </a:srgbClr>
        </a:solidFill>
      </dgm:spPr>
    </dgm:pt>
    <dgm:pt modelId="{95218064-B2BD-45B3-B56E-8DB9B26D532D}" type="pres">
      <dgm:prSet presAssocID="{53143C67-0DAA-4B0D-BA8F-80BE783CEC98}" presName="arrow1" presStyleLbl="fgShp" presStyleIdx="0" presStyleCnt="1"/>
      <dgm:spPr>
        <a:solidFill>
          <a:srgbClr val="336699"/>
        </a:solidFill>
      </dgm:spPr>
    </dgm:pt>
    <dgm:pt modelId="{B71E9A82-2A0A-4C2C-935A-2ED5D462ED53}" type="pres">
      <dgm:prSet presAssocID="{53143C67-0DAA-4B0D-BA8F-80BE783CEC9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95114-72A8-4B3D-AD35-4CF2F5ECBFCC}" type="pres">
      <dgm:prSet presAssocID="{2484C45A-3F4A-4DA5-8987-59BBF77B03B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333A1-3002-481E-BB67-A0DBF8295FFE}" type="pres">
      <dgm:prSet presAssocID="{BD338905-1F75-454E-9A35-E125FA6C745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1C85E-61FA-4D8A-AD64-55BFF6821477}" type="pres">
      <dgm:prSet presAssocID="{0C7632A7-0A43-4BD7-9FD3-C08BDB9392F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202C2-1942-4B56-87D1-D51AFD125F48}" type="pres">
      <dgm:prSet presAssocID="{53143C67-0DAA-4B0D-BA8F-80BE783CEC98}" presName="funnel" presStyleLbl="trAlignAcc1" presStyleIdx="0" presStyleCnt="1"/>
      <dgm:spPr>
        <a:solidFill>
          <a:schemeClr val="lt1">
            <a:hueOff val="0"/>
            <a:satOff val="0"/>
            <a:lumOff val="0"/>
            <a:alpha val="15000"/>
          </a:schemeClr>
        </a:solidFill>
      </dgm:spPr>
    </dgm:pt>
  </dgm:ptLst>
  <dgm:cxnLst>
    <dgm:cxn modelId="{3439A9C7-06F3-424F-A88F-06355056463E}" type="presOf" srcId="{53143C67-0DAA-4B0D-BA8F-80BE783CEC98}" destId="{9FF436B2-8933-4258-9C80-39DC31F2D782}" srcOrd="0" destOrd="0" presId="urn:microsoft.com/office/officeart/2005/8/layout/funnel1"/>
    <dgm:cxn modelId="{6F15B517-AD28-4514-B45D-DF8C9E85B844}" type="presOf" srcId="{2484C45A-3F4A-4DA5-8987-59BBF77B03B9}" destId="{B97333A1-3002-481E-BB67-A0DBF8295FFE}" srcOrd="0" destOrd="0" presId="urn:microsoft.com/office/officeart/2005/8/layout/funnel1"/>
    <dgm:cxn modelId="{D82D1579-D930-4BBF-A7CF-DF3052303C29}" srcId="{53143C67-0DAA-4B0D-BA8F-80BE783CEC98}" destId="{BD338905-1F75-454E-9A35-E125FA6C7458}" srcOrd="2" destOrd="0" parTransId="{9441C63A-850C-423D-B852-42DC2996307C}" sibTransId="{6E6024F5-A0AD-4A92-9BAA-DFB370E6C07B}"/>
    <dgm:cxn modelId="{B6EC9ABF-E36D-441F-839D-EBD8A1CF3038}" type="presOf" srcId="{0C7632A7-0A43-4BD7-9FD3-C08BDB9392F2}" destId="{B71E9A82-2A0A-4C2C-935A-2ED5D462ED53}" srcOrd="0" destOrd="0" presId="urn:microsoft.com/office/officeart/2005/8/layout/funnel1"/>
    <dgm:cxn modelId="{BC018AD7-BD12-463D-8DD2-70CE2909DF6E}" srcId="{53143C67-0DAA-4B0D-BA8F-80BE783CEC98}" destId="{00DBB031-2053-404F-9F44-8A5CBAA18F3E}" srcOrd="0" destOrd="0" parTransId="{3D65D480-EAE1-484A-A4F7-7AEBC605ADA0}" sibTransId="{CC5E30E0-6660-4D9B-BDFD-6D34F16CADD0}"/>
    <dgm:cxn modelId="{7742977E-A400-440F-8821-027D24AFFD67}" type="presOf" srcId="{BD338905-1F75-454E-9A35-E125FA6C7458}" destId="{E3095114-72A8-4B3D-AD35-4CF2F5ECBFCC}" srcOrd="0" destOrd="0" presId="urn:microsoft.com/office/officeart/2005/8/layout/funnel1"/>
    <dgm:cxn modelId="{BDA8B385-4B42-40AC-BA23-11B03F95D483}" type="presOf" srcId="{00DBB031-2053-404F-9F44-8A5CBAA18F3E}" destId="{9131C85E-61FA-4D8A-AD64-55BFF6821477}" srcOrd="0" destOrd="0" presId="urn:microsoft.com/office/officeart/2005/8/layout/funnel1"/>
    <dgm:cxn modelId="{A7173262-C4D4-41AB-B690-4EA07702171B}" srcId="{53143C67-0DAA-4B0D-BA8F-80BE783CEC98}" destId="{0C7632A7-0A43-4BD7-9FD3-C08BDB9392F2}" srcOrd="3" destOrd="0" parTransId="{D423B9EA-D7BA-4BFE-97C0-B295D221AEDA}" sibTransId="{94A622F8-6758-41BB-A17A-3108FB0AF704}"/>
    <dgm:cxn modelId="{2B2C3299-32FB-4405-BD18-C174D6FAF903}" srcId="{53143C67-0DAA-4B0D-BA8F-80BE783CEC98}" destId="{2484C45A-3F4A-4DA5-8987-59BBF77B03B9}" srcOrd="1" destOrd="0" parTransId="{28B0BBFE-71D3-4E26-BFF0-EED6E3EC683F}" sibTransId="{5D26F258-C543-4501-813F-6C80C1350FF7}"/>
    <dgm:cxn modelId="{AF35AC71-6C2A-47D5-A6A5-FC8E3D45C1A9}" type="presParOf" srcId="{9FF436B2-8933-4258-9C80-39DC31F2D782}" destId="{B3F3EEC3-BB5E-4EAE-8B67-28022E79CAD4}" srcOrd="0" destOrd="0" presId="urn:microsoft.com/office/officeart/2005/8/layout/funnel1"/>
    <dgm:cxn modelId="{7FB95A0F-2355-4A41-A651-83C8D3E0E257}" type="presParOf" srcId="{9FF436B2-8933-4258-9C80-39DC31F2D782}" destId="{95218064-B2BD-45B3-B56E-8DB9B26D532D}" srcOrd="1" destOrd="0" presId="urn:microsoft.com/office/officeart/2005/8/layout/funnel1"/>
    <dgm:cxn modelId="{4283CA59-66D8-4958-B22C-128D285474E2}" type="presParOf" srcId="{9FF436B2-8933-4258-9C80-39DC31F2D782}" destId="{B71E9A82-2A0A-4C2C-935A-2ED5D462ED53}" srcOrd="2" destOrd="0" presId="urn:microsoft.com/office/officeart/2005/8/layout/funnel1"/>
    <dgm:cxn modelId="{5C5EF55C-C312-40A4-B725-B7AD116E53E7}" type="presParOf" srcId="{9FF436B2-8933-4258-9C80-39DC31F2D782}" destId="{E3095114-72A8-4B3D-AD35-4CF2F5ECBFCC}" srcOrd="3" destOrd="0" presId="urn:microsoft.com/office/officeart/2005/8/layout/funnel1"/>
    <dgm:cxn modelId="{8A629AF3-0E78-4B9D-82EC-CDA3773AFA6E}" type="presParOf" srcId="{9FF436B2-8933-4258-9C80-39DC31F2D782}" destId="{B97333A1-3002-481E-BB67-A0DBF8295FFE}" srcOrd="4" destOrd="0" presId="urn:microsoft.com/office/officeart/2005/8/layout/funnel1"/>
    <dgm:cxn modelId="{8ED217FB-73B8-4FC2-B941-39825F08F120}" type="presParOf" srcId="{9FF436B2-8933-4258-9C80-39DC31F2D782}" destId="{9131C85E-61FA-4D8A-AD64-55BFF6821477}" srcOrd="5" destOrd="0" presId="urn:microsoft.com/office/officeart/2005/8/layout/funnel1"/>
    <dgm:cxn modelId="{C3959B6C-459D-48BC-85C2-470B722651DF}" type="presParOf" srcId="{9FF436B2-8933-4258-9C80-39DC31F2D782}" destId="{D48202C2-1942-4B56-87D1-D51AFD125F48}" srcOrd="6" destOrd="0" presId="urn:microsoft.com/office/officeart/2005/8/layout/funne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398D2-98BA-4F09-9C9B-67C50D0B0EE5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08246F-6AD5-48EB-B6E1-92CF7CB144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Exit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45174E-F804-4663-922F-0BD6B3ADC5F1}" type="parTrans" cxnId="{897F754B-4FDD-4B75-9266-BBAC6FA7029B}">
      <dgm:prSet/>
      <dgm:spPr/>
      <dgm:t>
        <a:bodyPr/>
        <a:lstStyle/>
        <a:p>
          <a:endParaRPr lang="en-US"/>
        </a:p>
      </dgm:t>
    </dgm:pt>
    <dgm:pt modelId="{A04CF29D-9656-4EA6-BC60-F78C058E5C50}" type="sibTrans" cxnId="{897F754B-4FDD-4B75-9266-BBAC6FA7029B}">
      <dgm:prSet/>
      <dgm:spPr/>
      <dgm:t>
        <a:bodyPr/>
        <a:lstStyle/>
        <a:p>
          <a:endParaRPr lang="en-US"/>
        </a:p>
      </dgm:t>
    </dgm:pt>
    <dgm:pt modelId="{0F238D50-40A7-4ADF-A56D-AA452FFC4291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Neglect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B14D08-FDDF-4A9C-9218-45001FC84CC5}" type="parTrans" cxnId="{F3D6017F-D6BB-4DCA-B572-7FD368CA7705}">
      <dgm:prSet/>
      <dgm:spPr/>
      <dgm:t>
        <a:bodyPr/>
        <a:lstStyle/>
        <a:p>
          <a:endParaRPr lang="en-US"/>
        </a:p>
      </dgm:t>
    </dgm:pt>
    <dgm:pt modelId="{7A6544D8-EC06-47D5-994E-E94CFCA7BB66}" type="sibTrans" cxnId="{F3D6017F-D6BB-4DCA-B572-7FD368CA7705}">
      <dgm:prSet/>
      <dgm:spPr/>
      <dgm:t>
        <a:bodyPr/>
        <a:lstStyle/>
        <a:p>
          <a:endParaRPr lang="en-US"/>
        </a:p>
      </dgm:t>
    </dgm:pt>
    <dgm:pt modelId="{4E23A5C1-B1A8-4F11-9956-78F1C87DB006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Loyalty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3A18B-6553-4DA7-BD24-D9D3222874B4}" type="parTrans" cxnId="{E4191699-C386-48B1-83C5-D4AAD93F628A}">
      <dgm:prSet/>
      <dgm:spPr/>
      <dgm:t>
        <a:bodyPr/>
        <a:lstStyle/>
        <a:p>
          <a:endParaRPr lang="en-US"/>
        </a:p>
      </dgm:t>
    </dgm:pt>
    <dgm:pt modelId="{2A18B355-384D-4231-AE66-592ED4B6A018}" type="sibTrans" cxnId="{E4191699-C386-48B1-83C5-D4AAD93F628A}">
      <dgm:prSet/>
      <dgm:spPr/>
      <dgm:t>
        <a:bodyPr/>
        <a:lstStyle/>
        <a:p>
          <a:endParaRPr lang="en-US"/>
        </a:p>
      </dgm:t>
    </dgm:pt>
    <dgm:pt modelId="{990DB732-37D4-4B25-B45A-79C3917A2497}">
      <dgm:prSet phldrT="[Text]" phldr="1"/>
      <dgm:spPr/>
      <dgm:t>
        <a:bodyPr/>
        <a:lstStyle/>
        <a:p>
          <a:endParaRPr lang="en-US" dirty="0"/>
        </a:p>
      </dgm:t>
    </dgm:pt>
    <dgm:pt modelId="{0437ABB1-4E70-4331-8781-774DBBEF029C}" type="parTrans" cxnId="{3CB179A7-DAF2-473F-A781-2CCE44060810}">
      <dgm:prSet/>
      <dgm:spPr/>
      <dgm:t>
        <a:bodyPr/>
        <a:lstStyle/>
        <a:p>
          <a:endParaRPr lang="en-US"/>
        </a:p>
      </dgm:t>
    </dgm:pt>
    <dgm:pt modelId="{E630AFA9-15E7-43F9-977F-FC38793E6DA1}" type="sibTrans" cxnId="{3CB179A7-DAF2-473F-A781-2CCE44060810}">
      <dgm:prSet/>
      <dgm:spPr/>
      <dgm:t>
        <a:bodyPr/>
        <a:lstStyle/>
        <a:p>
          <a:endParaRPr lang="en-US"/>
        </a:p>
      </dgm:t>
    </dgm:pt>
    <dgm:pt modelId="{6517F86F-1820-4445-AF86-0B5C465BC90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Voice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51C435-8600-4AB7-B37C-48DB85C3CE69}" type="parTrans" cxnId="{887E2A69-B943-477F-BBB5-CC0DC3AA73C9}">
      <dgm:prSet/>
      <dgm:spPr/>
      <dgm:t>
        <a:bodyPr/>
        <a:lstStyle/>
        <a:p>
          <a:endParaRPr lang="en-US"/>
        </a:p>
      </dgm:t>
    </dgm:pt>
    <dgm:pt modelId="{85E3359F-574A-41A3-835A-9CC8514350C3}" type="sibTrans" cxnId="{887E2A69-B943-477F-BBB5-CC0DC3AA73C9}">
      <dgm:prSet/>
      <dgm:spPr/>
      <dgm:t>
        <a:bodyPr/>
        <a:lstStyle/>
        <a:p>
          <a:endParaRPr lang="en-US"/>
        </a:p>
      </dgm:t>
    </dgm:pt>
    <dgm:pt modelId="{5EC13BB5-A212-4C7D-BD60-75F857CA88CD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Behavior directed toward leaving the organization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EFBAE3-0BC2-455F-BD8E-43C7CD52ABBC}" type="parTrans" cxnId="{35436D09-6FE6-43F5-8B1C-08B4BEA5D193}">
      <dgm:prSet/>
      <dgm:spPr/>
      <dgm:t>
        <a:bodyPr/>
        <a:lstStyle/>
        <a:p>
          <a:endParaRPr lang="en-US"/>
        </a:p>
      </dgm:t>
    </dgm:pt>
    <dgm:pt modelId="{6CC14A7C-91CB-4A77-8AE5-49E368EB328F}" type="sibTrans" cxnId="{35436D09-6FE6-43F5-8B1C-08B4BEA5D193}">
      <dgm:prSet/>
      <dgm:spPr/>
      <dgm:t>
        <a:bodyPr/>
        <a:lstStyle/>
        <a:p>
          <a:endParaRPr lang="en-US"/>
        </a:p>
      </dgm:t>
    </dgm:pt>
    <dgm:pt modelId="{54874F5B-1BE8-45E5-BE1D-5C8697BED57C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Active and constructive attempts to improve conditions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FF2140-5298-4CE2-AE56-00B070E6AF31}" type="parTrans" cxnId="{FBFE8CE0-CA45-45B9-B8FB-2A1D218C5A97}">
      <dgm:prSet/>
      <dgm:spPr/>
      <dgm:t>
        <a:bodyPr/>
        <a:lstStyle/>
        <a:p>
          <a:endParaRPr lang="en-US"/>
        </a:p>
      </dgm:t>
    </dgm:pt>
    <dgm:pt modelId="{99BC9DD5-2BDB-4708-989F-83F8666F92C5}" type="sibTrans" cxnId="{FBFE8CE0-CA45-45B9-B8FB-2A1D218C5A97}">
      <dgm:prSet/>
      <dgm:spPr/>
      <dgm:t>
        <a:bodyPr/>
        <a:lstStyle/>
        <a:p>
          <a:endParaRPr lang="en-US"/>
        </a:p>
      </dgm:t>
    </dgm:pt>
    <dgm:pt modelId="{493B4D28-E072-439B-892D-2ED82D0680CB}">
      <dgm:prSet phldrT="[Text]"/>
      <dgm:spPr/>
      <dgm:t>
        <a:bodyPr/>
        <a:lstStyle/>
        <a:p>
          <a:r>
            <a: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Allowing conditions to worsen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99F1C6-D397-49C1-929A-85F4074EAE6B}" type="parTrans" cxnId="{6D207614-C36B-4C4B-8210-88E26AD8BA70}">
      <dgm:prSet/>
      <dgm:spPr/>
      <dgm:t>
        <a:bodyPr/>
        <a:lstStyle/>
        <a:p>
          <a:endParaRPr lang="en-US"/>
        </a:p>
      </dgm:t>
    </dgm:pt>
    <dgm:pt modelId="{7EE9B241-6178-4950-BA87-404D3354832F}" type="sibTrans" cxnId="{6D207614-C36B-4C4B-8210-88E26AD8BA70}">
      <dgm:prSet/>
      <dgm:spPr/>
      <dgm:t>
        <a:bodyPr/>
        <a:lstStyle/>
        <a:p>
          <a:endParaRPr lang="en-US"/>
        </a:p>
      </dgm:t>
    </dgm:pt>
    <dgm:pt modelId="{FE9F8048-B0ED-48A2-B377-AE9FE0A27844}">
      <dgm:prSet phldrT="[Text]"/>
      <dgm:spPr/>
      <dgm:t>
        <a:bodyPr/>
        <a:lstStyle/>
        <a:p>
          <a:r>
            <a: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Passively waiting for conditions to improve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0A1A0B-5799-4C08-BA5A-5E755C4ACB62}" type="parTrans" cxnId="{FB133E86-F072-47CD-B25F-AC0D46CAC2EE}">
      <dgm:prSet/>
      <dgm:spPr/>
      <dgm:t>
        <a:bodyPr/>
        <a:lstStyle/>
        <a:p>
          <a:endParaRPr lang="en-US"/>
        </a:p>
      </dgm:t>
    </dgm:pt>
    <dgm:pt modelId="{55181542-E08E-4984-9D66-2B64DD317CBC}" type="sibTrans" cxnId="{FB133E86-F072-47CD-B25F-AC0D46CAC2EE}">
      <dgm:prSet/>
      <dgm:spPr/>
      <dgm:t>
        <a:bodyPr/>
        <a:lstStyle/>
        <a:p>
          <a:endParaRPr lang="en-US"/>
        </a:p>
      </dgm:t>
    </dgm:pt>
    <dgm:pt modelId="{BEA4A0EC-FC3E-477B-BE2B-00A2140CD19E}" type="pres">
      <dgm:prSet presAssocID="{DE7398D2-98BA-4F09-9C9B-67C50D0B0EE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4C484C-BF3C-4B72-8D4B-3FE7B289A7C6}" type="pres">
      <dgm:prSet presAssocID="{DE7398D2-98BA-4F09-9C9B-67C50D0B0EE5}" presName="axisShape" presStyleLbl="bgShp" presStyleIdx="0" presStyleCnt="1"/>
      <dgm:spPr/>
    </dgm:pt>
    <dgm:pt modelId="{C0272766-CBEF-4066-83FC-7CEE53D4BEEC}" type="pres">
      <dgm:prSet presAssocID="{DE7398D2-98BA-4F09-9C9B-67C50D0B0EE5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FEA7F-5D32-4E90-AF78-35F1A8AD77F9}" type="pres">
      <dgm:prSet presAssocID="{DE7398D2-98BA-4F09-9C9B-67C50D0B0EE5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ABAF5-E0D3-4C36-8AD7-AFD860220C7A}" type="pres">
      <dgm:prSet presAssocID="{DE7398D2-98BA-4F09-9C9B-67C50D0B0EE5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909DB-2AF1-49AD-B51A-2EE0F7CB7B59}" type="pres">
      <dgm:prSet presAssocID="{DE7398D2-98BA-4F09-9C9B-67C50D0B0EE5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E2A69-B943-477F-BBB5-CC0DC3AA73C9}" srcId="{DE7398D2-98BA-4F09-9C9B-67C50D0B0EE5}" destId="{6517F86F-1820-4445-AF86-0B5C465BC90C}" srcOrd="1" destOrd="0" parTransId="{4C51C435-8600-4AB7-B37C-48DB85C3CE69}" sibTransId="{85E3359F-574A-41A3-835A-9CC8514350C3}"/>
    <dgm:cxn modelId="{FB133E86-F072-47CD-B25F-AC0D46CAC2EE}" srcId="{4E23A5C1-B1A8-4F11-9956-78F1C87DB006}" destId="{FE9F8048-B0ED-48A2-B377-AE9FE0A27844}" srcOrd="0" destOrd="0" parTransId="{F50A1A0B-5799-4C08-BA5A-5E755C4ACB62}" sibTransId="{55181542-E08E-4984-9D66-2B64DD317CBC}"/>
    <dgm:cxn modelId="{35436D09-6FE6-43F5-8B1C-08B4BEA5D193}" srcId="{9908246F-6AD5-48EB-B6E1-92CF7CB14458}" destId="{5EC13BB5-A212-4C7D-BD60-75F857CA88CD}" srcOrd="0" destOrd="0" parTransId="{E9EFBAE3-0BC2-455F-BD8E-43C7CD52ABBC}" sibTransId="{6CC14A7C-91CB-4A77-8AE5-49E368EB328F}"/>
    <dgm:cxn modelId="{FBFE8CE0-CA45-45B9-B8FB-2A1D218C5A97}" srcId="{6517F86F-1820-4445-AF86-0B5C465BC90C}" destId="{54874F5B-1BE8-45E5-BE1D-5C8697BED57C}" srcOrd="0" destOrd="0" parTransId="{66FF2140-5298-4CE2-AE56-00B070E6AF31}" sibTransId="{99BC9DD5-2BDB-4708-989F-83F8666F92C5}"/>
    <dgm:cxn modelId="{897F754B-4FDD-4B75-9266-BBAC6FA7029B}" srcId="{DE7398D2-98BA-4F09-9C9B-67C50D0B0EE5}" destId="{9908246F-6AD5-48EB-B6E1-92CF7CB14458}" srcOrd="0" destOrd="0" parTransId="{5D45174E-F804-4663-922F-0BD6B3ADC5F1}" sibTransId="{A04CF29D-9656-4EA6-BC60-F78C058E5C50}"/>
    <dgm:cxn modelId="{35B8C436-2B00-485B-B5B8-99FE87788CBD}" type="presOf" srcId="{6517F86F-1820-4445-AF86-0B5C465BC90C}" destId="{C27FEA7F-5D32-4E90-AF78-35F1A8AD77F9}" srcOrd="0" destOrd="0" presId="urn:microsoft.com/office/officeart/2005/8/layout/matrix2"/>
    <dgm:cxn modelId="{E858EC53-5FAF-4313-9D64-E504A8F41A7C}" type="presOf" srcId="{5EC13BB5-A212-4C7D-BD60-75F857CA88CD}" destId="{C0272766-CBEF-4066-83FC-7CEE53D4BEEC}" srcOrd="0" destOrd="1" presId="urn:microsoft.com/office/officeart/2005/8/layout/matrix2"/>
    <dgm:cxn modelId="{A01FE88D-1F67-457F-8F81-A1CB24C7B232}" type="presOf" srcId="{9908246F-6AD5-48EB-B6E1-92CF7CB14458}" destId="{C0272766-CBEF-4066-83FC-7CEE53D4BEEC}" srcOrd="0" destOrd="0" presId="urn:microsoft.com/office/officeart/2005/8/layout/matrix2"/>
    <dgm:cxn modelId="{D3E054A3-C32A-4A14-AD67-148B98253E57}" type="presOf" srcId="{4E23A5C1-B1A8-4F11-9956-78F1C87DB006}" destId="{230909DB-2AF1-49AD-B51A-2EE0F7CB7B59}" srcOrd="0" destOrd="0" presId="urn:microsoft.com/office/officeart/2005/8/layout/matrix2"/>
    <dgm:cxn modelId="{ADC81A26-86D8-47A1-93C9-3EF2946FEB03}" type="presOf" srcId="{0F238D50-40A7-4ADF-A56D-AA452FFC4291}" destId="{07EABAF5-E0D3-4C36-8AD7-AFD860220C7A}" srcOrd="0" destOrd="0" presId="urn:microsoft.com/office/officeart/2005/8/layout/matrix2"/>
    <dgm:cxn modelId="{B6B55CFC-0429-4E5D-9A53-68211890C946}" type="presOf" srcId="{FE9F8048-B0ED-48A2-B377-AE9FE0A27844}" destId="{230909DB-2AF1-49AD-B51A-2EE0F7CB7B59}" srcOrd="0" destOrd="1" presId="urn:microsoft.com/office/officeart/2005/8/layout/matrix2"/>
    <dgm:cxn modelId="{62E59F1A-5D7C-4F92-807E-05EE69AE68CB}" type="presOf" srcId="{DE7398D2-98BA-4F09-9C9B-67C50D0B0EE5}" destId="{BEA4A0EC-FC3E-477B-BE2B-00A2140CD19E}" srcOrd="0" destOrd="0" presId="urn:microsoft.com/office/officeart/2005/8/layout/matrix2"/>
    <dgm:cxn modelId="{F1D78394-EC5E-40A1-A859-EE0663F3C07C}" type="presOf" srcId="{493B4D28-E072-439B-892D-2ED82D0680CB}" destId="{07EABAF5-E0D3-4C36-8AD7-AFD860220C7A}" srcOrd="0" destOrd="1" presId="urn:microsoft.com/office/officeart/2005/8/layout/matrix2"/>
    <dgm:cxn modelId="{F3D6017F-D6BB-4DCA-B572-7FD368CA7705}" srcId="{DE7398D2-98BA-4F09-9C9B-67C50D0B0EE5}" destId="{0F238D50-40A7-4ADF-A56D-AA452FFC4291}" srcOrd="2" destOrd="0" parTransId="{17B14D08-FDDF-4A9C-9218-45001FC84CC5}" sibTransId="{7A6544D8-EC06-47D5-994E-E94CFCA7BB66}"/>
    <dgm:cxn modelId="{3CB179A7-DAF2-473F-A781-2CCE44060810}" srcId="{DE7398D2-98BA-4F09-9C9B-67C50D0B0EE5}" destId="{990DB732-37D4-4B25-B45A-79C3917A2497}" srcOrd="4" destOrd="0" parTransId="{0437ABB1-4E70-4331-8781-774DBBEF029C}" sibTransId="{E630AFA9-15E7-43F9-977F-FC38793E6DA1}"/>
    <dgm:cxn modelId="{6D207614-C36B-4C4B-8210-88E26AD8BA70}" srcId="{0F238D50-40A7-4ADF-A56D-AA452FFC4291}" destId="{493B4D28-E072-439B-892D-2ED82D0680CB}" srcOrd="0" destOrd="0" parTransId="{5E99F1C6-D397-49C1-929A-85F4074EAE6B}" sibTransId="{7EE9B241-6178-4950-BA87-404D3354832F}"/>
    <dgm:cxn modelId="{E4191699-C386-48B1-83C5-D4AAD93F628A}" srcId="{DE7398D2-98BA-4F09-9C9B-67C50D0B0EE5}" destId="{4E23A5C1-B1A8-4F11-9956-78F1C87DB006}" srcOrd="3" destOrd="0" parTransId="{2A83A18B-6553-4DA7-BD24-D9D3222874B4}" sibTransId="{2A18B355-384D-4231-AE66-592ED4B6A018}"/>
    <dgm:cxn modelId="{152797A9-AB84-43F0-BFBB-0B26CB1EA929}" type="presOf" srcId="{54874F5B-1BE8-45E5-BE1D-5C8697BED57C}" destId="{C27FEA7F-5D32-4E90-AF78-35F1A8AD77F9}" srcOrd="0" destOrd="1" presId="urn:microsoft.com/office/officeart/2005/8/layout/matrix2"/>
    <dgm:cxn modelId="{9BCEAE20-D729-49B8-8AF0-42B6C825BD2F}" type="presParOf" srcId="{BEA4A0EC-FC3E-477B-BE2B-00A2140CD19E}" destId="{C84C484C-BF3C-4B72-8D4B-3FE7B289A7C6}" srcOrd="0" destOrd="0" presId="urn:microsoft.com/office/officeart/2005/8/layout/matrix2"/>
    <dgm:cxn modelId="{62FFA5D6-198F-463A-955B-392A52AC7FA2}" type="presParOf" srcId="{BEA4A0EC-FC3E-477B-BE2B-00A2140CD19E}" destId="{C0272766-CBEF-4066-83FC-7CEE53D4BEEC}" srcOrd="1" destOrd="0" presId="urn:microsoft.com/office/officeart/2005/8/layout/matrix2"/>
    <dgm:cxn modelId="{AEB344C3-826B-492B-8E41-722FEF8E11AA}" type="presParOf" srcId="{BEA4A0EC-FC3E-477B-BE2B-00A2140CD19E}" destId="{C27FEA7F-5D32-4E90-AF78-35F1A8AD77F9}" srcOrd="2" destOrd="0" presId="urn:microsoft.com/office/officeart/2005/8/layout/matrix2"/>
    <dgm:cxn modelId="{FC8FB3A4-6570-4C9A-BADD-8C70B35BCD89}" type="presParOf" srcId="{BEA4A0EC-FC3E-477B-BE2B-00A2140CD19E}" destId="{07EABAF5-E0D3-4C36-8AD7-AFD860220C7A}" srcOrd="3" destOrd="0" presId="urn:microsoft.com/office/officeart/2005/8/layout/matrix2"/>
    <dgm:cxn modelId="{6F5E3BD7-3F64-4C9C-B749-EF62099B37EB}" type="presParOf" srcId="{BEA4A0EC-FC3E-477B-BE2B-00A2140CD19E}" destId="{230909DB-2AF1-49AD-B51A-2EE0F7CB7B59}" srcOrd="4" destOrd="0" presId="urn:microsoft.com/office/officeart/2005/8/layout/matrix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2/26/2014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2/26/2014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33800"/>
            <a:ext cx="6858000" cy="990600"/>
          </a:xfrm>
        </p:spPr>
        <p:txBody>
          <a:bodyPr/>
          <a:lstStyle/>
          <a:p>
            <a:r>
              <a:rPr lang="en-US" dirty="0" smtClean="0"/>
              <a:t>Values and Attitudes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Values differ across cultures.</a:t>
            </a:r>
          </a:p>
          <a:p>
            <a:pPr lvl="1"/>
            <a:r>
              <a:rPr lang="en-US" dirty="0" err="1" smtClean="0"/>
              <a:t>Hofstede’s</a:t>
            </a:r>
            <a:r>
              <a:rPr lang="en-US" dirty="0" smtClean="0"/>
              <a:t> Framework for assessing culture – five value dimensions:</a:t>
            </a:r>
          </a:p>
          <a:p>
            <a:pPr lvl="2"/>
            <a:r>
              <a:rPr lang="en-US" dirty="0" smtClean="0"/>
              <a:t>Power Distance</a:t>
            </a:r>
          </a:p>
          <a:p>
            <a:pPr lvl="2"/>
            <a:r>
              <a:rPr lang="en-US" dirty="0" smtClean="0"/>
              <a:t>Individualism vs. Collectivism</a:t>
            </a:r>
          </a:p>
          <a:p>
            <a:pPr lvl="2"/>
            <a:r>
              <a:rPr lang="en-US" dirty="0" smtClean="0"/>
              <a:t>Masculinity vs. Femininity</a:t>
            </a:r>
          </a:p>
          <a:p>
            <a:pPr lvl="2"/>
            <a:r>
              <a:rPr lang="en-US" dirty="0" smtClean="0"/>
              <a:t>Uncertainty Avoidance</a:t>
            </a:r>
          </a:p>
          <a:p>
            <a:pPr lvl="2"/>
            <a:r>
              <a:rPr lang="en-US" dirty="0" smtClean="0"/>
              <a:t>Long-term vs. Short-term Orientation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Hofstede’s</a:t>
            </a:r>
            <a:r>
              <a:rPr lang="en-US" dirty="0" smtClean="0"/>
              <a:t> Framework: Power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extent to which a society accepts that power in intuitions and organizations is distributed unequally</a:t>
            </a:r>
          </a:p>
          <a:p>
            <a:pPr lvl="1">
              <a:buFont typeface="Wingdings" pitchFamily="2" charset="2"/>
              <a:buChar char="v"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 distance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Relatively equal power between those with status/wealth and those without status/wealth</a:t>
            </a:r>
          </a:p>
          <a:p>
            <a:pPr lvl="2">
              <a:buFont typeface="Wingdings" pitchFamily="2" charset="2"/>
              <a:buChar char="v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v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 distance</a:t>
            </a:r>
          </a:p>
          <a:p>
            <a:pPr lvl="2">
              <a:buFont typeface="Wingdings" pitchFamily="2" charset="2"/>
              <a:buChar char="v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Extremely unequal power distribution between those with status/wealth and those without status/wealth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Individualism </a:t>
            </a:r>
            <a:r>
              <a:rPr lang="en-US" dirty="0" err="1" smtClean="0"/>
              <a:t>vs</a:t>
            </a:r>
            <a:r>
              <a:rPr lang="en-US" dirty="0" smtClean="0"/>
              <a:t> Collectivism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Individualism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degree to which people prefer to act as individuals rather than a member of groups</a:t>
            </a:r>
          </a:p>
          <a:p>
            <a:pPr lvl="1"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Collectivism</a:t>
            </a:r>
          </a:p>
          <a:p>
            <a:pPr lvl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tight social framework in which people expect others in groups of which they are a part to look after them and protect them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 of life vs. Quality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Quantity of life</a:t>
            </a:r>
          </a:p>
          <a:p>
            <a:pPr lvl="1"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extent to which the society values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Power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Assertiveness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Competition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Acquisition of money and material goods</a:t>
            </a:r>
          </a:p>
          <a:p>
            <a:pPr lvl="1"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of life</a:t>
            </a:r>
          </a:p>
          <a:p>
            <a:pPr lvl="1"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extent to which the society values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Sensitivity</a:t>
            </a:r>
          </a:p>
          <a:p>
            <a:pPr lvl="2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Concern for others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People in a country prefer structured over unstructured situations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The extent to which a society feels threatened by uncertain and ambiguous situations and tries to avoid them</a:t>
            </a:r>
          </a:p>
          <a:p>
            <a:pPr>
              <a:spcBef>
                <a:spcPct val="50000"/>
              </a:spcBef>
              <a:buClr>
                <a:srgbClr val="CC6600"/>
              </a:buClr>
              <a:defRPr/>
            </a:pPr>
            <a:r>
              <a:rPr lang="en-US" sz="24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High Uncertainty Avoidance:  </a:t>
            </a:r>
          </a:p>
          <a:p>
            <a:pPr lvl="1">
              <a:spcBef>
                <a:spcPct val="50000"/>
              </a:spcBef>
              <a:buClr>
                <a:srgbClr val="CC6600"/>
              </a:buClr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Society does not like ambiguous situations and tries to avoid them. </a:t>
            </a:r>
          </a:p>
          <a:p>
            <a:pPr>
              <a:spcBef>
                <a:spcPct val="50000"/>
              </a:spcBef>
              <a:buClr>
                <a:srgbClr val="CC6600"/>
              </a:buClr>
              <a:defRPr/>
            </a:pPr>
            <a:r>
              <a:rPr lang="en-US" sz="24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Low Uncertainty Avoidance:  </a:t>
            </a:r>
          </a:p>
          <a:p>
            <a:pPr lvl="1">
              <a:spcBef>
                <a:spcPct val="50000"/>
              </a:spcBef>
              <a:buClr>
                <a:srgbClr val="CC6600"/>
              </a:buClr>
              <a:defRPr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Society does not mind ambiguous situations and embraces them.  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LTO vs. 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Long-term Orientation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national culture attribute that emphasizes the future, thrift, and persistence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Short-term Orientation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national culture attribute that emphasizes the present and the here and now </a:t>
            </a:r>
          </a:p>
          <a:p>
            <a:pPr lvl="1">
              <a:buFont typeface="Wingdings" pitchFamily="2" charset="2"/>
              <a:buChar char="v"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Determines Organizational Culture</a:t>
            </a:r>
          </a:p>
          <a:p>
            <a:pPr lvl="1"/>
            <a:r>
              <a:rPr lang="en-US" sz="1600" dirty="0" smtClean="0"/>
              <a:t>Kaufman (2002):  A positive organizational culture reinforces the core beliefs and behaviors that a leader desires while weakening the values and actions the leader rejects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Strong culture vs. Weak culture: 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Strong Culture:  is said to exist where staff respond to stimulus because of their alignment to organizational values. 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Weak Culture: Where there is little alignment with organizational values and control must be exercised through extensive procedures and bureaucracy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Stable evaluative tendency to respond consistently to some specific object, situation, person, or category of people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Attitudes are tendencies to respond to the target of the attitude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Attitudes often influence our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toward some object, situation, person, or group.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Attitudes are a function of what we think and what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feel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Belief + Value = Attitude &gt;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 of Attitude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676400" y="2489200"/>
          <a:ext cx="55626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6400800" y="2743200"/>
            <a:ext cx="2438400" cy="1219200"/>
          </a:xfrm>
          <a:prstGeom prst="wedgeRoundRectCallout">
            <a:avLst>
              <a:gd name="adj1" fmla="val -114966"/>
              <a:gd name="adj2" fmla="val 2806"/>
              <a:gd name="adj3" fmla="val 16667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emotional or feeling segment of an attitude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" y="3581400"/>
            <a:ext cx="2362200" cy="1143000"/>
          </a:xfrm>
          <a:prstGeom prst="wedgeRoundRectCallout">
            <a:avLst>
              <a:gd name="adj1" fmla="val 87396"/>
              <a:gd name="adj2" fmla="val -46888"/>
              <a:gd name="adj3" fmla="val 16667"/>
            </a:avLst>
          </a:prstGeom>
          <a:solidFill>
            <a:srgbClr val="C6C93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en-US" sz="2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opinion or belief segment of an attitude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34000" y="4495800"/>
            <a:ext cx="3048000" cy="1295400"/>
          </a:xfrm>
          <a:prstGeom prst="wedgeRoundRectCallout">
            <a:avLst>
              <a:gd name="adj1" fmla="val -72262"/>
              <a:gd name="adj2" fmla="val -54187"/>
              <a:gd name="adj3" fmla="val 16667"/>
            </a:avLst>
          </a:prstGeom>
          <a:solidFill>
            <a:srgbClr val="336699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intention to behave in a certain way toward someone or something</a:t>
            </a:r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762000" y="6461125"/>
            <a:ext cx="3352800" cy="24447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924800" cy="6858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2800" dirty="0" smtClean="0"/>
              <a:t>Does Behavior Always Follow from Attitudes?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5105400"/>
          </a:xfrm>
        </p:spPr>
        <p:txBody>
          <a:bodyPr>
            <a:normAutofit/>
          </a:bodyPr>
          <a:lstStyle/>
          <a:p>
            <a:pPr eaLnBrk="1" hangingPunct="1"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Festinger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No, the reverse is sometimes true!</a:t>
            </a:r>
          </a:p>
          <a:p>
            <a:pPr eaLnBrk="1" hangingPunct="1"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Cognitive Dissonance: </a:t>
            </a:r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Any incompatibility between two or more attitudes or between behavior and attitudes 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Individuals seek to reduce this uncomfortable gap, 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dissonance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to reach stability and consistency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Consistency is achieved by changing the attitudes, modifying the behaviors, or through rationalization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Desire to reduce dissonance depends on:</a:t>
            </a:r>
          </a:p>
          <a:p>
            <a:pPr lvl="2" eaLnBrk="1" hangingPunct="1">
              <a:spcBef>
                <a:spcPct val="50000"/>
              </a:spcBef>
              <a:buClrTx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elements</a:t>
            </a:r>
          </a:p>
          <a:p>
            <a:pPr lvl="2" eaLnBrk="1" hangingPunct="1">
              <a:spcBef>
                <a:spcPct val="50000"/>
              </a:spcBef>
              <a:buClrTx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of individual influence </a:t>
            </a:r>
          </a:p>
          <a:p>
            <a:pPr lvl="2" eaLnBrk="1" hangingPunct="1">
              <a:spcBef>
                <a:spcPct val="50000"/>
              </a:spcBef>
              <a:buClrTx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Rewards involved in dissonance</a:t>
            </a:r>
          </a:p>
          <a:p>
            <a:pPr lvl="1" eaLnBrk="1" hangingPunct="1">
              <a:buClrTx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Values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indent="-6350"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Basic convictions that “a specific mode of conduct or end state of existence is personally or socially preferable to an opposite or converse mode of conduct or end-state”</a:t>
            </a:r>
          </a:p>
          <a:p>
            <a:pPr indent="-6350">
              <a:buNone/>
              <a:defRPr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-6350"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“how to live your life that is personally or socially preferable” </a:t>
            </a:r>
          </a:p>
          <a:p>
            <a:pPr indent="-6350">
              <a:buNone/>
              <a:defRPr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-6350">
              <a:buNone/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Contain a “judgmental element”</a:t>
            </a:r>
          </a:p>
          <a:p>
            <a:pPr indent="-6350">
              <a:buNone/>
              <a:defRPr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/>
              <a:t>Attributes of Values</a:t>
            </a:r>
          </a:p>
          <a:p>
            <a:pPr lvl="1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 Attribute – that the mode of conduct or end-state of existence is important</a:t>
            </a:r>
          </a:p>
          <a:p>
            <a:pPr lvl="1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Intensity Attribute –how important that content is.</a:t>
            </a:r>
          </a:p>
          <a:p>
            <a:pPr lvl="1"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 smtClean="0"/>
              <a:t>Value System</a:t>
            </a:r>
          </a:p>
          <a:p>
            <a:pPr lvl="1">
              <a:defRPr/>
            </a:pPr>
            <a:r>
              <a:rPr lang="en-US" sz="2000" dirty="0" smtClean="0"/>
              <a:t>A person’s values rank ordered by intensity</a:t>
            </a:r>
          </a:p>
          <a:p>
            <a:pPr lvl="1">
              <a:defRPr/>
            </a:pPr>
            <a:r>
              <a:rPr lang="en-US" sz="2000" dirty="0" smtClean="0"/>
              <a:t>Tends to be relatively constant and consistent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Predicting Behavior from Attitudes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724400"/>
          </a:xfrm>
        </p:spPr>
        <p:txBody>
          <a:bodyPr/>
          <a:lstStyle/>
          <a:p>
            <a:pPr lvl="1" eaLnBrk="1" hangingPunct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Important attitudes have a strong relationship to behavior.</a:t>
            </a:r>
          </a:p>
          <a:p>
            <a:pPr lvl="1" eaLnBrk="1" hangingPunct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closer the match between attitude and behavior, the stronger the relationship:</a:t>
            </a:r>
          </a:p>
          <a:p>
            <a:pPr lvl="2" eaLnBrk="1" hangingPunct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Specific attitudes predict specific behavior</a:t>
            </a:r>
          </a:p>
          <a:p>
            <a:pPr lvl="2" eaLnBrk="1" hangingPunct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General attitudes predict general behavior</a:t>
            </a:r>
          </a:p>
          <a:p>
            <a:pPr lvl="1" eaLnBrk="1" hangingPunct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more frequently expressed an attitude, the better predictor it is.</a:t>
            </a:r>
          </a:p>
          <a:p>
            <a:pPr lvl="1" eaLnBrk="1" hangingPunct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High social pressures reduce the relationship and may cause dissonance.</a:t>
            </a:r>
          </a:p>
          <a:p>
            <a:pPr lvl="1" eaLnBrk="1" hangingPunct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Attitudes based on personal experience are stronger predictors.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are the Major Job Attitudes?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6962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 Satisfaction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positive feeling about the job resulting from an evaluation of its characteristics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 Involvement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of psychological identification with the job where perceived performance is important to self-worth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Psychological Empowerment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Belief in the degree of influence over the job, competence, job meaningfulness, and autonomy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Organizational Commitment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Identifying with a particular organization and its goals, while wishing to maintain membership in the organization.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dimensions: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Affective – emotional attachment to organization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Continuance Commitment – economic value of staying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Normative -  moral or ethical obligations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some relation to performance, especially for new employees.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important now than in past – now perhaps more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occupational commitment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loyalty to profession rather than a given employer.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Perceived Organizational Support (POS)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Degree to which employees believe the organization values their contribution and cares about their well-being.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when rewards are fair, employees are involved in decision-making, and supervisors are seen as supportive.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POS is related to higher OCBs and performance.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Engagement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degree of involvement with, satisfaction with, and enthusiasm for the job.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Engaged employees are passionate about their work and company.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Job Satisfaction/ Dissatisfaction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Causes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Job Characteristics: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Most popular measure of job satisfaction assesses how employees feel about their jobs along five dimensions (Smith, Kendall, &amp;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Hulin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1969).</a:t>
            </a:r>
          </a:p>
          <a:p>
            <a:pPr lvl="2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The type of work itself</a:t>
            </a:r>
          </a:p>
          <a:p>
            <a:pPr lvl="2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Pay</a:t>
            </a:r>
          </a:p>
          <a:p>
            <a:pPr lvl="2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Promotional opportunities</a:t>
            </a:r>
          </a:p>
          <a:p>
            <a:pPr lvl="2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Supervision</a:t>
            </a:r>
          </a:p>
          <a:p>
            <a:pPr lvl="2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Co-workers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Social Comparison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Disposition</a:t>
            </a:r>
          </a:p>
          <a:p>
            <a:pPr lvl="1"/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Correlates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Absenteeism</a:t>
            </a:r>
          </a:p>
          <a:p>
            <a:pPr lvl="1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Turnover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Pay influences job satisfaction only to a point.</a:t>
            </a:r>
          </a:p>
          <a:p>
            <a:pPr lvl="1"/>
            <a:r>
              <a:rPr lang="en-US" dirty="0" smtClean="0"/>
              <a:t>After about $40,000 a year (in the U. S.), there is no relationship between amount of pay and job satisfaction. </a:t>
            </a:r>
          </a:p>
          <a:p>
            <a:pPr lvl="1"/>
            <a:r>
              <a:rPr lang="en-US" dirty="0" smtClean="0"/>
              <a:t>Money may bring happiness, but not necessarily job satisfaction.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Personality can influence job satisfaction.</a:t>
            </a:r>
          </a:p>
          <a:p>
            <a:pPr lvl="1"/>
            <a:r>
              <a:rPr lang="en-US" dirty="0" smtClean="0"/>
              <a:t>Negative people are usually not satisfied with their jobs.</a:t>
            </a:r>
          </a:p>
          <a:p>
            <a:pPr lvl="1"/>
            <a:r>
              <a:rPr lang="en-US" dirty="0" smtClean="0"/>
              <a:t>Those with positive </a:t>
            </a:r>
            <a:r>
              <a:rPr lang="en-US" b="1" i="1" dirty="0" smtClean="0"/>
              <a:t>core self-evaluation </a:t>
            </a:r>
            <a:r>
              <a:rPr lang="en-US" dirty="0" smtClean="0"/>
              <a:t>are more satisfied with their jobs.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Employee Responses to Dissatisfaction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447800"/>
          <a:ext cx="6248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1000" y="1143000"/>
            <a:ext cx="9001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Active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5562600"/>
            <a:ext cx="10461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Passive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3276600"/>
            <a:ext cx="16668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Constructive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3276600"/>
            <a:ext cx="1536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Destructive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of Job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 Performance</a:t>
            </a:r>
          </a:p>
          <a:p>
            <a:pPr lvl="1"/>
            <a:r>
              <a:rPr lang="en-US" dirty="0" smtClean="0"/>
              <a:t>Satisfied workers are more productive AND more productive workers are more satisfied! </a:t>
            </a:r>
          </a:p>
          <a:p>
            <a:pPr lvl="1"/>
            <a:r>
              <a:rPr lang="en-US" dirty="0" smtClean="0"/>
              <a:t>The causality may run both ways.</a:t>
            </a:r>
          </a:p>
          <a:p>
            <a:r>
              <a:rPr lang="en-US" dirty="0" smtClean="0"/>
              <a:t>Organizational Citizenship Behaviors</a:t>
            </a:r>
          </a:p>
          <a:p>
            <a:pPr lvl="1"/>
            <a:r>
              <a:rPr lang="en-US" dirty="0" smtClean="0"/>
              <a:t>Satisfaction influences OCB through perceptions of fairness.</a:t>
            </a:r>
          </a:p>
          <a:p>
            <a:r>
              <a:rPr lang="en-US" dirty="0" smtClean="0"/>
              <a:t>Customer Satisfaction</a:t>
            </a:r>
          </a:p>
          <a:p>
            <a:pPr lvl="1"/>
            <a:r>
              <a:rPr lang="en-US" dirty="0" smtClean="0"/>
              <a:t>Satisfied frontline employees increase customer satisfaction and loyalty.</a:t>
            </a:r>
          </a:p>
          <a:p>
            <a:r>
              <a:rPr lang="en-US" dirty="0" smtClean="0"/>
              <a:t>Absenteeism</a:t>
            </a:r>
          </a:p>
          <a:p>
            <a:pPr lvl="1"/>
            <a:r>
              <a:rPr lang="en-US" dirty="0" smtClean="0"/>
              <a:t>Satisfied employees are moderately less likely to miss 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Turnover</a:t>
            </a:r>
          </a:p>
          <a:p>
            <a:pPr lvl="1"/>
            <a:r>
              <a:rPr lang="en-US" dirty="0" smtClean="0"/>
              <a:t>Satisfied employees are less likely to quit.</a:t>
            </a:r>
          </a:p>
          <a:p>
            <a:pPr lvl="1"/>
            <a:r>
              <a:rPr lang="en-US" dirty="0" smtClean="0"/>
              <a:t>Many moderating variables in this relationship.</a:t>
            </a:r>
          </a:p>
          <a:p>
            <a:pPr lvl="2"/>
            <a:r>
              <a:rPr lang="en-US" dirty="0" smtClean="0"/>
              <a:t>Economic environment and tenure</a:t>
            </a:r>
          </a:p>
          <a:p>
            <a:pPr lvl="2"/>
            <a:r>
              <a:rPr lang="en-US" dirty="0" smtClean="0"/>
              <a:t>Organizational actions taken to retain high performers and to weed out lower performers</a:t>
            </a:r>
          </a:p>
          <a:p>
            <a:pPr>
              <a:spcBef>
                <a:spcPts val="575"/>
              </a:spcBef>
            </a:pPr>
            <a:r>
              <a:rPr lang="en-US" dirty="0" smtClean="0"/>
              <a:t>Workplace Deviance</a:t>
            </a:r>
          </a:p>
          <a:p>
            <a:pPr lvl="1"/>
            <a:r>
              <a:rPr lang="en-US" dirty="0" smtClean="0"/>
              <a:t>Dissatisfied workers are more likely to unionize, abuse substances, steal, be tardy, and withdraw.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r>
              <a:rPr lang="en-US" dirty="0" smtClean="0"/>
              <a:t>Difference between attitude and Values</a:t>
            </a:r>
          </a:p>
          <a:p>
            <a:endParaRPr lang="en-US" dirty="0" smtClean="0"/>
          </a:p>
          <a:p>
            <a:r>
              <a:rPr lang="en-US" dirty="0" smtClean="0"/>
              <a:t>Read The Following Statements Carefully:</a:t>
            </a:r>
          </a:p>
          <a:p>
            <a:endParaRPr lang="en-US" dirty="0" smtClean="0"/>
          </a:p>
          <a:p>
            <a:r>
              <a:rPr lang="en-US" dirty="0" smtClean="0"/>
              <a:t>Every one deserves the right to an education</a:t>
            </a:r>
          </a:p>
          <a:p>
            <a:endParaRPr lang="en-US" dirty="0" smtClean="0"/>
          </a:p>
          <a:p>
            <a:r>
              <a:rPr lang="en-US" dirty="0" smtClean="0"/>
              <a:t> Gaining an education is important</a:t>
            </a:r>
          </a:p>
          <a:p>
            <a:endParaRPr lang="en-US" dirty="0" smtClean="0"/>
          </a:p>
          <a:p>
            <a:r>
              <a:rPr lang="en-US" dirty="0" smtClean="0"/>
              <a:t>Being educated means that you have knowledge and understanding about the world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week day morning I jumped out of the </a:t>
            </a:r>
            <a:r>
              <a:rPr lang="en-US" dirty="0" err="1" smtClean="0"/>
              <a:t>besd</a:t>
            </a:r>
            <a:r>
              <a:rPr lang="en-US" dirty="0" smtClean="0"/>
              <a:t> and think………………”Yippee! School Again</a:t>
            </a:r>
          </a:p>
          <a:p>
            <a:endParaRPr lang="en-US" dirty="0" smtClean="0"/>
          </a:p>
          <a:p>
            <a:r>
              <a:rPr lang="en-US" dirty="0" smtClean="0"/>
              <a:t>I am always sad when it is the end of the school</a:t>
            </a:r>
          </a:p>
          <a:p>
            <a:endParaRPr lang="en-US" dirty="0" smtClean="0"/>
          </a:p>
          <a:p>
            <a:r>
              <a:rPr lang="en-US" dirty="0" smtClean="0"/>
              <a:t>On Friday afternoons I feel miserable because there is no school for two days.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Values fluid and flexible?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Organizational Implications of values: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Lays the foundations for attitude and motivation</a:t>
            </a:r>
          </a:p>
          <a:p>
            <a:pPr lvl="1">
              <a:spcBef>
                <a:spcPct val="50000"/>
              </a:spcBef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Provide understanding of the attitudes, motivation, perception and behaviors</a:t>
            </a:r>
          </a:p>
          <a:p>
            <a:pPr lvl="1">
              <a:spcBef>
                <a:spcPct val="50000"/>
              </a:spcBef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Influence our perception of the world around us</a:t>
            </a:r>
          </a:p>
          <a:p>
            <a:pPr lvl="1">
              <a:spcBef>
                <a:spcPct val="50000"/>
              </a:spcBef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Represent interpretations of “right” and “wrong”</a:t>
            </a:r>
          </a:p>
          <a:p>
            <a:pPr lvl="1">
              <a:spcBef>
                <a:spcPct val="50000"/>
              </a:spcBef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Imply that some behaviors or outcomes are preferred over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Terminal Values</a:t>
            </a:r>
          </a:p>
          <a:p>
            <a:pPr lvl="1"/>
            <a:r>
              <a:rPr lang="en-US" dirty="0" smtClean="0"/>
              <a:t>Desirable end-states of existence; the goals that a person would like  to achieve during his or her lifetime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Instrumental Values</a:t>
            </a:r>
          </a:p>
          <a:p>
            <a:pPr lvl="1"/>
            <a:r>
              <a:rPr lang="en-US" dirty="0" smtClean="0"/>
              <a:t>Preferable modes of behavior or means of achieving one’s terminal values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8" descr="23020_tb040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8209" y="1219200"/>
            <a:ext cx="7187582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990600"/>
          </a:xfrm>
        </p:spPr>
        <p:txBody>
          <a:bodyPr/>
          <a:lstStyle/>
          <a:p>
            <a:r>
              <a:rPr lang="en-US" dirty="0" smtClean="0"/>
              <a:t>Value Differences Between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People in same occupations or categories tend to hold similar values</a:t>
            </a:r>
          </a:p>
          <a:p>
            <a:pPr lvl="1"/>
            <a:r>
              <a:rPr lang="en-US" dirty="0" smtClean="0"/>
              <a:t>But values vary between groups</a:t>
            </a:r>
          </a:p>
          <a:p>
            <a:pPr lvl="1"/>
            <a:r>
              <a:rPr lang="en-US" dirty="0" smtClean="0"/>
              <a:t>Value differences make it difficult for groups to negotiate and may create conflict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3078" b="3078"/>
          <a:stretch>
            <a:fillRect/>
          </a:stretch>
        </p:blipFill>
        <p:spPr bwMode="auto">
          <a:xfrm>
            <a:off x="5791200" y="1371600"/>
            <a:ext cx="2767013" cy="2224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3067" b="3067"/>
          <a:stretch>
            <a:fillRect/>
          </a:stretch>
        </p:blipFill>
        <p:spPr bwMode="auto">
          <a:xfrm>
            <a:off x="457200" y="1371600"/>
            <a:ext cx="268605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/>
            </a:outerShdw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 t="3049" b="3049"/>
          <a:stretch>
            <a:fillRect/>
          </a:stretch>
        </p:blipFill>
        <p:spPr bwMode="auto">
          <a:xfrm>
            <a:off x="3124200" y="1371600"/>
            <a:ext cx="2667000" cy="2214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rgbClr val="DDDDDD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99760"/>
          </a:xfrm>
        </p:spPr>
        <p:txBody>
          <a:bodyPr/>
          <a:lstStyle/>
          <a:p>
            <a:r>
              <a:rPr lang="en-US" dirty="0" smtClean="0"/>
              <a:t>Generational Values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838200" y="1219200"/>
          <a:ext cx="7543799" cy="4846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09382"/>
                <a:gridCol w="1627094"/>
                <a:gridCol w="1553135"/>
                <a:gridCol w="32541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Cohort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Entered Workforce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Approximate</a:t>
                      </a:r>
                      <a:r>
                        <a:rPr lang="en-US" baseline="0" dirty="0" smtClean="0"/>
                        <a:t> Current 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Dominant Work Values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Veterans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1950-1964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working, conservative,</a:t>
                      </a:r>
                      <a:r>
                        <a:rPr lang="en-US" baseline="0" dirty="0" smtClean="0"/>
                        <a:t> conforming; loyalty to the organization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1965-1985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40-60s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Success, achievement,</a:t>
                      </a:r>
                      <a:r>
                        <a:rPr lang="en-US" baseline="0" dirty="0" smtClean="0"/>
                        <a:t> ambition, dislike of authority; loyalty to career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1985-2000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20-40s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Work/life</a:t>
                      </a:r>
                      <a:r>
                        <a:rPr lang="en-US" baseline="0" dirty="0" smtClean="0"/>
                        <a:t> balance, team-oriented, dislike of rules; loyalty to relationships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Nexters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r>
                        <a:rPr lang="en-US" baseline="0" dirty="0" smtClean="0"/>
                        <a:t>-Present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Confident,</a:t>
                      </a:r>
                      <a:r>
                        <a:rPr lang="en-US" baseline="0" dirty="0" smtClean="0"/>
                        <a:t> financial success, self-reliant but team-oriented; loyalty to both self and relationships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670</TotalTime>
  <Words>1464</Words>
  <Application>Microsoft Office PowerPoint</Application>
  <PresentationFormat>On-screen Show (4:3)</PresentationFormat>
  <Paragraphs>249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Values and Attitudes</vt:lpstr>
      <vt:lpstr>Values</vt:lpstr>
      <vt:lpstr>Slide 3</vt:lpstr>
      <vt:lpstr>Slide 4</vt:lpstr>
      <vt:lpstr>Slide 5</vt:lpstr>
      <vt:lpstr>Types of Values</vt:lpstr>
      <vt:lpstr>Slide 7</vt:lpstr>
      <vt:lpstr>Value Differences Between Groups</vt:lpstr>
      <vt:lpstr>Slide 9</vt:lpstr>
      <vt:lpstr>Global Implications</vt:lpstr>
      <vt:lpstr>Hofstede’s Framework: Power Distance</vt:lpstr>
      <vt:lpstr>Individualism vs Collectivism</vt:lpstr>
      <vt:lpstr>Quantity of life vs. Quality of life</vt:lpstr>
      <vt:lpstr>Uncertainty Avoidance</vt:lpstr>
      <vt:lpstr>LTO vs. STO</vt:lpstr>
      <vt:lpstr>Implications of Values</vt:lpstr>
      <vt:lpstr>Attitude</vt:lpstr>
      <vt:lpstr>Components of Attitude</vt:lpstr>
      <vt:lpstr>Does Behavior Always Follow from Attitudes?</vt:lpstr>
      <vt:lpstr>Predicting Behavior from Attitudes</vt:lpstr>
      <vt:lpstr>What are the Major Job Attitudes?</vt:lpstr>
      <vt:lpstr>Slide 22</vt:lpstr>
      <vt:lpstr>Slide 23</vt:lpstr>
      <vt:lpstr>Job Satisfaction/ Dissatisfaction</vt:lpstr>
      <vt:lpstr>Slide 25</vt:lpstr>
      <vt:lpstr>Employee Responses to Dissatisfaction</vt:lpstr>
      <vt:lpstr>Outcomes of Job Satisfaction</vt:lpstr>
      <vt:lpstr>Slide 28</vt:lpstr>
    </vt:vector>
  </TitlesOfParts>
  <Company>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 and Attitudes</dc:title>
  <dc:creator>q</dc:creator>
  <cp:lastModifiedBy>q</cp:lastModifiedBy>
  <cp:revision>31</cp:revision>
  <dcterms:created xsi:type="dcterms:W3CDTF">2013-03-06T04:25:51Z</dcterms:created>
  <dcterms:modified xsi:type="dcterms:W3CDTF">2014-02-26T11:01:59Z</dcterms:modified>
</cp:coreProperties>
</file>