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12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343149" y="2067305"/>
            <a:ext cx="6334251" cy="1493999"/>
          </a:xfrm>
          <a:prstGeom prst="rect">
            <a:avLst/>
          </a:prstGeom>
        </p:spPr>
        <p:txBody>
          <a:bodyPr vert="horz" wrap="square" lIns="0" tIns="16510" rIns="0" bIns="0" rtlCol="0">
            <a:spAutoFit/>
          </a:bodyPr>
          <a:lstStyle/>
          <a:p>
            <a:pPr marL="3213735">
              <a:lnSpc>
                <a:spcPct val="100000"/>
              </a:lnSpc>
              <a:spcBef>
                <a:spcPts val="130"/>
              </a:spcBef>
            </a:pPr>
            <a:r>
              <a:rPr lang="en-US" spc="15" dirty="0"/>
              <a:t>Jack Linden </a:t>
            </a:r>
            <a:r>
              <a:rPr lang="en-US" spc="15" dirty="0" err="1"/>
              <a:t>Dass</a:t>
            </a:r>
            <a:br>
              <a:rPr lang="en-IN" spc="15" dirty="0"/>
            </a:br>
            <a:br>
              <a:rPr lang="en-IN" spc="15" dirty="0"/>
            </a:br>
            <a:r>
              <a:rPr lang="en-IN" spc="15" dirty="0"/>
              <a:t>11272121400</a:t>
            </a:r>
            <a:r>
              <a:rPr lang="en-US" spc="15" dirty="0"/>
              <a:t>6</a:t>
            </a:r>
            <a:endParaRPr spc="15" dirty="0"/>
          </a:p>
        </p:txBody>
      </p:sp>
      <p:sp>
        <p:nvSpPr>
          <p:cNvPr id="8" name="object 8"/>
          <p:cNvSpPr txBox="1"/>
          <p:nvPr/>
        </p:nvSpPr>
        <p:spPr>
          <a:xfrm>
            <a:off x="6629400" y="4272536"/>
            <a:ext cx="212598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04813" y="415265"/>
            <a:ext cx="5127625" cy="1863331"/>
          </a:xfrm>
          <a:prstGeom prst="rect">
            <a:avLst/>
          </a:prstGeom>
        </p:spPr>
        <p:txBody>
          <a:bodyPr vert="horz" wrap="square" lIns="0" tIns="16510" rIns="0" bIns="0" rtlCol="0">
            <a:spAutoFit/>
          </a:bodyPr>
          <a:lstStyle/>
          <a:p>
            <a:pPr marL="12700">
              <a:lnSpc>
                <a:spcPct val="100000"/>
              </a:lnSpc>
              <a:spcBef>
                <a:spcPts val="130"/>
              </a:spcBef>
            </a:pPr>
            <a:r>
              <a:rPr lang="en-IN" sz="6000" dirty="0"/>
              <a:t>Hotel Booking analysis </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5F8888F1-528E-0981-D1D0-58CCECC99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8516" y="1928965"/>
            <a:ext cx="4787664" cy="45385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EEBF0C1-1644-B20D-CC78-C40570A9AA0B}"/>
              </a:ext>
            </a:extLst>
          </p:cNvPr>
          <p:cNvSpPr txBox="1"/>
          <p:nvPr/>
        </p:nvSpPr>
        <p:spPr>
          <a:xfrm>
            <a:off x="2376489" y="1279290"/>
            <a:ext cx="4419984" cy="4832092"/>
          </a:xfrm>
          <a:prstGeom prst="rect">
            <a:avLst/>
          </a:prstGeom>
          <a:noFill/>
        </p:spPr>
        <p:txBody>
          <a:bodyPr wrap="square" rtlCol="0">
            <a:spAutoFit/>
          </a:bodyPr>
          <a:lstStyle/>
          <a:p>
            <a:pPr marL="571500" indent="-571500">
              <a:buFont typeface="Arial" panose="020B0604020202020204" pitchFamily="34" charset="0"/>
              <a:buChar char="•"/>
            </a:pPr>
            <a:r>
              <a:rPr lang="en-IN" sz="4400" b="1" dirty="0"/>
              <a:t>Introduction </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Codes (Input)</a:t>
            </a:r>
          </a:p>
          <a:p>
            <a:pPr marL="571500" indent="-571500">
              <a:buFont typeface="Arial" panose="020B0604020202020204" pitchFamily="34" charset="0"/>
              <a:buChar char="•"/>
            </a:pPr>
            <a:endParaRPr lang="en-IN" sz="4400" b="1" dirty="0"/>
          </a:p>
          <a:p>
            <a:pPr marL="571500" indent="-571500">
              <a:buFont typeface="Arial" panose="020B0604020202020204" pitchFamily="34" charset="0"/>
              <a:buChar char="•"/>
            </a:pPr>
            <a:r>
              <a:rPr lang="en-IN" sz="4400" b="1" dirty="0"/>
              <a:t>Output </a:t>
            </a:r>
          </a:p>
          <a:p>
            <a:endParaRPr lang="en-IN" sz="4400" b="1" dirty="0"/>
          </a:p>
          <a:p>
            <a:pPr marL="571500" indent="-571500">
              <a:buFont typeface="Arial" panose="020B0604020202020204" pitchFamily="34" charset="0"/>
              <a:buChar char="•"/>
            </a:pPr>
            <a:r>
              <a:rPr lang="en-IN" sz="4400" b="1"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0495" y="342963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11" name="Table 10">
            <a:extLst>
              <a:ext uri="{FF2B5EF4-FFF2-40B4-BE49-F238E27FC236}">
                <a16:creationId xmlns:a16="http://schemas.microsoft.com/office/drawing/2014/main" id="{81CB3C92-FA59-9E74-1986-35785DC39162}"/>
              </a:ext>
            </a:extLst>
          </p:cNvPr>
          <p:cNvGraphicFramePr>
            <a:graphicFrameLocks noGrp="1"/>
          </p:cNvGraphicFramePr>
          <p:nvPr>
            <p:extLst>
              <p:ext uri="{D42A27DB-BD31-4B8C-83A1-F6EECF244321}">
                <p14:modId xmlns:p14="http://schemas.microsoft.com/office/powerpoint/2010/main" val="1506748747"/>
              </p:ext>
            </p:extLst>
          </p:nvPr>
        </p:nvGraphicFramePr>
        <p:xfrm>
          <a:off x="833082" y="1524000"/>
          <a:ext cx="9194800" cy="4075430"/>
        </p:xfrm>
        <a:graphic>
          <a:graphicData uri="http://schemas.openxmlformats.org/drawingml/2006/table">
            <a:tbl>
              <a:tblPr/>
              <a:tblGrid>
                <a:gridCol w="9194800">
                  <a:extLst>
                    <a:ext uri="{9D8B030D-6E8A-4147-A177-3AD203B41FA5}">
                      <a16:colId xmlns:a16="http://schemas.microsoft.com/office/drawing/2014/main" val="2074089675"/>
                    </a:ext>
                  </a:extLst>
                </a:gridCol>
              </a:tblGrid>
              <a:tr h="2207419">
                <a:tc>
                  <a:txBody>
                    <a:bodyPr/>
                    <a:lstStyle/>
                    <a:p>
                      <a:pPr algn="l" fontAlgn="b"/>
                      <a:r>
                        <a:rPr lang="en-US" sz="2400" b="0" i="0" u="none" strike="noStrike" dirty="0">
                          <a:solidFill>
                            <a:srgbClr val="000000"/>
                          </a:solidFill>
                          <a:effectLst/>
                          <a:latin typeface="Calibri" panose="020F0502020204030204" pitchFamily="34"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400" b="0" i="0" u="none" strike="noStrike" dirty="0" err="1">
                          <a:solidFill>
                            <a:srgbClr val="000000"/>
                          </a:solidFill>
                          <a:effectLst/>
                          <a:latin typeface="Calibri" panose="020F0502020204030204" pitchFamily="34" charset="0"/>
                        </a:rPr>
                        <a:t>analyse</a:t>
                      </a:r>
                      <a:r>
                        <a:rPr lang="en-US" sz="2400" b="0" i="0" u="none" strike="noStrike" dirty="0">
                          <a:solidFill>
                            <a:srgbClr val="000000"/>
                          </a:solidFill>
                          <a:effectLst/>
                          <a:latin typeface="Calibri" panose="020F0502020204030204" pitchFamily="34" charset="0"/>
                        </a:rPr>
                        <a:t> the data to discover important factors that govern the bookings. </a:t>
                      </a:r>
                    </a:p>
                  </a:txBody>
                  <a:tcPr marL="6350" marR="6350" marT="6350" anchor="b">
                    <a:lnL>
                      <a:noFill/>
                    </a:lnL>
                    <a:lnR>
                      <a:noFill/>
                    </a:lnR>
                    <a:lnT>
                      <a:noFill/>
                    </a:lnT>
                    <a:lnB>
                      <a:noFill/>
                    </a:lnB>
                    <a:noFill/>
                  </a:tcPr>
                </a:tc>
                <a:extLst>
                  <a:ext uri="{0D108BD9-81ED-4DB2-BD59-A6C34878D82A}">
                    <a16:rowId xmlns:a16="http://schemas.microsoft.com/office/drawing/2014/main" val="341554222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4897620-91ED-CBCF-74D3-5E3E11896C4D}"/>
              </a:ext>
            </a:extLst>
          </p:cNvPr>
          <p:cNvSpPr txBox="1"/>
          <p:nvPr/>
        </p:nvSpPr>
        <p:spPr>
          <a:xfrm>
            <a:off x="982662" y="2196626"/>
            <a:ext cx="8023225" cy="3416320"/>
          </a:xfrm>
          <a:prstGeom prst="rect">
            <a:avLst/>
          </a:prstGeom>
          <a:noFill/>
        </p:spPr>
        <p:txBody>
          <a:bodyPr wrap="square" rtlCol="0">
            <a:spAutoFit/>
          </a:bodyPr>
          <a:lstStyle/>
          <a:p>
            <a:pPr algn="l"/>
            <a:r>
              <a:rPr lang="en-US" b="1" dirty="0">
                <a:solidFill>
                  <a:srgbClr val="0D0D0D"/>
                </a:solidFill>
                <a:latin typeface="Söhne"/>
              </a:rPr>
              <a:t>1.Data collection </a:t>
            </a:r>
            <a:endParaRPr lang="en-US" b="1"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Description of the data sources used (e.g., CSV files, databases, APIs).</a:t>
            </a:r>
          </a:p>
          <a:p>
            <a:pPr marL="742950" lvl="1" indent="-285750" algn="l">
              <a:buFont typeface="+mj-lt"/>
              <a:buAutoNum type="arabicPeriod"/>
            </a:pPr>
            <a:r>
              <a:rPr lang="en-US" b="0" i="0" dirty="0">
                <a:solidFill>
                  <a:srgbClr val="0D0D0D"/>
                </a:solidFill>
                <a:effectLst/>
                <a:latin typeface="Söhne"/>
              </a:rPr>
              <a:t>Explanation of the data variables and their significance.</a:t>
            </a:r>
          </a:p>
          <a:p>
            <a:pPr marL="742950" lvl="1" indent="-285750" algn="l">
              <a:buFont typeface="+mj-lt"/>
              <a:buAutoNum type="arabicPeriod"/>
            </a:pPr>
            <a:r>
              <a:rPr lang="en-US" b="0" i="0" dirty="0">
                <a:solidFill>
                  <a:srgbClr val="0D0D0D"/>
                </a:solidFill>
                <a:effectLst/>
                <a:latin typeface="Söhne"/>
              </a:rPr>
              <a:t>Discussion on data preprocessing steps (cleaning, handling missing values, data normalization, etc.).</a:t>
            </a:r>
          </a:p>
          <a:p>
            <a:pPr algn="l">
              <a:buFont typeface="+mj-lt"/>
              <a:buAutoNum type="arabicPeriod"/>
            </a:pPr>
            <a:r>
              <a:rPr lang="en-US" b="1" i="0" dirty="0">
                <a:solidFill>
                  <a:srgbClr val="0D0D0D"/>
                </a:solidFill>
                <a:effectLst/>
                <a:latin typeface="Söhne"/>
              </a:rPr>
              <a:t>Exploratory Data Analysis (EDA):</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Statistical summary of the dataset.</a:t>
            </a:r>
          </a:p>
          <a:p>
            <a:pPr marL="742950" lvl="1" indent="-285750" algn="l">
              <a:buFont typeface="+mj-lt"/>
              <a:buAutoNum type="arabicPeriod"/>
            </a:pPr>
            <a:r>
              <a:rPr lang="en-US" b="0" i="0" dirty="0">
                <a:solidFill>
                  <a:srgbClr val="0D0D0D"/>
                </a:solidFill>
                <a:effectLst/>
                <a:latin typeface="Söhne"/>
              </a:rPr>
              <a:t>Visualizations to understand patterns and trends in hotel bookings, such as:</a:t>
            </a:r>
          </a:p>
          <a:p>
            <a:pPr marL="1143000" lvl="2" indent="-228600" algn="l">
              <a:buFont typeface="+mj-lt"/>
              <a:buAutoNum type="arabicPeriod"/>
            </a:pPr>
            <a:r>
              <a:rPr lang="en-US" b="0" i="0" dirty="0">
                <a:solidFill>
                  <a:srgbClr val="0D0D0D"/>
                </a:solidFill>
                <a:effectLst/>
                <a:latin typeface="Söhne"/>
              </a:rPr>
              <a:t>Distribution of bookings over time (seasonality, trends).</a:t>
            </a:r>
          </a:p>
          <a:p>
            <a:pPr marL="1143000" lvl="2" indent="-228600" algn="l">
              <a:buFont typeface="+mj-lt"/>
              <a:buAutoNum type="arabicPeriod"/>
            </a:pPr>
            <a:r>
              <a:rPr lang="en-US" b="0" i="0" dirty="0">
                <a:solidFill>
                  <a:srgbClr val="0D0D0D"/>
                </a:solidFill>
                <a:effectLst/>
                <a:latin typeface="Söhne"/>
              </a:rPr>
              <a:t>Types of bookings (direct vs. through agents).</a:t>
            </a:r>
          </a:p>
          <a:p>
            <a:pPr marL="1143000" lvl="2" indent="-228600" algn="l">
              <a:buFont typeface="+mj-lt"/>
              <a:buAutoNum type="arabicPeriod"/>
            </a:pPr>
            <a:r>
              <a:rPr lang="en-US" b="0" i="0" dirty="0">
                <a:solidFill>
                  <a:srgbClr val="0D0D0D"/>
                </a:solidFill>
                <a:effectLst/>
                <a:latin typeface="Söhne"/>
              </a:rPr>
              <a:t>Distribution of bookings by geographic location.</a:t>
            </a:r>
          </a:p>
          <a:p>
            <a:pPr marL="1143000" lvl="2" indent="-228600" algn="l">
              <a:buFont typeface="+mj-lt"/>
              <a:buAutoNum type="arabicPeriod"/>
            </a:pPr>
            <a:r>
              <a:rPr lang="en-US" b="0" i="0" dirty="0">
                <a:solidFill>
                  <a:srgbClr val="0D0D0D"/>
                </a:solidFill>
                <a:effectLst/>
                <a:latin typeface="Söhne"/>
              </a:rPr>
              <a:t>Customer demographics (age, gender, nationality).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2B60CED-15AF-999B-7D9D-099A3CFCAEF7}"/>
              </a:ext>
            </a:extLst>
          </p:cNvPr>
          <p:cNvSpPr txBox="1"/>
          <p:nvPr/>
        </p:nvSpPr>
        <p:spPr>
          <a:xfrm>
            <a:off x="838200" y="2736502"/>
            <a:ext cx="7167563" cy="1384995"/>
          </a:xfrm>
          <a:prstGeom prst="rect">
            <a:avLst/>
          </a:prstGeom>
          <a:noFill/>
        </p:spPr>
        <p:txBody>
          <a:bodyPr wrap="square" rtlCol="0">
            <a:spAutoFit/>
          </a:bodyPr>
          <a:lstStyle/>
          <a:p>
            <a:pPr marL="457200" indent="-457200">
              <a:buFont typeface="Arial" panose="020B0604020202020204" pitchFamily="34" charset="0"/>
              <a:buChar char="•"/>
            </a:pPr>
            <a:r>
              <a:rPr lang="en-IN" sz="2800" dirty="0"/>
              <a:t>Every family can be used to book hotel for their trips and other family trips and business trips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7142286-7DC7-7AD1-4870-9191D50EFA42}"/>
              </a:ext>
            </a:extLst>
          </p:cNvPr>
          <p:cNvSpPr txBox="1"/>
          <p:nvPr/>
        </p:nvSpPr>
        <p:spPr>
          <a:xfrm>
            <a:off x="3044042" y="2019300"/>
            <a:ext cx="6103916" cy="3477875"/>
          </a:xfrm>
          <a:prstGeom prst="rect">
            <a:avLst/>
          </a:prstGeom>
          <a:noFill/>
        </p:spPr>
        <p:txBody>
          <a:bodyPr wrap="square">
            <a:spAutoFit/>
          </a:bodyPr>
          <a:lstStyle/>
          <a:p>
            <a:pPr algn="l">
              <a:buFont typeface="+mj-lt"/>
              <a:buAutoNum type="arabicPeriod"/>
            </a:pPr>
            <a:r>
              <a:rPr lang="en-US" sz="2000" b="1" i="0" dirty="0">
                <a:solidFill>
                  <a:srgbClr val="0D0D0D"/>
                </a:solidFill>
                <a:effectLst/>
                <a:latin typeface="Söhne"/>
              </a:rPr>
              <a:t>Problem Statement:</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The hospitality industry faces challenges in optimizing revenue, managing bookings effectively, and enhancing customer satisfaction. Analyzing hotel booking data can provide valuable insights to address these challenges.</a:t>
            </a:r>
          </a:p>
          <a:p>
            <a:pPr algn="l">
              <a:buFont typeface="+mj-lt"/>
              <a:buAutoNum type="arabicPeriod"/>
            </a:pPr>
            <a:r>
              <a:rPr lang="en-US" sz="2000" b="1" i="0" dirty="0">
                <a:solidFill>
                  <a:srgbClr val="0D0D0D"/>
                </a:solidFill>
                <a:effectLst/>
                <a:latin typeface="Söhne"/>
              </a:rPr>
              <a:t>Our Solution:</a:t>
            </a:r>
            <a:endParaRPr lang="en-US" sz="2000" b="0" i="0" dirty="0">
              <a:solidFill>
                <a:srgbClr val="0D0D0D"/>
              </a:solidFill>
              <a:effectLst/>
              <a:latin typeface="Söhne"/>
            </a:endParaRPr>
          </a:p>
          <a:p>
            <a:pPr marL="742950" lvl="1" indent="-285750" algn="l">
              <a:buFont typeface="+mj-lt"/>
              <a:buAutoNum type="arabicPeriod"/>
            </a:pPr>
            <a:r>
              <a:rPr lang="en-US" sz="2000" b="0" i="0" dirty="0">
                <a:solidFill>
                  <a:srgbClr val="0D0D0D"/>
                </a:solidFill>
                <a:effectLst/>
                <a:latin typeface="Söhne"/>
              </a:rPr>
              <a:t>We offer a comprehensive hotel booking analysis platform that leverages advanced data analytics techniques to provide actionable insights for hotel management and marketing teams.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C5303E6-AF98-16CD-479C-158512D652CF}"/>
              </a:ext>
            </a:extLst>
          </p:cNvPr>
          <p:cNvSpPr txBox="1"/>
          <p:nvPr/>
        </p:nvSpPr>
        <p:spPr>
          <a:xfrm>
            <a:off x="-7467600" y="-236542"/>
            <a:ext cx="7010400" cy="1569660"/>
          </a:xfrm>
          <a:prstGeom prst="rect">
            <a:avLst/>
          </a:prstGeom>
          <a:noFill/>
        </p:spPr>
        <p:txBody>
          <a:bodyPr wrap="square" rtlCol="0">
            <a:spAutoFit/>
          </a:bodyPr>
          <a:lstStyle/>
          <a:p>
            <a:r>
              <a:rPr lang="en-IN" sz="3200" dirty="0"/>
              <a:t>Here it has been separated by sores for each users to gain the average of liked consumers in the population </a:t>
            </a:r>
          </a:p>
        </p:txBody>
      </p:sp>
      <p:sp>
        <p:nvSpPr>
          <p:cNvPr id="11" name="TextBox 10">
            <a:extLst>
              <a:ext uri="{FF2B5EF4-FFF2-40B4-BE49-F238E27FC236}">
                <a16:creationId xmlns:a16="http://schemas.microsoft.com/office/drawing/2014/main" id="{665481C4-622C-ABD1-0DDD-0FB069BBD46E}"/>
              </a:ext>
            </a:extLst>
          </p:cNvPr>
          <p:cNvSpPr txBox="1"/>
          <p:nvPr/>
        </p:nvSpPr>
        <p:spPr>
          <a:xfrm>
            <a:off x="2052252" y="1648658"/>
            <a:ext cx="9916296" cy="424731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Predictive Personalization: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Our solution goes beyond traditional analytics by offering predictive personalization. By analyzing historical booking data and customer behaviors, we predict individual preferences and tailor recommendations, offers, and experiences to each guest, creating memorable and personalized stays that exceed expectations.</a:t>
            </a:r>
          </a:p>
          <a:p>
            <a:pPr algn="l">
              <a:buFont typeface="+mj-lt"/>
              <a:buAutoNum type="arabicPeriod"/>
            </a:pPr>
            <a:r>
              <a:rPr lang="en-US" b="1" i="0" dirty="0">
                <a:solidFill>
                  <a:srgbClr val="0D0D0D"/>
                </a:solidFill>
                <a:effectLst/>
                <a:latin typeface="Söhne"/>
              </a:rPr>
              <a:t>Dynamic Pricing Optimization: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We revolutionize revenue management with dynamic pricing optimization. Our platform continuously analyzes market demand, competitor pricing, and customer trends in real-time to dynamically adjust room rates, maximizing revenue without compromising occupancy levels or guest satisfaction.</a:t>
            </a:r>
          </a:p>
          <a:p>
            <a:pPr algn="l">
              <a:buFont typeface="+mj-lt"/>
              <a:buAutoNum type="arabicPeriod"/>
            </a:pPr>
            <a:r>
              <a:rPr lang="en-US" b="1" i="0" dirty="0">
                <a:solidFill>
                  <a:srgbClr val="0D0D0D"/>
                </a:solidFill>
                <a:effectLst/>
                <a:latin typeface="Söhne"/>
              </a:rPr>
              <a:t>AI-Driven Virtual Concierge: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Experience the future of hospitality with our AI-driven virtual concierge. Seamlessly integrated into our platform, this intelligent assistant anticipates guest needs, provides personalized recommendations, and facilitates instant bookings, enhancing convenience and delivering exceptional service 24/7.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1" name="Picture 10">
            <a:extLst>
              <a:ext uri="{FF2B5EF4-FFF2-40B4-BE49-F238E27FC236}">
                <a16:creationId xmlns:a16="http://schemas.microsoft.com/office/drawing/2014/main" id="{43ADE5AD-EE36-D0E3-F257-8B4178F31B18}"/>
              </a:ext>
            </a:extLst>
          </p:cNvPr>
          <p:cNvPicPr>
            <a:picLocks noChangeAspect="1"/>
          </p:cNvPicPr>
          <p:nvPr/>
        </p:nvPicPr>
        <p:blipFill>
          <a:blip r:embed="rId3" cstate="print"/>
          <a:stretch>
            <a:fillRect/>
          </a:stretch>
        </p:blipFill>
        <p:spPr>
          <a:xfrm>
            <a:off x="914400" y="1460817"/>
            <a:ext cx="8229600" cy="43338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TotalTime>
  <Words>570</Words>
  <Application>Microsoft Office PowerPoint</Application>
  <PresentationFormat>Widescreen</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Jack Linden Dass  112721214006</vt:lpstr>
      <vt:lpstr>Hotel Booking analysis </vt:lpstr>
      <vt:lpstr>AGENDA</vt:lpstr>
      <vt:lpstr>PROBLEM STATEMENT</vt:lpstr>
      <vt:lpstr>PROJECT OVERVIEW</vt:lpstr>
      <vt:lpstr>WHO ARE THE END USERS?</vt:lpstr>
      <vt:lpstr>YOUR SOLUTION AND ITS VALUE PROPOSITION</vt:lpstr>
      <vt:lpstr>THE WOW IN YOUR SOLUTION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Nithin Sai K S  112721214011</dc:title>
  <dc:creator>Kavarthapu Nithinsai</dc:creator>
  <cp:lastModifiedBy>jacklindendass24@gmail.com</cp:lastModifiedBy>
  <cp:revision>3</cp:revision>
  <dcterms:created xsi:type="dcterms:W3CDTF">2024-04-01T08:56:46Z</dcterms:created>
  <dcterms:modified xsi:type="dcterms:W3CDTF">2024-04-02T03:25:38Z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