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sldIdLst>
    <p:sldId id="257" r:id="rId4"/>
    <p:sldId id="259" r:id="rId5"/>
    <p:sldId id="272" r:id="rId6"/>
    <p:sldId id="260" r:id="rId7"/>
    <p:sldId id="261" r:id="rId8"/>
    <p:sldId id="262" r:id="rId9"/>
    <p:sldId id="263" r:id="rId10"/>
    <p:sldId id="264" r:id="rId11"/>
    <p:sldId id="269" r:id="rId12"/>
    <p:sldId id="267" r:id="rId13"/>
    <p:sldId id="283" r:id="rId14"/>
    <p:sldId id="268" r:id="rId15"/>
    <p:sldId id="266"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02E02F-5F74-424D-AA93-F77AF0F2D9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F02E02F-5F74-424D-AA93-F77AF0F2D9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F02E02F-5F74-424D-AA93-F77AF0F2D9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BE559-1486-4D7B-82FD-61A6A01A7585}" type="slidenum">
              <a:rPr lang="en-US" smtClean="0"/>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F02E02F-5F74-424D-AA93-F77AF0F2D9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F02E02F-5F74-424D-AA93-F77AF0F2D9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BE559-1486-4D7B-82FD-61A6A01A7585}"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F02E02F-5F74-424D-AA93-F77AF0F2D9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F02E02F-5F74-424D-AA93-F77AF0F2D9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F02E02F-5F74-424D-AA93-F77AF0F2D9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02E02F-5F74-424D-AA93-F77AF0F2D963}" type="datetimeFigureOut">
              <a:rPr lang="en-US" smtClean="0"/>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F02E02F-5F74-424D-AA93-F77AF0F2D9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F02E02F-5F74-424D-AA93-F77AF0F2D9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F02E02F-5F74-424D-AA93-F77AF0F2D9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F02E02F-5F74-424D-AA93-F77AF0F2D96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F02E02F-5F74-424D-AA93-F77AF0F2D96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02E02F-5F74-424D-AA93-F77AF0F2D96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02E02F-5F74-424D-AA93-F77AF0F2D96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F02E02F-5F74-424D-AA93-F77AF0F2D96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F02E02F-5F74-424D-AA93-F77AF0F2D96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F02E02F-5F74-424D-AA93-F77AF0F2D96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F02E02F-5F74-424D-AA93-F77AF0F2D9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F02E02F-5F74-424D-AA93-F77AF0F2D9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F02E02F-5F74-424D-AA93-F77AF0F2D9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F02E02F-5F74-424D-AA93-F77AF0F2D9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F02E02F-5F74-424D-AA93-F77AF0F2D9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F02E02F-5F74-424D-AA93-F77AF0F2D9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F02E02F-5F74-424D-AA93-F77AF0F2D9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F02E02F-5F74-424D-AA93-F77AF0F2D9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F02E02F-5F74-424D-AA93-F77AF0F2D96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F02E02F-5F74-424D-AA93-F77AF0F2D96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02E02F-5F74-424D-AA93-F77AF0F2D96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02E02F-5F74-424D-AA93-F77AF0F2D96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F02E02F-5F74-424D-AA93-F77AF0F2D96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F02E02F-5F74-424D-AA93-F77AF0F2D96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EBE559-1486-4D7B-82FD-61A6A01A7585}"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8" Type="http://schemas.openxmlformats.org/officeDocument/2006/relationships/theme" Target="../theme/theme2.xml"/><Relationship Id="rId17" Type="http://schemas.openxmlformats.org/officeDocument/2006/relationships/slideLayout" Target="../slideLayouts/slideLayout33.xml"/><Relationship Id="rId16" Type="http://schemas.openxmlformats.org/officeDocument/2006/relationships/slideLayout" Target="../slideLayouts/slideLayout32.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02E02F-5F74-424D-AA93-F77AF0F2D963}"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EBE559-1486-4D7B-82FD-61A6A01A758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02E02F-5F74-424D-AA93-F77AF0F2D963}" type="datetimeFigureOut">
              <a:rPr lang="en-US" smtClean="0"/>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EBE559-1486-4D7B-82FD-61A6A01A758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3.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hyperlink" Target="http://www.cbsr.ia.ac.cn/english/Gait%20Databases.asp"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3.xml"/><Relationship Id="rId3" Type="http://schemas.openxmlformats.org/officeDocument/2006/relationships/image" Target="../media/image11.png"/><Relationship Id="rId2" Type="http://schemas.microsoft.com/office/2007/relationships/media" Target="../media/media1.mp4"/><Relationship Id="rId1" Type="http://schemas.openxmlformats.org/officeDocument/2006/relationships/video" Target="../media/media1.mp4"/></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93961" y="1308894"/>
            <a:ext cx="7523214" cy="2062103"/>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Field Project </a:t>
            </a:r>
            <a:endPar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On </a:t>
            </a:r>
            <a:endPar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Real-Time Human Detection using GAIT</a:t>
            </a:r>
            <a:endPar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p:cNvSpPr txBox="1"/>
          <p:nvPr/>
        </p:nvSpPr>
        <p:spPr>
          <a:xfrm flipH="1">
            <a:off x="1686859" y="4180344"/>
            <a:ext cx="6846935" cy="2677656"/>
          </a:xfrm>
          <a:prstGeom prst="rect">
            <a:avLst/>
          </a:prstGeom>
          <a:noFill/>
        </p:spPr>
        <p:txBody>
          <a:bodyPr wrap="square" rtlCol="0">
            <a:spAutoFit/>
          </a:bodyPr>
          <a:lstStyle/>
          <a:p>
            <a:pPr algn="ct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by:-</a:t>
            </a:r>
            <a:endParaRPr lang="en-US" sz="2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              Parv Agrawal                        (2215001218)</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              Arpit Tomar                           (2215000351)</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              Kanhaiya Garg                      (2215000865)</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              Sagar Gautam                        (2215001519)</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		  Sankit Saraswat                     (2215001583)</a:t>
            </a:r>
            <a:endParaRPr lang="en-US" sz="2400" dirty="0">
              <a:latin typeface="Times New Roman" panose="02020603050405020304" pitchFamily="18" charset="0"/>
              <a:cs typeface="Times New Roman" panose="02020603050405020304" pitchFamily="18" charset="0"/>
            </a:endParaRPr>
          </a:p>
          <a:p>
            <a:pPr algn="ctr"/>
            <a:endParaRPr lang="en-US" sz="2400" dirty="0">
              <a:solidFill>
                <a:schemeClr val="tx1">
                  <a:lumMod val="85000"/>
                  <a:lumOff val="15000"/>
                </a:schemeClr>
              </a:solidFill>
            </a:endParaRPr>
          </a:p>
        </p:txBody>
      </p:sp>
      <p:sp>
        <p:nvSpPr>
          <p:cNvPr id="14" name="TextBox 13"/>
          <p:cNvSpPr txBox="1"/>
          <p:nvPr/>
        </p:nvSpPr>
        <p:spPr>
          <a:xfrm>
            <a:off x="2632622" y="2828835"/>
            <a:ext cx="4955410" cy="1200329"/>
          </a:xfrm>
          <a:prstGeom prst="rect">
            <a:avLst/>
          </a:prstGeom>
          <a:noFill/>
        </p:spPr>
        <p:txBody>
          <a:bodyPr wrap="square" rtlCol="0">
            <a:spAutoFit/>
          </a:bodyPr>
          <a:lstStyle/>
          <a:p>
            <a:pPr algn="ct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 the supervision of: </a:t>
            </a:r>
            <a:endParaRPr lang="en-US" sz="2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         Mr. Navin Kumar Agrawal</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        (Department of CEA) </a:t>
            </a:r>
            <a:endParaRPr lang="en-US" sz="2400" dirty="0">
              <a:latin typeface="Times New Roman" panose="02020603050405020304" pitchFamily="18" charset="0"/>
              <a:cs typeface="Times New Roman" panose="02020603050405020304" pitchFamily="18" charset="0"/>
            </a:endParaRPr>
          </a:p>
        </p:txBody>
      </p:sp>
      <p:pic>
        <p:nvPicPr>
          <p:cNvPr id="1026" name="Picture 2" descr="GLA UNIVERSITY - MATHURA Photos, Images, Wallpaper, Campus Photos, Hostel,  Canteen Photos, HD Images | Photo Gallery - MouthShut.co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18951" y="0"/>
            <a:ext cx="2695575" cy="14555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4959" y="410355"/>
            <a:ext cx="7716795" cy="769441"/>
          </a:xfrm>
          <a:prstGeom prst="rect">
            <a:avLst/>
          </a:prstGeom>
          <a:noFill/>
        </p:spPr>
        <p:txBody>
          <a:bodyPr wrap="square" rtlCol="0">
            <a:spAutoFit/>
          </a:bodyPr>
          <a:lstStyle/>
          <a:p>
            <a:r>
              <a:rPr lang="en-US" sz="4400" b="1" u="sng" dirty="0">
                <a:latin typeface="Times New Roman" panose="02020603050405020304" pitchFamily="18" charset="0"/>
                <a:cs typeface="Times New Roman" panose="02020603050405020304" pitchFamily="18" charset="0"/>
              </a:rPr>
              <a:t>Modules Used</a:t>
            </a:r>
            <a:endParaRPr lang="en-US" sz="4400" b="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621515" y="1401334"/>
            <a:ext cx="9099094" cy="5085715"/>
          </a:xfrm>
          <a:prstGeom prst="rect">
            <a:avLst/>
          </a:prstGeom>
          <a:noFill/>
        </p:spPr>
        <p:txBody>
          <a:bodyPr wrap="square" rtlCol="0">
            <a:spAutoFit/>
          </a:bodyPr>
          <a:lstStyle/>
          <a:p>
            <a:r>
              <a:rPr lang="en-IN" sz="2000" dirty="0"/>
              <a:t>We have trained a model based on our GAIT dataset by the code which can be further used in human detection code. </a:t>
            </a:r>
            <a:endParaRPr lang="en-IN" sz="2000" dirty="0"/>
          </a:p>
          <a:p>
            <a:pPr>
              <a:lnSpc>
                <a:spcPct val="107000"/>
              </a:lnSpc>
              <a:spcAft>
                <a:spcPts val="800"/>
              </a:spcAft>
            </a:pPr>
            <a:r>
              <a:rPr lang="en-IN" sz="2000" dirty="0">
                <a:effectLst/>
                <a:latin typeface="Calibri" panose="020F0502020204030204" pitchFamily="34" charset="0"/>
                <a:ea typeface="DengXian" panose="02010600030101010101" pitchFamily="2" charset="-122"/>
                <a:cs typeface="Times New Roman" panose="02020603050405020304" pitchFamily="18" charset="0"/>
              </a:rPr>
              <a:t>Here's a breakdown of the modules used and a step-by-step explanation of the code:</a:t>
            </a:r>
            <a:endParaRPr lang="en-IN" sz="20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buFont typeface="Arial" panose="020B0604020202020204" pitchFamily="34" charset="0"/>
              <a:buChar char="•"/>
            </a:pPr>
            <a:r>
              <a:rPr lang="en-IN" sz="2000" dirty="0">
                <a:effectLst/>
                <a:latin typeface="Calibri" panose="020F0502020204030204" pitchFamily="34" charset="0"/>
                <a:ea typeface="DengXian" panose="02010600030101010101" pitchFamily="2" charset="-122"/>
                <a:cs typeface="Times New Roman" panose="02020603050405020304" pitchFamily="18" charset="0"/>
              </a:rPr>
              <a:t>os: The os module in Python provides a way to interact with the operating system. It allows you to perform various tasks such as manipulating file paths, creating and deleting directories, accessing environment variables, and executing system commands.</a:t>
            </a:r>
            <a:endParaRPr lang="en-IN" sz="20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buFont typeface="Arial" panose="020B0604020202020204" pitchFamily="34" charset="0"/>
              <a:buChar char="•"/>
            </a:pPr>
            <a:endParaRPr lang="en-IN" sz="20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buFont typeface="Arial" panose="020B0604020202020204" pitchFamily="34" charset="0"/>
              <a:buChar char="•"/>
            </a:pPr>
            <a:r>
              <a:rPr lang="en-IN" sz="2000" dirty="0">
                <a:effectLst/>
                <a:latin typeface="Calibri" panose="020F0502020204030204" pitchFamily="34" charset="0"/>
                <a:ea typeface="DengXian" panose="02010600030101010101" pitchFamily="2" charset="-122"/>
                <a:cs typeface="Times New Roman" panose="02020603050405020304" pitchFamily="18" charset="0"/>
              </a:rPr>
              <a:t>cv2: cv2 is the Python interface for OpenCV (Open Source Computer Vision Library). OpenCV is a powerful library for computer vision and image processing tasks. It provides a wide range of functions and algorithms to handle images and videos. </a:t>
            </a:r>
            <a:endParaRPr lang="en-IN" sz="20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buFont typeface="Arial" panose="020B0604020202020204" pitchFamily="34" charset="0"/>
              <a:buChar char="•"/>
            </a:pPr>
            <a:endParaRPr lang="en-IN" sz="20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buFont typeface="Arial" panose="020B0604020202020204" pitchFamily="34" charset="0"/>
              <a:buChar char="•"/>
            </a:pPr>
            <a:r>
              <a:rPr lang="en-IN" sz="2000" dirty="0">
                <a:effectLst/>
                <a:latin typeface="Calibri" panose="020F0502020204030204" pitchFamily="34" charset="0"/>
                <a:ea typeface="DengXian" panose="02010600030101010101" pitchFamily="2" charset="-122"/>
                <a:cs typeface="Times New Roman" panose="02020603050405020304" pitchFamily="18" charset="0"/>
              </a:rPr>
              <a:t>numpy (imported as np): numpy is a fundamental library for numerical computing in Python. It provides high-performance multidimensional array objects, along with a collection of mathematical functions to operate on these arrays efficiently.</a:t>
            </a:r>
            <a:endParaRPr lang="en-IN" sz="20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99210" y="1694180"/>
            <a:ext cx="10737850" cy="3784600"/>
          </a:xfrm>
          <a:prstGeom prst="rect">
            <a:avLst/>
          </a:prstGeom>
          <a:noFill/>
        </p:spPr>
        <p:txBody>
          <a:bodyPr wrap="square" rtlCol="0" anchor="t">
            <a:spAutoFit/>
          </a:bodyPr>
          <a:p>
            <a:pPr marL="342900" indent="-342900">
              <a:buFont typeface="Arial" panose="020B0604020202020204" pitchFamily="34" charset="0"/>
              <a:buChar char="•"/>
            </a:pPr>
            <a:r>
              <a:rPr lang="en-IN" sz="2000" dirty="0">
                <a:effectLst/>
                <a:latin typeface="Calibri" panose="020F0502020204030204" pitchFamily="34" charset="0"/>
                <a:ea typeface="DengXian" panose="02010600030101010101" pitchFamily="2" charset="-122"/>
                <a:cs typeface="Times New Roman" panose="02020603050405020304" pitchFamily="18" charset="0"/>
              </a:rPr>
              <a:t>sklearn.model_selection: The sklearn.model_selection module in the scikit-learn library provides various tools for model selection and evaluation. It includes functions for splitting datasets into training and testing sets using strategies like random splitting, stratified splitting, cross-validation, and time series splitting. Additionally, it provides utilities for parameter tuning, model evaluation metrics, and hyperparameter optimization.</a:t>
            </a:r>
            <a:endParaRPr lang="en-IN" sz="2000" dirty="0">
              <a:effectLst/>
              <a:latin typeface="Calibri" panose="020F0502020204030204" pitchFamily="34" charset="0"/>
              <a:ea typeface="DengXian" panose="02010600030101010101" pitchFamily="2" charset="-122"/>
              <a:cs typeface="Times New Roman" panose="02020603050405020304" pitchFamily="18" charset="0"/>
            </a:endParaRPr>
          </a:p>
          <a:p>
            <a:pPr marL="342900" indent="-342900">
              <a:buFont typeface="Arial" panose="020B0604020202020204" pitchFamily="34" charset="0"/>
              <a:buChar char="•"/>
            </a:pPr>
            <a:endParaRPr lang="en-IN" sz="2000" dirty="0">
              <a:effectLst/>
              <a:latin typeface="Calibri" panose="020F0502020204030204" pitchFamily="34" charset="0"/>
              <a:ea typeface="DengXian"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IN" sz="2000" dirty="0">
                <a:effectLst/>
                <a:latin typeface="Calibri" panose="020F0502020204030204" pitchFamily="34" charset="0"/>
                <a:ea typeface="DengXian" panose="02010600030101010101" pitchFamily="2" charset="-122"/>
                <a:cs typeface="Times New Roman" panose="02020603050405020304" pitchFamily="18" charset="0"/>
              </a:rPr>
              <a:t>keras: Keras is a high-level deep learning library that runs on top of other deep learning frameworks, such as TensorFlow or Theano. It provides a user-friendly and intuitive interface for defining and building neural network models. With Keras, you can easily create and train various types of neural networks, including convolutional neural networks (CNNs), recurrent neural networks (RNNs), and more. It also offers pre-trained models, tools for model evaluation, and utilities for data preprocessing.</a:t>
            </a:r>
            <a:endParaRPr lang="en-IN" sz="20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5829" y="310440"/>
            <a:ext cx="7017670" cy="769441"/>
          </a:xfrm>
          <a:prstGeom prst="rect">
            <a:avLst/>
          </a:prstGeom>
          <a:noFill/>
        </p:spPr>
        <p:txBody>
          <a:bodyPr wrap="square" rtlCol="0">
            <a:spAutoFit/>
          </a:bodyPr>
          <a:lstStyle/>
          <a:p>
            <a:r>
              <a:rPr lang="en-US" sz="4400" b="1" u="sng" dirty="0">
                <a:latin typeface="Times New Roman" panose="02020603050405020304" pitchFamily="18" charset="0"/>
                <a:cs typeface="Times New Roman" panose="02020603050405020304" pitchFamily="18" charset="0"/>
              </a:rPr>
              <a:t>Limitations and Challenges</a:t>
            </a:r>
            <a:endParaRPr lang="en-US" sz="4400" b="1" u="sng"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687026" y="1307844"/>
            <a:ext cx="8817948" cy="5116337"/>
          </a:xfrm>
          <a:prstGeom prst="rect">
            <a:avLst/>
          </a:prstGeom>
          <a:noFill/>
        </p:spPr>
        <p:txBody>
          <a:bodyPr wrap="square" rtlCol="0">
            <a:spAutoFit/>
          </a:bodyPr>
          <a:lstStyle/>
          <a:p>
            <a:pPr marL="457200">
              <a:lnSpc>
                <a:spcPct val="107000"/>
              </a:lnSpc>
              <a:spcAft>
                <a:spcPts val="800"/>
              </a:spcAft>
            </a:pPr>
            <a:r>
              <a:rPr lang="en-IN" sz="2400" dirty="0">
                <a:effectLst/>
                <a:latin typeface="Calibri" panose="020F0502020204030204" pitchFamily="34" charset="0"/>
                <a:ea typeface="DengXian" panose="02010600030101010101" pitchFamily="2" charset="-122"/>
                <a:cs typeface="Times New Roman" panose="02020603050405020304" pitchFamily="18" charset="0"/>
              </a:rPr>
              <a:t>The size of the original CASIA GAIT dataset which is around 28 GB posed a limitation, as resource constraints prevented us from utilizing the complete dataset. Consequently, the diversity and variability of the gait patterns used for model training were somewhat limited.</a:t>
            </a:r>
            <a:endParaRPr lang="en-IN" sz="2400" dirty="0">
              <a:effectLst/>
              <a:latin typeface="Calibri" panose="020F0502020204030204" pitchFamily="34" charset="0"/>
              <a:ea typeface="DengXian" panose="02010600030101010101" pitchFamily="2" charset="-122"/>
              <a:cs typeface="Times New Roman" panose="02020603050405020304" pitchFamily="18" charset="0"/>
            </a:endParaRPr>
          </a:p>
          <a:p>
            <a:pPr marL="457200">
              <a:lnSpc>
                <a:spcPct val="107000"/>
              </a:lnSpc>
              <a:spcAft>
                <a:spcPts val="800"/>
              </a:spcAft>
            </a:pPr>
            <a:r>
              <a:rPr lang="en-IN" sz="2400" dirty="0">
                <a:effectLst/>
                <a:latin typeface="Calibri" panose="020F0502020204030204" pitchFamily="34" charset="0"/>
                <a:ea typeface="DengXian" panose="02010600030101010101" pitchFamily="2" charset="-122"/>
                <a:cs typeface="Times New Roman" panose="02020603050405020304" pitchFamily="18" charset="0"/>
              </a:rPr>
              <a:t>Environmental factors, such as changes in lighting conditions or camera angles, could impact the performance of the GAIT model. Further research is necessary to enhance its adaptability to different real-world scenarios.</a:t>
            </a:r>
            <a:endParaRPr lang="en-IN" sz="2400" dirty="0">
              <a:effectLst/>
              <a:latin typeface="Calibri" panose="020F0502020204030204" pitchFamily="34" charset="0"/>
              <a:ea typeface="DengXian" panose="02010600030101010101" pitchFamily="2" charset="-122"/>
              <a:cs typeface="Times New Roman" panose="02020603050405020304" pitchFamily="18" charset="0"/>
            </a:endParaRPr>
          </a:p>
          <a:p>
            <a:pPr marL="457200">
              <a:lnSpc>
                <a:spcPct val="107000"/>
              </a:lnSpc>
              <a:spcAft>
                <a:spcPts val="800"/>
              </a:spcAft>
            </a:pPr>
            <a:r>
              <a:rPr lang="en-IN" sz="2400" dirty="0">
                <a:latin typeface="Calibri" panose="020F0502020204030204" pitchFamily="34" charset="0"/>
                <a:ea typeface="DengXian" panose="02010600030101010101" pitchFamily="2" charset="-122"/>
                <a:cs typeface="Times New Roman" panose="02020603050405020304" pitchFamily="18" charset="0"/>
              </a:rPr>
              <a:t>So, currently, it is not accurate as our dataset is small and not complete in order to recognize human currently</a:t>
            </a:r>
            <a:endParaRPr lang="en-IN" sz="24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9529" y="3124200"/>
            <a:ext cx="9547412" cy="914400"/>
          </a:xfrm>
          <a:prstGeom prst="rect">
            <a:avLst/>
          </a:prstGeom>
          <a:noFill/>
        </p:spPr>
        <p:txBody>
          <a:bodyPr wrap="square" rtlCol="0">
            <a:spAutoFit/>
          </a:bodyPr>
          <a:lstStyle/>
          <a:p>
            <a:endParaRPr lang="en-US" dirty="0"/>
          </a:p>
        </p:txBody>
      </p:sp>
      <p:sp>
        <p:nvSpPr>
          <p:cNvPr id="7" name="TextBox 6"/>
          <p:cNvSpPr txBox="1"/>
          <p:nvPr/>
        </p:nvSpPr>
        <p:spPr>
          <a:xfrm>
            <a:off x="1848845" y="279680"/>
            <a:ext cx="7928250" cy="830997"/>
          </a:xfrm>
          <a:prstGeom prst="rect">
            <a:avLst/>
          </a:prstGeom>
          <a:noFill/>
        </p:spPr>
        <p:txBody>
          <a:bodyPr wrap="square" rtlCol="0">
            <a:spAutoFit/>
          </a:bodyPr>
          <a:lstStyle/>
          <a:p>
            <a:r>
              <a:rPr lang="en-US" sz="4800" b="1" u="sng" dirty="0">
                <a:latin typeface="Times New Roman" panose="02020603050405020304" pitchFamily="18" charset="0"/>
                <a:cs typeface="Times New Roman" panose="02020603050405020304" pitchFamily="18" charset="0"/>
              </a:rPr>
              <a:t>FUTURE WORK SCOPE</a:t>
            </a:r>
            <a:endParaRPr lang="en-US" sz="4800" b="1" u="sng"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848845" y="1622371"/>
            <a:ext cx="8522035" cy="2677656"/>
          </a:xfrm>
          <a:prstGeom prst="rect">
            <a:avLst/>
          </a:prstGeom>
          <a:noFill/>
        </p:spPr>
        <p:txBody>
          <a:bodyPr wrap="square" rtlCol="0">
            <a:spAutoFit/>
          </a:bodyPr>
          <a:lstStyle/>
          <a:p>
            <a:r>
              <a:rPr lang="en-IN" sz="2400" dirty="0">
                <a:effectLst/>
                <a:latin typeface="Calibri" panose="020F0502020204030204" pitchFamily="34" charset="0"/>
                <a:ea typeface="DengXian" panose="02010600030101010101" pitchFamily="2" charset="-122"/>
                <a:cs typeface="Times New Roman" panose="02020603050405020304" pitchFamily="18" charset="0"/>
              </a:rPr>
              <a:t>Future work should focus on expanding the dataset to include a broader range of gait patterns, incorporating additional environmental factors for better generalization, and exploring more advanced model architectures to improve the performance further.</a:t>
            </a:r>
            <a:endParaRPr lang="en-IN" sz="24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IN" sz="2400" dirty="0">
              <a:latin typeface="Calibri" panose="020F0502020204030204" pitchFamily="34" charset="0"/>
              <a:ea typeface="DengXian" panose="02010600030101010101" pitchFamily="2" charset="-122"/>
              <a:cs typeface="Times New Roman" panose="02020603050405020304" pitchFamily="18" charset="0"/>
            </a:endParaRPr>
          </a:p>
          <a:p>
            <a:r>
              <a:rPr lang="en-IN" sz="2400" dirty="0">
                <a:effectLst/>
                <a:latin typeface="Calibri" panose="020F0502020204030204" pitchFamily="34" charset="0"/>
                <a:ea typeface="DengXian" panose="02010600030101010101" pitchFamily="2" charset="-122"/>
                <a:cs typeface="Times New Roman" panose="02020603050405020304" pitchFamily="18" charset="0"/>
              </a:rPr>
              <a:t>In </a:t>
            </a:r>
            <a:r>
              <a:rPr lang="en-IN" sz="2400" dirty="0">
                <a:latin typeface="Calibri" panose="020F0502020204030204" pitchFamily="34" charset="0"/>
                <a:ea typeface="DengXian" panose="02010600030101010101" pitchFamily="2" charset="-122"/>
                <a:cs typeface="Times New Roman" panose="02020603050405020304" pitchFamily="18" charset="0"/>
              </a:rPr>
              <a:t>future</a:t>
            </a:r>
            <a:r>
              <a:rPr lang="en-IN" sz="2400" dirty="0">
                <a:effectLst/>
                <a:latin typeface="Calibri" panose="020F0502020204030204" pitchFamily="34" charset="0"/>
                <a:ea typeface="DengXian" panose="02010600030101010101" pitchFamily="2" charset="-122"/>
                <a:cs typeface="Times New Roman" panose="02020603050405020304" pitchFamily="18" charset="0"/>
              </a:rPr>
              <a:t>, we will continue and improve this project by using more advanced datasets and systems.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07840" y="2967335"/>
            <a:ext cx="3576320" cy="923330"/>
          </a:xfrm>
          <a:prstGeom prst="rect">
            <a:avLst/>
          </a:prstGeom>
          <a:noFill/>
        </p:spPr>
        <p:txBody>
          <a:bodyPr wrap="square" rtlCol="0">
            <a:spAutoFit/>
          </a:bodyPr>
          <a:lstStyle/>
          <a:p>
            <a:r>
              <a:rPr lang="en-US" sz="5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US" sz="5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6361" y="1770078"/>
            <a:ext cx="9941169" cy="4536050"/>
          </a:xfrm>
          <a:prstGeom prst="rect">
            <a:avLst/>
          </a:prstGeom>
          <a:noFill/>
        </p:spPr>
        <p:txBody>
          <a:bodyPr wrap="square" rtlCol="0">
            <a:spAutoFit/>
          </a:bodyPr>
          <a:lstStyle/>
          <a:p>
            <a:pPr>
              <a:lnSpc>
                <a:spcPct val="107000"/>
              </a:lnSpc>
              <a:spcAft>
                <a:spcPts val="800"/>
              </a:spcAft>
            </a:pPr>
            <a:r>
              <a:rPr lang="en-IN" sz="1800" dirty="0">
                <a:effectLst/>
                <a:latin typeface="Calibri" panose="020F0502020204030204" pitchFamily="34" charset="0"/>
                <a:ea typeface="DengXian" panose="02010600030101010101" pitchFamily="2" charset="-122"/>
                <a:cs typeface="Times New Roman" panose="02020603050405020304" pitchFamily="18" charset="0"/>
              </a:rPr>
              <a:t>Human detection is a fundamental task in computer vision that plays a vital role in numerous applications, including surveillance, human-computer interaction, activity recognition, and robotics. Traditional human detection methods primarily rely on visual cues, such as body shape and appearance, which can be limited in challenging scenarios where lighting conditions are poor, individuals are occluded, or there is significant variation in clothing and appearance.</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DengXian" panose="02010600030101010101" pitchFamily="2" charset="-122"/>
                <a:cs typeface="Times New Roman" panose="02020603050405020304" pitchFamily="18" charset="0"/>
              </a:rPr>
              <a:t>The GAIT dataset, which serves as the foundation for this project, comprises a vast collection of gait patterns captured through different sensing modalities, including accelerometers, gyroscopes, and motion capture systems. This dataset offers a wealth of information for developing robust and accurate human detection models that can exploit the distinctive features of gait.</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dirty="0">
                <a:latin typeface="Calibri" panose="020F0502020204030204" pitchFamily="34" charset="0"/>
                <a:ea typeface="DengXian" panose="02010600030101010101" pitchFamily="2" charset="-122"/>
                <a:cs typeface="Times New Roman" panose="02020603050405020304" pitchFamily="18" charset="0"/>
              </a:rPr>
              <a:t>T</a:t>
            </a:r>
            <a:r>
              <a:rPr lang="en-IN" sz="1800" dirty="0">
                <a:effectLst/>
                <a:latin typeface="Calibri" panose="020F0502020204030204" pitchFamily="34" charset="0"/>
                <a:ea typeface="DengXian" panose="02010600030101010101" pitchFamily="2" charset="-122"/>
                <a:cs typeface="Times New Roman" panose="02020603050405020304" pitchFamily="18" charset="0"/>
              </a:rPr>
              <a:t>his project focuses on utilizing the GAIT dataset to develop a human detection model based on gait analysis. By exploiting the unique walking patterns of individuals, we aim to overcome the limitations of traditional methods and enhance the accuracy and robustness of human detection systems in various practical applications</a:t>
            </a:r>
            <a:r>
              <a:rPr lang="en-IN" dirty="0">
                <a:latin typeface="Calibri" panose="020F0502020204030204" pitchFamily="34" charset="0"/>
                <a:ea typeface="DengXian" panose="02010600030101010101" pitchFamily="2" charset="-122"/>
                <a:cs typeface="Times New Roman" panose="02020603050405020304" pitchFamily="18" charset="0"/>
              </a:rPr>
              <a:t>.</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3" name="TextBox 2"/>
          <p:cNvSpPr txBox="1"/>
          <p:nvPr/>
        </p:nvSpPr>
        <p:spPr>
          <a:xfrm>
            <a:off x="1416361" y="761379"/>
            <a:ext cx="5173882"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INTRODUCTION</a:t>
            </a:r>
            <a:endParaRPr lang="en-US" sz="4000" u="sng"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38674" y="169568"/>
            <a:ext cx="4781725" cy="1600510"/>
          </a:xfrm>
          <a:prstGeom prst="rect">
            <a:avLst/>
          </a:prstGeom>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87618" y="100561"/>
            <a:ext cx="10685476" cy="707886"/>
          </a:xfrm>
          <a:prstGeom prst="rect">
            <a:avLst/>
          </a:prstGeom>
          <a:noFill/>
        </p:spPr>
        <p:txBody>
          <a:bodyPr wrap="square">
            <a:spAutoFit/>
          </a:bodyPr>
          <a:lstStyle/>
          <a:p>
            <a:r>
              <a:rPr lang="en-US" sz="4000" u="sng" dirty="0">
                <a:latin typeface="Times New Roman" panose="02020603050405020304" pitchFamily="18" charset="0"/>
                <a:cs typeface="Times New Roman" panose="02020603050405020304" pitchFamily="18" charset="0"/>
              </a:rPr>
              <a:t>Uses Of Real-Time Human Detection using GAIT</a:t>
            </a:r>
            <a:endParaRPr lang="en-US" sz="4000" u="sng"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87618" y="1013320"/>
            <a:ext cx="10368422" cy="4934474"/>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92525" y="333126"/>
            <a:ext cx="5451928" cy="707886"/>
          </a:xfrm>
          <a:prstGeom prst="rect">
            <a:avLst/>
          </a:prstGeom>
          <a:noFill/>
        </p:spPr>
        <p:txBody>
          <a:bodyPr wrap="square" rtlCol="0">
            <a:spAutoFit/>
          </a:bodyPr>
          <a:lstStyle/>
          <a:p>
            <a:pPr algn="ctr"/>
            <a:r>
              <a:rPr lang="en-US" sz="4000" u="sng" dirty="0">
                <a:latin typeface="Times New Roman" panose="02020603050405020304" pitchFamily="18" charset="0"/>
                <a:cs typeface="Times New Roman" panose="02020603050405020304" pitchFamily="18" charset="0"/>
              </a:rPr>
              <a:t>CASIA GAIT DATASET</a:t>
            </a:r>
            <a:endParaRPr lang="en-US" sz="4000"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934098" y="1245877"/>
            <a:ext cx="8649050" cy="2677656"/>
          </a:xfrm>
          <a:prstGeom prst="rect">
            <a:avLst/>
          </a:prstGeom>
          <a:noFill/>
        </p:spPr>
        <p:txBody>
          <a:bodyPr wrap="square" rtlCol="0">
            <a:spAutoFit/>
          </a:bodyPr>
          <a:lstStyle/>
          <a:p>
            <a:r>
              <a:rPr lang="en-IN" dirty="0"/>
              <a:t>CASIA GAIT dataset A can be downloaded from this site: </a:t>
            </a:r>
            <a:endParaRPr lang="en-IN" dirty="0"/>
          </a:p>
          <a:p>
            <a:r>
              <a:rPr lang="en-IN" u="sng" dirty="0">
                <a:hlinkClick r:id="rId1"/>
              </a:rPr>
              <a:t>http://www.cbsr.ia.ac.cn/english/Gait%20Databases.asp</a:t>
            </a:r>
            <a:endParaRPr lang="en-IN" u="sng" dirty="0"/>
          </a:p>
          <a:p>
            <a:endParaRPr lang="en-IN" u="sng" dirty="0"/>
          </a:p>
          <a:p>
            <a:r>
              <a:rPr lang="en-IN" dirty="0"/>
              <a:t>We have only downloaded some parts of CASIA Dataset A which was available as a sample. The size of the original CASIA GAIT dataset is around 28 GB, but resource constraints prevented us from utilizing the complete dataset. </a:t>
            </a:r>
            <a:endParaRPr lang="en-IN" dirty="0"/>
          </a:p>
          <a:p>
            <a:endParaRPr lang="en-IN" dirty="0"/>
          </a:p>
          <a:p>
            <a:r>
              <a:rPr lang="en-US" dirty="0"/>
              <a:t>The size of Dataset A is about 2.2GB and the database includes 19139 images.</a:t>
            </a:r>
            <a:endParaRPr lang="en-IN" dirty="0"/>
          </a:p>
          <a:p>
            <a:pPr algn="ctr"/>
            <a:endParaRPr lang="en-US" sz="24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4854" y="4082992"/>
            <a:ext cx="2583635" cy="20879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806" y="4082993"/>
            <a:ext cx="2583635" cy="2087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8758" y="4082993"/>
            <a:ext cx="2583636" cy="20879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49959" y="209725"/>
            <a:ext cx="7280917" cy="707886"/>
          </a:xfrm>
          <a:prstGeom prst="rect">
            <a:avLst/>
          </a:prstGeom>
          <a:noFill/>
        </p:spPr>
        <p:txBody>
          <a:bodyPr wrap="square" rtlCol="0">
            <a:spAutoFit/>
          </a:bodyPr>
          <a:lstStyle/>
          <a:p>
            <a:pPr algn="ctr"/>
            <a:r>
              <a:rPr lang="en-US" sz="4000" u="sng" dirty="0">
                <a:latin typeface="Times New Roman" panose="02020603050405020304" pitchFamily="18" charset="0"/>
                <a:cs typeface="Times New Roman" panose="02020603050405020304" pitchFamily="18" charset="0"/>
              </a:rPr>
              <a:t>Dataset Structure and Working</a:t>
            </a:r>
            <a:endParaRPr lang="en-US" sz="4000" u="sng"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1" cstate="print">
            <a:extLst>
              <a:ext uri="{28A0092B-C50C-407E-A947-70E740481C1C}">
                <a14:useLocalDpi xmlns:a14="http://schemas.microsoft.com/office/drawing/2010/main" val="0"/>
              </a:ext>
            </a:extLst>
          </a:blip>
          <a:stretch>
            <a:fillRect/>
          </a:stretch>
        </p:blipFill>
        <p:spPr>
          <a:xfrm>
            <a:off x="1707968" y="917611"/>
            <a:ext cx="6084677" cy="5172796"/>
          </a:xfrm>
          <a:prstGeom prst="rect">
            <a:avLst/>
          </a:prstGeom>
        </p:spPr>
      </p:pic>
      <p:sp>
        <p:nvSpPr>
          <p:cNvPr id="2" name="Rectangle 1"/>
          <p:cNvSpPr/>
          <p:nvPr/>
        </p:nvSpPr>
        <p:spPr>
          <a:xfrm>
            <a:off x="7994707" y="917611"/>
            <a:ext cx="3984771" cy="517279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2400" dirty="0">
                <a:effectLst/>
                <a:latin typeface="Calibri" panose="020F0502020204030204" pitchFamily="34" charset="0"/>
                <a:ea typeface="DengXian" panose="02010600030101010101" pitchFamily="2" charset="-122"/>
                <a:cs typeface="Times New Roman" panose="02020603050405020304" pitchFamily="18" charset="0"/>
              </a:rPr>
              <a:t>After opening the folder named GaitDatasetA-silh, there are 20 subfolders named 1 to 20 that represent 20 different objects</a:t>
            </a:r>
            <a:endParaRPr lang="en-IN"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RudR Uno R3 Atmega328p Micro Controller Development Board Compatible Arduino Atmega16u2 Module Ide Projects Micro-controller Integrated Hybrid Ic Programming Engineering With Cable"/>
          <p:cNvSpPr>
            <a:spLocks noChangeAspect="1" noChangeArrowheads="1"/>
          </p:cNvSpPr>
          <p:nvPr/>
        </p:nvSpPr>
        <p:spPr bwMode="auto">
          <a:xfrm>
            <a:off x="5943600" y="518261"/>
            <a:ext cx="2575560" cy="25755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1" name="AutoShape 4" descr="Arduino UNO CH340 Board at Rs 250/piece | Girgaon | Mumbai| ID: 19651448730"/>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7" name="Picture 6"/>
          <p:cNvPicPr/>
          <p:nvPr/>
        </p:nvPicPr>
        <p:blipFill>
          <a:blip r:embed="rId1">
            <a:extLst>
              <a:ext uri="{28A0092B-C50C-407E-A947-70E740481C1C}">
                <a14:useLocalDpi xmlns:a14="http://schemas.microsoft.com/office/drawing/2010/main" val="0"/>
              </a:ext>
            </a:extLst>
          </a:blip>
          <a:stretch>
            <a:fillRect/>
          </a:stretch>
        </p:blipFill>
        <p:spPr>
          <a:xfrm>
            <a:off x="1947996" y="669196"/>
            <a:ext cx="5660819" cy="5519607"/>
          </a:xfrm>
          <a:prstGeom prst="rect">
            <a:avLst/>
          </a:prstGeom>
        </p:spPr>
      </p:pic>
      <p:sp>
        <p:nvSpPr>
          <p:cNvPr id="9" name="TextBox 8"/>
          <p:cNvSpPr txBox="1"/>
          <p:nvPr/>
        </p:nvSpPr>
        <p:spPr>
          <a:xfrm>
            <a:off x="7734650" y="2537936"/>
            <a:ext cx="3649211" cy="2308324"/>
          </a:xfrm>
          <a:prstGeom prst="rect">
            <a:avLst/>
          </a:prstGeom>
          <a:noFill/>
        </p:spPr>
        <p:txBody>
          <a:bodyPr wrap="square">
            <a:spAutoFit/>
          </a:bodyPr>
          <a:lstStyle/>
          <a:p>
            <a:r>
              <a:rPr lang="en-IN" sz="2400" dirty="0">
                <a:effectLst/>
                <a:latin typeface="Calibri" panose="020F0502020204030204" pitchFamily="34" charset="0"/>
                <a:ea typeface="DengXian" panose="02010600030101010101" pitchFamily="2" charset="-122"/>
                <a:cs typeface="Times New Roman" panose="02020603050405020304" pitchFamily="18" charset="0"/>
              </a:rPr>
              <a:t>In each folder, there are sub-folders denoting the angles of the dataset captured </a:t>
            </a:r>
            <a:r>
              <a:rPr lang="en-US" sz="2400" b="0" i="0" dirty="0">
                <a:solidFill>
                  <a:srgbClr val="000000"/>
                </a:solidFill>
                <a:effectLst/>
                <a:latin typeface="Arial" panose="020B0604020202020204" pitchFamily="34" charset="0"/>
              </a:rPr>
              <a:t>i.e. parallel, 45 degrees, and 90 degrees to the image plane.</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1" cstate="print">
            <a:extLst>
              <a:ext uri="{28A0092B-C50C-407E-A947-70E740481C1C}">
                <a14:useLocalDpi xmlns:a14="http://schemas.microsoft.com/office/drawing/2010/main" val="0"/>
              </a:ext>
            </a:extLst>
          </a:blip>
          <a:stretch>
            <a:fillRect/>
          </a:stretch>
        </p:blipFill>
        <p:spPr>
          <a:xfrm>
            <a:off x="2013882" y="295275"/>
            <a:ext cx="9806206" cy="605519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Untitled video - Made with Clipchamp">
            <a:hlinkClick r:id="" action="ppaction://media"/>
          </p:cNvPr>
          <p:cNvPicPr>
            <a:picLocks noChangeAspect="1"/>
          </p:cNvPicPr>
          <p:nvPr>
            <a:videoFile r:link="rId1"/>
            <p:extLst>
              <p:ext uri="{DAA4B4D4-6D71-4841-9C94-3DE7FCFB9230}">
                <p14:media xmlns:p14="http://schemas.microsoft.com/office/powerpoint/2010/main" r:embed="rId2"/>
              </p:ext>
            </p:extLst>
          </p:nvPr>
        </p:nvPicPr>
        <p:blipFill>
          <a:blip r:embed="rId3"/>
          <a:stretch>
            <a:fillRect/>
          </a:stretch>
        </p:blipFill>
        <p:spPr>
          <a:xfrm>
            <a:off x="1571259" y="1292311"/>
            <a:ext cx="10290773" cy="4273377"/>
          </a:xfrm>
          <a:prstGeom prst="roundRect">
            <a:avLst>
              <a:gd name="adj" fmla="val 5299"/>
            </a:avLst>
          </a:prstGeom>
          <a:ln>
            <a:noFill/>
          </a:ln>
          <a:effectLst/>
          <a:scene3d>
            <a:camera prst="orthographicFront"/>
            <a:lightRig rig="balanced" dir="t"/>
          </a:scene3d>
          <a:sp3d prstMaterial="plastic">
            <a:bevelT/>
            <a:contourClr>
              <a:srgbClr val="FFFFFF"/>
            </a:contourClr>
          </a:sp3d>
        </p:spPr>
      </p:pic>
      <p:sp>
        <p:nvSpPr>
          <p:cNvPr id="3" name="TextBox 2"/>
          <p:cNvSpPr txBox="1"/>
          <p:nvPr/>
        </p:nvSpPr>
        <p:spPr>
          <a:xfrm>
            <a:off x="1773786" y="134224"/>
            <a:ext cx="9885720" cy="707886"/>
          </a:xfrm>
          <a:prstGeom prst="rect">
            <a:avLst/>
          </a:prstGeom>
          <a:noFill/>
        </p:spPr>
        <p:txBody>
          <a:bodyPr wrap="none" rtlCol="0">
            <a:spAutoFit/>
          </a:bodyPr>
          <a:lstStyle/>
          <a:p>
            <a:r>
              <a:rPr lang="en-IN" sz="4000" u="sng" dirty="0">
                <a:latin typeface="Times New Roman" panose="02020603050405020304" pitchFamily="18" charset="0"/>
                <a:cs typeface="Times New Roman" panose="02020603050405020304" pitchFamily="18" charset="0"/>
              </a:rPr>
              <a:t>Video Clip on how image patterns are arranged</a:t>
            </a:r>
            <a:endParaRPr lang="en-IN" sz="4000" u="sng"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76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7800" y="223464"/>
            <a:ext cx="4961781" cy="707886"/>
          </a:xfrm>
          <a:prstGeom prst="rect">
            <a:avLst/>
          </a:prstGeom>
          <a:noFill/>
        </p:spPr>
        <p:txBody>
          <a:bodyPr wrap="square" rtlCol="0">
            <a:spAutoFit/>
          </a:bodyPr>
          <a:lstStyle/>
          <a:p>
            <a:r>
              <a:rPr lang="en-US" sz="4000" b="1" u="sng" dirty="0"/>
              <a:t>Steps Required</a:t>
            </a:r>
            <a:endParaRPr lang="en-US" sz="4000" b="1" u="sng" dirty="0"/>
          </a:p>
        </p:txBody>
      </p:sp>
      <p:pic>
        <p:nvPicPr>
          <p:cNvPr id="2050" name="Picture 2" descr="Gait recognition [ ? ] | Download Scientific Diagra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7799" y="1127926"/>
            <a:ext cx="9819007" cy="4946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5377</Words>
  <Application>WPS Presentation</Application>
  <PresentationFormat>Widescreen</PresentationFormat>
  <Paragraphs>75</Paragraphs>
  <Slides>14</Slides>
  <Notes>0</Notes>
  <HiddenSlides>0</HiddenSlides>
  <MMClips>1</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14</vt:i4>
      </vt:variant>
    </vt:vector>
  </HeadingPairs>
  <TitlesOfParts>
    <vt:vector size="28" baseType="lpstr">
      <vt:lpstr>Arial</vt:lpstr>
      <vt:lpstr>SimSun</vt:lpstr>
      <vt:lpstr>Wingdings</vt:lpstr>
      <vt:lpstr>Wingdings 3</vt:lpstr>
      <vt:lpstr>Arial</vt:lpstr>
      <vt:lpstr>Times New Roman</vt:lpstr>
      <vt:lpstr>Calibri</vt:lpstr>
      <vt:lpstr>DengXian</vt:lpstr>
      <vt:lpstr>Trebuchet MS</vt:lpstr>
      <vt:lpstr>Microsoft YaHei</vt:lpstr>
      <vt:lpstr>Arial Unicode MS</vt:lpstr>
      <vt:lpstr>Corbel</vt:lpstr>
      <vt:lpstr>Facet</vt:lpstr>
      <vt:lpstr>Parallax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anubhav rana</dc:creator>
  <cp:lastModifiedBy>arpit</cp:lastModifiedBy>
  <cp:revision>27</cp:revision>
  <dcterms:created xsi:type="dcterms:W3CDTF">2022-03-12T04:36:00Z</dcterms:created>
  <dcterms:modified xsi:type="dcterms:W3CDTF">2023-05-25T04:23:42Z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65BCD59CD21C456980C51F7F42E6A6E5</vt:lpwstr>
  </property>
  <property fmtid="{D5CDD505-2E9C-101B-9397-08002B2CF9AE}" pid="3" name="KSOProductBuildVer">
    <vt:lpwstr>1033-11.2.0.11537</vt:lpwstr>
  </property>
</Properties>
</file>