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4"/>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Red Hat Display Bold" charset="1" panose="02010803040201060303"/>
      <p:regular r:id="rId27"/>
    </p:embeddedFont>
    <p:embeddedFont>
      <p:font typeface="Red Hat Display" charset="1" panose="02010503040201060303"/>
      <p:regular r:id="rId29"/>
    </p:embeddedFont>
    <p:embeddedFont>
      <p:font typeface="Heebo Bold" charset="1" panose="00000800000000000000"/>
      <p:regular r:id="rId31"/>
    </p:embeddedFont>
    <p:embeddedFont>
      <p:font typeface="Heebo" charset="1" panose="0000050000000000000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notesMasters/notesMaster1.xml" Type="http://schemas.openxmlformats.org/officeDocument/2006/relationships/notesMaster"/><Relationship Id="rId25" Target="theme/theme2.xml" Type="http://schemas.openxmlformats.org/officeDocument/2006/relationships/theme"/><Relationship Id="rId26" Target="notesSlides/notesSlide1.xml" Type="http://schemas.openxmlformats.org/officeDocument/2006/relationships/notesSlide"/><Relationship Id="rId27" Target="fonts/font27.fntdata" Type="http://schemas.openxmlformats.org/officeDocument/2006/relationships/font"/><Relationship Id="rId28" Target="notesSlides/notesSlide2.xml" Type="http://schemas.openxmlformats.org/officeDocument/2006/relationships/notesSlide"/><Relationship Id="rId29" Target="fonts/font29.fntdata" Type="http://schemas.openxmlformats.org/officeDocument/2006/relationships/font"/><Relationship Id="rId3" Target="viewProps.xml" Type="http://schemas.openxmlformats.org/officeDocument/2006/relationships/viewProps"/><Relationship Id="rId30" Target="notesSlides/notesSlide3.xml" Type="http://schemas.openxmlformats.org/officeDocument/2006/relationships/notesSlide"/><Relationship Id="rId31" Target="fonts/font31.fntdata" Type="http://schemas.openxmlformats.org/officeDocument/2006/relationships/font"/><Relationship Id="rId32" Target="fonts/font32.fntdata" Type="http://schemas.openxmlformats.org/officeDocument/2006/relationships/font"/><Relationship Id="rId33" Target="notesSlides/notesSlide4.xml" Type="http://schemas.openxmlformats.org/officeDocument/2006/relationships/notesSlide"/><Relationship Id="rId34" Target="notesSlides/notesSlide5.xml" Type="http://schemas.openxmlformats.org/officeDocument/2006/relationships/notesSlide"/><Relationship Id="rId35" Target="notesSlides/notesSlide6.xml" Type="http://schemas.openxmlformats.org/officeDocument/2006/relationships/notesSlide"/><Relationship Id="rId36" Target="notesSlides/notesSlide7.xml" Type="http://schemas.openxmlformats.org/officeDocument/2006/relationships/notesSlide"/><Relationship Id="rId37" Target="notesSlides/notesSlide8.xml" Type="http://schemas.openxmlformats.org/officeDocument/2006/relationships/notesSlide"/><Relationship Id="rId38" Target="notesSlides/notesSlide9.xml" Type="http://schemas.openxmlformats.org/officeDocument/2006/relationships/notesSlide"/><Relationship Id="rId39" Target="notesSlides/notesSlide10.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jpeg" Type="http://schemas.openxmlformats.org/officeDocument/2006/relationships/image"/><Relationship Id="rId4"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2.png" Type="http://schemas.openxmlformats.org/officeDocument/2006/relationships/image"/><Relationship Id="rId4" Target="../media/image1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13.png" Type="http://schemas.openxmlformats.org/officeDocument/2006/relationships/image"/><Relationship Id="rId4" Target="../media/image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14.png" Type="http://schemas.openxmlformats.org/officeDocument/2006/relationships/image"/><Relationship Id="rId4" Target="../media/image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15.png" Type="http://schemas.openxmlformats.org/officeDocument/2006/relationships/image"/><Relationship Id="rId4" Target="../media/image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 Id="rId3" Target="../media/image17.png" Type="http://schemas.openxmlformats.org/officeDocument/2006/relationships/image"/><Relationship Id="rId4" Target="../media/image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jpeg" Type="http://schemas.openxmlformats.org/officeDocument/2006/relationships/image"/><Relationship Id="rId4" Target="../media/image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jpeg" Type="http://schemas.openxmlformats.org/officeDocument/2006/relationships/image"/><Relationship Id="rId4" Target="../media/image2.png" Type="http://schemas.openxmlformats.org/officeDocument/2006/relationships/image"/><Relationship Id="rId5" Target="https://slidesgo.com/slidesgo-school/presentation-tips/how-to-modify-a-graph-in-our-templates?utm_source=slidesgo_template&amp;utm_medium=referral-link&amp;utm_campaign=how-to-modify-a-graph-in-our-templates&amp;utm_term=slidesgo-school&amp;utm_content=how-to-modify-a-graph-in-our-templates" TargetMode="External" Type="http://schemas.openxmlformats.org/officeDocument/2006/relationships/hyperlink"/><Relationship Id="rId6" Target="../media/image1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jpeg" Type="http://schemas.openxmlformats.org/officeDocument/2006/relationships/image"/><Relationship Id="rId4" Target="../media/image2.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jpeg" Type="http://schemas.openxmlformats.org/officeDocument/2006/relationships/image"/><Relationship Id="rId4"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jpeg" Type="http://schemas.openxmlformats.org/officeDocument/2006/relationships/image"/><Relationship Id="rId4"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3.jpeg" Type="http://schemas.openxmlformats.org/officeDocument/2006/relationships/image"/><Relationship Id="rId4" Target="../media/image2.pn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8.png" Type="http://schemas.openxmlformats.org/officeDocument/2006/relationships/image"/><Relationship Id="rId4"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jpeg" Type="http://schemas.openxmlformats.org/officeDocument/2006/relationships/image"/><Relationship Id="rId4"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jpeg" Type="http://schemas.openxmlformats.org/officeDocument/2006/relationships/image"/><Relationship Id="rId4" Target="../media/image2.png" Type="http://schemas.openxmlformats.org/officeDocument/2006/relationships/image"/><Relationship Id="rId5"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3.jpeg" Type="http://schemas.openxmlformats.org/officeDocument/2006/relationships/image"/><Relationship Id="rId4" Target="../media/image2.png" Type="http://schemas.openxmlformats.org/officeDocument/2006/relationships/image"/><Relationship Id="rId5"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2.png" Type="http://schemas.openxmlformats.org/officeDocument/2006/relationships/image"/><Relationship Id="rId4"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430057"/>
        </a:solidFill>
      </p:bgPr>
    </p:bg>
    <p:spTree>
      <p:nvGrpSpPr>
        <p:cNvPr id="1" name=""/>
        <p:cNvGrpSpPr/>
        <p:nvPr/>
      </p:nvGrpSpPr>
      <p:grpSpPr>
        <a:xfrm>
          <a:off x="0" y="0"/>
          <a:ext cx="0" cy="0"/>
          <a:chOff x="0" y="0"/>
          <a:chExt cx="0" cy="0"/>
        </a:xfrm>
      </p:grpSpPr>
      <p:sp>
        <p:nvSpPr>
          <p:cNvPr name="Freeform 2" id="2"/>
          <p:cNvSpPr/>
          <p:nvPr/>
        </p:nvSpPr>
        <p:spPr>
          <a:xfrm flipH="false" flipV="false" rot="0">
            <a:off x="1905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8523256">
            <a:off x="-5610605" y="-4350950"/>
            <a:ext cx="9462500" cy="6688148"/>
          </a:xfrm>
          <a:custGeom>
            <a:avLst/>
            <a:gdLst/>
            <a:ahLst/>
            <a:cxnLst/>
            <a:rect r="r" b="b" t="t" l="l"/>
            <a:pathLst>
              <a:path h="6688148" w="9462500">
                <a:moveTo>
                  <a:pt x="0" y="0"/>
                </a:moveTo>
                <a:lnTo>
                  <a:pt x="9462500" y="0"/>
                </a:lnTo>
                <a:lnTo>
                  <a:pt x="9462500" y="6688148"/>
                </a:lnTo>
                <a:lnTo>
                  <a:pt x="0" y="6688148"/>
                </a:lnTo>
                <a:lnTo>
                  <a:pt x="0" y="0"/>
                </a:lnTo>
                <a:close/>
              </a:path>
            </a:pathLst>
          </a:custGeom>
          <a:blipFill>
            <a:blip r:embed="rId4"/>
            <a:stretch>
              <a:fillRect l="0" t="0" r="0" b="0"/>
            </a:stretch>
          </a:blipFill>
        </p:spPr>
      </p:sp>
      <p:sp>
        <p:nvSpPr>
          <p:cNvPr name="TextBox 4" id="4"/>
          <p:cNvSpPr txBox="true"/>
          <p:nvPr/>
        </p:nvSpPr>
        <p:spPr>
          <a:xfrm rot="0">
            <a:off x="2530300" y="3051345"/>
            <a:ext cx="8094750" cy="3128821"/>
          </a:xfrm>
          <a:prstGeom prst="rect">
            <a:avLst/>
          </a:prstGeom>
        </p:spPr>
        <p:txBody>
          <a:bodyPr anchor="t" rtlCol="false" tIns="0" lIns="0" bIns="0" rIns="0">
            <a:spAutoFit/>
          </a:bodyPr>
          <a:lstStyle/>
          <a:p>
            <a:pPr algn="l">
              <a:lnSpc>
                <a:spcPts val="6145"/>
              </a:lnSpc>
            </a:pPr>
            <a:r>
              <a:rPr lang="en-US" sz="6401">
                <a:solidFill>
                  <a:srgbClr val="FFFFFF"/>
                </a:solidFill>
                <a:latin typeface="Red Hat Display Bold"/>
                <a:ea typeface="Red Hat Display Bold"/>
                <a:cs typeface="Red Hat Display Bold"/>
                <a:sym typeface="Red Hat Display Bold"/>
              </a:rPr>
              <a:t>Covid-19 Data Analysis Using Deep Learning And Machine Learning</a:t>
            </a:r>
          </a:p>
        </p:txBody>
      </p:sp>
      <p:sp>
        <p:nvSpPr>
          <p:cNvPr name="Freeform 5" id="5"/>
          <p:cNvSpPr/>
          <p:nvPr/>
        </p:nvSpPr>
        <p:spPr>
          <a:xfrm flipH="false" flipV="false" rot="0">
            <a:off x="11942304" y="0"/>
            <a:ext cx="16400498" cy="11592002"/>
          </a:xfrm>
          <a:custGeom>
            <a:avLst/>
            <a:gdLst/>
            <a:ahLst/>
            <a:cxnLst/>
            <a:rect r="r" b="b" t="t" l="l"/>
            <a:pathLst>
              <a:path h="11592002" w="16400498">
                <a:moveTo>
                  <a:pt x="0" y="0"/>
                </a:moveTo>
                <a:lnTo>
                  <a:pt x="16400498" y="0"/>
                </a:lnTo>
                <a:lnTo>
                  <a:pt x="16400498" y="11592002"/>
                </a:lnTo>
                <a:lnTo>
                  <a:pt x="0" y="11592002"/>
                </a:lnTo>
                <a:lnTo>
                  <a:pt x="0" y="0"/>
                </a:lnTo>
                <a:close/>
              </a:path>
            </a:pathLst>
          </a:custGeom>
          <a:blipFill>
            <a:blip r:embed="rId4"/>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3951362" y="269301"/>
            <a:ext cx="16400498" cy="11592002"/>
          </a:xfrm>
          <a:custGeom>
            <a:avLst/>
            <a:gdLst/>
            <a:ahLst/>
            <a:cxnLst/>
            <a:rect r="r" b="b" t="t" l="l"/>
            <a:pathLst>
              <a:path h="11592002" w="16400498">
                <a:moveTo>
                  <a:pt x="0" y="0"/>
                </a:moveTo>
                <a:lnTo>
                  <a:pt x="16400498" y="0"/>
                </a:lnTo>
                <a:lnTo>
                  <a:pt x="16400498" y="11592002"/>
                </a:lnTo>
                <a:lnTo>
                  <a:pt x="0" y="11592002"/>
                </a:lnTo>
                <a:lnTo>
                  <a:pt x="0" y="0"/>
                </a:lnTo>
                <a:close/>
              </a:path>
            </a:pathLst>
          </a:custGeom>
          <a:blipFill>
            <a:blip r:embed="rId3"/>
            <a:stretch>
              <a:fillRect l="0" t="0" r="0" b="0"/>
            </a:stretch>
          </a:blipFill>
        </p:spPr>
      </p:sp>
      <p:sp>
        <p:nvSpPr>
          <p:cNvPr name="Freeform 4" id="4"/>
          <p:cNvSpPr/>
          <p:nvPr/>
        </p:nvSpPr>
        <p:spPr>
          <a:xfrm flipH="false" flipV="false" rot="8437311">
            <a:off x="-6083273" y="7647351"/>
            <a:ext cx="8959998" cy="6332997"/>
          </a:xfrm>
          <a:custGeom>
            <a:avLst/>
            <a:gdLst/>
            <a:ahLst/>
            <a:cxnLst/>
            <a:rect r="r" b="b" t="t" l="l"/>
            <a:pathLst>
              <a:path h="6332997" w="8959998">
                <a:moveTo>
                  <a:pt x="0" y="0"/>
                </a:moveTo>
                <a:lnTo>
                  <a:pt x="8959998" y="0"/>
                </a:lnTo>
                <a:lnTo>
                  <a:pt x="8959998" y="6332997"/>
                </a:lnTo>
                <a:lnTo>
                  <a:pt x="0" y="6332997"/>
                </a:lnTo>
                <a:lnTo>
                  <a:pt x="0" y="0"/>
                </a:lnTo>
                <a:close/>
              </a:path>
            </a:pathLst>
          </a:custGeom>
          <a:blipFill>
            <a:blip r:embed="rId3"/>
            <a:stretch>
              <a:fillRect l="0" t="0" r="0" b="0"/>
            </a:stretch>
          </a:blipFill>
        </p:spPr>
      </p:sp>
      <p:sp>
        <p:nvSpPr>
          <p:cNvPr name="Freeform 5" id="5"/>
          <p:cNvSpPr/>
          <p:nvPr/>
        </p:nvSpPr>
        <p:spPr>
          <a:xfrm flipH="false" flipV="false" rot="0">
            <a:off x="4424489" y="4717304"/>
            <a:ext cx="8679472" cy="5330065"/>
          </a:xfrm>
          <a:custGeom>
            <a:avLst/>
            <a:gdLst/>
            <a:ahLst/>
            <a:cxnLst/>
            <a:rect r="r" b="b" t="t" l="l"/>
            <a:pathLst>
              <a:path h="5330065" w="8679472">
                <a:moveTo>
                  <a:pt x="0" y="0"/>
                </a:moveTo>
                <a:lnTo>
                  <a:pt x="8679472" y="0"/>
                </a:lnTo>
                <a:lnTo>
                  <a:pt x="8679472" y="5330066"/>
                </a:lnTo>
                <a:lnTo>
                  <a:pt x="0" y="5330066"/>
                </a:lnTo>
                <a:lnTo>
                  <a:pt x="0" y="0"/>
                </a:lnTo>
                <a:close/>
              </a:path>
            </a:pathLst>
          </a:custGeom>
          <a:blipFill>
            <a:blip r:embed="rId4"/>
            <a:stretch>
              <a:fillRect l="0" t="0" r="0" b="0"/>
            </a:stretch>
          </a:blipFill>
        </p:spPr>
      </p:sp>
      <p:sp>
        <p:nvSpPr>
          <p:cNvPr name="TextBox 6" id="6"/>
          <p:cNvSpPr txBox="true"/>
          <p:nvPr/>
        </p:nvSpPr>
        <p:spPr>
          <a:xfrm rot="0">
            <a:off x="1989087" y="278826"/>
            <a:ext cx="4407991" cy="752475"/>
          </a:xfrm>
          <a:prstGeom prst="rect">
            <a:avLst/>
          </a:prstGeom>
        </p:spPr>
        <p:txBody>
          <a:bodyPr anchor="t" rtlCol="false" tIns="0" lIns="0" bIns="0" rIns="0">
            <a:spAutoFit/>
          </a:bodyPr>
          <a:lstStyle/>
          <a:p>
            <a:pPr algn="l">
              <a:lnSpc>
                <a:spcPts val="6074"/>
              </a:lnSpc>
              <a:spcBef>
                <a:spcPct val="0"/>
              </a:spcBef>
            </a:pPr>
            <a:r>
              <a:rPr lang="en-US" sz="5061">
                <a:solidFill>
                  <a:srgbClr val="FFFFFF"/>
                </a:solidFill>
                <a:latin typeface="Heebo Bold"/>
                <a:ea typeface="Heebo Bold"/>
                <a:cs typeface="Heebo Bold"/>
                <a:sym typeface="Heebo Bold"/>
              </a:rPr>
              <a:t>Random Forest</a:t>
            </a:r>
          </a:p>
        </p:txBody>
      </p:sp>
      <p:sp>
        <p:nvSpPr>
          <p:cNvPr name="TextBox 7" id="7"/>
          <p:cNvSpPr txBox="true"/>
          <p:nvPr/>
        </p:nvSpPr>
        <p:spPr>
          <a:xfrm rot="0">
            <a:off x="1989087" y="1506721"/>
            <a:ext cx="13550275" cy="1734204"/>
          </a:xfrm>
          <a:prstGeom prst="rect">
            <a:avLst/>
          </a:prstGeom>
        </p:spPr>
        <p:txBody>
          <a:bodyPr anchor="t" rtlCol="false" tIns="0" lIns="0" bIns="0" rIns="0">
            <a:spAutoFit/>
          </a:bodyPr>
          <a:lstStyle/>
          <a:p>
            <a:pPr algn="l">
              <a:lnSpc>
                <a:spcPts val="3409"/>
              </a:lnSpc>
              <a:spcBef>
                <a:spcPct val="0"/>
              </a:spcBef>
            </a:pPr>
            <a:r>
              <a:rPr lang="en-US" sz="2841">
                <a:solidFill>
                  <a:srgbClr val="FFFFFF"/>
                </a:solidFill>
                <a:latin typeface="Heebo Bold"/>
                <a:ea typeface="Heebo Bold"/>
                <a:cs typeface="Heebo Bold"/>
                <a:sym typeface="Heebo Bold"/>
              </a:rPr>
              <a:t>The Random Forest, a mystical amalgamation of arboreal wisdom, merges myriad decision trees to enhance foresight accuracy and resilience. Esteemed for its prowess in realms of classification and regression, this enchanting method beckons with its prowess and simplicity.</a:t>
            </a:r>
          </a:p>
        </p:txBody>
      </p:sp>
      <p:sp>
        <p:nvSpPr>
          <p:cNvPr name="TextBox 8" id="8"/>
          <p:cNvSpPr txBox="true"/>
          <p:nvPr/>
        </p:nvSpPr>
        <p:spPr>
          <a:xfrm rot="0">
            <a:off x="1989087" y="3736225"/>
            <a:ext cx="8115910" cy="760737"/>
          </a:xfrm>
          <a:prstGeom prst="rect">
            <a:avLst/>
          </a:prstGeom>
        </p:spPr>
        <p:txBody>
          <a:bodyPr anchor="t" rtlCol="false" tIns="0" lIns="0" bIns="0" rIns="0">
            <a:spAutoFit/>
          </a:bodyPr>
          <a:lstStyle/>
          <a:p>
            <a:pPr algn="l" marL="0" indent="0" lvl="0">
              <a:lnSpc>
                <a:spcPts val="6074"/>
              </a:lnSpc>
              <a:spcBef>
                <a:spcPct val="0"/>
              </a:spcBef>
            </a:pPr>
            <a:r>
              <a:rPr lang="en-US" sz="5061" strike="noStrike" u="none">
                <a:solidFill>
                  <a:srgbClr val="FFFFFF"/>
                </a:solidFill>
                <a:latin typeface="Heebo Bold"/>
                <a:ea typeface="Heebo Bold"/>
                <a:cs typeface="Heebo Bold"/>
                <a:sym typeface="Heebo Bold"/>
              </a:rPr>
              <a:t>Structure Of Random Forest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585010" y="2340964"/>
            <a:ext cx="15117980" cy="6917336"/>
          </a:xfrm>
          <a:custGeom>
            <a:avLst/>
            <a:gdLst/>
            <a:ahLst/>
            <a:cxnLst/>
            <a:rect r="r" b="b" t="t" l="l"/>
            <a:pathLst>
              <a:path h="6917336" w="15117980">
                <a:moveTo>
                  <a:pt x="0" y="0"/>
                </a:moveTo>
                <a:lnTo>
                  <a:pt x="15117980" y="0"/>
                </a:lnTo>
                <a:lnTo>
                  <a:pt x="15117980" y="6917336"/>
                </a:lnTo>
                <a:lnTo>
                  <a:pt x="0" y="6917336"/>
                </a:lnTo>
                <a:lnTo>
                  <a:pt x="0" y="0"/>
                </a:lnTo>
                <a:close/>
              </a:path>
            </a:pathLst>
          </a:custGeom>
          <a:blipFill>
            <a:blip r:embed="rId3"/>
            <a:stretch>
              <a:fillRect l="0" t="0" r="0" b="0"/>
            </a:stretch>
          </a:blipFill>
        </p:spPr>
      </p:sp>
      <p:sp>
        <p:nvSpPr>
          <p:cNvPr name="TextBox 4" id="4"/>
          <p:cNvSpPr txBox="true"/>
          <p:nvPr/>
        </p:nvSpPr>
        <p:spPr>
          <a:xfrm rot="0">
            <a:off x="1028700" y="534424"/>
            <a:ext cx="13960854" cy="981075"/>
          </a:xfrm>
          <a:prstGeom prst="rect">
            <a:avLst/>
          </a:prstGeom>
        </p:spPr>
        <p:txBody>
          <a:bodyPr anchor="t" rtlCol="false" tIns="0" lIns="0" bIns="0" rIns="0">
            <a:spAutoFit/>
          </a:bodyPr>
          <a:lstStyle/>
          <a:p>
            <a:pPr algn="ctr">
              <a:lnSpc>
                <a:spcPts val="7660"/>
              </a:lnSpc>
              <a:spcBef>
                <a:spcPct val="0"/>
              </a:spcBef>
            </a:pPr>
            <a:r>
              <a:rPr lang="en-US" sz="6383">
                <a:solidFill>
                  <a:srgbClr val="FFFFFF"/>
                </a:solidFill>
                <a:latin typeface="Heebo"/>
                <a:ea typeface="Heebo"/>
                <a:cs typeface="Heebo"/>
                <a:sym typeface="Heebo"/>
              </a:rPr>
              <a:t>Plotting Death vs Confirmed Cases</a:t>
            </a:r>
          </a:p>
        </p:txBody>
      </p:sp>
      <p:sp>
        <p:nvSpPr>
          <p:cNvPr name="Freeform 5" id="5"/>
          <p:cNvSpPr/>
          <p:nvPr/>
        </p:nvSpPr>
        <p:spPr>
          <a:xfrm flipH="false" flipV="false" rot="-9407836">
            <a:off x="-6810416" y="-3166499"/>
            <a:ext cx="8959998" cy="6332997"/>
          </a:xfrm>
          <a:custGeom>
            <a:avLst/>
            <a:gdLst/>
            <a:ahLst/>
            <a:cxnLst/>
            <a:rect r="r" b="b" t="t" l="l"/>
            <a:pathLst>
              <a:path h="6332997" w="8959998">
                <a:moveTo>
                  <a:pt x="0" y="0"/>
                </a:moveTo>
                <a:lnTo>
                  <a:pt x="8959998" y="0"/>
                </a:lnTo>
                <a:lnTo>
                  <a:pt x="8959998" y="6332998"/>
                </a:lnTo>
                <a:lnTo>
                  <a:pt x="0" y="6332998"/>
                </a:lnTo>
                <a:lnTo>
                  <a:pt x="0" y="0"/>
                </a:lnTo>
                <a:close/>
              </a:path>
            </a:pathLst>
          </a:custGeom>
          <a:blipFill>
            <a:blip r:embed="rId4"/>
            <a:stretch>
              <a:fillRect l="0" t="0" r="0" b="0"/>
            </a:stretch>
          </a:blipFill>
        </p:spPr>
      </p:sp>
      <p:sp>
        <p:nvSpPr>
          <p:cNvPr name="Freeform 6" id="6"/>
          <p:cNvSpPr/>
          <p:nvPr/>
        </p:nvSpPr>
        <p:spPr>
          <a:xfrm flipH="false" flipV="false" rot="2791618">
            <a:off x="15170645" y="8550059"/>
            <a:ext cx="8959998" cy="6332997"/>
          </a:xfrm>
          <a:custGeom>
            <a:avLst/>
            <a:gdLst/>
            <a:ahLst/>
            <a:cxnLst/>
            <a:rect r="r" b="b" t="t" l="l"/>
            <a:pathLst>
              <a:path h="6332997" w="8959998">
                <a:moveTo>
                  <a:pt x="0" y="0"/>
                </a:moveTo>
                <a:lnTo>
                  <a:pt x="8959997" y="0"/>
                </a:lnTo>
                <a:lnTo>
                  <a:pt x="8959997" y="6332998"/>
                </a:lnTo>
                <a:lnTo>
                  <a:pt x="0" y="6332998"/>
                </a:lnTo>
                <a:lnTo>
                  <a:pt x="0" y="0"/>
                </a:lnTo>
                <a:close/>
              </a:path>
            </a:pathLst>
          </a:custGeom>
          <a:blipFill>
            <a:blip r:embed="rId4"/>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648303" y="1709407"/>
            <a:ext cx="16991395" cy="7274550"/>
          </a:xfrm>
          <a:custGeom>
            <a:avLst/>
            <a:gdLst/>
            <a:ahLst/>
            <a:cxnLst/>
            <a:rect r="r" b="b" t="t" l="l"/>
            <a:pathLst>
              <a:path h="7274550" w="16991395">
                <a:moveTo>
                  <a:pt x="0" y="0"/>
                </a:moveTo>
                <a:lnTo>
                  <a:pt x="16991394" y="0"/>
                </a:lnTo>
                <a:lnTo>
                  <a:pt x="16991394" y="7274550"/>
                </a:lnTo>
                <a:lnTo>
                  <a:pt x="0" y="7274550"/>
                </a:lnTo>
                <a:lnTo>
                  <a:pt x="0" y="0"/>
                </a:lnTo>
                <a:close/>
              </a:path>
            </a:pathLst>
          </a:custGeom>
          <a:blipFill>
            <a:blip r:embed="rId3"/>
            <a:stretch>
              <a:fillRect l="0" t="0" r="0" b="0"/>
            </a:stretch>
          </a:blipFill>
        </p:spPr>
      </p:sp>
      <p:sp>
        <p:nvSpPr>
          <p:cNvPr name="TextBox 4" id="4"/>
          <p:cNvSpPr txBox="true"/>
          <p:nvPr/>
        </p:nvSpPr>
        <p:spPr>
          <a:xfrm rot="0">
            <a:off x="1028700" y="243995"/>
            <a:ext cx="11877700" cy="784705"/>
          </a:xfrm>
          <a:prstGeom prst="rect">
            <a:avLst/>
          </a:prstGeom>
        </p:spPr>
        <p:txBody>
          <a:bodyPr anchor="t" rtlCol="false" tIns="0" lIns="0" bIns="0" rIns="0">
            <a:spAutoFit/>
          </a:bodyPr>
          <a:lstStyle/>
          <a:p>
            <a:pPr algn="ctr">
              <a:lnSpc>
                <a:spcPts val="6243"/>
              </a:lnSpc>
              <a:spcBef>
                <a:spcPct val="0"/>
              </a:spcBef>
            </a:pPr>
            <a:r>
              <a:rPr lang="en-US" sz="5203">
                <a:solidFill>
                  <a:srgbClr val="FFFFFF"/>
                </a:solidFill>
                <a:latin typeface="Heebo"/>
                <a:ea typeface="Heebo"/>
                <a:cs typeface="Heebo"/>
                <a:sym typeface="Heebo"/>
              </a:rPr>
              <a:t>Plotting Recovered Vs Confirmed Cases </a:t>
            </a:r>
          </a:p>
        </p:txBody>
      </p:sp>
      <p:sp>
        <p:nvSpPr>
          <p:cNvPr name="Freeform 5" id="5"/>
          <p:cNvSpPr/>
          <p:nvPr/>
        </p:nvSpPr>
        <p:spPr>
          <a:xfrm flipH="false" flipV="false" rot="7689786">
            <a:off x="-5877567" y="8709976"/>
            <a:ext cx="8959998" cy="6332997"/>
          </a:xfrm>
          <a:custGeom>
            <a:avLst/>
            <a:gdLst/>
            <a:ahLst/>
            <a:cxnLst/>
            <a:rect r="r" b="b" t="t" l="l"/>
            <a:pathLst>
              <a:path h="6332997" w="8959998">
                <a:moveTo>
                  <a:pt x="0" y="0"/>
                </a:moveTo>
                <a:lnTo>
                  <a:pt x="8959997" y="0"/>
                </a:lnTo>
                <a:lnTo>
                  <a:pt x="8959997" y="6332998"/>
                </a:lnTo>
                <a:lnTo>
                  <a:pt x="0" y="6332998"/>
                </a:lnTo>
                <a:lnTo>
                  <a:pt x="0" y="0"/>
                </a:lnTo>
                <a:close/>
              </a:path>
            </a:pathLst>
          </a:custGeom>
          <a:blipFill>
            <a:blip r:embed="rId4"/>
            <a:stretch>
              <a:fillRect l="0" t="0" r="0" b="0"/>
            </a:stretch>
          </a:blipFill>
        </p:spPr>
      </p:sp>
      <p:sp>
        <p:nvSpPr>
          <p:cNvPr name="Freeform 6" id="6"/>
          <p:cNvSpPr/>
          <p:nvPr/>
        </p:nvSpPr>
        <p:spPr>
          <a:xfrm flipH="false" flipV="false" rot="-1185929">
            <a:off x="15969371" y="-2649423"/>
            <a:ext cx="9737557" cy="6332997"/>
          </a:xfrm>
          <a:custGeom>
            <a:avLst/>
            <a:gdLst/>
            <a:ahLst/>
            <a:cxnLst/>
            <a:rect r="r" b="b" t="t" l="l"/>
            <a:pathLst>
              <a:path h="6332997" w="9737557">
                <a:moveTo>
                  <a:pt x="0" y="0"/>
                </a:moveTo>
                <a:lnTo>
                  <a:pt x="9737557" y="0"/>
                </a:lnTo>
                <a:lnTo>
                  <a:pt x="9737557" y="6332998"/>
                </a:lnTo>
                <a:lnTo>
                  <a:pt x="0" y="6332998"/>
                </a:lnTo>
                <a:lnTo>
                  <a:pt x="0" y="0"/>
                </a:lnTo>
                <a:close/>
              </a:path>
            </a:pathLst>
          </a:custGeom>
          <a:blipFill>
            <a:blip r:embed="rId4"/>
            <a:stretch>
              <a:fillRect l="0" t="-4338" r="0" b="-4338"/>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028700" y="1790070"/>
            <a:ext cx="16230600" cy="6706860"/>
          </a:xfrm>
          <a:custGeom>
            <a:avLst/>
            <a:gdLst/>
            <a:ahLst/>
            <a:cxnLst/>
            <a:rect r="r" b="b" t="t" l="l"/>
            <a:pathLst>
              <a:path h="6706860" w="16230600">
                <a:moveTo>
                  <a:pt x="0" y="0"/>
                </a:moveTo>
                <a:lnTo>
                  <a:pt x="16230600" y="0"/>
                </a:lnTo>
                <a:lnTo>
                  <a:pt x="16230600" y="6706860"/>
                </a:lnTo>
                <a:lnTo>
                  <a:pt x="0" y="6706860"/>
                </a:lnTo>
                <a:lnTo>
                  <a:pt x="0" y="0"/>
                </a:lnTo>
                <a:close/>
              </a:path>
            </a:pathLst>
          </a:custGeom>
          <a:blipFill>
            <a:blip r:embed="rId3"/>
            <a:stretch>
              <a:fillRect l="0" t="0" r="0" b="0"/>
            </a:stretch>
          </a:blipFill>
        </p:spPr>
      </p:sp>
      <p:sp>
        <p:nvSpPr>
          <p:cNvPr name="TextBox 4" id="4"/>
          <p:cNvSpPr txBox="true"/>
          <p:nvPr/>
        </p:nvSpPr>
        <p:spPr>
          <a:xfrm rot="0">
            <a:off x="1028700" y="166729"/>
            <a:ext cx="11647953" cy="861971"/>
          </a:xfrm>
          <a:prstGeom prst="rect">
            <a:avLst/>
          </a:prstGeom>
        </p:spPr>
        <p:txBody>
          <a:bodyPr anchor="t" rtlCol="false" tIns="0" lIns="0" bIns="0" rIns="0">
            <a:spAutoFit/>
          </a:bodyPr>
          <a:lstStyle/>
          <a:p>
            <a:pPr algn="ctr">
              <a:lnSpc>
                <a:spcPts val="6858"/>
              </a:lnSpc>
              <a:spcBef>
                <a:spcPct val="0"/>
              </a:spcBef>
            </a:pPr>
            <a:r>
              <a:rPr lang="en-US" sz="5715">
                <a:solidFill>
                  <a:srgbClr val="FFFFFF"/>
                </a:solidFill>
                <a:latin typeface="Heebo"/>
                <a:ea typeface="Heebo"/>
                <a:cs typeface="Heebo"/>
                <a:sym typeface="Heebo"/>
              </a:rPr>
              <a:t>Plotting Active Vs Confirmed Cases </a:t>
            </a:r>
          </a:p>
        </p:txBody>
      </p:sp>
      <p:sp>
        <p:nvSpPr>
          <p:cNvPr name="Freeform 5" id="5"/>
          <p:cNvSpPr/>
          <p:nvPr/>
        </p:nvSpPr>
        <p:spPr>
          <a:xfrm flipH="false" flipV="false" rot="7689786">
            <a:off x="-5858432" y="8542543"/>
            <a:ext cx="8959998" cy="6332997"/>
          </a:xfrm>
          <a:custGeom>
            <a:avLst/>
            <a:gdLst/>
            <a:ahLst/>
            <a:cxnLst/>
            <a:rect r="r" b="b" t="t" l="l"/>
            <a:pathLst>
              <a:path h="6332997" w="8959998">
                <a:moveTo>
                  <a:pt x="0" y="0"/>
                </a:moveTo>
                <a:lnTo>
                  <a:pt x="8959998" y="0"/>
                </a:lnTo>
                <a:lnTo>
                  <a:pt x="8959998" y="6332997"/>
                </a:lnTo>
                <a:lnTo>
                  <a:pt x="0" y="6332997"/>
                </a:lnTo>
                <a:lnTo>
                  <a:pt x="0" y="0"/>
                </a:lnTo>
                <a:close/>
              </a:path>
            </a:pathLst>
          </a:custGeom>
          <a:blipFill>
            <a:blip r:embed="rId4"/>
            <a:stretch>
              <a:fillRect l="0" t="0" r="0" b="0"/>
            </a:stretch>
          </a:blipFill>
        </p:spPr>
      </p:sp>
      <p:sp>
        <p:nvSpPr>
          <p:cNvPr name="Freeform 6" id="6"/>
          <p:cNvSpPr/>
          <p:nvPr/>
        </p:nvSpPr>
        <p:spPr>
          <a:xfrm flipH="false" flipV="false" rot="-2316998">
            <a:off x="15764032" y="-3679484"/>
            <a:ext cx="8959998" cy="6332997"/>
          </a:xfrm>
          <a:custGeom>
            <a:avLst/>
            <a:gdLst/>
            <a:ahLst/>
            <a:cxnLst/>
            <a:rect r="r" b="b" t="t" l="l"/>
            <a:pathLst>
              <a:path h="6332997" w="8959998">
                <a:moveTo>
                  <a:pt x="0" y="0"/>
                </a:moveTo>
                <a:lnTo>
                  <a:pt x="8959998" y="0"/>
                </a:lnTo>
                <a:lnTo>
                  <a:pt x="8959998" y="6332998"/>
                </a:lnTo>
                <a:lnTo>
                  <a:pt x="0" y="6332998"/>
                </a:lnTo>
                <a:lnTo>
                  <a:pt x="0" y="0"/>
                </a:lnTo>
                <a:close/>
              </a:path>
            </a:pathLst>
          </a:custGeom>
          <a:blipFill>
            <a:blip r:embed="rId4"/>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215270" y="1870086"/>
            <a:ext cx="15458758" cy="5833825"/>
          </a:xfrm>
          <a:custGeom>
            <a:avLst/>
            <a:gdLst/>
            <a:ahLst/>
            <a:cxnLst/>
            <a:rect r="r" b="b" t="t" l="l"/>
            <a:pathLst>
              <a:path h="5833825" w="15458758">
                <a:moveTo>
                  <a:pt x="0" y="0"/>
                </a:moveTo>
                <a:lnTo>
                  <a:pt x="15458758" y="0"/>
                </a:lnTo>
                <a:lnTo>
                  <a:pt x="15458758" y="5833825"/>
                </a:lnTo>
                <a:lnTo>
                  <a:pt x="0" y="5833825"/>
                </a:lnTo>
                <a:lnTo>
                  <a:pt x="0" y="0"/>
                </a:lnTo>
                <a:close/>
              </a:path>
            </a:pathLst>
          </a:custGeom>
          <a:blipFill>
            <a:blip r:embed="rId3"/>
            <a:stretch>
              <a:fillRect l="-229" t="0" r="-229" b="0"/>
            </a:stretch>
          </a:blipFill>
        </p:spPr>
      </p:sp>
      <p:sp>
        <p:nvSpPr>
          <p:cNvPr name="TextBox 4" id="4"/>
          <p:cNvSpPr txBox="true"/>
          <p:nvPr/>
        </p:nvSpPr>
        <p:spPr>
          <a:xfrm rot="0">
            <a:off x="3490709" y="594931"/>
            <a:ext cx="10907880" cy="858013"/>
          </a:xfrm>
          <a:prstGeom prst="rect">
            <a:avLst/>
          </a:prstGeom>
        </p:spPr>
        <p:txBody>
          <a:bodyPr anchor="t" rtlCol="false" tIns="0" lIns="0" bIns="0" rIns="0">
            <a:spAutoFit/>
          </a:bodyPr>
          <a:lstStyle/>
          <a:p>
            <a:pPr algn="ctr">
              <a:lnSpc>
                <a:spcPts val="6751"/>
              </a:lnSpc>
              <a:spcBef>
                <a:spcPct val="0"/>
              </a:spcBef>
            </a:pPr>
            <a:r>
              <a:rPr lang="en-US" sz="5626">
                <a:solidFill>
                  <a:srgbClr val="FFFFFF"/>
                </a:solidFill>
                <a:latin typeface="Heebo"/>
                <a:ea typeface="Heebo"/>
                <a:cs typeface="Heebo"/>
                <a:sym typeface="Heebo"/>
              </a:rPr>
              <a:t>Visualization of 1 week %increase </a:t>
            </a:r>
          </a:p>
        </p:txBody>
      </p:sp>
      <p:sp>
        <p:nvSpPr>
          <p:cNvPr name="Freeform 5" id="5"/>
          <p:cNvSpPr/>
          <p:nvPr/>
        </p:nvSpPr>
        <p:spPr>
          <a:xfrm flipH="false" flipV="false" rot="-8699009">
            <a:off x="-5999213" y="-4551510"/>
            <a:ext cx="8959998" cy="6332997"/>
          </a:xfrm>
          <a:custGeom>
            <a:avLst/>
            <a:gdLst/>
            <a:ahLst/>
            <a:cxnLst/>
            <a:rect r="r" b="b" t="t" l="l"/>
            <a:pathLst>
              <a:path h="6332997" w="8959998">
                <a:moveTo>
                  <a:pt x="0" y="0"/>
                </a:moveTo>
                <a:lnTo>
                  <a:pt x="8959998" y="0"/>
                </a:lnTo>
                <a:lnTo>
                  <a:pt x="8959998" y="6332998"/>
                </a:lnTo>
                <a:lnTo>
                  <a:pt x="0" y="6332998"/>
                </a:lnTo>
                <a:lnTo>
                  <a:pt x="0" y="0"/>
                </a:lnTo>
                <a:close/>
              </a:path>
            </a:pathLst>
          </a:custGeom>
          <a:blipFill>
            <a:blip r:embed="rId4"/>
            <a:stretch>
              <a:fillRect l="0" t="0" r="0" b="0"/>
            </a:stretch>
          </a:blipFill>
        </p:spPr>
      </p:sp>
      <p:sp>
        <p:nvSpPr>
          <p:cNvPr name="Freeform 6" id="6"/>
          <p:cNvSpPr/>
          <p:nvPr/>
        </p:nvSpPr>
        <p:spPr>
          <a:xfrm flipH="false" flipV="false" rot="2823671">
            <a:off x="14382679" y="8354564"/>
            <a:ext cx="8959998" cy="6332997"/>
          </a:xfrm>
          <a:custGeom>
            <a:avLst/>
            <a:gdLst/>
            <a:ahLst/>
            <a:cxnLst/>
            <a:rect r="r" b="b" t="t" l="l"/>
            <a:pathLst>
              <a:path h="6332997" w="8959998">
                <a:moveTo>
                  <a:pt x="0" y="0"/>
                </a:moveTo>
                <a:lnTo>
                  <a:pt x="8959998" y="0"/>
                </a:lnTo>
                <a:lnTo>
                  <a:pt x="8959998" y="6332997"/>
                </a:lnTo>
                <a:lnTo>
                  <a:pt x="0" y="6332997"/>
                </a:lnTo>
                <a:lnTo>
                  <a:pt x="0" y="0"/>
                </a:lnTo>
                <a:close/>
              </a:path>
            </a:pathLst>
          </a:custGeom>
          <a:blipFill>
            <a:blip r:embed="rId4"/>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430057"/>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8775611">
            <a:off x="-6424816" y="7364313"/>
            <a:ext cx="9462500" cy="6688148"/>
          </a:xfrm>
          <a:custGeom>
            <a:avLst/>
            <a:gdLst/>
            <a:ahLst/>
            <a:cxnLst/>
            <a:rect r="r" b="b" t="t" l="l"/>
            <a:pathLst>
              <a:path h="6688148" w="9462500">
                <a:moveTo>
                  <a:pt x="0" y="0"/>
                </a:moveTo>
                <a:lnTo>
                  <a:pt x="9462500" y="0"/>
                </a:lnTo>
                <a:lnTo>
                  <a:pt x="9462500" y="6688148"/>
                </a:lnTo>
                <a:lnTo>
                  <a:pt x="0" y="6688148"/>
                </a:lnTo>
                <a:lnTo>
                  <a:pt x="0" y="0"/>
                </a:lnTo>
                <a:close/>
              </a:path>
            </a:pathLst>
          </a:custGeom>
          <a:blipFill>
            <a:blip r:embed="rId4"/>
            <a:stretch>
              <a:fillRect l="0" t="0" r="0" b="0"/>
            </a:stretch>
          </a:blipFill>
        </p:spPr>
      </p:sp>
      <p:sp>
        <p:nvSpPr>
          <p:cNvPr name="Freeform 4" id="4"/>
          <p:cNvSpPr/>
          <p:nvPr/>
        </p:nvSpPr>
        <p:spPr>
          <a:xfrm flipH="false" flipV="false" rot="0">
            <a:off x="16861552" y="-2036800"/>
            <a:ext cx="9462500" cy="6688148"/>
          </a:xfrm>
          <a:custGeom>
            <a:avLst/>
            <a:gdLst/>
            <a:ahLst/>
            <a:cxnLst/>
            <a:rect r="r" b="b" t="t" l="l"/>
            <a:pathLst>
              <a:path h="6688148" w="9462500">
                <a:moveTo>
                  <a:pt x="0" y="0"/>
                </a:moveTo>
                <a:lnTo>
                  <a:pt x="9462500" y="0"/>
                </a:lnTo>
                <a:lnTo>
                  <a:pt x="9462500" y="6688148"/>
                </a:lnTo>
                <a:lnTo>
                  <a:pt x="0" y="6688148"/>
                </a:lnTo>
                <a:lnTo>
                  <a:pt x="0" y="0"/>
                </a:lnTo>
                <a:close/>
              </a:path>
            </a:pathLst>
          </a:custGeom>
          <a:blipFill>
            <a:blip r:embed="rId4"/>
            <a:stretch>
              <a:fillRect l="0" t="0" r="0" b="0"/>
            </a:stretch>
          </a:blipFill>
        </p:spPr>
      </p:sp>
      <p:sp>
        <p:nvSpPr>
          <p:cNvPr name="TextBox 5" id="5"/>
          <p:cNvSpPr txBox="true"/>
          <p:nvPr/>
        </p:nvSpPr>
        <p:spPr>
          <a:xfrm rot="0">
            <a:off x="9931739" y="2056825"/>
            <a:ext cx="5229150" cy="1028700"/>
          </a:xfrm>
          <a:prstGeom prst="rect">
            <a:avLst/>
          </a:prstGeom>
        </p:spPr>
        <p:txBody>
          <a:bodyPr anchor="t" rtlCol="false" tIns="0" lIns="0" bIns="0" rIns="0">
            <a:spAutoFit/>
          </a:bodyPr>
          <a:lstStyle/>
          <a:p>
            <a:pPr algn="ctr" marL="0" indent="0" lvl="0">
              <a:lnSpc>
                <a:spcPts val="8160"/>
              </a:lnSpc>
              <a:spcBef>
                <a:spcPct val="0"/>
              </a:spcBef>
            </a:pPr>
            <a:r>
              <a:rPr lang="en-US" sz="6800" strike="noStrike" u="none">
                <a:solidFill>
                  <a:srgbClr val="FFFFFF"/>
                </a:solidFill>
                <a:latin typeface="Red Hat Display"/>
                <a:ea typeface="Red Hat Display"/>
                <a:cs typeface="Red Hat Display"/>
                <a:sym typeface="Red Hat Display"/>
              </a:rPr>
              <a:t>Genetics</a:t>
            </a:r>
          </a:p>
        </p:txBody>
      </p:sp>
      <p:sp>
        <p:nvSpPr>
          <p:cNvPr name="TextBox 6" id="6"/>
          <p:cNvSpPr txBox="true"/>
          <p:nvPr/>
        </p:nvSpPr>
        <p:spPr>
          <a:xfrm rot="0">
            <a:off x="9931739" y="2964578"/>
            <a:ext cx="5229150" cy="1270425"/>
          </a:xfrm>
          <a:prstGeom prst="rect">
            <a:avLst/>
          </a:prstGeom>
        </p:spPr>
        <p:txBody>
          <a:bodyPr anchor="t" rtlCol="false" tIns="0" lIns="0" bIns="0" rIns="0">
            <a:spAutoFit/>
          </a:bodyPr>
          <a:lstStyle/>
          <a:p>
            <a:pPr algn="ctr">
              <a:lnSpc>
                <a:spcPts val="2879"/>
              </a:lnSpc>
            </a:pPr>
            <a:r>
              <a:rPr lang="en-US" sz="2400">
                <a:solidFill>
                  <a:srgbClr val="FFFFFF"/>
                </a:solidFill>
                <a:latin typeface="Heebo"/>
                <a:ea typeface="Heebo"/>
                <a:cs typeface="Heebo"/>
                <a:sym typeface="Heebo"/>
              </a:rPr>
              <a:t>Some diseases have a hereditary component and can be passed down through families</a:t>
            </a:r>
          </a:p>
        </p:txBody>
      </p:sp>
      <p:sp>
        <p:nvSpPr>
          <p:cNvPr name="TextBox 7" id="7"/>
          <p:cNvSpPr txBox="true"/>
          <p:nvPr/>
        </p:nvSpPr>
        <p:spPr>
          <a:xfrm rot="0">
            <a:off x="9931739" y="7668400"/>
            <a:ext cx="5229150" cy="1270425"/>
          </a:xfrm>
          <a:prstGeom prst="rect">
            <a:avLst/>
          </a:prstGeom>
        </p:spPr>
        <p:txBody>
          <a:bodyPr anchor="t" rtlCol="false" tIns="0" lIns="0" bIns="0" rIns="0">
            <a:spAutoFit/>
          </a:bodyPr>
          <a:lstStyle/>
          <a:p>
            <a:pPr algn="ctr">
              <a:lnSpc>
                <a:spcPts val="2879"/>
              </a:lnSpc>
            </a:pPr>
            <a:r>
              <a:rPr lang="en-US" sz="2400">
                <a:solidFill>
                  <a:srgbClr val="FFFFFF"/>
                </a:solidFill>
                <a:latin typeface="Heebo"/>
                <a:ea typeface="Heebo"/>
                <a:cs typeface="Heebo"/>
                <a:sym typeface="Heebo"/>
              </a:rPr>
              <a:t>Some illnesses are more common in one gender than the other</a:t>
            </a:r>
          </a:p>
        </p:txBody>
      </p:sp>
      <p:sp>
        <p:nvSpPr>
          <p:cNvPr name="TextBox 8" id="8"/>
          <p:cNvSpPr txBox="true"/>
          <p:nvPr/>
        </p:nvSpPr>
        <p:spPr>
          <a:xfrm rot="0">
            <a:off x="1531425" y="392724"/>
            <a:ext cx="15225150" cy="914550"/>
          </a:xfrm>
          <a:prstGeom prst="rect">
            <a:avLst/>
          </a:prstGeom>
        </p:spPr>
        <p:txBody>
          <a:bodyPr anchor="t" rtlCol="false" tIns="0" lIns="0" bIns="0" rIns="0">
            <a:spAutoFit/>
          </a:bodyPr>
          <a:lstStyle/>
          <a:p>
            <a:pPr algn="ctr">
              <a:lnSpc>
                <a:spcPts val="8159"/>
              </a:lnSpc>
            </a:pPr>
            <a:r>
              <a:rPr lang="en-US" sz="6800">
                <a:solidFill>
                  <a:srgbClr val="FFFFFF"/>
                </a:solidFill>
                <a:latin typeface="Red Hat Display"/>
                <a:ea typeface="Red Hat Display"/>
                <a:cs typeface="Red Hat Display"/>
                <a:sym typeface="Red Hat Display"/>
              </a:rPr>
              <a:t>Risk factors</a:t>
            </a:r>
          </a:p>
        </p:txBody>
      </p:sp>
      <p:sp>
        <p:nvSpPr>
          <p:cNvPr name="TextBox 9" id="9"/>
          <p:cNvSpPr txBox="true"/>
          <p:nvPr/>
        </p:nvSpPr>
        <p:spPr>
          <a:xfrm rot="0">
            <a:off x="3127111" y="4401491"/>
            <a:ext cx="5229150" cy="1028700"/>
          </a:xfrm>
          <a:prstGeom prst="rect">
            <a:avLst/>
          </a:prstGeom>
        </p:spPr>
        <p:txBody>
          <a:bodyPr anchor="t" rtlCol="false" tIns="0" lIns="0" bIns="0" rIns="0">
            <a:spAutoFit/>
          </a:bodyPr>
          <a:lstStyle/>
          <a:p>
            <a:pPr algn="ctr" marL="0" indent="0" lvl="0">
              <a:lnSpc>
                <a:spcPts val="8160"/>
              </a:lnSpc>
              <a:spcBef>
                <a:spcPct val="0"/>
              </a:spcBef>
            </a:pPr>
            <a:r>
              <a:rPr lang="en-US" sz="6800" strike="noStrike" u="none">
                <a:solidFill>
                  <a:srgbClr val="FFFFFF"/>
                </a:solidFill>
                <a:latin typeface="Red Hat Display"/>
                <a:ea typeface="Red Hat Display"/>
                <a:cs typeface="Red Hat Display"/>
                <a:sym typeface="Red Hat Display"/>
              </a:rPr>
              <a:t>Lifestyle</a:t>
            </a:r>
          </a:p>
        </p:txBody>
      </p:sp>
      <p:sp>
        <p:nvSpPr>
          <p:cNvPr name="TextBox 10" id="10"/>
          <p:cNvSpPr txBox="true"/>
          <p:nvPr/>
        </p:nvSpPr>
        <p:spPr>
          <a:xfrm rot="0">
            <a:off x="3127111" y="2964578"/>
            <a:ext cx="5229150" cy="1270425"/>
          </a:xfrm>
          <a:prstGeom prst="rect">
            <a:avLst/>
          </a:prstGeom>
        </p:spPr>
        <p:txBody>
          <a:bodyPr anchor="t" rtlCol="false" tIns="0" lIns="0" bIns="0" rIns="0">
            <a:spAutoFit/>
          </a:bodyPr>
          <a:lstStyle/>
          <a:p>
            <a:pPr algn="ctr">
              <a:lnSpc>
                <a:spcPts val="2879"/>
              </a:lnSpc>
            </a:pPr>
            <a:r>
              <a:rPr lang="en-US" sz="2400">
                <a:solidFill>
                  <a:srgbClr val="FFFFFF"/>
                </a:solidFill>
                <a:latin typeface="Heebo"/>
                <a:ea typeface="Heebo"/>
                <a:cs typeface="Heebo"/>
                <a:sym typeface="Heebo"/>
              </a:rPr>
              <a:t>Many diseases occur more frequently in certain age brackets</a:t>
            </a:r>
          </a:p>
        </p:txBody>
      </p:sp>
      <p:sp>
        <p:nvSpPr>
          <p:cNvPr name="TextBox 11" id="11"/>
          <p:cNvSpPr txBox="true"/>
          <p:nvPr/>
        </p:nvSpPr>
        <p:spPr>
          <a:xfrm rot="0">
            <a:off x="3127111" y="5309244"/>
            <a:ext cx="5229150" cy="1270425"/>
          </a:xfrm>
          <a:prstGeom prst="rect">
            <a:avLst/>
          </a:prstGeom>
        </p:spPr>
        <p:txBody>
          <a:bodyPr anchor="t" rtlCol="false" tIns="0" lIns="0" bIns="0" rIns="0">
            <a:spAutoFit/>
          </a:bodyPr>
          <a:lstStyle/>
          <a:p>
            <a:pPr algn="ctr">
              <a:lnSpc>
                <a:spcPts val="2879"/>
              </a:lnSpc>
            </a:pPr>
            <a:r>
              <a:rPr lang="en-US" sz="2400">
                <a:solidFill>
                  <a:srgbClr val="FFFFFF"/>
                </a:solidFill>
                <a:latin typeface="Heebo"/>
                <a:ea typeface="Heebo"/>
                <a:cs typeface="Heebo"/>
                <a:sym typeface="Heebo"/>
              </a:rPr>
              <a:t>Certain behaviors can increase the risk of developing</a:t>
            </a:r>
          </a:p>
          <a:p>
            <a:pPr algn="ctr">
              <a:lnSpc>
                <a:spcPts val="2879"/>
              </a:lnSpc>
            </a:pPr>
            <a:r>
              <a:rPr lang="en-US" sz="2400">
                <a:solidFill>
                  <a:srgbClr val="FFFFFF"/>
                </a:solidFill>
                <a:latin typeface="Heebo"/>
                <a:ea typeface="Heebo"/>
                <a:cs typeface="Heebo"/>
                <a:sym typeface="Heebo"/>
              </a:rPr>
              <a:t>certain illnesses</a:t>
            </a:r>
          </a:p>
        </p:txBody>
      </p:sp>
      <p:sp>
        <p:nvSpPr>
          <p:cNvPr name="TextBox 12" id="12"/>
          <p:cNvSpPr txBox="true"/>
          <p:nvPr/>
        </p:nvSpPr>
        <p:spPr>
          <a:xfrm rot="0">
            <a:off x="9931739" y="4401491"/>
            <a:ext cx="5229150" cy="1028700"/>
          </a:xfrm>
          <a:prstGeom prst="rect">
            <a:avLst/>
          </a:prstGeom>
        </p:spPr>
        <p:txBody>
          <a:bodyPr anchor="t" rtlCol="false" tIns="0" lIns="0" bIns="0" rIns="0">
            <a:spAutoFit/>
          </a:bodyPr>
          <a:lstStyle/>
          <a:p>
            <a:pPr algn="ctr" marL="0" indent="0" lvl="0">
              <a:lnSpc>
                <a:spcPts val="8160"/>
              </a:lnSpc>
              <a:spcBef>
                <a:spcPct val="0"/>
              </a:spcBef>
            </a:pPr>
            <a:r>
              <a:rPr lang="en-US" sz="6800" strike="noStrike" u="none">
                <a:solidFill>
                  <a:srgbClr val="FFFFFF"/>
                </a:solidFill>
                <a:latin typeface="Red Hat Display"/>
                <a:ea typeface="Red Hat Display"/>
                <a:cs typeface="Red Hat Display"/>
                <a:sym typeface="Red Hat Display"/>
              </a:rPr>
              <a:t>Environment</a:t>
            </a:r>
          </a:p>
        </p:txBody>
      </p:sp>
      <p:sp>
        <p:nvSpPr>
          <p:cNvPr name="TextBox 13" id="13"/>
          <p:cNvSpPr txBox="true"/>
          <p:nvPr/>
        </p:nvSpPr>
        <p:spPr>
          <a:xfrm rot="0">
            <a:off x="9931739" y="5309244"/>
            <a:ext cx="5229150" cy="1270425"/>
          </a:xfrm>
          <a:prstGeom prst="rect">
            <a:avLst/>
          </a:prstGeom>
        </p:spPr>
        <p:txBody>
          <a:bodyPr anchor="t" rtlCol="false" tIns="0" lIns="0" bIns="0" rIns="0">
            <a:spAutoFit/>
          </a:bodyPr>
          <a:lstStyle/>
          <a:p>
            <a:pPr algn="ctr">
              <a:lnSpc>
                <a:spcPts val="2879"/>
              </a:lnSpc>
            </a:pPr>
            <a:r>
              <a:rPr lang="en-US" sz="2400">
                <a:solidFill>
                  <a:srgbClr val="FFFFFF"/>
                </a:solidFill>
                <a:latin typeface="Heebo"/>
                <a:ea typeface="Heebo"/>
                <a:cs typeface="Heebo"/>
                <a:sym typeface="Heebo"/>
              </a:rPr>
              <a:t>Exposure to certain substances in the environment can increase the risk of developing some diseases</a:t>
            </a:r>
          </a:p>
        </p:txBody>
      </p:sp>
      <p:sp>
        <p:nvSpPr>
          <p:cNvPr name="TextBox 14" id="14"/>
          <p:cNvSpPr txBox="true"/>
          <p:nvPr/>
        </p:nvSpPr>
        <p:spPr>
          <a:xfrm rot="0">
            <a:off x="9931739" y="6760647"/>
            <a:ext cx="5229150" cy="1028700"/>
          </a:xfrm>
          <a:prstGeom prst="rect">
            <a:avLst/>
          </a:prstGeom>
        </p:spPr>
        <p:txBody>
          <a:bodyPr anchor="t" rtlCol="false" tIns="0" lIns="0" bIns="0" rIns="0">
            <a:spAutoFit/>
          </a:bodyPr>
          <a:lstStyle/>
          <a:p>
            <a:pPr algn="ctr" marL="0" indent="0" lvl="0">
              <a:lnSpc>
                <a:spcPts val="8160"/>
              </a:lnSpc>
              <a:spcBef>
                <a:spcPct val="0"/>
              </a:spcBef>
            </a:pPr>
            <a:r>
              <a:rPr lang="en-US" sz="6800" strike="noStrike" u="none">
                <a:solidFill>
                  <a:srgbClr val="FFFFFF"/>
                </a:solidFill>
                <a:latin typeface="Red Hat Display"/>
                <a:ea typeface="Red Hat Display"/>
                <a:cs typeface="Red Hat Display"/>
                <a:sym typeface="Red Hat Display"/>
              </a:rPr>
              <a:t>Gender</a:t>
            </a:r>
          </a:p>
        </p:txBody>
      </p:sp>
      <p:sp>
        <p:nvSpPr>
          <p:cNvPr name="TextBox 15" id="15"/>
          <p:cNvSpPr txBox="true"/>
          <p:nvPr/>
        </p:nvSpPr>
        <p:spPr>
          <a:xfrm rot="0">
            <a:off x="3127111" y="1988425"/>
            <a:ext cx="5229150" cy="548550"/>
          </a:xfrm>
          <a:prstGeom prst="rect">
            <a:avLst/>
          </a:prstGeom>
        </p:spPr>
        <p:txBody>
          <a:bodyPr anchor="t" rtlCol="false" tIns="0" lIns="0" bIns="0" rIns="0">
            <a:spAutoFit/>
          </a:bodyPr>
          <a:lstStyle/>
          <a:p>
            <a:pPr algn="ctr">
              <a:lnSpc>
                <a:spcPts val="8159"/>
              </a:lnSpc>
            </a:pPr>
            <a:r>
              <a:rPr lang="en-US" sz="6800">
                <a:solidFill>
                  <a:srgbClr val="FFFFFF"/>
                </a:solidFill>
                <a:latin typeface="Red Hat Display"/>
                <a:ea typeface="Red Hat Display"/>
                <a:cs typeface="Red Hat Display"/>
                <a:sym typeface="Red Hat Display"/>
              </a:rPr>
              <a:t>Age</a:t>
            </a:r>
          </a:p>
        </p:txBody>
      </p:sp>
      <p:sp>
        <p:nvSpPr>
          <p:cNvPr name="TextBox 16" id="16"/>
          <p:cNvSpPr txBox="true"/>
          <p:nvPr/>
        </p:nvSpPr>
        <p:spPr>
          <a:xfrm rot="0">
            <a:off x="2967194" y="6630175"/>
            <a:ext cx="6016889" cy="1028700"/>
          </a:xfrm>
          <a:prstGeom prst="rect">
            <a:avLst/>
          </a:prstGeom>
        </p:spPr>
        <p:txBody>
          <a:bodyPr anchor="t" rtlCol="false" tIns="0" lIns="0" bIns="0" rIns="0">
            <a:spAutoFit/>
          </a:bodyPr>
          <a:lstStyle/>
          <a:p>
            <a:pPr algn="ctr" marL="0" indent="0" lvl="0">
              <a:lnSpc>
                <a:spcPts val="8160"/>
              </a:lnSpc>
              <a:spcBef>
                <a:spcPct val="0"/>
              </a:spcBef>
            </a:pPr>
            <a:r>
              <a:rPr lang="en-US" sz="6800" strike="noStrike" u="none">
                <a:solidFill>
                  <a:srgbClr val="FFFFFF"/>
                </a:solidFill>
                <a:latin typeface="Red Hat Display"/>
                <a:ea typeface="Red Hat Display"/>
                <a:cs typeface="Red Hat Display"/>
                <a:sym typeface="Red Hat Display"/>
              </a:rPr>
              <a:t>Medical History</a:t>
            </a:r>
          </a:p>
        </p:txBody>
      </p:sp>
      <p:sp>
        <p:nvSpPr>
          <p:cNvPr name="TextBox 17" id="17"/>
          <p:cNvSpPr txBox="true"/>
          <p:nvPr/>
        </p:nvSpPr>
        <p:spPr>
          <a:xfrm rot="0">
            <a:off x="3127111" y="7668400"/>
            <a:ext cx="5229150" cy="1270425"/>
          </a:xfrm>
          <a:prstGeom prst="rect">
            <a:avLst/>
          </a:prstGeom>
        </p:spPr>
        <p:txBody>
          <a:bodyPr anchor="t" rtlCol="false" tIns="0" lIns="0" bIns="0" rIns="0">
            <a:spAutoFit/>
          </a:bodyPr>
          <a:lstStyle/>
          <a:p>
            <a:pPr algn="ctr">
              <a:lnSpc>
                <a:spcPts val="2879"/>
              </a:lnSpc>
            </a:pPr>
            <a:r>
              <a:rPr lang="en-US" sz="2400">
                <a:solidFill>
                  <a:srgbClr val="FFFFFF"/>
                </a:solidFill>
                <a:latin typeface="Heebo"/>
                <a:ea typeface="Heebo"/>
                <a:cs typeface="Heebo"/>
                <a:sym typeface="Heebo"/>
              </a:rPr>
              <a:t>A personal or family history of certain illnesses can increase the risk of developing related conditions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430057"/>
        </a:solidFill>
      </p:bgPr>
    </p:bg>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3"/>
            <a:stretch>
              <a:fillRect l="0" t="0" r="0" b="0"/>
            </a:stretch>
          </a:blipFill>
        </p:spPr>
      </p:sp>
      <p:sp>
        <p:nvSpPr>
          <p:cNvPr name="Freeform 3" id="3"/>
          <p:cNvSpPr/>
          <p:nvPr/>
        </p:nvSpPr>
        <p:spPr>
          <a:xfrm flipH="false" flipV="false" rot="0">
            <a:off x="17228752" y="3207350"/>
            <a:ext cx="9462500" cy="6688148"/>
          </a:xfrm>
          <a:custGeom>
            <a:avLst/>
            <a:gdLst/>
            <a:ahLst/>
            <a:cxnLst/>
            <a:rect r="r" b="b" t="t" l="l"/>
            <a:pathLst>
              <a:path h="6688148" w="9462500">
                <a:moveTo>
                  <a:pt x="0" y="0"/>
                </a:moveTo>
                <a:lnTo>
                  <a:pt x="9462500" y="0"/>
                </a:lnTo>
                <a:lnTo>
                  <a:pt x="9462500" y="6688148"/>
                </a:lnTo>
                <a:lnTo>
                  <a:pt x="0" y="6688148"/>
                </a:lnTo>
                <a:lnTo>
                  <a:pt x="0" y="0"/>
                </a:lnTo>
                <a:close/>
              </a:path>
            </a:pathLst>
          </a:custGeom>
          <a:blipFill>
            <a:blip r:embed="rId4"/>
            <a:stretch>
              <a:fillRect l="0" t="0" r="0" b="0"/>
            </a:stretch>
          </a:blipFill>
        </p:spPr>
      </p:sp>
      <p:sp>
        <p:nvSpPr>
          <p:cNvPr name="Freeform 4" id="4"/>
          <p:cNvSpPr/>
          <p:nvPr/>
        </p:nvSpPr>
        <p:spPr>
          <a:xfrm flipH="false" flipV="false" rot="-8467014">
            <a:off x="-6080991" y="-4534129"/>
            <a:ext cx="9462500" cy="6688148"/>
          </a:xfrm>
          <a:custGeom>
            <a:avLst/>
            <a:gdLst/>
            <a:ahLst/>
            <a:cxnLst/>
            <a:rect r="r" b="b" t="t" l="l"/>
            <a:pathLst>
              <a:path h="6688148" w="9462500">
                <a:moveTo>
                  <a:pt x="0" y="0"/>
                </a:moveTo>
                <a:lnTo>
                  <a:pt x="9462500" y="0"/>
                </a:lnTo>
                <a:lnTo>
                  <a:pt x="9462500" y="6688148"/>
                </a:lnTo>
                <a:lnTo>
                  <a:pt x="0" y="6688148"/>
                </a:lnTo>
                <a:lnTo>
                  <a:pt x="0" y="0"/>
                </a:lnTo>
                <a:close/>
              </a:path>
            </a:pathLst>
          </a:custGeom>
          <a:blipFill>
            <a:blip r:embed="rId4"/>
            <a:stretch>
              <a:fillRect l="0" t="0" r="0" b="0"/>
            </a:stretch>
          </a:blipFill>
        </p:spPr>
      </p:sp>
      <p:sp>
        <p:nvSpPr>
          <p:cNvPr name="TextBox 5" id="5"/>
          <p:cNvSpPr txBox="true"/>
          <p:nvPr/>
        </p:nvSpPr>
        <p:spPr>
          <a:xfrm rot="0">
            <a:off x="1531425" y="822945"/>
            <a:ext cx="15225150" cy="914550"/>
          </a:xfrm>
          <a:prstGeom prst="rect">
            <a:avLst/>
          </a:prstGeom>
        </p:spPr>
        <p:txBody>
          <a:bodyPr anchor="t" rtlCol="false" tIns="0" lIns="0" bIns="0" rIns="0">
            <a:spAutoFit/>
          </a:bodyPr>
          <a:lstStyle/>
          <a:p>
            <a:pPr algn="ctr">
              <a:lnSpc>
                <a:spcPts val="8159"/>
              </a:lnSpc>
            </a:pPr>
            <a:r>
              <a:rPr lang="en-US" sz="6800">
                <a:solidFill>
                  <a:srgbClr val="FFFFFF"/>
                </a:solidFill>
                <a:latin typeface="Red Hat Display"/>
                <a:ea typeface="Red Hat Display"/>
                <a:cs typeface="Red Hat Display"/>
                <a:sym typeface="Red Hat Display"/>
              </a:rPr>
              <a:t>Disease prevalence</a:t>
            </a:r>
          </a:p>
        </p:txBody>
      </p:sp>
      <p:sp>
        <p:nvSpPr>
          <p:cNvPr name="TextBox 6" id="6"/>
          <p:cNvSpPr txBox="true"/>
          <p:nvPr/>
        </p:nvSpPr>
        <p:spPr>
          <a:xfrm rot="0">
            <a:off x="1531425" y="8547994"/>
            <a:ext cx="15225150" cy="558075"/>
          </a:xfrm>
          <a:prstGeom prst="rect">
            <a:avLst/>
          </a:prstGeom>
        </p:spPr>
        <p:txBody>
          <a:bodyPr anchor="t" rtlCol="false" tIns="0" lIns="0" bIns="0" rIns="0">
            <a:spAutoFit/>
          </a:bodyPr>
          <a:lstStyle/>
          <a:p>
            <a:pPr algn="ctr">
              <a:lnSpc>
                <a:spcPts val="2400"/>
              </a:lnSpc>
            </a:pPr>
            <a:r>
              <a:rPr lang="en-US" sz="2000">
                <a:solidFill>
                  <a:srgbClr val="FFFFFF"/>
                </a:solidFill>
                <a:latin typeface="Heebo"/>
                <a:ea typeface="Heebo"/>
                <a:cs typeface="Heebo"/>
                <a:sym typeface="Heebo"/>
              </a:rPr>
              <a:t>Follow the link in the map to modify its data and then paste the new one here. </a:t>
            </a:r>
            <a:r>
              <a:rPr lang="en-US" sz="2000" u="sng">
                <a:solidFill>
                  <a:srgbClr val="FFFFFF"/>
                </a:solidFill>
                <a:latin typeface="Heebo Bold"/>
                <a:ea typeface="Heebo Bold"/>
                <a:cs typeface="Heebo Bold"/>
                <a:sym typeface="Heebo Bold"/>
                <a:hlinkClick r:id="rId5" tooltip="https://slidesgo.com/slidesgo-school/presentation-tips/how-to-modify-a-graph-in-our-templates?utm_source=slidesgo_template&amp;utm_medium=referral-link&amp;utm_campaign=how-to-modify-a-graph-in-our-templates&amp;utm_term=slidesgo-school&amp;utm_content=how-to-modify-a-graph-in-our-templates"/>
              </a:rPr>
              <a:t>For more info, click here</a:t>
            </a:r>
          </a:p>
        </p:txBody>
      </p:sp>
      <p:sp>
        <p:nvSpPr>
          <p:cNvPr name="TextBox 7" id="7"/>
          <p:cNvSpPr txBox="true"/>
          <p:nvPr/>
        </p:nvSpPr>
        <p:spPr>
          <a:xfrm rot="0">
            <a:off x="12080939" y="6518678"/>
            <a:ext cx="4191750" cy="1088025"/>
          </a:xfrm>
          <a:prstGeom prst="rect">
            <a:avLst/>
          </a:prstGeom>
        </p:spPr>
        <p:txBody>
          <a:bodyPr anchor="t" rtlCol="false" tIns="0" lIns="0" bIns="0" rIns="0">
            <a:spAutoFit/>
          </a:bodyPr>
          <a:lstStyle/>
          <a:p>
            <a:pPr algn="l">
              <a:lnSpc>
                <a:spcPts val="2879"/>
              </a:lnSpc>
            </a:pPr>
            <a:r>
              <a:rPr lang="en-US" sz="2400">
                <a:solidFill>
                  <a:srgbClr val="FFFFFF"/>
                </a:solidFill>
                <a:latin typeface="Heebo"/>
                <a:ea typeface="Heebo"/>
                <a:cs typeface="Heebo"/>
                <a:sym typeface="Heebo"/>
              </a:rPr>
              <a:t>15-30% of the population in these regions are affected by the disease</a:t>
            </a:r>
          </a:p>
        </p:txBody>
      </p:sp>
      <p:sp>
        <p:nvSpPr>
          <p:cNvPr name="TextBox 8" id="8"/>
          <p:cNvSpPr txBox="true"/>
          <p:nvPr/>
        </p:nvSpPr>
        <p:spPr>
          <a:xfrm rot="0">
            <a:off x="12080939" y="4781052"/>
            <a:ext cx="4191750" cy="1088025"/>
          </a:xfrm>
          <a:prstGeom prst="rect">
            <a:avLst/>
          </a:prstGeom>
        </p:spPr>
        <p:txBody>
          <a:bodyPr anchor="t" rtlCol="false" tIns="0" lIns="0" bIns="0" rIns="0">
            <a:spAutoFit/>
          </a:bodyPr>
          <a:lstStyle/>
          <a:p>
            <a:pPr algn="l">
              <a:lnSpc>
                <a:spcPts val="2879"/>
              </a:lnSpc>
            </a:pPr>
            <a:r>
              <a:rPr lang="en-US" sz="2400">
                <a:solidFill>
                  <a:srgbClr val="FFFFFF"/>
                </a:solidFill>
                <a:latin typeface="Heebo"/>
                <a:ea typeface="Heebo"/>
                <a:cs typeface="Heebo"/>
                <a:sym typeface="Heebo"/>
              </a:rPr>
              <a:t>6-14% of the population in these regions are affected by the disease</a:t>
            </a:r>
          </a:p>
        </p:txBody>
      </p:sp>
      <p:sp>
        <p:nvSpPr>
          <p:cNvPr name="TextBox 9" id="9"/>
          <p:cNvSpPr txBox="true"/>
          <p:nvPr/>
        </p:nvSpPr>
        <p:spPr>
          <a:xfrm rot="0">
            <a:off x="12080939" y="3043476"/>
            <a:ext cx="4191750" cy="1088025"/>
          </a:xfrm>
          <a:prstGeom prst="rect">
            <a:avLst/>
          </a:prstGeom>
        </p:spPr>
        <p:txBody>
          <a:bodyPr anchor="t" rtlCol="false" tIns="0" lIns="0" bIns="0" rIns="0">
            <a:spAutoFit/>
          </a:bodyPr>
          <a:lstStyle/>
          <a:p>
            <a:pPr algn="l">
              <a:lnSpc>
                <a:spcPts val="2879"/>
              </a:lnSpc>
            </a:pPr>
            <a:r>
              <a:rPr lang="en-US" sz="2400">
                <a:solidFill>
                  <a:srgbClr val="FFFFFF"/>
                </a:solidFill>
                <a:latin typeface="Heebo"/>
                <a:ea typeface="Heebo"/>
                <a:cs typeface="Heebo"/>
                <a:sym typeface="Heebo"/>
              </a:rPr>
              <a:t>0-5% of the population in these regions are affected by the disease</a:t>
            </a:r>
          </a:p>
        </p:txBody>
      </p:sp>
      <p:grpSp>
        <p:nvGrpSpPr>
          <p:cNvPr name="Group 10" id="10"/>
          <p:cNvGrpSpPr/>
          <p:nvPr/>
        </p:nvGrpSpPr>
        <p:grpSpPr>
          <a:xfrm rot="0">
            <a:off x="11751357" y="3197839"/>
            <a:ext cx="238650" cy="238650"/>
            <a:chOff x="0" y="0"/>
            <a:chExt cx="318200" cy="318200"/>
          </a:xfrm>
        </p:grpSpPr>
        <p:sp>
          <p:nvSpPr>
            <p:cNvPr name="Freeform 11" id="11"/>
            <p:cNvSpPr/>
            <p:nvPr/>
          </p:nvSpPr>
          <p:spPr>
            <a:xfrm flipH="false" flipV="false" rot="0">
              <a:off x="12700" y="12700"/>
              <a:ext cx="292862" cy="292862"/>
            </a:xfrm>
            <a:custGeom>
              <a:avLst/>
              <a:gdLst/>
              <a:ahLst/>
              <a:cxnLst/>
              <a:rect r="r" b="b" t="t" l="l"/>
              <a:pathLst>
                <a:path h="292862" w="292862">
                  <a:moveTo>
                    <a:pt x="0" y="146431"/>
                  </a:moveTo>
                  <a:cubicBezTo>
                    <a:pt x="0" y="65532"/>
                    <a:pt x="65532" y="0"/>
                    <a:pt x="146431" y="0"/>
                  </a:cubicBezTo>
                  <a:cubicBezTo>
                    <a:pt x="227330" y="0"/>
                    <a:pt x="292862" y="65532"/>
                    <a:pt x="292862" y="146431"/>
                  </a:cubicBezTo>
                  <a:cubicBezTo>
                    <a:pt x="292862" y="227330"/>
                    <a:pt x="227203" y="292862"/>
                    <a:pt x="146431" y="292862"/>
                  </a:cubicBezTo>
                  <a:cubicBezTo>
                    <a:pt x="65659" y="292862"/>
                    <a:pt x="0" y="227203"/>
                    <a:pt x="0" y="146431"/>
                  </a:cubicBezTo>
                  <a:close/>
                </a:path>
              </a:pathLst>
            </a:custGeom>
            <a:solidFill>
              <a:srgbClr val="88E589"/>
            </a:solidFill>
          </p:spPr>
        </p:sp>
        <p:sp>
          <p:nvSpPr>
            <p:cNvPr name="Freeform 12" id="12"/>
            <p:cNvSpPr/>
            <p:nvPr/>
          </p:nvSpPr>
          <p:spPr>
            <a:xfrm flipH="false" flipV="false" rot="0">
              <a:off x="0" y="0"/>
              <a:ext cx="318262" cy="318262"/>
            </a:xfrm>
            <a:custGeom>
              <a:avLst/>
              <a:gdLst/>
              <a:ahLst/>
              <a:cxnLst/>
              <a:rect r="r" b="b" t="t" l="l"/>
              <a:pathLst>
                <a:path h="318262" w="318262">
                  <a:moveTo>
                    <a:pt x="0" y="159131"/>
                  </a:moveTo>
                  <a:cubicBezTo>
                    <a:pt x="0" y="71247"/>
                    <a:pt x="71247" y="0"/>
                    <a:pt x="159131" y="0"/>
                  </a:cubicBezTo>
                  <a:lnTo>
                    <a:pt x="159131" y="12700"/>
                  </a:lnTo>
                  <a:lnTo>
                    <a:pt x="159131" y="0"/>
                  </a:lnTo>
                  <a:cubicBezTo>
                    <a:pt x="247015" y="0"/>
                    <a:pt x="318262" y="71247"/>
                    <a:pt x="318262" y="159131"/>
                  </a:cubicBezTo>
                  <a:lnTo>
                    <a:pt x="305562" y="159131"/>
                  </a:lnTo>
                  <a:lnTo>
                    <a:pt x="318262" y="159131"/>
                  </a:lnTo>
                  <a:cubicBezTo>
                    <a:pt x="318262" y="247015"/>
                    <a:pt x="247015" y="318262"/>
                    <a:pt x="159131" y="318262"/>
                  </a:cubicBezTo>
                  <a:lnTo>
                    <a:pt x="159131" y="305562"/>
                  </a:lnTo>
                  <a:lnTo>
                    <a:pt x="159131" y="318262"/>
                  </a:lnTo>
                  <a:cubicBezTo>
                    <a:pt x="71247" y="318262"/>
                    <a:pt x="0" y="247015"/>
                    <a:pt x="0" y="159131"/>
                  </a:cubicBezTo>
                  <a:lnTo>
                    <a:pt x="12700" y="159131"/>
                  </a:lnTo>
                  <a:lnTo>
                    <a:pt x="25400" y="159131"/>
                  </a:lnTo>
                  <a:lnTo>
                    <a:pt x="12700" y="159131"/>
                  </a:lnTo>
                  <a:lnTo>
                    <a:pt x="0" y="159131"/>
                  </a:lnTo>
                  <a:moveTo>
                    <a:pt x="25400" y="159131"/>
                  </a:moveTo>
                  <a:cubicBezTo>
                    <a:pt x="25400" y="166116"/>
                    <a:pt x="19685" y="171831"/>
                    <a:pt x="12700" y="171831"/>
                  </a:cubicBezTo>
                  <a:cubicBezTo>
                    <a:pt x="5715" y="171831"/>
                    <a:pt x="0" y="166116"/>
                    <a:pt x="0" y="159131"/>
                  </a:cubicBezTo>
                  <a:cubicBezTo>
                    <a:pt x="0" y="152146"/>
                    <a:pt x="5715" y="146431"/>
                    <a:pt x="12700" y="146431"/>
                  </a:cubicBezTo>
                  <a:cubicBezTo>
                    <a:pt x="19685" y="146431"/>
                    <a:pt x="25400" y="152146"/>
                    <a:pt x="25400" y="159131"/>
                  </a:cubicBezTo>
                  <a:cubicBezTo>
                    <a:pt x="25400" y="232918"/>
                    <a:pt x="85217" y="292862"/>
                    <a:pt x="159131" y="292862"/>
                  </a:cubicBezTo>
                  <a:cubicBezTo>
                    <a:pt x="233045" y="292862"/>
                    <a:pt x="292862" y="233045"/>
                    <a:pt x="292862" y="159131"/>
                  </a:cubicBezTo>
                  <a:cubicBezTo>
                    <a:pt x="292862" y="85217"/>
                    <a:pt x="232918" y="25400"/>
                    <a:pt x="159131" y="25400"/>
                  </a:cubicBezTo>
                  <a:lnTo>
                    <a:pt x="159131" y="12700"/>
                  </a:lnTo>
                  <a:lnTo>
                    <a:pt x="159131" y="25400"/>
                  </a:lnTo>
                  <a:cubicBezTo>
                    <a:pt x="85217" y="25400"/>
                    <a:pt x="25400" y="85217"/>
                    <a:pt x="25400" y="159131"/>
                  </a:cubicBezTo>
                  <a:close/>
                </a:path>
              </a:pathLst>
            </a:custGeom>
            <a:solidFill>
              <a:srgbClr val="FFFFFF"/>
            </a:solidFill>
          </p:spPr>
        </p:sp>
      </p:grpSp>
      <p:grpSp>
        <p:nvGrpSpPr>
          <p:cNvPr name="Group 13" id="13"/>
          <p:cNvGrpSpPr/>
          <p:nvPr/>
        </p:nvGrpSpPr>
        <p:grpSpPr>
          <a:xfrm rot="0">
            <a:off x="11751357" y="4941081"/>
            <a:ext cx="238650" cy="238650"/>
            <a:chOff x="0" y="0"/>
            <a:chExt cx="318200" cy="318200"/>
          </a:xfrm>
        </p:grpSpPr>
        <p:sp>
          <p:nvSpPr>
            <p:cNvPr name="Freeform 14" id="14"/>
            <p:cNvSpPr/>
            <p:nvPr/>
          </p:nvSpPr>
          <p:spPr>
            <a:xfrm flipH="false" flipV="false" rot="0">
              <a:off x="12700" y="12700"/>
              <a:ext cx="292862" cy="292862"/>
            </a:xfrm>
            <a:custGeom>
              <a:avLst/>
              <a:gdLst/>
              <a:ahLst/>
              <a:cxnLst/>
              <a:rect r="r" b="b" t="t" l="l"/>
              <a:pathLst>
                <a:path h="292862" w="292862">
                  <a:moveTo>
                    <a:pt x="0" y="146431"/>
                  </a:moveTo>
                  <a:cubicBezTo>
                    <a:pt x="0" y="65532"/>
                    <a:pt x="65532" y="0"/>
                    <a:pt x="146431" y="0"/>
                  </a:cubicBezTo>
                  <a:cubicBezTo>
                    <a:pt x="227330" y="0"/>
                    <a:pt x="292862" y="65532"/>
                    <a:pt x="292862" y="146431"/>
                  </a:cubicBezTo>
                  <a:cubicBezTo>
                    <a:pt x="292862" y="227330"/>
                    <a:pt x="227203" y="292862"/>
                    <a:pt x="146431" y="292862"/>
                  </a:cubicBezTo>
                  <a:cubicBezTo>
                    <a:pt x="65659" y="292862"/>
                    <a:pt x="0" y="227203"/>
                    <a:pt x="0" y="146431"/>
                  </a:cubicBezTo>
                  <a:close/>
                </a:path>
              </a:pathLst>
            </a:custGeom>
            <a:solidFill>
              <a:srgbClr val="FF577D"/>
            </a:solidFill>
          </p:spPr>
        </p:sp>
        <p:sp>
          <p:nvSpPr>
            <p:cNvPr name="Freeform 15" id="15"/>
            <p:cNvSpPr/>
            <p:nvPr/>
          </p:nvSpPr>
          <p:spPr>
            <a:xfrm flipH="false" flipV="false" rot="0">
              <a:off x="0" y="0"/>
              <a:ext cx="318262" cy="318262"/>
            </a:xfrm>
            <a:custGeom>
              <a:avLst/>
              <a:gdLst/>
              <a:ahLst/>
              <a:cxnLst/>
              <a:rect r="r" b="b" t="t" l="l"/>
              <a:pathLst>
                <a:path h="318262" w="318262">
                  <a:moveTo>
                    <a:pt x="0" y="159131"/>
                  </a:moveTo>
                  <a:cubicBezTo>
                    <a:pt x="0" y="71247"/>
                    <a:pt x="71247" y="0"/>
                    <a:pt x="159131" y="0"/>
                  </a:cubicBezTo>
                  <a:lnTo>
                    <a:pt x="159131" y="12700"/>
                  </a:lnTo>
                  <a:lnTo>
                    <a:pt x="159131" y="0"/>
                  </a:lnTo>
                  <a:cubicBezTo>
                    <a:pt x="247015" y="0"/>
                    <a:pt x="318262" y="71247"/>
                    <a:pt x="318262" y="159131"/>
                  </a:cubicBezTo>
                  <a:lnTo>
                    <a:pt x="305562" y="159131"/>
                  </a:lnTo>
                  <a:lnTo>
                    <a:pt x="318262" y="159131"/>
                  </a:lnTo>
                  <a:cubicBezTo>
                    <a:pt x="318262" y="247015"/>
                    <a:pt x="247015" y="318262"/>
                    <a:pt x="159131" y="318262"/>
                  </a:cubicBezTo>
                  <a:lnTo>
                    <a:pt x="159131" y="305562"/>
                  </a:lnTo>
                  <a:lnTo>
                    <a:pt x="159131" y="318262"/>
                  </a:lnTo>
                  <a:cubicBezTo>
                    <a:pt x="71247" y="318262"/>
                    <a:pt x="0" y="247015"/>
                    <a:pt x="0" y="159131"/>
                  </a:cubicBezTo>
                  <a:lnTo>
                    <a:pt x="12700" y="159131"/>
                  </a:lnTo>
                  <a:lnTo>
                    <a:pt x="25400" y="159131"/>
                  </a:lnTo>
                  <a:lnTo>
                    <a:pt x="12700" y="159131"/>
                  </a:lnTo>
                  <a:lnTo>
                    <a:pt x="0" y="159131"/>
                  </a:lnTo>
                  <a:moveTo>
                    <a:pt x="25400" y="159131"/>
                  </a:moveTo>
                  <a:cubicBezTo>
                    <a:pt x="25400" y="166116"/>
                    <a:pt x="19685" y="171831"/>
                    <a:pt x="12700" y="171831"/>
                  </a:cubicBezTo>
                  <a:cubicBezTo>
                    <a:pt x="5715" y="171831"/>
                    <a:pt x="0" y="166116"/>
                    <a:pt x="0" y="159131"/>
                  </a:cubicBezTo>
                  <a:cubicBezTo>
                    <a:pt x="0" y="152146"/>
                    <a:pt x="5715" y="146431"/>
                    <a:pt x="12700" y="146431"/>
                  </a:cubicBezTo>
                  <a:cubicBezTo>
                    <a:pt x="19685" y="146431"/>
                    <a:pt x="25400" y="152146"/>
                    <a:pt x="25400" y="159131"/>
                  </a:cubicBezTo>
                  <a:cubicBezTo>
                    <a:pt x="25400" y="232918"/>
                    <a:pt x="85217" y="292862"/>
                    <a:pt x="159131" y="292862"/>
                  </a:cubicBezTo>
                  <a:cubicBezTo>
                    <a:pt x="233045" y="292862"/>
                    <a:pt x="292862" y="233045"/>
                    <a:pt x="292862" y="159131"/>
                  </a:cubicBezTo>
                  <a:cubicBezTo>
                    <a:pt x="292862" y="85217"/>
                    <a:pt x="232918" y="25400"/>
                    <a:pt x="159131" y="25400"/>
                  </a:cubicBezTo>
                  <a:lnTo>
                    <a:pt x="159131" y="12700"/>
                  </a:lnTo>
                  <a:lnTo>
                    <a:pt x="159131" y="25400"/>
                  </a:lnTo>
                  <a:cubicBezTo>
                    <a:pt x="85217" y="25400"/>
                    <a:pt x="25400" y="85217"/>
                    <a:pt x="25400" y="159131"/>
                  </a:cubicBezTo>
                  <a:close/>
                </a:path>
              </a:pathLst>
            </a:custGeom>
            <a:solidFill>
              <a:srgbClr val="FFFFFF"/>
            </a:solidFill>
          </p:spPr>
        </p:sp>
      </p:grpSp>
      <p:grpSp>
        <p:nvGrpSpPr>
          <p:cNvPr name="Group 16" id="16"/>
          <p:cNvGrpSpPr/>
          <p:nvPr/>
        </p:nvGrpSpPr>
        <p:grpSpPr>
          <a:xfrm rot="0">
            <a:off x="11751357" y="6704753"/>
            <a:ext cx="238650" cy="238650"/>
            <a:chOff x="0" y="0"/>
            <a:chExt cx="318200" cy="318200"/>
          </a:xfrm>
        </p:grpSpPr>
        <p:sp>
          <p:nvSpPr>
            <p:cNvPr name="Freeform 17" id="17"/>
            <p:cNvSpPr/>
            <p:nvPr/>
          </p:nvSpPr>
          <p:spPr>
            <a:xfrm flipH="false" flipV="false" rot="0">
              <a:off x="12700" y="12700"/>
              <a:ext cx="292862" cy="292862"/>
            </a:xfrm>
            <a:custGeom>
              <a:avLst/>
              <a:gdLst/>
              <a:ahLst/>
              <a:cxnLst/>
              <a:rect r="r" b="b" t="t" l="l"/>
              <a:pathLst>
                <a:path h="292862" w="292862">
                  <a:moveTo>
                    <a:pt x="0" y="146431"/>
                  </a:moveTo>
                  <a:cubicBezTo>
                    <a:pt x="0" y="65532"/>
                    <a:pt x="65532" y="0"/>
                    <a:pt x="146431" y="0"/>
                  </a:cubicBezTo>
                  <a:cubicBezTo>
                    <a:pt x="227330" y="0"/>
                    <a:pt x="292862" y="65532"/>
                    <a:pt x="292862" y="146431"/>
                  </a:cubicBezTo>
                  <a:cubicBezTo>
                    <a:pt x="292862" y="227330"/>
                    <a:pt x="227203" y="292862"/>
                    <a:pt x="146431" y="292862"/>
                  </a:cubicBezTo>
                  <a:cubicBezTo>
                    <a:pt x="65659" y="292862"/>
                    <a:pt x="0" y="227203"/>
                    <a:pt x="0" y="146431"/>
                  </a:cubicBezTo>
                  <a:close/>
                </a:path>
              </a:pathLst>
            </a:custGeom>
            <a:solidFill>
              <a:srgbClr val="FFFFFF"/>
            </a:solidFill>
          </p:spPr>
        </p:sp>
        <p:sp>
          <p:nvSpPr>
            <p:cNvPr name="Freeform 18" id="18"/>
            <p:cNvSpPr/>
            <p:nvPr/>
          </p:nvSpPr>
          <p:spPr>
            <a:xfrm flipH="false" flipV="false" rot="0">
              <a:off x="0" y="0"/>
              <a:ext cx="318262" cy="318262"/>
            </a:xfrm>
            <a:custGeom>
              <a:avLst/>
              <a:gdLst/>
              <a:ahLst/>
              <a:cxnLst/>
              <a:rect r="r" b="b" t="t" l="l"/>
              <a:pathLst>
                <a:path h="318262" w="318262">
                  <a:moveTo>
                    <a:pt x="0" y="159131"/>
                  </a:moveTo>
                  <a:cubicBezTo>
                    <a:pt x="0" y="71247"/>
                    <a:pt x="71247" y="0"/>
                    <a:pt x="159131" y="0"/>
                  </a:cubicBezTo>
                  <a:lnTo>
                    <a:pt x="159131" y="12700"/>
                  </a:lnTo>
                  <a:lnTo>
                    <a:pt x="159131" y="0"/>
                  </a:lnTo>
                  <a:cubicBezTo>
                    <a:pt x="247015" y="0"/>
                    <a:pt x="318262" y="71247"/>
                    <a:pt x="318262" y="159131"/>
                  </a:cubicBezTo>
                  <a:lnTo>
                    <a:pt x="305562" y="159131"/>
                  </a:lnTo>
                  <a:lnTo>
                    <a:pt x="318262" y="159131"/>
                  </a:lnTo>
                  <a:cubicBezTo>
                    <a:pt x="318262" y="247015"/>
                    <a:pt x="247015" y="318262"/>
                    <a:pt x="159131" y="318262"/>
                  </a:cubicBezTo>
                  <a:lnTo>
                    <a:pt x="159131" y="305562"/>
                  </a:lnTo>
                  <a:lnTo>
                    <a:pt x="159131" y="318262"/>
                  </a:lnTo>
                  <a:cubicBezTo>
                    <a:pt x="71247" y="318262"/>
                    <a:pt x="0" y="247015"/>
                    <a:pt x="0" y="159131"/>
                  </a:cubicBezTo>
                  <a:lnTo>
                    <a:pt x="12700" y="159131"/>
                  </a:lnTo>
                  <a:lnTo>
                    <a:pt x="25400" y="159131"/>
                  </a:lnTo>
                  <a:lnTo>
                    <a:pt x="12700" y="159131"/>
                  </a:lnTo>
                  <a:lnTo>
                    <a:pt x="0" y="159131"/>
                  </a:lnTo>
                  <a:moveTo>
                    <a:pt x="25400" y="159131"/>
                  </a:moveTo>
                  <a:cubicBezTo>
                    <a:pt x="25400" y="166116"/>
                    <a:pt x="19685" y="171831"/>
                    <a:pt x="12700" y="171831"/>
                  </a:cubicBezTo>
                  <a:cubicBezTo>
                    <a:pt x="5715" y="171831"/>
                    <a:pt x="0" y="166116"/>
                    <a:pt x="0" y="159131"/>
                  </a:cubicBezTo>
                  <a:cubicBezTo>
                    <a:pt x="0" y="152146"/>
                    <a:pt x="5715" y="146431"/>
                    <a:pt x="12700" y="146431"/>
                  </a:cubicBezTo>
                  <a:cubicBezTo>
                    <a:pt x="19685" y="146431"/>
                    <a:pt x="25400" y="152146"/>
                    <a:pt x="25400" y="159131"/>
                  </a:cubicBezTo>
                  <a:cubicBezTo>
                    <a:pt x="25400" y="232918"/>
                    <a:pt x="85217" y="292862"/>
                    <a:pt x="159131" y="292862"/>
                  </a:cubicBezTo>
                  <a:cubicBezTo>
                    <a:pt x="233045" y="292862"/>
                    <a:pt x="292862" y="233045"/>
                    <a:pt x="292862" y="159131"/>
                  </a:cubicBezTo>
                  <a:cubicBezTo>
                    <a:pt x="292862" y="85217"/>
                    <a:pt x="232918" y="25400"/>
                    <a:pt x="159131" y="25400"/>
                  </a:cubicBezTo>
                  <a:lnTo>
                    <a:pt x="159131" y="12700"/>
                  </a:lnTo>
                  <a:lnTo>
                    <a:pt x="159131" y="25400"/>
                  </a:lnTo>
                  <a:cubicBezTo>
                    <a:pt x="85217" y="25400"/>
                    <a:pt x="25400" y="85217"/>
                    <a:pt x="25400" y="159131"/>
                  </a:cubicBezTo>
                  <a:close/>
                </a:path>
              </a:pathLst>
            </a:custGeom>
            <a:solidFill>
              <a:srgbClr val="FFFFFF"/>
            </a:solidFill>
          </p:spPr>
        </p:sp>
      </p:grpSp>
      <p:sp>
        <p:nvSpPr>
          <p:cNvPr name="Freeform 19" id="19"/>
          <p:cNvSpPr/>
          <p:nvPr/>
        </p:nvSpPr>
        <p:spPr>
          <a:xfrm flipH="false" flipV="false" rot="0">
            <a:off x="1923886" y="2394262"/>
            <a:ext cx="9464356" cy="5852160"/>
          </a:xfrm>
          <a:custGeom>
            <a:avLst/>
            <a:gdLst/>
            <a:ahLst/>
            <a:cxnLst/>
            <a:rect r="r" b="b" t="t" l="l"/>
            <a:pathLst>
              <a:path h="5852160" w="9464356">
                <a:moveTo>
                  <a:pt x="0" y="0"/>
                </a:moveTo>
                <a:lnTo>
                  <a:pt x="9464356" y="0"/>
                </a:lnTo>
                <a:lnTo>
                  <a:pt x="9464356" y="5852160"/>
                </a:lnTo>
                <a:lnTo>
                  <a:pt x="0" y="5852160"/>
                </a:lnTo>
                <a:lnTo>
                  <a:pt x="0" y="0"/>
                </a:lnTo>
                <a:close/>
              </a:path>
            </a:pathLst>
          </a:custGeom>
          <a:blipFill>
            <a:blip r:embed="rId6"/>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430057"/>
        </a:solidFill>
      </p:bgPr>
    </p:bg>
    <p:spTree>
      <p:nvGrpSpPr>
        <p:cNvPr id="1" name=""/>
        <p:cNvGrpSpPr/>
        <p:nvPr/>
      </p:nvGrpSpPr>
      <p:grpSpPr>
        <a:xfrm>
          <a:off x="0" y="0"/>
          <a:ext cx="0" cy="0"/>
          <a:chOff x="0" y="0"/>
          <a:chExt cx="0" cy="0"/>
        </a:xfrm>
      </p:grpSpPr>
      <p:sp>
        <p:nvSpPr>
          <p:cNvPr name="Freeform 2" id="2"/>
          <p:cNvSpPr/>
          <p:nvPr/>
        </p:nvSpPr>
        <p:spPr>
          <a:xfrm flipH="true" flipV="false" rot="0">
            <a:off x="-1905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3"/>
            <a:stretch>
              <a:fillRect l="0" t="0" r="0" b="0"/>
            </a:stretch>
          </a:blipFill>
        </p:spPr>
      </p:sp>
      <p:sp>
        <p:nvSpPr>
          <p:cNvPr name="Freeform 3" id="3"/>
          <p:cNvSpPr/>
          <p:nvPr/>
        </p:nvSpPr>
        <p:spPr>
          <a:xfrm flipH="false" flipV="false" rot="-1854111">
            <a:off x="16069570" y="-3499775"/>
            <a:ext cx="9462500" cy="6688148"/>
          </a:xfrm>
          <a:custGeom>
            <a:avLst/>
            <a:gdLst/>
            <a:ahLst/>
            <a:cxnLst/>
            <a:rect r="r" b="b" t="t" l="l"/>
            <a:pathLst>
              <a:path h="6688148" w="9462500">
                <a:moveTo>
                  <a:pt x="0" y="0"/>
                </a:moveTo>
                <a:lnTo>
                  <a:pt x="9462500" y="0"/>
                </a:lnTo>
                <a:lnTo>
                  <a:pt x="9462500" y="6688148"/>
                </a:lnTo>
                <a:lnTo>
                  <a:pt x="0" y="6688148"/>
                </a:lnTo>
                <a:lnTo>
                  <a:pt x="0" y="0"/>
                </a:lnTo>
                <a:close/>
              </a:path>
            </a:pathLst>
          </a:custGeom>
          <a:blipFill>
            <a:blip r:embed="rId4"/>
            <a:stretch>
              <a:fillRect l="0" t="0" r="0" b="0"/>
            </a:stretch>
          </a:blipFill>
        </p:spPr>
      </p:sp>
      <p:sp>
        <p:nvSpPr>
          <p:cNvPr name="Freeform 4" id="4"/>
          <p:cNvSpPr/>
          <p:nvPr/>
        </p:nvSpPr>
        <p:spPr>
          <a:xfrm flipH="false" flipV="false" rot="8729328">
            <a:off x="-6958317" y="7235566"/>
            <a:ext cx="9462500" cy="6688148"/>
          </a:xfrm>
          <a:custGeom>
            <a:avLst/>
            <a:gdLst/>
            <a:ahLst/>
            <a:cxnLst/>
            <a:rect r="r" b="b" t="t" l="l"/>
            <a:pathLst>
              <a:path h="6688148" w="9462500">
                <a:moveTo>
                  <a:pt x="0" y="0"/>
                </a:moveTo>
                <a:lnTo>
                  <a:pt x="9462500" y="0"/>
                </a:lnTo>
                <a:lnTo>
                  <a:pt x="9462500" y="6688148"/>
                </a:lnTo>
                <a:lnTo>
                  <a:pt x="0" y="6688148"/>
                </a:lnTo>
                <a:lnTo>
                  <a:pt x="0" y="0"/>
                </a:lnTo>
                <a:close/>
              </a:path>
            </a:pathLst>
          </a:custGeom>
          <a:blipFill>
            <a:blip r:embed="rId4"/>
            <a:stretch>
              <a:fillRect l="0" t="0" r="0" b="0"/>
            </a:stretch>
          </a:blipFill>
        </p:spPr>
      </p:sp>
      <p:sp>
        <p:nvSpPr>
          <p:cNvPr name="TextBox 5" id="5"/>
          <p:cNvSpPr txBox="true"/>
          <p:nvPr/>
        </p:nvSpPr>
        <p:spPr>
          <a:xfrm rot="0">
            <a:off x="1531425" y="822945"/>
            <a:ext cx="15225150" cy="914550"/>
          </a:xfrm>
          <a:prstGeom prst="rect">
            <a:avLst/>
          </a:prstGeom>
        </p:spPr>
        <p:txBody>
          <a:bodyPr anchor="t" rtlCol="false" tIns="0" lIns="0" bIns="0" rIns="0">
            <a:spAutoFit/>
          </a:bodyPr>
          <a:lstStyle/>
          <a:p>
            <a:pPr algn="ctr">
              <a:lnSpc>
                <a:spcPts val="8159"/>
              </a:lnSpc>
            </a:pPr>
            <a:r>
              <a:rPr lang="en-US" sz="6800">
                <a:solidFill>
                  <a:srgbClr val="FFFFFF"/>
                </a:solidFill>
                <a:latin typeface="Red Hat Display"/>
                <a:ea typeface="Red Hat Display"/>
                <a:cs typeface="Red Hat Display"/>
                <a:sym typeface="Red Hat Display"/>
              </a:rPr>
              <a:t>Risk factors and complications</a:t>
            </a:r>
          </a:p>
        </p:txBody>
      </p:sp>
      <p:graphicFrame>
        <p:nvGraphicFramePr>
          <p:cNvPr name="Table 6" id="6"/>
          <p:cNvGraphicFramePr>
            <a:graphicFrameLocks noGrp="true"/>
          </p:cNvGraphicFramePr>
          <p:nvPr/>
        </p:nvGraphicFramePr>
        <p:xfrm>
          <a:off x="1430250" y="2444350"/>
          <a:ext cx="15367000" cy="6070600"/>
        </p:xfrm>
        <a:graphic>
          <a:graphicData uri="http://schemas.openxmlformats.org/drawingml/2006/table">
            <a:tbl>
              <a:tblPr/>
              <a:tblGrid>
                <a:gridCol w="1988294"/>
                <a:gridCol w="2940530"/>
                <a:gridCol w="2267001"/>
                <a:gridCol w="2824365"/>
                <a:gridCol w="3312090"/>
                <a:gridCol w="2034721"/>
              </a:tblGrid>
              <a:tr h="716866">
                <a:tc>
                  <a:txBody>
                    <a:bodyPr anchor="t" rtlCol="false"/>
                    <a:lstStyle/>
                    <a:p>
                      <a:pPr algn="ctr">
                        <a:lnSpc>
                          <a:spcPts val="2640"/>
                        </a:lnSpc>
                        <a:defRPr/>
                      </a:pPr>
                      <a:r>
                        <a:rPr lang="en-US" sz="2200">
                          <a:solidFill>
                            <a:srgbClr val="FFFFFF"/>
                          </a:solidFill>
                          <a:latin typeface="Red Hat Display"/>
                          <a:ea typeface="Red Hat Display"/>
                          <a:cs typeface="Red Hat Display"/>
                          <a:sym typeface="Red Hat Display"/>
                        </a:rPr>
                        <a:t>Risk Factors</a:t>
                      </a:r>
                      <a:endParaRPr lang="en-US" sz="1100"/>
                    </a:p>
                  </a:txBody>
                  <a:tcPr marL="45700" marR="45700" marT="45700" marB="457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ctr">
                        <a:lnSpc>
                          <a:spcPts val="2640"/>
                        </a:lnSpc>
                        <a:defRPr/>
                      </a:pPr>
                      <a:r>
                        <a:rPr lang="en-US" sz="2200">
                          <a:solidFill>
                            <a:srgbClr val="FFFFFF"/>
                          </a:solidFill>
                          <a:latin typeface="Red Hat Display"/>
                          <a:ea typeface="Red Hat Display"/>
                          <a:cs typeface="Red Hat Display"/>
                          <a:sym typeface="Red Hat Display"/>
                        </a:rPr>
                        <a:t>Description</a:t>
                      </a:r>
                      <a:endParaRPr lang="en-US" sz="1100"/>
                    </a:p>
                  </a:txBody>
                  <a:tcPr marL="45700" marR="45700" marT="45700" marB="457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ctr">
                        <a:lnSpc>
                          <a:spcPts val="2640"/>
                        </a:lnSpc>
                        <a:defRPr/>
                      </a:pPr>
                      <a:r>
                        <a:rPr lang="en-US" sz="2200">
                          <a:solidFill>
                            <a:srgbClr val="FFFFFF"/>
                          </a:solidFill>
                          <a:latin typeface="Red Hat Display"/>
                          <a:ea typeface="Red Hat Display"/>
                          <a:cs typeface="Red Hat Display"/>
                          <a:sym typeface="Red Hat Display"/>
                        </a:rPr>
                        <a:t>Prevalence</a:t>
                      </a:r>
                      <a:endParaRPr lang="en-US" sz="1100"/>
                    </a:p>
                  </a:txBody>
                  <a:tcPr marL="45700" marR="45700" marT="45700" marB="457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ctr">
                        <a:lnSpc>
                          <a:spcPts val="2640"/>
                        </a:lnSpc>
                        <a:defRPr/>
                      </a:pPr>
                      <a:r>
                        <a:rPr lang="en-US" sz="2200">
                          <a:solidFill>
                            <a:srgbClr val="FFFFFF"/>
                          </a:solidFill>
                          <a:latin typeface="Red Hat Display"/>
                          <a:ea typeface="Red Hat Display"/>
                          <a:cs typeface="Red Hat Display"/>
                          <a:sym typeface="Red Hat Display"/>
                        </a:rPr>
                        <a:t>Contributing Factors</a:t>
                      </a:r>
                      <a:endParaRPr lang="en-US" sz="1100"/>
                    </a:p>
                  </a:txBody>
                  <a:tcPr marL="45700" marR="45700" marT="45700" marB="457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ctr">
                        <a:lnSpc>
                          <a:spcPts val="2640"/>
                        </a:lnSpc>
                        <a:defRPr/>
                      </a:pPr>
                      <a:r>
                        <a:rPr lang="en-US" sz="2200">
                          <a:solidFill>
                            <a:srgbClr val="FFFFFF"/>
                          </a:solidFill>
                          <a:latin typeface="Red Hat Display"/>
                          <a:ea typeface="Red Hat Display"/>
                          <a:cs typeface="Red Hat Display"/>
                          <a:sym typeface="Red Hat Display"/>
                        </a:rPr>
                        <a:t>Complications</a:t>
                      </a:r>
                      <a:endParaRPr lang="en-US" sz="1100"/>
                    </a:p>
                  </a:txBody>
                  <a:tcPr marL="45700" marR="45700" marT="45700" marB="457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ctr">
                        <a:lnSpc>
                          <a:spcPts val="2640"/>
                        </a:lnSpc>
                        <a:defRPr/>
                      </a:pPr>
                      <a:r>
                        <a:rPr lang="en-US" sz="2200">
                          <a:solidFill>
                            <a:srgbClr val="FFFFFF"/>
                          </a:solidFill>
                          <a:latin typeface="Red Hat Display"/>
                          <a:ea typeface="Red Hat Display"/>
                          <a:cs typeface="Red Hat Display"/>
                          <a:sym typeface="Red Hat Display"/>
                        </a:rPr>
                        <a:t>Severity</a:t>
                      </a:r>
                      <a:endParaRPr lang="en-US" sz="1100"/>
                    </a:p>
                  </a:txBody>
                  <a:tcPr marL="45700" marR="45700" marT="45700" marB="457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r>
              <a:tr h="1338433">
                <a:tc>
                  <a:txBody>
                    <a:bodyPr anchor="t" rtlCol="false"/>
                    <a:lstStyle/>
                    <a:p>
                      <a:pPr algn="ctr">
                        <a:lnSpc>
                          <a:spcPts val="2400"/>
                        </a:lnSpc>
                        <a:defRPr/>
                      </a:pPr>
                      <a:r>
                        <a:rPr lang="en-US" sz="2000">
                          <a:solidFill>
                            <a:srgbClr val="FFFFFF"/>
                          </a:solidFill>
                          <a:latin typeface="Heebo"/>
                          <a:ea typeface="Heebo"/>
                          <a:cs typeface="Heebo"/>
                          <a:sym typeface="Heebo"/>
                        </a:rPr>
                        <a:t>Age over 50</a:t>
                      </a:r>
                      <a:endParaRPr lang="en-US" sz="1100"/>
                    </a:p>
                  </a:txBody>
                  <a:tcPr marL="45700" marR="45700" marT="45700" marB="457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ctr">
                        <a:lnSpc>
                          <a:spcPts val="2400"/>
                        </a:lnSpc>
                        <a:defRPr/>
                      </a:pPr>
                      <a:r>
                        <a:rPr lang="en-US" sz="2000">
                          <a:solidFill>
                            <a:srgbClr val="FFFFFF"/>
                          </a:solidFill>
                          <a:latin typeface="Heebo"/>
                          <a:ea typeface="Heebo"/>
                          <a:cs typeface="Heebo"/>
                          <a:sym typeface="Heebo"/>
                        </a:rPr>
                        <a:t>Being over the age</a:t>
                      </a:r>
                      <a:endParaRPr lang="en-US" sz="1100"/>
                    </a:p>
                    <a:p>
                      <a:pPr algn="ctr">
                        <a:lnSpc>
                          <a:spcPts val="2400"/>
                        </a:lnSpc>
                      </a:pPr>
                      <a:r>
                        <a:rPr lang="en-US" sz="2000">
                          <a:solidFill>
                            <a:srgbClr val="FFFFFF"/>
                          </a:solidFill>
                          <a:latin typeface="Heebo"/>
                          <a:ea typeface="Heebo"/>
                          <a:cs typeface="Heebo"/>
                          <a:sym typeface="Heebo"/>
                        </a:rPr>
                        <a:t>of 50</a:t>
                      </a:r>
                    </a:p>
                  </a:txBody>
                  <a:tcPr marL="45700" marR="45700" marT="45700" marB="457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ctr">
                        <a:lnSpc>
                          <a:spcPts val="2400"/>
                        </a:lnSpc>
                        <a:defRPr/>
                      </a:pPr>
                      <a:r>
                        <a:rPr lang="en-US" sz="2000">
                          <a:solidFill>
                            <a:srgbClr val="FFFFFF"/>
                          </a:solidFill>
                          <a:latin typeface="Heebo"/>
                          <a:ea typeface="Heebo"/>
                          <a:cs typeface="Heebo"/>
                          <a:sym typeface="Heebo"/>
                        </a:rPr>
                        <a:t>80% of cases</a:t>
                      </a:r>
                      <a:endParaRPr lang="en-US" sz="1100"/>
                    </a:p>
                  </a:txBody>
                  <a:tcPr marL="45700" marR="45700" marT="45700" marB="457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ctr">
                        <a:lnSpc>
                          <a:spcPts val="2400"/>
                        </a:lnSpc>
                        <a:defRPr/>
                      </a:pPr>
                      <a:r>
                        <a:rPr lang="en-US" sz="2000">
                          <a:solidFill>
                            <a:srgbClr val="FFFFFF"/>
                          </a:solidFill>
                          <a:latin typeface="Heebo"/>
                          <a:ea typeface="Heebo"/>
                          <a:cs typeface="Heebo"/>
                          <a:sym typeface="Heebo"/>
                        </a:rPr>
                        <a:t>Age-related decline in immune function</a:t>
                      </a:r>
                      <a:endParaRPr lang="en-US" sz="1100"/>
                    </a:p>
                  </a:txBody>
                  <a:tcPr marL="45700" marR="45700" marT="45700" marB="457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ctr">
                        <a:lnSpc>
                          <a:spcPts val="2400"/>
                        </a:lnSpc>
                        <a:defRPr/>
                      </a:pPr>
                      <a:r>
                        <a:rPr lang="en-US" sz="2000">
                          <a:solidFill>
                            <a:srgbClr val="FFFFFF"/>
                          </a:solidFill>
                          <a:latin typeface="Heebo"/>
                          <a:ea typeface="Heebo"/>
                          <a:cs typeface="Heebo"/>
                          <a:sym typeface="Heebo"/>
                        </a:rPr>
                        <a:t>Heart attack, stroke, kidney damage, blindness</a:t>
                      </a:r>
                      <a:endParaRPr lang="en-US" sz="1100"/>
                    </a:p>
                  </a:txBody>
                  <a:tcPr marL="45700" marR="45700" marT="45700" marB="457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ctr">
                        <a:lnSpc>
                          <a:spcPts val="2400"/>
                        </a:lnSpc>
                        <a:defRPr/>
                      </a:pPr>
                      <a:r>
                        <a:rPr lang="en-US" sz="2000">
                          <a:solidFill>
                            <a:srgbClr val="FFFFFF"/>
                          </a:solidFill>
                          <a:latin typeface="Heebo"/>
                          <a:ea typeface="Heebo"/>
                          <a:cs typeface="Heebo"/>
                          <a:sym typeface="Heebo"/>
                        </a:rPr>
                        <a:t>High</a:t>
                      </a:r>
                      <a:endParaRPr lang="en-US" sz="1100"/>
                    </a:p>
                  </a:txBody>
                  <a:tcPr marL="45700" marR="45700" marT="45700" marB="457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r>
              <a:tr h="1338433">
                <a:tc>
                  <a:txBody>
                    <a:bodyPr anchor="t" rtlCol="false"/>
                    <a:lstStyle/>
                    <a:p>
                      <a:pPr algn="ctr">
                        <a:lnSpc>
                          <a:spcPts val="2400"/>
                        </a:lnSpc>
                        <a:defRPr/>
                      </a:pPr>
                      <a:r>
                        <a:rPr lang="en-US" sz="2000">
                          <a:solidFill>
                            <a:srgbClr val="FFFFFF"/>
                          </a:solidFill>
                          <a:latin typeface="Heebo"/>
                          <a:ea typeface="Heebo"/>
                          <a:cs typeface="Heebo"/>
                          <a:sym typeface="Heebo"/>
                        </a:rPr>
                        <a:t>Smoking</a:t>
                      </a:r>
                      <a:endParaRPr lang="en-US" sz="1100"/>
                    </a:p>
                  </a:txBody>
                  <a:tcPr marL="45700" marR="45700" marT="45700" marB="457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ctr">
                        <a:lnSpc>
                          <a:spcPts val="2400"/>
                        </a:lnSpc>
                        <a:defRPr/>
                      </a:pPr>
                      <a:r>
                        <a:rPr lang="en-US" sz="2000">
                          <a:solidFill>
                            <a:srgbClr val="FFFFFF"/>
                          </a:solidFill>
                          <a:latin typeface="Heebo"/>
                          <a:ea typeface="Heebo"/>
                          <a:cs typeface="Heebo"/>
                          <a:sym typeface="Heebo"/>
                        </a:rPr>
                        <a:t>Using tobacco products</a:t>
                      </a:r>
                      <a:endParaRPr lang="en-US" sz="1100"/>
                    </a:p>
                  </a:txBody>
                  <a:tcPr marL="45700" marR="45700" marT="45700" marB="457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ctr">
                        <a:lnSpc>
                          <a:spcPts val="2400"/>
                        </a:lnSpc>
                        <a:defRPr/>
                      </a:pPr>
                      <a:r>
                        <a:rPr lang="en-US" sz="2000">
                          <a:solidFill>
                            <a:srgbClr val="FFFFFF"/>
                          </a:solidFill>
                          <a:latin typeface="Heebo"/>
                          <a:ea typeface="Heebo"/>
                          <a:cs typeface="Heebo"/>
                          <a:sym typeface="Heebo"/>
                        </a:rPr>
                        <a:t>30% of cases</a:t>
                      </a:r>
                      <a:endParaRPr lang="en-US" sz="1100"/>
                    </a:p>
                  </a:txBody>
                  <a:tcPr marL="45700" marR="45700" marT="45700" marB="457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ctr">
                        <a:lnSpc>
                          <a:spcPts val="2400"/>
                        </a:lnSpc>
                        <a:defRPr/>
                      </a:pPr>
                      <a:r>
                        <a:rPr lang="en-US" sz="2000">
                          <a:solidFill>
                            <a:srgbClr val="FFFFFF"/>
                          </a:solidFill>
                          <a:latin typeface="Heebo"/>
                          <a:ea typeface="Heebo"/>
                          <a:cs typeface="Heebo"/>
                          <a:sym typeface="Heebo"/>
                        </a:rPr>
                        <a:t>Nicotine addiction, exposure to carcinogens</a:t>
                      </a:r>
                      <a:endParaRPr lang="en-US" sz="1100"/>
                    </a:p>
                  </a:txBody>
                  <a:tcPr marL="45700" marR="45700" marT="45700" marB="457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ctr">
                        <a:lnSpc>
                          <a:spcPts val="2400"/>
                        </a:lnSpc>
                        <a:defRPr/>
                      </a:pPr>
                      <a:r>
                        <a:rPr lang="en-US" sz="2000">
                          <a:solidFill>
                            <a:srgbClr val="FFFFFF"/>
                          </a:solidFill>
                          <a:latin typeface="Heebo"/>
                          <a:ea typeface="Heebo"/>
                          <a:cs typeface="Heebo"/>
                          <a:sym typeface="Heebo"/>
                        </a:rPr>
                        <a:t>Lung cancer, chronic obstructive pulmonary disease (COPD)</a:t>
                      </a:r>
                      <a:endParaRPr lang="en-US" sz="1100"/>
                    </a:p>
                  </a:txBody>
                  <a:tcPr marL="45700" marR="45700" marT="45700" marB="457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ctr">
                        <a:lnSpc>
                          <a:spcPts val="2400"/>
                        </a:lnSpc>
                        <a:defRPr/>
                      </a:pPr>
                      <a:r>
                        <a:rPr lang="en-US" sz="2000">
                          <a:solidFill>
                            <a:srgbClr val="FFFFFF"/>
                          </a:solidFill>
                          <a:latin typeface="Heebo"/>
                          <a:ea typeface="Heebo"/>
                          <a:cs typeface="Heebo"/>
                          <a:sym typeface="Heebo"/>
                        </a:rPr>
                        <a:t>Moderate</a:t>
                      </a:r>
                      <a:endParaRPr lang="en-US" sz="1100"/>
                    </a:p>
                  </a:txBody>
                  <a:tcPr marL="45700" marR="45700" marT="45700" marB="457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r>
              <a:tr h="1338433">
                <a:tc>
                  <a:txBody>
                    <a:bodyPr anchor="t" rtlCol="false"/>
                    <a:lstStyle/>
                    <a:p>
                      <a:pPr algn="ctr">
                        <a:lnSpc>
                          <a:spcPts val="2400"/>
                        </a:lnSpc>
                        <a:defRPr/>
                      </a:pPr>
                      <a:r>
                        <a:rPr lang="en-US" sz="2000">
                          <a:solidFill>
                            <a:srgbClr val="FFFFFF"/>
                          </a:solidFill>
                          <a:latin typeface="Heebo"/>
                          <a:ea typeface="Heebo"/>
                          <a:cs typeface="Heebo"/>
                          <a:sym typeface="Heebo"/>
                        </a:rPr>
                        <a:t>High blood pressure</a:t>
                      </a:r>
                      <a:endParaRPr lang="en-US" sz="1100"/>
                    </a:p>
                  </a:txBody>
                  <a:tcPr marL="45700" marR="45700" marT="45700" marB="457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ctr">
                        <a:lnSpc>
                          <a:spcPts val="2400"/>
                        </a:lnSpc>
                        <a:defRPr/>
                      </a:pPr>
                      <a:r>
                        <a:rPr lang="en-US" sz="2000">
                          <a:solidFill>
                            <a:srgbClr val="FFFFFF"/>
                          </a:solidFill>
                          <a:latin typeface="Heebo"/>
                          <a:ea typeface="Heebo"/>
                          <a:cs typeface="Heebo"/>
                          <a:sym typeface="Heebo"/>
                        </a:rPr>
                        <a:t>Blood pressure consistently above 140/90 mm Hg</a:t>
                      </a:r>
                      <a:endParaRPr lang="en-US" sz="1100"/>
                    </a:p>
                  </a:txBody>
                  <a:tcPr marL="45700" marR="45700" marT="45700" marB="457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ctr">
                        <a:lnSpc>
                          <a:spcPts val="2400"/>
                        </a:lnSpc>
                        <a:defRPr/>
                      </a:pPr>
                      <a:r>
                        <a:rPr lang="en-US" sz="2000">
                          <a:solidFill>
                            <a:srgbClr val="FFFFFF"/>
                          </a:solidFill>
                          <a:latin typeface="Heebo"/>
                          <a:ea typeface="Heebo"/>
                          <a:cs typeface="Heebo"/>
                          <a:sym typeface="Heebo"/>
                        </a:rPr>
                        <a:t>40% of cases</a:t>
                      </a:r>
                      <a:endParaRPr lang="en-US" sz="1100"/>
                    </a:p>
                  </a:txBody>
                  <a:tcPr marL="45700" marR="45700" marT="45700" marB="457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ctr">
                        <a:lnSpc>
                          <a:spcPts val="2400"/>
                        </a:lnSpc>
                        <a:defRPr/>
                      </a:pPr>
                      <a:r>
                        <a:rPr lang="en-US" sz="2000">
                          <a:solidFill>
                            <a:srgbClr val="FFFFFF"/>
                          </a:solidFill>
                          <a:latin typeface="Heebo"/>
                          <a:ea typeface="Heebo"/>
                          <a:cs typeface="Heebo"/>
                          <a:sym typeface="Heebo"/>
                        </a:rPr>
                        <a:t>Obesity, stress, genetics</a:t>
                      </a:r>
                      <a:endParaRPr lang="en-US" sz="1100"/>
                    </a:p>
                  </a:txBody>
                  <a:tcPr marL="45700" marR="45700" marT="45700" marB="457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ctr">
                        <a:lnSpc>
                          <a:spcPts val="2400"/>
                        </a:lnSpc>
                        <a:defRPr/>
                      </a:pPr>
                      <a:r>
                        <a:rPr lang="en-US" sz="2000">
                          <a:solidFill>
                            <a:srgbClr val="FFFFFF"/>
                          </a:solidFill>
                          <a:latin typeface="Heebo"/>
                          <a:ea typeface="Heebo"/>
                          <a:cs typeface="Heebo"/>
                          <a:sym typeface="Heebo"/>
                        </a:rPr>
                        <a:t>Heart disease, stroke, kidney damage, vision loss</a:t>
                      </a:r>
                      <a:endParaRPr lang="en-US" sz="1100"/>
                    </a:p>
                  </a:txBody>
                  <a:tcPr marL="45700" marR="45700" marT="45700" marB="457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ctr">
                        <a:lnSpc>
                          <a:spcPts val="2400"/>
                        </a:lnSpc>
                        <a:defRPr/>
                      </a:pPr>
                      <a:r>
                        <a:rPr lang="en-US" sz="2000">
                          <a:solidFill>
                            <a:srgbClr val="FFFFFF"/>
                          </a:solidFill>
                          <a:latin typeface="Heebo"/>
                          <a:ea typeface="Heebo"/>
                          <a:cs typeface="Heebo"/>
                          <a:sym typeface="Heebo"/>
                        </a:rPr>
                        <a:t>High</a:t>
                      </a:r>
                      <a:endParaRPr lang="en-US" sz="1100"/>
                    </a:p>
                  </a:txBody>
                  <a:tcPr marL="45700" marR="45700" marT="45700" marB="457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r>
              <a:tr h="1338433">
                <a:tc>
                  <a:txBody>
                    <a:bodyPr anchor="t" rtlCol="false"/>
                    <a:lstStyle/>
                    <a:p>
                      <a:pPr algn="ctr">
                        <a:lnSpc>
                          <a:spcPts val="2400"/>
                        </a:lnSpc>
                        <a:defRPr/>
                      </a:pPr>
                      <a:r>
                        <a:rPr lang="en-US" sz="2000">
                          <a:solidFill>
                            <a:srgbClr val="FFFFFF"/>
                          </a:solidFill>
                          <a:latin typeface="Heebo"/>
                          <a:ea typeface="Heebo"/>
                          <a:cs typeface="Heebo"/>
                          <a:sym typeface="Heebo"/>
                        </a:rPr>
                        <a:t>Family history of disease</a:t>
                      </a:r>
                      <a:endParaRPr lang="en-US" sz="1100"/>
                    </a:p>
                  </a:txBody>
                  <a:tcPr marL="45700" marR="45700" marT="45700" marB="457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ctr">
                        <a:lnSpc>
                          <a:spcPts val="2400"/>
                        </a:lnSpc>
                        <a:defRPr/>
                      </a:pPr>
                      <a:r>
                        <a:rPr lang="en-US" sz="2000">
                          <a:solidFill>
                            <a:srgbClr val="FFFFFF"/>
                          </a:solidFill>
                          <a:latin typeface="Heebo"/>
                          <a:ea typeface="Heebo"/>
                          <a:cs typeface="Heebo"/>
                          <a:sym typeface="Heebo"/>
                        </a:rPr>
                        <a:t>Genetic predisposition to the disease</a:t>
                      </a:r>
                      <a:endParaRPr lang="en-US" sz="1100"/>
                    </a:p>
                  </a:txBody>
                  <a:tcPr marL="45700" marR="45700" marT="45700" marB="457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ctr">
                        <a:lnSpc>
                          <a:spcPts val="2400"/>
                        </a:lnSpc>
                        <a:defRPr/>
                      </a:pPr>
                      <a:r>
                        <a:rPr lang="en-US" sz="2000">
                          <a:solidFill>
                            <a:srgbClr val="FFFFFF"/>
                          </a:solidFill>
                          <a:latin typeface="Heebo"/>
                          <a:ea typeface="Heebo"/>
                          <a:cs typeface="Heebo"/>
                          <a:sym typeface="Heebo"/>
                        </a:rPr>
                        <a:t>10% of cases</a:t>
                      </a:r>
                      <a:endParaRPr lang="en-US" sz="1100"/>
                    </a:p>
                  </a:txBody>
                  <a:tcPr marL="45700" marR="45700" marT="45700" marB="457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ctr">
                        <a:lnSpc>
                          <a:spcPts val="2400"/>
                        </a:lnSpc>
                        <a:defRPr/>
                      </a:pPr>
                      <a:r>
                        <a:rPr lang="en-US" sz="2000">
                          <a:solidFill>
                            <a:srgbClr val="FFFFFF"/>
                          </a:solidFill>
                          <a:latin typeface="Heebo"/>
                          <a:ea typeface="Heebo"/>
                          <a:cs typeface="Heebo"/>
                          <a:sym typeface="Heebo"/>
                        </a:rPr>
                        <a:t>Family history</a:t>
                      </a:r>
                      <a:endParaRPr lang="en-US" sz="1100"/>
                    </a:p>
                  </a:txBody>
                  <a:tcPr marL="45700" marR="45700" marT="45700" marB="457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ctr">
                        <a:lnSpc>
                          <a:spcPts val="2400"/>
                        </a:lnSpc>
                        <a:defRPr/>
                      </a:pPr>
                      <a:r>
                        <a:rPr lang="en-US" sz="2000">
                          <a:solidFill>
                            <a:srgbClr val="FFFFFF"/>
                          </a:solidFill>
                          <a:latin typeface="Heebo"/>
                          <a:ea typeface="Heebo"/>
                          <a:cs typeface="Heebo"/>
                          <a:sym typeface="Heebo"/>
                        </a:rPr>
                        <a:t>Heart disease, stroke, kidney damage, blindness</a:t>
                      </a:r>
                      <a:endParaRPr lang="en-US" sz="1100"/>
                    </a:p>
                  </a:txBody>
                  <a:tcPr marL="45700" marR="45700" marT="45700" marB="457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ctr">
                        <a:lnSpc>
                          <a:spcPts val="2400"/>
                        </a:lnSpc>
                        <a:defRPr/>
                      </a:pPr>
                      <a:r>
                        <a:rPr lang="en-US" sz="2000">
                          <a:solidFill>
                            <a:srgbClr val="FFFFFF"/>
                          </a:solidFill>
                          <a:latin typeface="Heebo"/>
                          <a:ea typeface="Heebo"/>
                          <a:cs typeface="Heebo"/>
                          <a:sym typeface="Heebo"/>
                        </a:rPr>
                        <a:t>Moderate</a:t>
                      </a:r>
                      <a:endParaRPr lang="en-US" sz="1100"/>
                    </a:p>
                  </a:txBody>
                  <a:tcPr marL="45700" marR="45700" marT="45700" marB="457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r>
            </a:tbl>
          </a:graphicData>
        </a:graphic>
      </p:graphicFrame>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430057"/>
        </a:solidFill>
      </p:bgPr>
    </p:bg>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3"/>
            <a:stretch>
              <a:fillRect l="0" t="0" r="0" b="0"/>
            </a:stretch>
          </a:blipFill>
        </p:spPr>
      </p:sp>
      <p:sp>
        <p:nvSpPr>
          <p:cNvPr name="Freeform 3" id="3"/>
          <p:cNvSpPr/>
          <p:nvPr/>
        </p:nvSpPr>
        <p:spPr>
          <a:xfrm flipH="false" flipV="false" rot="1448848">
            <a:off x="15436401" y="7422870"/>
            <a:ext cx="9462500" cy="6688148"/>
          </a:xfrm>
          <a:custGeom>
            <a:avLst/>
            <a:gdLst/>
            <a:ahLst/>
            <a:cxnLst/>
            <a:rect r="r" b="b" t="t" l="l"/>
            <a:pathLst>
              <a:path h="6688148" w="9462500">
                <a:moveTo>
                  <a:pt x="0" y="0"/>
                </a:moveTo>
                <a:lnTo>
                  <a:pt x="9462500" y="0"/>
                </a:lnTo>
                <a:lnTo>
                  <a:pt x="9462500" y="6688148"/>
                </a:lnTo>
                <a:lnTo>
                  <a:pt x="0" y="6688148"/>
                </a:lnTo>
                <a:lnTo>
                  <a:pt x="0" y="0"/>
                </a:lnTo>
                <a:close/>
              </a:path>
            </a:pathLst>
          </a:custGeom>
          <a:blipFill>
            <a:blip r:embed="rId4"/>
            <a:stretch>
              <a:fillRect l="0" t="0" r="0" b="0"/>
            </a:stretch>
          </a:blipFill>
        </p:spPr>
      </p:sp>
      <p:sp>
        <p:nvSpPr>
          <p:cNvPr name="Freeform 4" id="4"/>
          <p:cNvSpPr/>
          <p:nvPr/>
        </p:nvSpPr>
        <p:spPr>
          <a:xfrm flipH="false" flipV="false" rot="0">
            <a:off x="1719964" y="1028700"/>
            <a:ext cx="13444434" cy="9502601"/>
          </a:xfrm>
          <a:custGeom>
            <a:avLst/>
            <a:gdLst/>
            <a:ahLst/>
            <a:cxnLst/>
            <a:rect r="r" b="b" t="t" l="l"/>
            <a:pathLst>
              <a:path h="9502601" w="13444434">
                <a:moveTo>
                  <a:pt x="0" y="0"/>
                </a:moveTo>
                <a:lnTo>
                  <a:pt x="13444434" y="0"/>
                </a:lnTo>
                <a:lnTo>
                  <a:pt x="13444434" y="9502601"/>
                </a:lnTo>
                <a:lnTo>
                  <a:pt x="0" y="9502601"/>
                </a:lnTo>
                <a:lnTo>
                  <a:pt x="0" y="0"/>
                </a:lnTo>
                <a:close/>
              </a:path>
            </a:pathLst>
          </a:custGeom>
          <a:blipFill>
            <a:blip r:embed="rId4"/>
            <a:stretch>
              <a:fillRect l="0" t="0" r="0" b="0"/>
            </a:stretch>
          </a:blipFill>
        </p:spPr>
      </p:sp>
      <p:sp>
        <p:nvSpPr>
          <p:cNvPr name="TextBox 5" id="5"/>
          <p:cNvSpPr txBox="true"/>
          <p:nvPr/>
        </p:nvSpPr>
        <p:spPr>
          <a:xfrm rot="0">
            <a:off x="4287525" y="4137525"/>
            <a:ext cx="9712950" cy="2011950"/>
          </a:xfrm>
          <a:prstGeom prst="rect">
            <a:avLst/>
          </a:prstGeom>
        </p:spPr>
        <p:txBody>
          <a:bodyPr anchor="t" rtlCol="false" tIns="0" lIns="0" bIns="0" rIns="0">
            <a:spAutoFit/>
          </a:bodyPr>
          <a:lstStyle/>
          <a:p>
            <a:pPr algn="ctr">
              <a:lnSpc>
                <a:spcPts val="15600"/>
              </a:lnSpc>
            </a:pPr>
            <a:r>
              <a:rPr lang="en-US" sz="13000">
                <a:solidFill>
                  <a:srgbClr val="FFFFFF"/>
                </a:solidFill>
                <a:latin typeface="Red Hat Display"/>
                <a:ea typeface="Red Hat Display"/>
                <a:cs typeface="Red Hat Display"/>
                <a:sym typeface="Red Hat Display"/>
              </a:rPr>
              <a:t>Thanks!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430057"/>
        </a:solidFill>
      </p:bgPr>
    </p:bg>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3"/>
            <a:stretch>
              <a:fillRect l="0" t="0" r="0" b="0"/>
            </a:stretch>
          </a:blipFill>
        </p:spPr>
      </p:sp>
      <p:sp>
        <p:nvSpPr>
          <p:cNvPr name="Freeform 3" id="3"/>
          <p:cNvSpPr/>
          <p:nvPr/>
        </p:nvSpPr>
        <p:spPr>
          <a:xfrm flipH="false" flipV="false" rot="-9137718">
            <a:off x="-6582855" y="-4652567"/>
            <a:ext cx="9462500" cy="6688148"/>
          </a:xfrm>
          <a:custGeom>
            <a:avLst/>
            <a:gdLst/>
            <a:ahLst/>
            <a:cxnLst/>
            <a:rect r="r" b="b" t="t" l="l"/>
            <a:pathLst>
              <a:path h="6688148" w="9462500">
                <a:moveTo>
                  <a:pt x="0" y="0"/>
                </a:moveTo>
                <a:lnTo>
                  <a:pt x="9462500" y="0"/>
                </a:lnTo>
                <a:lnTo>
                  <a:pt x="9462500" y="6688148"/>
                </a:lnTo>
                <a:lnTo>
                  <a:pt x="0" y="6688148"/>
                </a:lnTo>
                <a:lnTo>
                  <a:pt x="0" y="0"/>
                </a:lnTo>
                <a:close/>
              </a:path>
            </a:pathLst>
          </a:custGeom>
          <a:blipFill>
            <a:blip r:embed="rId4"/>
            <a:stretch>
              <a:fillRect l="0" t="0" r="0" b="0"/>
            </a:stretch>
          </a:blipFill>
        </p:spPr>
      </p:sp>
      <p:sp>
        <p:nvSpPr>
          <p:cNvPr name="Freeform 4" id="4"/>
          <p:cNvSpPr/>
          <p:nvPr/>
        </p:nvSpPr>
        <p:spPr>
          <a:xfrm flipH="false" flipV="false" rot="2511748">
            <a:off x="13493994" y="7481436"/>
            <a:ext cx="12264380" cy="8824132"/>
          </a:xfrm>
          <a:custGeom>
            <a:avLst/>
            <a:gdLst/>
            <a:ahLst/>
            <a:cxnLst/>
            <a:rect r="r" b="b" t="t" l="l"/>
            <a:pathLst>
              <a:path h="8824132" w="12264380">
                <a:moveTo>
                  <a:pt x="0" y="0"/>
                </a:moveTo>
                <a:lnTo>
                  <a:pt x="12264379" y="0"/>
                </a:lnTo>
                <a:lnTo>
                  <a:pt x="12264379" y="8824132"/>
                </a:lnTo>
                <a:lnTo>
                  <a:pt x="0" y="8824132"/>
                </a:lnTo>
                <a:lnTo>
                  <a:pt x="0" y="0"/>
                </a:lnTo>
                <a:close/>
              </a:path>
            </a:pathLst>
          </a:custGeom>
          <a:blipFill>
            <a:blip r:embed="rId4"/>
            <a:stretch>
              <a:fillRect l="0" t="-1107" r="-4049" b="-1107"/>
            </a:stretch>
          </a:blipFill>
        </p:spPr>
      </p:sp>
      <p:sp>
        <p:nvSpPr>
          <p:cNvPr name="TextBox 5" id="5"/>
          <p:cNvSpPr txBox="true"/>
          <p:nvPr/>
        </p:nvSpPr>
        <p:spPr>
          <a:xfrm rot="0">
            <a:off x="2890928" y="306133"/>
            <a:ext cx="14843388" cy="2027686"/>
          </a:xfrm>
          <a:prstGeom prst="rect">
            <a:avLst/>
          </a:prstGeom>
        </p:spPr>
        <p:txBody>
          <a:bodyPr anchor="t" rtlCol="false" tIns="0" lIns="0" bIns="0" rIns="0">
            <a:spAutoFit/>
          </a:bodyPr>
          <a:lstStyle/>
          <a:p>
            <a:pPr algn="l">
              <a:lnSpc>
                <a:spcPts val="8066"/>
              </a:lnSpc>
              <a:spcBef>
                <a:spcPct val="0"/>
              </a:spcBef>
            </a:pPr>
            <a:r>
              <a:rPr lang="en-US" sz="6722">
                <a:solidFill>
                  <a:srgbClr val="FFFFFF"/>
                </a:solidFill>
                <a:latin typeface="Red Hat Display Bold"/>
                <a:ea typeface="Red Hat Display Bold"/>
                <a:cs typeface="Red Hat Display Bold"/>
                <a:sym typeface="Red Hat Display Bold"/>
              </a:rPr>
              <a:t>WHAT IS MACHINE LEARNING AND DEEP LEARNING</a:t>
            </a:r>
          </a:p>
        </p:txBody>
      </p:sp>
      <p:sp>
        <p:nvSpPr>
          <p:cNvPr name="TextBox 6" id="6"/>
          <p:cNvSpPr txBox="true"/>
          <p:nvPr/>
        </p:nvSpPr>
        <p:spPr>
          <a:xfrm rot="0">
            <a:off x="2919503" y="3270233"/>
            <a:ext cx="5628175" cy="4791075"/>
          </a:xfrm>
          <a:prstGeom prst="rect">
            <a:avLst/>
          </a:prstGeom>
        </p:spPr>
        <p:txBody>
          <a:bodyPr anchor="t" rtlCol="false" tIns="0" lIns="0" bIns="0" rIns="0">
            <a:spAutoFit/>
          </a:bodyPr>
          <a:lstStyle/>
          <a:p>
            <a:pPr algn="l">
              <a:lnSpc>
                <a:spcPts val="4799"/>
              </a:lnSpc>
              <a:spcBef>
                <a:spcPct val="0"/>
              </a:spcBef>
            </a:pPr>
            <a:r>
              <a:rPr lang="en-US" sz="3999">
                <a:solidFill>
                  <a:srgbClr val="FFFFFF"/>
                </a:solidFill>
                <a:latin typeface="Red Hat Display"/>
                <a:ea typeface="Red Hat Display"/>
                <a:cs typeface="Red Hat Display"/>
                <a:sym typeface="Red Hat Display"/>
              </a:rPr>
              <a:t>The art of Machine Learning unveils the creation of algorithms that bestow upon machines the ability to glean insights and forecast outcomes from intricate datasets.</a:t>
            </a:r>
          </a:p>
        </p:txBody>
      </p:sp>
      <p:sp>
        <p:nvSpPr>
          <p:cNvPr name="TextBox 7" id="7"/>
          <p:cNvSpPr txBox="true"/>
          <p:nvPr/>
        </p:nvSpPr>
        <p:spPr>
          <a:xfrm rot="0">
            <a:off x="9144000" y="3232341"/>
            <a:ext cx="6356458" cy="4658604"/>
          </a:xfrm>
          <a:prstGeom prst="rect">
            <a:avLst/>
          </a:prstGeom>
        </p:spPr>
        <p:txBody>
          <a:bodyPr anchor="t" rtlCol="false" tIns="0" lIns="0" bIns="0" rIns="0">
            <a:spAutoFit/>
          </a:bodyPr>
          <a:lstStyle/>
          <a:p>
            <a:pPr algn="l" marL="0" indent="0" lvl="0">
              <a:lnSpc>
                <a:spcPts val="4630"/>
              </a:lnSpc>
              <a:spcBef>
                <a:spcPct val="0"/>
              </a:spcBef>
            </a:pPr>
            <a:r>
              <a:rPr lang="en-US" sz="3858" strike="noStrike" u="none">
                <a:solidFill>
                  <a:srgbClr val="FFFFFF"/>
                </a:solidFill>
                <a:latin typeface="Red Hat Display"/>
                <a:ea typeface="Red Hat Display"/>
                <a:cs typeface="Red Hat Display"/>
                <a:sym typeface="Red Hat Display"/>
              </a:rPr>
              <a:t>A mystical domain within the realm of Machine Learning, dedicated to the intricate art of neural networks adorned with myriad layers, known as deep neural networks, proficient in unraveling vast and intricate data tapestries.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true" flipV="false" rot="-8746935">
            <a:off x="14467262" y="6098480"/>
            <a:ext cx="13354433" cy="9438988"/>
          </a:xfrm>
          <a:custGeom>
            <a:avLst/>
            <a:gdLst/>
            <a:ahLst/>
            <a:cxnLst/>
            <a:rect r="r" b="b" t="t" l="l"/>
            <a:pathLst>
              <a:path h="9438988" w="13354433">
                <a:moveTo>
                  <a:pt x="13354433" y="0"/>
                </a:moveTo>
                <a:lnTo>
                  <a:pt x="0" y="0"/>
                </a:lnTo>
                <a:lnTo>
                  <a:pt x="0" y="9438988"/>
                </a:lnTo>
                <a:lnTo>
                  <a:pt x="13354433" y="9438988"/>
                </a:lnTo>
                <a:lnTo>
                  <a:pt x="13354433" y="0"/>
                </a:lnTo>
                <a:close/>
              </a:path>
            </a:pathLst>
          </a:custGeom>
          <a:blipFill>
            <a:blip r:embed="rId4"/>
            <a:stretch>
              <a:fillRect l="0" t="0" r="0" b="0"/>
            </a:stretch>
          </a:blipFill>
        </p:spPr>
      </p:sp>
      <p:sp>
        <p:nvSpPr>
          <p:cNvPr name="Freeform 4" id="4"/>
          <p:cNvSpPr/>
          <p:nvPr/>
        </p:nvSpPr>
        <p:spPr>
          <a:xfrm flipH="true" flipV="false" rot="726809">
            <a:off x="-8662884" y="-3150932"/>
            <a:ext cx="11212885" cy="7925330"/>
          </a:xfrm>
          <a:custGeom>
            <a:avLst/>
            <a:gdLst/>
            <a:ahLst/>
            <a:cxnLst/>
            <a:rect r="r" b="b" t="t" l="l"/>
            <a:pathLst>
              <a:path h="7925330" w="11212885">
                <a:moveTo>
                  <a:pt x="11212886" y="0"/>
                </a:moveTo>
                <a:lnTo>
                  <a:pt x="0" y="0"/>
                </a:lnTo>
                <a:lnTo>
                  <a:pt x="0" y="7925330"/>
                </a:lnTo>
                <a:lnTo>
                  <a:pt x="11212886" y="7925330"/>
                </a:lnTo>
                <a:lnTo>
                  <a:pt x="11212886" y="0"/>
                </a:lnTo>
                <a:close/>
              </a:path>
            </a:pathLst>
          </a:custGeom>
          <a:blipFill>
            <a:blip r:embed="rId4"/>
            <a:stretch>
              <a:fillRect l="0" t="0" r="0" b="0"/>
            </a:stretch>
          </a:blipFill>
        </p:spPr>
      </p:sp>
      <p:sp>
        <p:nvSpPr>
          <p:cNvPr name="Freeform 5" id="5"/>
          <p:cNvSpPr/>
          <p:nvPr/>
        </p:nvSpPr>
        <p:spPr>
          <a:xfrm flipH="false" flipV="false" rot="0">
            <a:off x="2495255" y="2388675"/>
            <a:ext cx="3628192" cy="3473994"/>
          </a:xfrm>
          <a:custGeom>
            <a:avLst/>
            <a:gdLst/>
            <a:ahLst/>
            <a:cxnLst/>
            <a:rect r="r" b="b" t="t" l="l"/>
            <a:pathLst>
              <a:path h="3473994" w="3628192">
                <a:moveTo>
                  <a:pt x="0" y="0"/>
                </a:moveTo>
                <a:lnTo>
                  <a:pt x="3628192" y="0"/>
                </a:lnTo>
                <a:lnTo>
                  <a:pt x="3628192" y="3473994"/>
                </a:lnTo>
                <a:lnTo>
                  <a:pt x="0" y="3473994"/>
                </a:lnTo>
                <a:lnTo>
                  <a:pt x="0" y="0"/>
                </a:lnTo>
                <a:close/>
              </a:path>
            </a:pathLst>
          </a:custGeom>
          <a:blipFill>
            <a:blip r:embed="rId5"/>
            <a:stretch>
              <a:fillRect l="0" t="0" r="0" b="0"/>
            </a:stretch>
          </a:blipFill>
        </p:spPr>
      </p:sp>
      <p:sp>
        <p:nvSpPr>
          <p:cNvPr name="Freeform 6" id="6"/>
          <p:cNvSpPr/>
          <p:nvPr/>
        </p:nvSpPr>
        <p:spPr>
          <a:xfrm flipH="false" flipV="false" rot="0">
            <a:off x="6977669" y="2388675"/>
            <a:ext cx="3628192" cy="3473994"/>
          </a:xfrm>
          <a:custGeom>
            <a:avLst/>
            <a:gdLst/>
            <a:ahLst/>
            <a:cxnLst/>
            <a:rect r="r" b="b" t="t" l="l"/>
            <a:pathLst>
              <a:path h="3473994" w="3628192">
                <a:moveTo>
                  <a:pt x="0" y="0"/>
                </a:moveTo>
                <a:lnTo>
                  <a:pt x="3628192" y="0"/>
                </a:lnTo>
                <a:lnTo>
                  <a:pt x="3628192" y="3473994"/>
                </a:lnTo>
                <a:lnTo>
                  <a:pt x="0" y="3473994"/>
                </a:lnTo>
                <a:lnTo>
                  <a:pt x="0" y="0"/>
                </a:lnTo>
                <a:close/>
              </a:path>
            </a:pathLst>
          </a:custGeom>
          <a:blipFill>
            <a:blip r:embed="rId5"/>
            <a:stretch>
              <a:fillRect l="0" t="0" r="0" b="0"/>
            </a:stretch>
          </a:blipFill>
        </p:spPr>
      </p:sp>
      <p:sp>
        <p:nvSpPr>
          <p:cNvPr name="Freeform 7" id="7"/>
          <p:cNvSpPr/>
          <p:nvPr/>
        </p:nvSpPr>
        <p:spPr>
          <a:xfrm flipH="false" flipV="false" rot="0">
            <a:off x="12211771" y="2388675"/>
            <a:ext cx="3628192" cy="3473994"/>
          </a:xfrm>
          <a:custGeom>
            <a:avLst/>
            <a:gdLst/>
            <a:ahLst/>
            <a:cxnLst/>
            <a:rect r="r" b="b" t="t" l="l"/>
            <a:pathLst>
              <a:path h="3473994" w="3628192">
                <a:moveTo>
                  <a:pt x="0" y="0"/>
                </a:moveTo>
                <a:lnTo>
                  <a:pt x="3628192" y="0"/>
                </a:lnTo>
                <a:lnTo>
                  <a:pt x="3628192" y="3473994"/>
                </a:lnTo>
                <a:lnTo>
                  <a:pt x="0" y="3473994"/>
                </a:lnTo>
                <a:lnTo>
                  <a:pt x="0" y="0"/>
                </a:lnTo>
                <a:close/>
              </a:path>
            </a:pathLst>
          </a:custGeom>
          <a:blipFill>
            <a:blip r:embed="rId5"/>
            <a:stretch>
              <a:fillRect l="0" t="0" r="0" b="0"/>
            </a:stretch>
          </a:blipFill>
        </p:spPr>
      </p:sp>
      <p:sp>
        <p:nvSpPr>
          <p:cNvPr name="Freeform 8" id="8"/>
          <p:cNvSpPr/>
          <p:nvPr/>
        </p:nvSpPr>
        <p:spPr>
          <a:xfrm flipH="false" flipV="false" rot="0">
            <a:off x="4309351" y="6503472"/>
            <a:ext cx="3628192" cy="3473994"/>
          </a:xfrm>
          <a:custGeom>
            <a:avLst/>
            <a:gdLst/>
            <a:ahLst/>
            <a:cxnLst/>
            <a:rect r="r" b="b" t="t" l="l"/>
            <a:pathLst>
              <a:path h="3473994" w="3628192">
                <a:moveTo>
                  <a:pt x="0" y="0"/>
                </a:moveTo>
                <a:lnTo>
                  <a:pt x="3628193" y="0"/>
                </a:lnTo>
                <a:lnTo>
                  <a:pt x="3628193" y="3473994"/>
                </a:lnTo>
                <a:lnTo>
                  <a:pt x="0" y="3473994"/>
                </a:lnTo>
                <a:lnTo>
                  <a:pt x="0" y="0"/>
                </a:lnTo>
                <a:close/>
              </a:path>
            </a:pathLst>
          </a:custGeom>
          <a:blipFill>
            <a:blip r:embed="rId5"/>
            <a:stretch>
              <a:fillRect l="0" t="0" r="0" b="0"/>
            </a:stretch>
          </a:blipFill>
        </p:spPr>
      </p:sp>
      <p:sp>
        <p:nvSpPr>
          <p:cNvPr name="Freeform 9" id="9"/>
          <p:cNvSpPr/>
          <p:nvPr/>
        </p:nvSpPr>
        <p:spPr>
          <a:xfrm flipH="false" flipV="false" rot="0">
            <a:off x="8975968" y="6503472"/>
            <a:ext cx="3259787" cy="3249626"/>
          </a:xfrm>
          <a:custGeom>
            <a:avLst/>
            <a:gdLst/>
            <a:ahLst/>
            <a:cxnLst/>
            <a:rect r="r" b="b" t="t" l="l"/>
            <a:pathLst>
              <a:path h="3249626" w="3259787">
                <a:moveTo>
                  <a:pt x="0" y="0"/>
                </a:moveTo>
                <a:lnTo>
                  <a:pt x="3259786" y="0"/>
                </a:lnTo>
                <a:lnTo>
                  <a:pt x="3259786" y="3249626"/>
                </a:lnTo>
                <a:lnTo>
                  <a:pt x="0" y="3249626"/>
                </a:lnTo>
                <a:lnTo>
                  <a:pt x="0" y="0"/>
                </a:lnTo>
                <a:close/>
              </a:path>
            </a:pathLst>
          </a:custGeom>
          <a:blipFill>
            <a:blip r:embed="rId5"/>
            <a:stretch>
              <a:fillRect l="-497" t="0" r="-3615" b="0"/>
            </a:stretch>
          </a:blipFill>
        </p:spPr>
      </p:sp>
      <p:sp>
        <p:nvSpPr>
          <p:cNvPr name="Freeform 10" id="10"/>
          <p:cNvSpPr/>
          <p:nvPr/>
        </p:nvSpPr>
        <p:spPr>
          <a:xfrm flipH="false" flipV="false" rot="5151059">
            <a:off x="1929118" y="2060695"/>
            <a:ext cx="4465743" cy="4465743"/>
          </a:xfrm>
          <a:custGeom>
            <a:avLst/>
            <a:gdLst/>
            <a:ahLst/>
            <a:cxnLst/>
            <a:rect r="r" b="b" t="t" l="l"/>
            <a:pathLst>
              <a:path h="4465743" w="4465743">
                <a:moveTo>
                  <a:pt x="0" y="0"/>
                </a:moveTo>
                <a:lnTo>
                  <a:pt x="4465743" y="0"/>
                </a:lnTo>
                <a:lnTo>
                  <a:pt x="4465743" y="4465743"/>
                </a:lnTo>
                <a:lnTo>
                  <a:pt x="0" y="446574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3549475" y="576262"/>
            <a:ext cx="11596836" cy="904875"/>
          </a:xfrm>
          <a:prstGeom prst="rect">
            <a:avLst/>
          </a:prstGeom>
        </p:spPr>
        <p:txBody>
          <a:bodyPr anchor="t" rtlCol="false" tIns="0" lIns="0" bIns="0" rIns="0">
            <a:spAutoFit/>
          </a:bodyPr>
          <a:lstStyle/>
          <a:p>
            <a:pPr algn="ctr">
              <a:lnSpc>
                <a:spcPts val="7199"/>
              </a:lnSpc>
              <a:spcBef>
                <a:spcPct val="0"/>
              </a:spcBef>
            </a:pPr>
            <a:r>
              <a:rPr lang="en-US" sz="5999">
                <a:solidFill>
                  <a:srgbClr val="FFFFFF"/>
                </a:solidFill>
                <a:latin typeface="Heebo Bold"/>
                <a:ea typeface="Heebo Bold"/>
                <a:cs typeface="Heebo Bold"/>
                <a:sym typeface="Heebo Bold"/>
              </a:rPr>
              <a:t>KEY CONCEPT USED IN PROJECT</a:t>
            </a:r>
          </a:p>
        </p:txBody>
      </p:sp>
      <p:sp>
        <p:nvSpPr>
          <p:cNvPr name="TextBox 12" id="12"/>
          <p:cNvSpPr txBox="true"/>
          <p:nvPr/>
        </p:nvSpPr>
        <p:spPr>
          <a:xfrm rot="0">
            <a:off x="2068145" y="3392230"/>
            <a:ext cx="4482414" cy="1200150"/>
          </a:xfrm>
          <a:prstGeom prst="rect">
            <a:avLst/>
          </a:prstGeom>
        </p:spPr>
        <p:txBody>
          <a:bodyPr anchor="t" rtlCol="false" tIns="0" lIns="0" bIns="0" rIns="0">
            <a:spAutoFit/>
          </a:bodyPr>
          <a:lstStyle/>
          <a:p>
            <a:pPr algn="ctr">
              <a:lnSpc>
                <a:spcPts val="4758"/>
              </a:lnSpc>
            </a:pPr>
            <a:r>
              <a:rPr lang="en-US" sz="3965">
                <a:solidFill>
                  <a:srgbClr val="FFFFFF"/>
                </a:solidFill>
                <a:latin typeface="Heebo Bold"/>
                <a:ea typeface="Heebo Bold"/>
                <a:cs typeface="Heebo Bold"/>
                <a:sym typeface="Heebo Bold"/>
              </a:rPr>
              <a:t>Linear</a:t>
            </a:r>
          </a:p>
          <a:p>
            <a:pPr algn="ctr">
              <a:lnSpc>
                <a:spcPts val="4758"/>
              </a:lnSpc>
              <a:spcBef>
                <a:spcPct val="0"/>
              </a:spcBef>
            </a:pPr>
            <a:r>
              <a:rPr lang="en-US" sz="3965">
                <a:solidFill>
                  <a:srgbClr val="FFFFFF"/>
                </a:solidFill>
                <a:latin typeface="Heebo Bold"/>
                <a:ea typeface="Heebo Bold"/>
                <a:cs typeface="Heebo Bold"/>
                <a:sym typeface="Heebo Bold"/>
              </a:rPr>
              <a:t>Regression</a:t>
            </a:r>
          </a:p>
        </p:txBody>
      </p:sp>
      <p:sp>
        <p:nvSpPr>
          <p:cNvPr name="TextBox 13" id="13"/>
          <p:cNvSpPr txBox="true"/>
          <p:nvPr/>
        </p:nvSpPr>
        <p:spPr>
          <a:xfrm rot="0">
            <a:off x="6550558" y="3449397"/>
            <a:ext cx="4482414" cy="1352550"/>
          </a:xfrm>
          <a:prstGeom prst="rect">
            <a:avLst/>
          </a:prstGeom>
        </p:spPr>
        <p:txBody>
          <a:bodyPr anchor="t" rtlCol="false" tIns="0" lIns="0" bIns="0" rIns="0">
            <a:spAutoFit/>
          </a:bodyPr>
          <a:lstStyle/>
          <a:p>
            <a:pPr algn="ctr">
              <a:lnSpc>
                <a:spcPts val="5358"/>
              </a:lnSpc>
            </a:pPr>
            <a:r>
              <a:rPr lang="en-US" sz="4465">
                <a:solidFill>
                  <a:srgbClr val="FFFFFF"/>
                </a:solidFill>
                <a:latin typeface="Heebo Bold"/>
                <a:ea typeface="Heebo Bold"/>
                <a:cs typeface="Heebo Bold"/>
                <a:sym typeface="Heebo Bold"/>
              </a:rPr>
              <a:t>Decision</a:t>
            </a:r>
          </a:p>
          <a:p>
            <a:pPr algn="ctr">
              <a:lnSpc>
                <a:spcPts val="5358"/>
              </a:lnSpc>
              <a:spcBef>
                <a:spcPct val="0"/>
              </a:spcBef>
            </a:pPr>
            <a:r>
              <a:rPr lang="en-US" sz="4465">
                <a:solidFill>
                  <a:srgbClr val="FFFFFF"/>
                </a:solidFill>
                <a:latin typeface="Heebo Bold"/>
                <a:ea typeface="Heebo Bold"/>
                <a:cs typeface="Heebo Bold"/>
                <a:sym typeface="Heebo Bold"/>
              </a:rPr>
              <a:t>Tree</a:t>
            </a:r>
          </a:p>
        </p:txBody>
      </p:sp>
      <p:sp>
        <p:nvSpPr>
          <p:cNvPr name="TextBox 14" id="14"/>
          <p:cNvSpPr txBox="true"/>
          <p:nvPr/>
        </p:nvSpPr>
        <p:spPr>
          <a:xfrm rot="0">
            <a:off x="11890222" y="3449397"/>
            <a:ext cx="4482414" cy="1352550"/>
          </a:xfrm>
          <a:prstGeom prst="rect">
            <a:avLst/>
          </a:prstGeom>
        </p:spPr>
        <p:txBody>
          <a:bodyPr anchor="t" rtlCol="false" tIns="0" lIns="0" bIns="0" rIns="0">
            <a:spAutoFit/>
          </a:bodyPr>
          <a:lstStyle/>
          <a:p>
            <a:pPr algn="ctr">
              <a:lnSpc>
                <a:spcPts val="5358"/>
              </a:lnSpc>
            </a:pPr>
            <a:r>
              <a:rPr lang="en-US" sz="4465">
                <a:solidFill>
                  <a:srgbClr val="FFFFFF"/>
                </a:solidFill>
                <a:latin typeface="Heebo Bold"/>
                <a:ea typeface="Heebo Bold"/>
                <a:cs typeface="Heebo Bold"/>
                <a:sym typeface="Heebo Bold"/>
              </a:rPr>
              <a:t>Random</a:t>
            </a:r>
          </a:p>
          <a:p>
            <a:pPr algn="ctr">
              <a:lnSpc>
                <a:spcPts val="5358"/>
              </a:lnSpc>
              <a:spcBef>
                <a:spcPct val="0"/>
              </a:spcBef>
            </a:pPr>
            <a:r>
              <a:rPr lang="en-US" sz="4465">
                <a:solidFill>
                  <a:srgbClr val="FFFFFF"/>
                </a:solidFill>
                <a:latin typeface="Heebo Bold"/>
                <a:ea typeface="Heebo Bold"/>
                <a:cs typeface="Heebo Bold"/>
                <a:sym typeface="Heebo Bold"/>
              </a:rPr>
              <a:t>Forest</a:t>
            </a:r>
          </a:p>
        </p:txBody>
      </p:sp>
      <p:sp>
        <p:nvSpPr>
          <p:cNvPr name="TextBox 15" id="15"/>
          <p:cNvSpPr txBox="true"/>
          <p:nvPr/>
        </p:nvSpPr>
        <p:spPr>
          <a:xfrm rot="0">
            <a:off x="4161989" y="7229475"/>
            <a:ext cx="4055303" cy="2028825"/>
          </a:xfrm>
          <a:prstGeom prst="rect">
            <a:avLst/>
          </a:prstGeom>
        </p:spPr>
        <p:txBody>
          <a:bodyPr anchor="t" rtlCol="false" tIns="0" lIns="0" bIns="0" rIns="0">
            <a:spAutoFit/>
          </a:bodyPr>
          <a:lstStyle/>
          <a:p>
            <a:pPr algn="ctr">
              <a:lnSpc>
                <a:spcPts val="5358"/>
              </a:lnSpc>
            </a:pPr>
            <a:r>
              <a:rPr lang="en-US" sz="4465">
                <a:solidFill>
                  <a:srgbClr val="FFFFFF"/>
                </a:solidFill>
                <a:latin typeface="Heebo Bold"/>
                <a:ea typeface="Heebo Bold"/>
                <a:cs typeface="Heebo Bold"/>
                <a:sym typeface="Heebo Bold"/>
              </a:rPr>
              <a:t>Cross</a:t>
            </a:r>
          </a:p>
          <a:p>
            <a:pPr algn="ctr">
              <a:lnSpc>
                <a:spcPts val="5358"/>
              </a:lnSpc>
            </a:pPr>
            <a:r>
              <a:rPr lang="en-US" sz="4465">
                <a:solidFill>
                  <a:srgbClr val="FFFFFF"/>
                </a:solidFill>
                <a:latin typeface="Heebo Bold"/>
                <a:ea typeface="Heebo Bold"/>
                <a:cs typeface="Heebo Bold"/>
                <a:sym typeface="Heebo Bold"/>
              </a:rPr>
              <a:t>Validation</a:t>
            </a:r>
          </a:p>
          <a:p>
            <a:pPr algn="ctr">
              <a:lnSpc>
                <a:spcPts val="5358"/>
              </a:lnSpc>
              <a:spcBef>
                <a:spcPct val="0"/>
              </a:spcBef>
            </a:pPr>
            <a:r>
              <a:rPr lang="en-US" sz="4465">
                <a:solidFill>
                  <a:srgbClr val="FFFFFF"/>
                </a:solidFill>
                <a:latin typeface="Heebo Bold"/>
                <a:ea typeface="Heebo Bold"/>
                <a:cs typeface="Heebo Bold"/>
                <a:sym typeface="Heebo Bold"/>
              </a:rPr>
              <a:t>(implicit)</a:t>
            </a:r>
          </a:p>
        </p:txBody>
      </p:sp>
      <p:sp>
        <p:nvSpPr>
          <p:cNvPr name="TextBox 16" id="16"/>
          <p:cNvSpPr txBox="true"/>
          <p:nvPr/>
        </p:nvSpPr>
        <p:spPr>
          <a:xfrm rot="0">
            <a:off x="8351983" y="7452010"/>
            <a:ext cx="4482414" cy="1352550"/>
          </a:xfrm>
          <a:prstGeom prst="rect">
            <a:avLst/>
          </a:prstGeom>
        </p:spPr>
        <p:txBody>
          <a:bodyPr anchor="t" rtlCol="false" tIns="0" lIns="0" bIns="0" rIns="0">
            <a:spAutoFit/>
          </a:bodyPr>
          <a:lstStyle/>
          <a:p>
            <a:pPr algn="ctr">
              <a:lnSpc>
                <a:spcPts val="5358"/>
              </a:lnSpc>
            </a:pPr>
            <a:r>
              <a:rPr lang="en-US" sz="4465">
                <a:solidFill>
                  <a:srgbClr val="FFFFFF"/>
                </a:solidFill>
                <a:latin typeface="Heebo Bold"/>
                <a:ea typeface="Heebo Bold"/>
                <a:cs typeface="Heebo Bold"/>
                <a:sym typeface="Heebo Bold"/>
              </a:rPr>
              <a:t>Confusion</a:t>
            </a:r>
          </a:p>
          <a:p>
            <a:pPr algn="ctr">
              <a:lnSpc>
                <a:spcPts val="5358"/>
              </a:lnSpc>
              <a:spcBef>
                <a:spcPct val="0"/>
              </a:spcBef>
            </a:pPr>
            <a:r>
              <a:rPr lang="en-US" sz="4465">
                <a:solidFill>
                  <a:srgbClr val="FFFFFF"/>
                </a:solidFill>
                <a:latin typeface="Heebo Bold"/>
                <a:ea typeface="Heebo Bold"/>
                <a:cs typeface="Heebo Bold"/>
                <a:sym typeface="Heebo Bold"/>
              </a:rPr>
              <a:t>Matrix</a:t>
            </a:r>
          </a:p>
        </p:txBody>
      </p:sp>
      <p:sp>
        <p:nvSpPr>
          <p:cNvPr name="Freeform 17" id="17"/>
          <p:cNvSpPr/>
          <p:nvPr/>
        </p:nvSpPr>
        <p:spPr>
          <a:xfrm flipH="false" flipV="false" rot="4973175">
            <a:off x="3808804" y="6121999"/>
            <a:ext cx="4465743" cy="4465743"/>
          </a:xfrm>
          <a:custGeom>
            <a:avLst/>
            <a:gdLst/>
            <a:ahLst/>
            <a:cxnLst/>
            <a:rect r="r" b="b" t="t" l="l"/>
            <a:pathLst>
              <a:path h="4465743" w="4465743">
                <a:moveTo>
                  <a:pt x="0" y="0"/>
                </a:moveTo>
                <a:lnTo>
                  <a:pt x="4465743" y="0"/>
                </a:lnTo>
                <a:lnTo>
                  <a:pt x="4465743" y="4465743"/>
                </a:lnTo>
                <a:lnTo>
                  <a:pt x="0" y="446574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5151059">
            <a:off x="8224842" y="5872122"/>
            <a:ext cx="4736695" cy="4736695"/>
          </a:xfrm>
          <a:custGeom>
            <a:avLst/>
            <a:gdLst/>
            <a:ahLst/>
            <a:cxnLst/>
            <a:rect r="r" b="b" t="t" l="l"/>
            <a:pathLst>
              <a:path h="4736695" w="4736695">
                <a:moveTo>
                  <a:pt x="0" y="0"/>
                </a:moveTo>
                <a:lnTo>
                  <a:pt x="4736695" y="0"/>
                </a:lnTo>
                <a:lnTo>
                  <a:pt x="4736695" y="4736695"/>
                </a:lnTo>
                <a:lnTo>
                  <a:pt x="0" y="473669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5151059">
            <a:off x="11531491" y="1780296"/>
            <a:ext cx="4736695" cy="4736695"/>
          </a:xfrm>
          <a:custGeom>
            <a:avLst/>
            <a:gdLst/>
            <a:ahLst/>
            <a:cxnLst/>
            <a:rect r="r" b="b" t="t" l="l"/>
            <a:pathLst>
              <a:path h="4736695" w="4736695">
                <a:moveTo>
                  <a:pt x="0" y="0"/>
                </a:moveTo>
                <a:lnTo>
                  <a:pt x="4736695" y="0"/>
                </a:lnTo>
                <a:lnTo>
                  <a:pt x="4736695" y="4736695"/>
                </a:lnTo>
                <a:lnTo>
                  <a:pt x="0" y="473669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4537123">
            <a:off x="6288592" y="1925219"/>
            <a:ext cx="4736695" cy="4736695"/>
          </a:xfrm>
          <a:custGeom>
            <a:avLst/>
            <a:gdLst/>
            <a:ahLst/>
            <a:cxnLst/>
            <a:rect r="r" b="b" t="t" l="l"/>
            <a:pathLst>
              <a:path h="4736695" w="4736695">
                <a:moveTo>
                  <a:pt x="0" y="0"/>
                </a:moveTo>
                <a:lnTo>
                  <a:pt x="4736695" y="0"/>
                </a:lnTo>
                <a:lnTo>
                  <a:pt x="4736695" y="4736695"/>
                </a:lnTo>
                <a:lnTo>
                  <a:pt x="0" y="4736695"/>
                </a:lnTo>
                <a:lnTo>
                  <a:pt x="0" y="0"/>
                </a:lnTo>
                <a:close/>
              </a:path>
            </a:pathLst>
          </a:custGeom>
          <a:blipFill>
            <a:blip r:embed="rId6">
              <a:extLst>
                <a:ext uri="{96DAC541-7B7A-43D3-8B79-37D633B846F1}">
                  <asvg:svgBlip xmlns:asvg="http://schemas.microsoft.com/office/drawing/2016/SVG/main" r:embed="rId7"/>
                </a:ext>
              </a:extLst>
            </a:blip>
            <a:stretch>
              <a:fillRect l="0" t="-505" r="-1010" b="-505"/>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2486974" y="1923416"/>
            <a:ext cx="13999394" cy="6773430"/>
          </a:xfrm>
          <a:custGeom>
            <a:avLst/>
            <a:gdLst/>
            <a:ahLst/>
            <a:cxnLst/>
            <a:rect r="r" b="b" t="t" l="l"/>
            <a:pathLst>
              <a:path h="6773430" w="13999394">
                <a:moveTo>
                  <a:pt x="0" y="0"/>
                </a:moveTo>
                <a:lnTo>
                  <a:pt x="13999394" y="0"/>
                </a:lnTo>
                <a:lnTo>
                  <a:pt x="13999394" y="6773430"/>
                </a:lnTo>
                <a:lnTo>
                  <a:pt x="0" y="6773430"/>
                </a:lnTo>
                <a:lnTo>
                  <a:pt x="0" y="0"/>
                </a:lnTo>
                <a:close/>
              </a:path>
            </a:pathLst>
          </a:custGeom>
          <a:blipFill>
            <a:blip r:embed="rId3"/>
            <a:stretch>
              <a:fillRect l="0" t="0" r="0" b="0"/>
            </a:stretch>
          </a:blipFill>
        </p:spPr>
      </p:sp>
      <p:sp>
        <p:nvSpPr>
          <p:cNvPr name="TextBox 4" id="4"/>
          <p:cNvSpPr txBox="true"/>
          <p:nvPr/>
        </p:nvSpPr>
        <p:spPr>
          <a:xfrm rot="0">
            <a:off x="6653895" y="353474"/>
            <a:ext cx="4980210" cy="1359976"/>
          </a:xfrm>
          <a:prstGeom prst="rect">
            <a:avLst/>
          </a:prstGeom>
        </p:spPr>
        <p:txBody>
          <a:bodyPr anchor="t" rtlCol="false" tIns="0" lIns="0" bIns="0" rIns="0">
            <a:spAutoFit/>
          </a:bodyPr>
          <a:lstStyle/>
          <a:p>
            <a:pPr algn="ctr">
              <a:lnSpc>
                <a:spcPts val="10896"/>
              </a:lnSpc>
              <a:spcBef>
                <a:spcPct val="0"/>
              </a:spcBef>
            </a:pPr>
            <a:r>
              <a:rPr lang="en-US" sz="9080">
                <a:solidFill>
                  <a:srgbClr val="FFFFFF"/>
                </a:solidFill>
                <a:latin typeface="Heebo"/>
                <a:ea typeface="Heebo"/>
                <a:cs typeface="Heebo"/>
                <a:sym typeface="Heebo"/>
              </a:rPr>
              <a:t>DATASET</a:t>
            </a:r>
          </a:p>
        </p:txBody>
      </p:sp>
      <p:sp>
        <p:nvSpPr>
          <p:cNvPr name="Freeform 5" id="5"/>
          <p:cNvSpPr/>
          <p:nvPr/>
        </p:nvSpPr>
        <p:spPr>
          <a:xfrm flipH="true" flipV="false" rot="9241104">
            <a:off x="14969039" y="-5590898"/>
            <a:ext cx="13354433" cy="9438988"/>
          </a:xfrm>
          <a:custGeom>
            <a:avLst/>
            <a:gdLst/>
            <a:ahLst/>
            <a:cxnLst/>
            <a:rect r="r" b="b" t="t" l="l"/>
            <a:pathLst>
              <a:path h="9438988" w="13354433">
                <a:moveTo>
                  <a:pt x="13354433" y="0"/>
                </a:moveTo>
                <a:lnTo>
                  <a:pt x="0" y="0"/>
                </a:lnTo>
                <a:lnTo>
                  <a:pt x="0" y="9438988"/>
                </a:lnTo>
                <a:lnTo>
                  <a:pt x="13354433" y="9438988"/>
                </a:lnTo>
                <a:lnTo>
                  <a:pt x="13354433" y="0"/>
                </a:lnTo>
                <a:close/>
              </a:path>
            </a:pathLst>
          </a:custGeom>
          <a:blipFill>
            <a:blip r:embed="rId4"/>
            <a:stretch>
              <a:fillRect l="0" t="0" r="0" b="0"/>
            </a:stretch>
          </a:blipFill>
        </p:spPr>
      </p:sp>
      <p:sp>
        <p:nvSpPr>
          <p:cNvPr name="Freeform 6" id="6"/>
          <p:cNvSpPr/>
          <p:nvPr/>
        </p:nvSpPr>
        <p:spPr>
          <a:xfrm flipH="true" flipV="false" rot="-2516674">
            <a:off x="-8732836" y="8397454"/>
            <a:ext cx="13354433" cy="9438988"/>
          </a:xfrm>
          <a:custGeom>
            <a:avLst/>
            <a:gdLst/>
            <a:ahLst/>
            <a:cxnLst/>
            <a:rect r="r" b="b" t="t" l="l"/>
            <a:pathLst>
              <a:path h="9438988" w="13354433">
                <a:moveTo>
                  <a:pt x="13354433" y="0"/>
                </a:moveTo>
                <a:lnTo>
                  <a:pt x="0" y="0"/>
                </a:lnTo>
                <a:lnTo>
                  <a:pt x="0" y="9438989"/>
                </a:lnTo>
                <a:lnTo>
                  <a:pt x="13354433" y="9438989"/>
                </a:lnTo>
                <a:lnTo>
                  <a:pt x="13354433" y="0"/>
                </a:lnTo>
                <a:close/>
              </a:path>
            </a:pathLst>
          </a:custGeom>
          <a:blipFill>
            <a:blip r:embed="rId4"/>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430057"/>
        </a:solidFill>
      </p:bgPr>
    </p:bg>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3"/>
            <a:stretch>
              <a:fillRect l="0" t="0" r="0" b="0"/>
            </a:stretch>
          </a:blipFill>
        </p:spPr>
      </p:sp>
      <p:sp>
        <p:nvSpPr>
          <p:cNvPr name="Freeform 3" id="3"/>
          <p:cNvSpPr/>
          <p:nvPr/>
        </p:nvSpPr>
        <p:spPr>
          <a:xfrm flipH="false" flipV="false" rot="2381360">
            <a:off x="14454602" y="7823528"/>
            <a:ext cx="9462500" cy="6688148"/>
          </a:xfrm>
          <a:custGeom>
            <a:avLst/>
            <a:gdLst/>
            <a:ahLst/>
            <a:cxnLst/>
            <a:rect r="r" b="b" t="t" l="l"/>
            <a:pathLst>
              <a:path h="6688148" w="9462500">
                <a:moveTo>
                  <a:pt x="0" y="0"/>
                </a:moveTo>
                <a:lnTo>
                  <a:pt x="9462500" y="0"/>
                </a:lnTo>
                <a:lnTo>
                  <a:pt x="9462500" y="6688148"/>
                </a:lnTo>
                <a:lnTo>
                  <a:pt x="0" y="6688148"/>
                </a:lnTo>
                <a:lnTo>
                  <a:pt x="0" y="0"/>
                </a:lnTo>
                <a:close/>
              </a:path>
            </a:pathLst>
          </a:custGeom>
          <a:blipFill>
            <a:blip r:embed="rId4"/>
            <a:stretch>
              <a:fillRect l="0" t="0" r="0" b="0"/>
            </a:stretch>
          </a:blipFill>
        </p:spPr>
      </p:sp>
      <p:sp>
        <p:nvSpPr>
          <p:cNvPr name="Freeform 4" id="4"/>
          <p:cNvSpPr/>
          <p:nvPr/>
        </p:nvSpPr>
        <p:spPr>
          <a:xfrm flipH="false" flipV="false" rot="-9205325">
            <a:off x="-5960365" y="-3344074"/>
            <a:ext cx="9462500" cy="6688148"/>
          </a:xfrm>
          <a:custGeom>
            <a:avLst/>
            <a:gdLst/>
            <a:ahLst/>
            <a:cxnLst/>
            <a:rect r="r" b="b" t="t" l="l"/>
            <a:pathLst>
              <a:path h="6688148" w="9462500">
                <a:moveTo>
                  <a:pt x="0" y="0"/>
                </a:moveTo>
                <a:lnTo>
                  <a:pt x="9462500" y="0"/>
                </a:lnTo>
                <a:lnTo>
                  <a:pt x="9462500" y="6688148"/>
                </a:lnTo>
                <a:lnTo>
                  <a:pt x="0" y="6688148"/>
                </a:lnTo>
                <a:lnTo>
                  <a:pt x="0" y="0"/>
                </a:lnTo>
                <a:close/>
              </a:path>
            </a:pathLst>
          </a:custGeom>
          <a:blipFill>
            <a:blip r:embed="rId4"/>
            <a:stretch>
              <a:fillRect l="0" t="0" r="0" b="0"/>
            </a:stretch>
          </a:blipFill>
        </p:spPr>
      </p:sp>
      <p:sp>
        <p:nvSpPr>
          <p:cNvPr name="TextBox 5" id="5"/>
          <p:cNvSpPr txBox="true"/>
          <p:nvPr/>
        </p:nvSpPr>
        <p:spPr>
          <a:xfrm rot="0">
            <a:off x="5172236" y="490042"/>
            <a:ext cx="7031643" cy="1000125"/>
          </a:xfrm>
          <a:prstGeom prst="rect">
            <a:avLst/>
          </a:prstGeom>
        </p:spPr>
        <p:txBody>
          <a:bodyPr anchor="t" rtlCol="false" tIns="0" lIns="0" bIns="0" rIns="0">
            <a:spAutoFit/>
          </a:bodyPr>
          <a:lstStyle/>
          <a:p>
            <a:pPr algn="ctr">
              <a:lnSpc>
                <a:spcPts val="7910"/>
              </a:lnSpc>
              <a:spcBef>
                <a:spcPct val="0"/>
              </a:spcBef>
            </a:pPr>
            <a:r>
              <a:rPr lang="en-US" sz="6591">
                <a:solidFill>
                  <a:srgbClr val="FFFFFF"/>
                </a:solidFill>
                <a:latin typeface="Heebo Bold"/>
                <a:ea typeface="Heebo Bold"/>
                <a:cs typeface="Heebo Bold"/>
                <a:sym typeface="Heebo Bold"/>
              </a:rPr>
              <a:t>Linear Regression</a:t>
            </a:r>
          </a:p>
        </p:txBody>
      </p:sp>
      <p:sp>
        <p:nvSpPr>
          <p:cNvPr name="TextBox 6" id="6"/>
          <p:cNvSpPr txBox="true"/>
          <p:nvPr/>
        </p:nvSpPr>
        <p:spPr>
          <a:xfrm rot="0">
            <a:off x="4125793" y="2232389"/>
            <a:ext cx="10365879" cy="5822223"/>
          </a:xfrm>
          <a:prstGeom prst="rect">
            <a:avLst/>
          </a:prstGeom>
        </p:spPr>
        <p:txBody>
          <a:bodyPr anchor="t" rtlCol="false" tIns="0" lIns="0" bIns="0" rIns="0">
            <a:spAutoFit/>
          </a:bodyPr>
          <a:lstStyle/>
          <a:p>
            <a:pPr algn="l">
              <a:lnSpc>
                <a:spcPts val="4617"/>
              </a:lnSpc>
              <a:spcBef>
                <a:spcPct val="0"/>
              </a:spcBef>
            </a:pPr>
            <a:r>
              <a:rPr lang="en-US" sz="3848">
                <a:solidFill>
                  <a:srgbClr val="FFFFFF"/>
                </a:solidFill>
                <a:latin typeface="Heebo"/>
                <a:ea typeface="Heebo"/>
                <a:cs typeface="Heebo"/>
                <a:sym typeface="Heebo"/>
              </a:rPr>
              <a:t>Linear regression, a spell of supervised machine learning, unveils the mystical bond between the celestial dependent variable and the ethereal independent features. By crafting a linear incantation from the stars, this sorcery foretells the future value of one entity through the cosmic whispers of another. The enigmatic entity awaiting divination is the dependent variable, while the herald of prophecy is the independent variable.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430057"/>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16741225" y="5914226"/>
            <a:ext cx="9462500" cy="6688148"/>
          </a:xfrm>
          <a:custGeom>
            <a:avLst/>
            <a:gdLst/>
            <a:ahLst/>
            <a:cxnLst/>
            <a:rect r="r" b="b" t="t" l="l"/>
            <a:pathLst>
              <a:path h="6688148" w="9462500">
                <a:moveTo>
                  <a:pt x="0" y="0"/>
                </a:moveTo>
                <a:lnTo>
                  <a:pt x="9462500" y="0"/>
                </a:lnTo>
                <a:lnTo>
                  <a:pt x="9462500" y="6688148"/>
                </a:lnTo>
                <a:lnTo>
                  <a:pt x="0" y="6688148"/>
                </a:lnTo>
                <a:lnTo>
                  <a:pt x="0" y="0"/>
                </a:lnTo>
                <a:close/>
              </a:path>
            </a:pathLst>
          </a:custGeom>
          <a:blipFill>
            <a:blip r:embed="rId4"/>
            <a:stretch>
              <a:fillRect l="0" t="0" r="0" b="0"/>
            </a:stretch>
          </a:blipFill>
        </p:spPr>
      </p:sp>
      <p:sp>
        <p:nvSpPr>
          <p:cNvPr name="Freeform 4" id="4"/>
          <p:cNvSpPr/>
          <p:nvPr/>
        </p:nvSpPr>
        <p:spPr>
          <a:xfrm flipH="false" flipV="false" rot="-8818654">
            <a:off x="-6039983" y="-4152742"/>
            <a:ext cx="9462500" cy="6688148"/>
          </a:xfrm>
          <a:custGeom>
            <a:avLst/>
            <a:gdLst/>
            <a:ahLst/>
            <a:cxnLst/>
            <a:rect r="r" b="b" t="t" l="l"/>
            <a:pathLst>
              <a:path h="6688148" w="9462500">
                <a:moveTo>
                  <a:pt x="0" y="0"/>
                </a:moveTo>
                <a:lnTo>
                  <a:pt x="9462500" y="0"/>
                </a:lnTo>
                <a:lnTo>
                  <a:pt x="9462500" y="6688148"/>
                </a:lnTo>
                <a:lnTo>
                  <a:pt x="0" y="6688148"/>
                </a:lnTo>
                <a:lnTo>
                  <a:pt x="0" y="0"/>
                </a:lnTo>
                <a:close/>
              </a:path>
            </a:pathLst>
          </a:custGeom>
          <a:blipFill>
            <a:blip r:embed="rId4"/>
            <a:stretch>
              <a:fillRect l="0" t="0" r="0" b="0"/>
            </a:stretch>
          </a:blipFill>
        </p:spPr>
      </p:sp>
      <p:sp>
        <p:nvSpPr>
          <p:cNvPr name="Freeform 5" id="5"/>
          <p:cNvSpPr/>
          <p:nvPr/>
        </p:nvSpPr>
        <p:spPr>
          <a:xfrm flipH="false" flipV="false" rot="0">
            <a:off x="3341439" y="1931236"/>
            <a:ext cx="11605123" cy="7965981"/>
          </a:xfrm>
          <a:custGeom>
            <a:avLst/>
            <a:gdLst/>
            <a:ahLst/>
            <a:cxnLst/>
            <a:rect r="r" b="b" t="t" l="l"/>
            <a:pathLst>
              <a:path h="7965981" w="11605123">
                <a:moveTo>
                  <a:pt x="0" y="0"/>
                </a:moveTo>
                <a:lnTo>
                  <a:pt x="11605122" y="0"/>
                </a:lnTo>
                <a:lnTo>
                  <a:pt x="11605122" y="7965980"/>
                </a:lnTo>
                <a:lnTo>
                  <a:pt x="0" y="7965980"/>
                </a:lnTo>
                <a:lnTo>
                  <a:pt x="0" y="0"/>
                </a:lnTo>
                <a:close/>
              </a:path>
            </a:pathLst>
          </a:custGeom>
          <a:blipFill>
            <a:blip r:embed="rId5"/>
            <a:stretch>
              <a:fillRect l="-2887" t="0" r="0" b="0"/>
            </a:stretch>
          </a:blipFill>
        </p:spPr>
      </p:sp>
      <p:sp>
        <p:nvSpPr>
          <p:cNvPr name="TextBox 6" id="6"/>
          <p:cNvSpPr txBox="true"/>
          <p:nvPr/>
        </p:nvSpPr>
        <p:spPr>
          <a:xfrm rot="0">
            <a:off x="1517875" y="514350"/>
            <a:ext cx="15223350" cy="1028700"/>
          </a:xfrm>
          <a:prstGeom prst="rect">
            <a:avLst/>
          </a:prstGeom>
        </p:spPr>
        <p:txBody>
          <a:bodyPr anchor="t" rtlCol="false" tIns="0" lIns="0" bIns="0" rIns="0">
            <a:spAutoFit/>
          </a:bodyPr>
          <a:lstStyle/>
          <a:p>
            <a:pPr algn="ctr">
              <a:lnSpc>
                <a:spcPts val="8159"/>
              </a:lnSpc>
            </a:pPr>
            <a:r>
              <a:rPr lang="en-US" sz="6800">
                <a:solidFill>
                  <a:srgbClr val="FFFFFF"/>
                </a:solidFill>
                <a:latin typeface="Red Hat Display"/>
                <a:ea typeface="Red Hat Display"/>
                <a:cs typeface="Red Hat Display"/>
                <a:sym typeface="Red Hat Display"/>
              </a:rPr>
              <a:t>Fit Line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16861552" y="-2036800"/>
            <a:ext cx="9462500" cy="6688148"/>
          </a:xfrm>
          <a:custGeom>
            <a:avLst/>
            <a:gdLst/>
            <a:ahLst/>
            <a:cxnLst/>
            <a:rect r="r" b="b" t="t" l="l"/>
            <a:pathLst>
              <a:path h="6688148" w="9462500">
                <a:moveTo>
                  <a:pt x="0" y="0"/>
                </a:moveTo>
                <a:lnTo>
                  <a:pt x="9462500" y="0"/>
                </a:lnTo>
                <a:lnTo>
                  <a:pt x="9462500" y="6688148"/>
                </a:lnTo>
                <a:lnTo>
                  <a:pt x="0" y="6688148"/>
                </a:lnTo>
                <a:lnTo>
                  <a:pt x="0" y="0"/>
                </a:lnTo>
                <a:close/>
              </a:path>
            </a:pathLst>
          </a:custGeom>
          <a:blipFill>
            <a:blip r:embed="rId4"/>
            <a:stretch>
              <a:fillRect l="0" t="0" r="0" b="0"/>
            </a:stretch>
          </a:blipFill>
        </p:spPr>
      </p:sp>
      <p:sp>
        <p:nvSpPr>
          <p:cNvPr name="Freeform 4" id="4"/>
          <p:cNvSpPr/>
          <p:nvPr/>
        </p:nvSpPr>
        <p:spPr>
          <a:xfrm flipH="false" flipV="false" rot="8664686">
            <a:off x="-6713860" y="7272285"/>
            <a:ext cx="9462500" cy="6688148"/>
          </a:xfrm>
          <a:custGeom>
            <a:avLst/>
            <a:gdLst/>
            <a:ahLst/>
            <a:cxnLst/>
            <a:rect r="r" b="b" t="t" l="l"/>
            <a:pathLst>
              <a:path h="6688148" w="9462500">
                <a:moveTo>
                  <a:pt x="0" y="0"/>
                </a:moveTo>
                <a:lnTo>
                  <a:pt x="9462500" y="0"/>
                </a:lnTo>
                <a:lnTo>
                  <a:pt x="9462500" y="6688148"/>
                </a:lnTo>
                <a:lnTo>
                  <a:pt x="0" y="6688148"/>
                </a:lnTo>
                <a:lnTo>
                  <a:pt x="0" y="0"/>
                </a:lnTo>
                <a:close/>
              </a:path>
            </a:pathLst>
          </a:custGeom>
          <a:blipFill>
            <a:blip r:embed="rId4"/>
            <a:stretch>
              <a:fillRect l="0" t="0" r="0" b="0"/>
            </a:stretch>
          </a:blipFill>
        </p:spPr>
      </p:sp>
      <p:sp>
        <p:nvSpPr>
          <p:cNvPr name="Freeform 5" id="5"/>
          <p:cNvSpPr/>
          <p:nvPr/>
        </p:nvSpPr>
        <p:spPr>
          <a:xfrm flipH="false" flipV="false" rot="0">
            <a:off x="4480660" y="5366849"/>
            <a:ext cx="9518548" cy="4703283"/>
          </a:xfrm>
          <a:custGeom>
            <a:avLst/>
            <a:gdLst/>
            <a:ahLst/>
            <a:cxnLst/>
            <a:rect r="r" b="b" t="t" l="l"/>
            <a:pathLst>
              <a:path h="4703283" w="9518548">
                <a:moveTo>
                  <a:pt x="0" y="0"/>
                </a:moveTo>
                <a:lnTo>
                  <a:pt x="9518548" y="0"/>
                </a:lnTo>
                <a:lnTo>
                  <a:pt x="9518548" y="4703282"/>
                </a:lnTo>
                <a:lnTo>
                  <a:pt x="0" y="4703282"/>
                </a:lnTo>
                <a:lnTo>
                  <a:pt x="0" y="0"/>
                </a:lnTo>
                <a:close/>
              </a:path>
            </a:pathLst>
          </a:custGeom>
          <a:blipFill>
            <a:blip r:embed="rId5"/>
            <a:stretch>
              <a:fillRect l="0" t="0" r="0" b="0"/>
            </a:stretch>
          </a:blipFill>
        </p:spPr>
      </p:sp>
      <p:sp>
        <p:nvSpPr>
          <p:cNvPr name="TextBox 6" id="6"/>
          <p:cNvSpPr txBox="true"/>
          <p:nvPr/>
        </p:nvSpPr>
        <p:spPr>
          <a:xfrm rot="0">
            <a:off x="1267495" y="323850"/>
            <a:ext cx="6426330" cy="1228490"/>
          </a:xfrm>
          <a:prstGeom prst="rect">
            <a:avLst/>
          </a:prstGeom>
        </p:spPr>
        <p:txBody>
          <a:bodyPr anchor="t" rtlCol="false" tIns="0" lIns="0" bIns="0" rIns="0">
            <a:spAutoFit/>
          </a:bodyPr>
          <a:lstStyle/>
          <a:p>
            <a:pPr algn="ctr">
              <a:lnSpc>
                <a:spcPts val="9774"/>
              </a:lnSpc>
              <a:spcBef>
                <a:spcPct val="0"/>
              </a:spcBef>
            </a:pPr>
            <a:r>
              <a:rPr lang="en-US" sz="8145">
                <a:solidFill>
                  <a:srgbClr val="FFFFFF"/>
                </a:solidFill>
                <a:latin typeface="Heebo Bold"/>
                <a:ea typeface="Heebo Bold"/>
                <a:cs typeface="Heebo Bold"/>
                <a:sym typeface="Heebo Bold"/>
              </a:rPr>
              <a:t>Decision Tree</a:t>
            </a:r>
          </a:p>
        </p:txBody>
      </p:sp>
      <p:sp>
        <p:nvSpPr>
          <p:cNvPr name="TextBox 7" id="7"/>
          <p:cNvSpPr txBox="true"/>
          <p:nvPr/>
        </p:nvSpPr>
        <p:spPr>
          <a:xfrm rot="0">
            <a:off x="1028700" y="2042686"/>
            <a:ext cx="16230600" cy="1912037"/>
          </a:xfrm>
          <a:prstGeom prst="rect">
            <a:avLst/>
          </a:prstGeom>
        </p:spPr>
        <p:txBody>
          <a:bodyPr anchor="t" rtlCol="false" tIns="0" lIns="0" bIns="0" rIns="0">
            <a:spAutoFit/>
          </a:bodyPr>
          <a:lstStyle/>
          <a:p>
            <a:pPr algn="l">
              <a:lnSpc>
                <a:spcPts val="3040"/>
              </a:lnSpc>
              <a:spcBef>
                <a:spcPct val="0"/>
              </a:spcBef>
            </a:pPr>
            <a:r>
              <a:rPr lang="en-US" sz="2533">
                <a:solidFill>
                  <a:srgbClr val="FFFFFF"/>
                </a:solidFill>
                <a:latin typeface="Heebo Bold"/>
                <a:ea typeface="Heebo Bold"/>
                <a:cs typeface="Heebo Bold"/>
                <a:sym typeface="Heebo Bold"/>
              </a:rPr>
              <a:t>In the realm of mystic knowledge, a decision tree unfolds like a map of fate, guiding seekers towards choices and prophecies. Its intricate design weaves nodes as gateways to decisions, branches revealing destinies, and leaf nodes blossoming with final truths or foretellings. Each node, a key to unlocking attributes, each branch, a thread leading to an outcome, and each leaf, a sacred sigil bearing a label of destiny or a whisper of unending value.</a:t>
            </a:r>
          </a:p>
        </p:txBody>
      </p:sp>
      <p:sp>
        <p:nvSpPr>
          <p:cNvPr name="TextBox 8" id="8"/>
          <p:cNvSpPr txBox="true"/>
          <p:nvPr/>
        </p:nvSpPr>
        <p:spPr>
          <a:xfrm rot="0">
            <a:off x="1028700" y="4629150"/>
            <a:ext cx="5564684" cy="514350"/>
          </a:xfrm>
          <a:prstGeom prst="rect">
            <a:avLst/>
          </a:prstGeom>
        </p:spPr>
        <p:txBody>
          <a:bodyPr anchor="t" rtlCol="false" tIns="0" lIns="0" bIns="0" rIns="0">
            <a:spAutoFit/>
          </a:bodyPr>
          <a:lstStyle/>
          <a:p>
            <a:pPr algn="ctr">
              <a:lnSpc>
                <a:spcPts val="4079"/>
              </a:lnSpc>
              <a:spcBef>
                <a:spcPct val="0"/>
              </a:spcBef>
            </a:pPr>
            <a:r>
              <a:rPr lang="en-US" sz="3399">
                <a:solidFill>
                  <a:srgbClr val="FFFFFF"/>
                </a:solidFill>
                <a:latin typeface="Heebo Bold"/>
                <a:ea typeface="Heebo Bold"/>
                <a:cs typeface="Heebo Bold"/>
                <a:sym typeface="Heebo Bold"/>
              </a:rPr>
              <a:t>Structure of a Decision Tree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2325256">
            <a:off x="14528814" y="7929792"/>
            <a:ext cx="10921763" cy="7719563"/>
          </a:xfrm>
          <a:custGeom>
            <a:avLst/>
            <a:gdLst/>
            <a:ahLst/>
            <a:cxnLst/>
            <a:rect r="r" b="b" t="t" l="l"/>
            <a:pathLst>
              <a:path h="7719563" w="10921763">
                <a:moveTo>
                  <a:pt x="0" y="0"/>
                </a:moveTo>
                <a:lnTo>
                  <a:pt x="10921763" y="0"/>
                </a:lnTo>
                <a:lnTo>
                  <a:pt x="10921763" y="7719563"/>
                </a:lnTo>
                <a:lnTo>
                  <a:pt x="0" y="7719563"/>
                </a:lnTo>
                <a:lnTo>
                  <a:pt x="0" y="0"/>
                </a:lnTo>
                <a:close/>
              </a:path>
            </a:pathLst>
          </a:custGeom>
          <a:blipFill>
            <a:blip r:embed="rId3"/>
            <a:stretch>
              <a:fillRect l="0" t="0" r="0" b="0"/>
            </a:stretch>
          </a:blipFill>
        </p:spPr>
      </p:sp>
      <p:sp>
        <p:nvSpPr>
          <p:cNvPr name="Freeform 4" id="4"/>
          <p:cNvSpPr/>
          <p:nvPr/>
        </p:nvSpPr>
        <p:spPr>
          <a:xfrm flipH="false" flipV="false" rot="0">
            <a:off x="8770661" y="2102611"/>
            <a:ext cx="9088559" cy="5148328"/>
          </a:xfrm>
          <a:custGeom>
            <a:avLst/>
            <a:gdLst/>
            <a:ahLst/>
            <a:cxnLst/>
            <a:rect r="r" b="b" t="t" l="l"/>
            <a:pathLst>
              <a:path h="5148328" w="9088559">
                <a:moveTo>
                  <a:pt x="0" y="0"/>
                </a:moveTo>
                <a:lnTo>
                  <a:pt x="9088560" y="0"/>
                </a:lnTo>
                <a:lnTo>
                  <a:pt x="9088560" y="5148328"/>
                </a:lnTo>
                <a:lnTo>
                  <a:pt x="0" y="5148328"/>
                </a:lnTo>
                <a:lnTo>
                  <a:pt x="0" y="0"/>
                </a:lnTo>
                <a:close/>
              </a:path>
            </a:pathLst>
          </a:custGeom>
          <a:blipFill>
            <a:blip r:embed="rId4"/>
            <a:stretch>
              <a:fillRect l="0" t="0" r="-1907" b="0"/>
            </a:stretch>
          </a:blipFill>
        </p:spPr>
      </p:sp>
      <p:sp>
        <p:nvSpPr>
          <p:cNvPr name="TextBox 5" id="5"/>
          <p:cNvSpPr txBox="true"/>
          <p:nvPr/>
        </p:nvSpPr>
        <p:spPr>
          <a:xfrm rot="0">
            <a:off x="4732511" y="311254"/>
            <a:ext cx="8822978" cy="762000"/>
          </a:xfrm>
          <a:prstGeom prst="rect">
            <a:avLst/>
          </a:prstGeom>
        </p:spPr>
        <p:txBody>
          <a:bodyPr anchor="t" rtlCol="false" tIns="0" lIns="0" bIns="0" rIns="0">
            <a:spAutoFit/>
          </a:bodyPr>
          <a:lstStyle/>
          <a:p>
            <a:pPr algn="ctr">
              <a:lnSpc>
                <a:spcPts val="6025"/>
              </a:lnSpc>
              <a:spcBef>
                <a:spcPct val="0"/>
              </a:spcBef>
            </a:pPr>
            <a:r>
              <a:rPr lang="en-US" sz="5021">
                <a:solidFill>
                  <a:srgbClr val="FFFFFF"/>
                </a:solidFill>
                <a:latin typeface="Heebo Bold"/>
                <a:ea typeface="Heebo Bold"/>
                <a:cs typeface="Heebo Bold"/>
                <a:sym typeface="Heebo Bold"/>
              </a:rPr>
              <a:t>HOW DECISION TREES WORK?</a:t>
            </a:r>
          </a:p>
        </p:txBody>
      </p:sp>
      <p:sp>
        <p:nvSpPr>
          <p:cNvPr name="TextBox 6" id="6"/>
          <p:cNvSpPr txBox="true"/>
          <p:nvPr/>
        </p:nvSpPr>
        <p:spPr>
          <a:xfrm rot="0">
            <a:off x="1543122" y="2330942"/>
            <a:ext cx="5383560" cy="466725"/>
          </a:xfrm>
          <a:prstGeom prst="rect">
            <a:avLst/>
          </a:prstGeom>
        </p:spPr>
        <p:txBody>
          <a:bodyPr anchor="t" rtlCol="false" tIns="0" lIns="0" bIns="0" rIns="0">
            <a:spAutoFit/>
          </a:bodyPr>
          <a:lstStyle/>
          <a:p>
            <a:pPr algn="ctr">
              <a:lnSpc>
                <a:spcPts val="3719"/>
              </a:lnSpc>
              <a:spcBef>
                <a:spcPct val="0"/>
              </a:spcBef>
            </a:pPr>
            <a:r>
              <a:rPr lang="en-US" sz="3099">
                <a:solidFill>
                  <a:srgbClr val="FFFFFF"/>
                </a:solidFill>
                <a:latin typeface="Heebo Bold"/>
                <a:ea typeface="Heebo Bold"/>
                <a:cs typeface="Heebo Bold"/>
                <a:sym typeface="Heebo Bold"/>
              </a:rPr>
              <a:t>1).Selecting the Best Attribute</a:t>
            </a:r>
          </a:p>
        </p:txBody>
      </p:sp>
      <p:sp>
        <p:nvSpPr>
          <p:cNvPr name="Freeform 7" id="7"/>
          <p:cNvSpPr/>
          <p:nvPr/>
        </p:nvSpPr>
        <p:spPr>
          <a:xfrm flipH="false" flipV="false" rot="-8669648">
            <a:off x="-7415543" y="-6010094"/>
            <a:ext cx="10921763" cy="7719563"/>
          </a:xfrm>
          <a:custGeom>
            <a:avLst/>
            <a:gdLst/>
            <a:ahLst/>
            <a:cxnLst/>
            <a:rect r="r" b="b" t="t" l="l"/>
            <a:pathLst>
              <a:path h="7719563" w="10921763">
                <a:moveTo>
                  <a:pt x="0" y="0"/>
                </a:moveTo>
                <a:lnTo>
                  <a:pt x="10921764" y="0"/>
                </a:lnTo>
                <a:lnTo>
                  <a:pt x="10921764" y="7719563"/>
                </a:lnTo>
                <a:lnTo>
                  <a:pt x="0" y="7719563"/>
                </a:lnTo>
                <a:lnTo>
                  <a:pt x="0" y="0"/>
                </a:lnTo>
                <a:close/>
              </a:path>
            </a:pathLst>
          </a:custGeom>
          <a:blipFill>
            <a:blip r:embed="rId3"/>
            <a:stretch>
              <a:fillRect l="0" t="0" r="0" b="0"/>
            </a:stretch>
          </a:blipFill>
        </p:spPr>
      </p:sp>
      <p:sp>
        <p:nvSpPr>
          <p:cNvPr name="TextBox 8" id="8"/>
          <p:cNvSpPr txBox="true"/>
          <p:nvPr/>
        </p:nvSpPr>
        <p:spPr>
          <a:xfrm rot="0">
            <a:off x="2069510" y="3010060"/>
            <a:ext cx="6243705" cy="1143000"/>
          </a:xfrm>
          <a:prstGeom prst="rect">
            <a:avLst/>
          </a:prstGeom>
        </p:spPr>
        <p:txBody>
          <a:bodyPr anchor="t" rtlCol="false" tIns="0" lIns="0" bIns="0" rIns="0">
            <a:spAutoFit/>
          </a:bodyPr>
          <a:lstStyle/>
          <a:p>
            <a:pPr algn="l">
              <a:lnSpc>
                <a:spcPts val="3035"/>
              </a:lnSpc>
              <a:spcBef>
                <a:spcPct val="0"/>
              </a:spcBef>
            </a:pPr>
            <a:r>
              <a:rPr lang="en-US" sz="2529">
                <a:solidFill>
                  <a:srgbClr val="FFFFFF"/>
                </a:solidFill>
                <a:latin typeface="Heebo Bold"/>
                <a:ea typeface="Heebo Bold"/>
                <a:cs typeface="Heebo Bold"/>
                <a:sym typeface="Heebo Bold"/>
              </a:rPr>
              <a:t>To determine the optimal attribute for data segmentation, metrics like entropy or information gain are utilized.</a:t>
            </a:r>
          </a:p>
        </p:txBody>
      </p:sp>
      <p:sp>
        <p:nvSpPr>
          <p:cNvPr name="TextBox 9" id="9"/>
          <p:cNvSpPr txBox="true"/>
          <p:nvPr/>
        </p:nvSpPr>
        <p:spPr>
          <a:xfrm rot="0">
            <a:off x="1543122" y="4676775"/>
            <a:ext cx="3082975" cy="466725"/>
          </a:xfrm>
          <a:prstGeom prst="rect">
            <a:avLst/>
          </a:prstGeom>
        </p:spPr>
        <p:txBody>
          <a:bodyPr anchor="t" rtlCol="false" tIns="0" lIns="0" bIns="0" rIns="0">
            <a:spAutoFit/>
          </a:bodyPr>
          <a:lstStyle/>
          <a:p>
            <a:pPr algn="ctr" marL="0" indent="0" lvl="0">
              <a:lnSpc>
                <a:spcPts val="3719"/>
              </a:lnSpc>
              <a:spcBef>
                <a:spcPct val="0"/>
              </a:spcBef>
            </a:pPr>
            <a:r>
              <a:rPr lang="en-US" sz="3099" strike="noStrike" u="none">
                <a:solidFill>
                  <a:srgbClr val="FFFFFF"/>
                </a:solidFill>
                <a:latin typeface="Heebo Bold"/>
                <a:ea typeface="Heebo Bold"/>
                <a:cs typeface="Heebo Bold"/>
                <a:sym typeface="Heebo Bold"/>
              </a:rPr>
              <a:t>2).Internal Nodes</a:t>
            </a:r>
          </a:p>
        </p:txBody>
      </p:sp>
      <p:sp>
        <p:nvSpPr>
          <p:cNvPr name="TextBox 10" id="10"/>
          <p:cNvSpPr txBox="true"/>
          <p:nvPr/>
        </p:nvSpPr>
        <p:spPr>
          <a:xfrm rot="0">
            <a:off x="2069510" y="5353050"/>
            <a:ext cx="6243705" cy="1143000"/>
          </a:xfrm>
          <a:prstGeom prst="rect">
            <a:avLst/>
          </a:prstGeom>
        </p:spPr>
        <p:txBody>
          <a:bodyPr anchor="t" rtlCol="false" tIns="0" lIns="0" bIns="0" rIns="0">
            <a:spAutoFit/>
          </a:bodyPr>
          <a:lstStyle/>
          <a:p>
            <a:pPr algn="l" marL="0" indent="0" lvl="0">
              <a:lnSpc>
                <a:spcPts val="3035"/>
              </a:lnSpc>
              <a:spcBef>
                <a:spcPct val="0"/>
              </a:spcBef>
            </a:pPr>
            <a:r>
              <a:rPr lang="en-US" sz="2529" strike="noStrike" u="none">
                <a:solidFill>
                  <a:srgbClr val="FFFFFF"/>
                </a:solidFill>
                <a:latin typeface="Heebo Bold"/>
                <a:ea typeface="Heebo Bold"/>
                <a:cs typeface="Heebo Bold"/>
                <a:sym typeface="Heebo Bold"/>
              </a:rPr>
              <a:t>Manifesting choices or trials based on qualities. Each core harbors one or more diverging paths.</a:t>
            </a:r>
          </a:p>
        </p:txBody>
      </p:sp>
      <p:sp>
        <p:nvSpPr>
          <p:cNvPr name="TextBox 11" id="11"/>
          <p:cNvSpPr txBox="true"/>
          <p:nvPr/>
        </p:nvSpPr>
        <p:spPr>
          <a:xfrm rot="0">
            <a:off x="1543122" y="7019925"/>
            <a:ext cx="4698802" cy="466725"/>
          </a:xfrm>
          <a:prstGeom prst="rect">
            <a:avLst/>
          </a:prstGeom>
        </p:spPr>
        <p:txBody>
          <a:bodyPr anchor="t" rtlCol="false" tIns="0" lIns="0" bIns="0" rIns="0">
            <a:spAutoFit/>
          </a:bodyPr>
          <a:lstStyle/>
          <a:p>
            <a:pPr algn="ctr" marL="0" indent="0" lvl="0">
              <a:lnSpc>
                <a:spcPts val="3719"/>
              </a:lnSpc>
              <a:spcBef>
                <a:spcPct val="0"/>
              </a:spcBef>
            </a:pPr>
            <a:r>
              <a:rPr lang="en-US" sz="3099" strike="noStrike" u="none">
                <a:solidFill>
                  <a:srgbClr val="FFFFFF"/>
                </a:solidFill>
                <a:latin typeface="Heebo Bold"/>
                <a:ea typeface="Heebo Bold"/>
                <a:cs typeface="Heebo Bold"/>
                <a:sym typeface="Heebo Bold"/>
              </a:rPr>
              <a:t>3).Repeating the Process: </a:t>
            </a:r>
          </a:p>
        </p:txBody>
      </p:sp>
      <p:sp>
        <p:nvSpPr>
          <p:cNvPr name="TextBox 12" id="12"/>
          <p:cNvSpPr txBox="true"/>
          <p:nvPr/>
        </p:nvSpPr>
        <p:spPr>
          <a:xfrm rot="0">
            <a:off x="2069510" y="7696200"/>
            <a:ext cx="6243705" cy="1524000"/>
          </a:xfrm>
          <a:prstGeom prst="rect">
            <a:avLst/>
          </a:prstGeom>
        </p:spPr>
        <p:txBody>
          <a:bodyPr anchor="t" rtlCol="false" tIns="0" lIns="0" bIns="0" rIns="0">
            <a:spAutoFit/>
          </a:bodyPr>
          <a:lstStyle/>
          <a:p>
            <a:pPr algn="l" marL="0" indent="0" lvl="0">
              <a:lnSpc>
                <a:spcPts val="3035"/>
              </a:lnSpc>
              <a:spcBef>
                <a:spcPct val="0"/>
              </a:spcBef>
            </a:pPr>
            <a:r>
              <a:rPr lang="en-US" sz="2529" strike="noStrike" u="none">
                <a:solidFill>
                  <a:srgbClr val="FFFFFF"/>
                </a:solidFill>
                <a:latin typeface="Heebo Bold"/>
                <a:ea typeface="Heebo Bold"/>
                <a:cs typeface="Heebo Bold"/>
                <a:sym typeface="Heebo Bold"/>
              </a:rPr>
              <a:t>The ritual echoes on, weaving through each subset, birthing new nodes within until the cosmic decree halts the incantation.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DAGPfe2zKYY</dc:identifier>
  <dcterms:modified xsi:type="dcterms:W3CDTF">2011-08-01T06:04:30Z</dcterms:modified>
  <cp:revision>1</cp:revision>
  <dc:title>Copy of Arbovirus Infections by Slidesgo.pptx</dc:title>
</cp:coreProperties>
</file>