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7" r:id="rId2"/>
    <p:sldId id="256" r:id="rId3"/>
    <p:sldId id="258" r:id="rId4"/>
    <p:sldId id="259" r:id="rId5"/>
    <p:sldId id="260" r:id="rId6"/>
    <p:sldId id="261" r:id="rId7"/>
    <p:sldId id="262" r:id="rId8"/>
    <p:sldId id="263" r:id="rId9"/>
    <p:sldId id="264" r:id="rId10"/>
    <p:sldId id="274" r:id="rId11"/>
    <p:sldId id="265" r:id="rId12"/>
    <p:sldId id="275" r:id="rId13"/>
    <p:sldId id="266" r:id="rId14"/>
    <p:sldId id="267" r:id="rId15"/>
    <p:sldId id="268" r:id="rId16"/>
    <p:sldId id="276" r:id="rId17"/>
    <p:sldId id="269" r:id="rId18"/>
    <p:sldId id="277" r:id="rId19"/>
    <p:sldId id="270" r:id="rId20"/>
    <p:sldId id="271" r:id="rId21"/>
    <p:sldId id="272" r:id="rId22"/>
    <p:sldId id="273" r:id="rId23"/>
  </p:sldIdLst>
  <p:sldSz cx="18288000" cy="10287000"/>
  <p:notesSz cx="6858000" cy="9144000"/>
  <p:embeddedFontLst>
    <p:embeddedFont>
      <p:font typeface="Heebo" pitchFamily="2" charset="-79"/>
      <p:regular r:id="rId25"/>
    </p:embeddedFont>
    <p:embeddedFont>
      <p:font typeface="Heebo Bold" charset="-79"/>
      <p:regular r:id="rId26"/>
    </p:embeddedFont>
    <p:embeddedFont>
      <p:font typeface="Red Hat Display" panose="020B0604020202020204" charset="0"/>
      <p:regular r:id="rId27"/>
    </p:embeddedFont>
    <p:embeddedFont>
      <p:font typeface="Red Hat Display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2325256">
            <a:off x="14528814" y="7929792"/>
            <a:ext cx="10921763" cy="7719563"/>
          </a:xfrm>
          <a:custGeom>
            <a:avLst/>
            <a:gdLst/>
            <a:ahLst/>
            <a:cxnLst/>
            <a:rect l="l" t="t" r="r" b="b"/>
            <a:pathLst>
              <a:path w="10921763" h="7719563">
                <a:moveTo>
                  <a:pt x="0" y="0"/>
                </a:moveTo>
                <a:lnTo>
                  <a:pt x="10921763" y="0"/>
                </a:lnTo>
                <a:lnTo>
                  <a:pt x="10921763" y="7719563"/>
                </a:lnTo>
                <a:lnTo>
                  <a:pt x="0" y="7719563"/>
                </a:lnTo>
                <a:lnTo>
                  <a:pt x="0" y="0"/>
                </a:lnTo>
                <a:close/>
              </a:path>
            </a:pathLst>
          </a:custGeom>
          <a:blipFill>
            <a:blip r:embed="rId3"/>
            <a:stretch>
              <a:fillRect/>
            </a:stretch>
          </a:blipFill>
        </p:spPr>
      </p:sp>
      <p:sp>
        <p:nvSpPr>
          <p:cNvPr id="5" name="TextBox 5"/>
          <p:cNvSpPr txBox="1"/>
          <p:nvPr/>
        </p:nvSpPr>
        <p:spPr>
          <a:xfrm>
            <a:off x="4732511" y="311254"/>
            <a:ext cx="8822978" cy="770211"/>
          </a:xfrm>
          <a:prstGeom prst="rect">
            <a:avLst/>
          </a:prstGeom>
        </p:spPr>
        <p:txBody>
          <a:bodyPr lIns="0" tIns="0" rIns="0" bIns="0" rtlCol="0" anchor="t">
            <a:spAutoFit/>
          </a:bodyPr>
          <a:lstStyle/>
          <a:p>
            <a:pPr algn="ctr">
              <a:lnSpc>
                <a:spcPts val="6025"/>
              </a:lnSpc>
              <a:spcBef>
                <a:spcPct val="0"/>
              </a:spcBef>
            </a:pPr>
            <a:r>
              <a:rPr lang="en-US" sz="5021" dirty="0">
                <a:solidFill>
                  <a:srgbClr val="FFFFFF"/>
                </a:solidFill>
                <a:latin typeface="Heebo Bold"/>
                <a:ea typeface="Heebo Bold"/>
                <a:cs typeface="Heebo Bold"/>
                <a:sym typeface="Heebo Bold"/>
              </a:rPr>
              <a:t>Decision Tree Accuracy</a:t>
            </a:r>
          </a:p>
        </p:txBody>
      </p:sp>
      <p:sp>
        <p:nvSpPr>
          <p:cNvPr id="7" name="Freeform 7"/>
          <p:cNvSpPr/>
          <p:nvPr/>
        </p:nvSpPr>
        <p:spPr>
          <a:xfrm rot="-8669648">
            <a:off x="-7415543" y="-6010094"/>
            <a:ext cx="10921763" cy="7719563"/>
          </a:xfrm>
          <a:custGeom>
            <a:avLst/>
            <a:gdLst/>
            <a:ahLst/>
            <a:cxnLst/>
            <a:rect l="l" t="t" r="r" b="b"/>
            <a:pathLst>
              <a:path w="10921763" h="7719563">
                <a:moveTo>
                  <a:pt x="0" y="0"/>
                </a:moveTo>
                <a:lnTo>
                  <a:pt x="10921764" y="0"/>
                </a:lnTo>
                <a:lnTo>
                  <a:pt x="10921764" y="7719563"/>
                </a:lnTo>
                <a:lnTo>
                  <a:pt x="0" y="7719563"/>
                </a:lnTo>
                <a:lnTo>
                  <a:pt x="0" y="0"/>
                </a:lnTo>
                <a:close/>
              </a:path>
            </a:pathLst>
          </a:custGeom>
          <a:blipFill>
            <a:blip r:embed="rId3"/>
            <a:stretch>
              <a:fillRect/>
            </a:stretch>
          </a:blipFill>
        </p:spPr>
      </p:sp>
      <p:pic>
        <p:nvPicPr>
          <p:cNvPr id="14" name="Picture 13">
            <a:extLst>
              <a:ext uri="{FF2B5EF4-FFF2-40B4-BE49-F238E27FC236}">
                <a16:creationId xmlns:a16="http://schemas.microsoft.com/office/drawing/2014/main" id="{6262030B-F2AA-CF5A-75D1-93E2F0CF6754}"/>
              </a:ext>
            </a:extLst>
          </p:cNvPr>
          <p:cNvPicPr>
            <a:picLocks noChangeAspect="1"/>
          </p:cNvPicPr>
          <p:nvPr/>
        </p:nvPicPr>
        <p:blipFill>
          <a:blip r:embed="rId4"/>
          <a:stretch>
            <a:fillRect/>
          </a:stretch>
        </p:blipFill>
        <p:spPr>
          <a:xfrm>
            <a:off x="3517346" y="1706838"/>
            <a:ext cx="12687289" cy="6249220"/>
          </a:xfrm>
          <a:prstGeom prst="rect">
            <a:avLst/>
          </a:prstGeom>
        </p:spPr>
      </p:pic>
    </p:spTree>
    <p:extLst>
      <p:ext uri="{BB962C8B-B14F-4D97-AF65-F5344CB8AC3E}">
        <p14:creationId xmlns:p14="http://schemas.microsoft.com/office/powerpoint/2010/main" val="190599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951362" y="269301"/>
            <a:ext cx="16400498" cy="11592002"/>
          </a:xfrm>
          <a:custGeom>
            <a:avLst/>
            <a:gdLst/>
            <a:ahLst/>
            <a:cxnLst/>
            <a:rect l="l" t="t" r="r" b="b"/>
            <a:pathLst>
              <a:path w="16400498" h="11592002">
                <a:moveTo>
                  <a:pt x="0" y="0"/>
                </a:moveTo>
                <a:lnTo>
                  <a:pt x="16400498" y="0"/>
                </a:lnTo>
                <a:lnTo>
                  <a:pt x="16400498" y="11592002"/>
                </a:lnTo>
                <a:lnTo>
                  <a:pt x="0" y="11592002"/>
                </a:lnTo>
                <a:lnTo>
                  <a:pt x="0" y="0"/>
                </a:lnTo>
                <a:close/>
              </a:path>
            </a:pathLst>
          </a:custGeom>
          <a:blipFill>
            <a:blip r:embed="rId3"/>
            <a:stretch>
              <a:fillRect/>
            </a:stretch>
          </a:blipFill>
        </p:spPr>
      </p:sp>
      <p:sp>
        <p:nvSpPr>
          <p:cNvPr id="4" name="Freeform 4"/>
          <p:cNvSpPr/>
          <p:nvPr/>
        </p:nvSpPr>
        <p:spPr>
          <a:xfrm rot="8437311">
            <a:off x="-6083273" y="7647351"/>
            <a:ext cx="8959998" cy="6332997"/>
          </a:xfrm>
          <a:custGeom>
            <a:avLst/>
            <a:gdLst/>
            <a:ahLst/>
            <a:cxnLst/>
            <a:rect l="l" t="t" r="r" b="b"/>
            <a:pathLst>
              <a:path w="8959998" h="6332997">
                <a:moveTo>
                  <a:pt x="0" y="0"/>
                </a:moveTo>
                <a:lnTo>
                  <a:pt x="8959998" y="0"/>
                </a:lnTo>
                <a:lnTo>
                  <a:pt x="8959998" y="6332997"/>
                </a:lnTo>
                <a:lnTo>
                  <a:pt x="0" y="6332997"/>
                </a:lnTo>
                <a:lnTo>
                  <a:pt x="0" y="0"/>
                </a:lnTo>
                <a:close/>
              </a:path>
            </a:pathLst>
          </a:custGeom>
          <a:blipFill>
            <a:blip r:embed="rId3"/>
            <a:stretch>
              <a:fillRect/>
            </a:stretch>
          </a:blipFill>
        </p:spPr>
      </p:sp>
      <p:sp>
        <p:nvSpPr>
          <p:cNvPr id="5" name="Freeform 5"/>
          <p:cNvSpPr/>
          <p:nvPr/>
        </p:nvSpPr>
        <p:spPr>
          <a:xfrm>
            <a:off x="4424489" y="4717304"/>
            <a:ext cx="8679472" cy="5330065"/>
          </a:xfrm>
          <a:custGeom>
            <a:avLst/>
            <a:gdLst/>
            <a:ahLst/>
            <a:cxnLst/>
            <a:rect l="l" t="t" r="r" b="b"/>
            <a:pathLst>
              <a:path w="8679472" h="5330065">
                <a:moveTo>
                  <a:pt x="0" y="0"/>
                </a:moveTo>
                <a:lnTo>
                  <a:pt x="8679472" y="0"/>
                </a:lnTo>
                <a:lnTo>
                  <a:pt x="8679472" y="5330066"/>
                </a:lnTo>
                <a:lnTo>
                  <a:pt x="0" y="5330066"/>
                </a:lnTo>
                <a:lnTo>
                  <a:pt x="0" y="0"/>
                </a:lnTo>
                <a:close/>
              </a:path>
            </a:pathLst>
          </a:custGeom>
          <a:blipFill>
            <a:blip r:embed="rId4"/>
            <a:stretch>
              <a:fillRect/>
            </a:stretch>
          </a:blipFill>
        </p:spPr>
      </p:sp>
      <p:sp>
        <p:nvSpPr>
          <p:cNvPr id="6" name="TextBox 6"/>
          <p:cNvSpPr txBox="1"/>
          <p:nvPr/>
        </p:nvSpPr>
        <p:spPr>
          <a:xfrm>
            <a:off x="1989087" y="278826"/>
            <a:ext cx="4407991" cy="752475"/>
          </a:xfrm>
          <a:prstGeom prst="rect">
            <a:avLst/>
          </a:prstGeom>
        </p:spPr>
        <p:txBody>
          <a:bodyPr lIns="0" tIns="0" rIns="0" bIns="0" rtlCol="0" anchor="t">
            <a:spAutoFit/>
          </a:bodyPr>
          <a:lstStyle/>
          <a:p>
            <a:pPr algn="l">
              <a:lnSpc>
                <a:spcPts val="6074"/>
              </a:lnSpc>
              <a:spcBef>
                <a:spcPct val="0"/>
              </a:spcBef>
            </a:pPr>
            <a:r>
              <a:rPr lang="en-US" sz="5061">
                <a:solidFill>
                  <a:srgbClr val="FFFFFF"/>
                </a:solidFill>
                <a:latin typeface="Heebo Bold"/>
                <a:ea typeface="Heebo Bold"/>
                <a:cs typeface="Heebo Bold"/>
                <a:sym typeface="Heebo Bold"/>
              </a:rPr>
              <a:t>Random Forest</a:t>
            </a:r>
          </a:p>
        </p:txBody>
      </p:sp>
      <p:sp>
        <p:nvSpPr>
          <p:cNvPr id="7" name="TextBox 7"/>
          <p:cNvSpPr txBox="1"/>
          <p:nvPr/>
        </p:nvSpPr>
        <p:spPr>
          <a:xfrm>
            <a:off x="1989087" y="1506721"/>
            <a:ext cx="13550275" cy="1734204"/>
          </a:xfrm>
          <a:prstGeom prst="rect">
            <a:avLst/>
          </a:prstGeom>
        </p:spPr>
        <p:txBody>
          <a:bodyPr lIns="0" tIns="0" rIns="0" bIns="0" rtlCol="0" anchor="t">
            <a:spAutoFit/>
          </a:bodyPr>
          <a:lstStyle/>
          <a:p>
            <a:pPr algn="l">
              <a:lnSpc>
                <a:spcPts val="3409"/>
              </a:lnSpc>
              <a:spcBef>
                <a:spcPct val="0"/>
              </a:spcBef>
            </a:pPr>
            <a:r>
              <a:rPr lang="en-US" sz="2841">
                <a:solidFill>
                  <a:srgbClr val="FFFFFF"/>
                </a:solidFill>
                <a:latin typeface="Heebo Bold"/>
                <a:ea typeface="Heebo Bold"/>
                <a:cs typeface="Heebo Bold"/>
                <a:sym typeface="Heebo Bold"/>
              </a:rPr>
              <a:t>The Random Forest, a mystical amalgamation of arboreal wisdom, merges myriad decision trees to enhance foresight accuracy and resilience. Esteemed for its prowess in realms of classification and regression, this enchanting method beckons with its prowess and simplicity.</a:t>
            </a:r>
          </a:p>
        </p:txBody>
      </p:sp>
      <p:sp>
        <p:nvSpPr>
          <p:cNvPr id="8" name="TextBox 8"/>
          <p:cNvSpPr txBox="1"/>
          <p:nvPr/>
        </p:nvSpPr>
        <p:spPr>
          <a:xfrm>
            <a:off x="1989087" y="3736225"/>
            <a:ext cx="8115910" cy="760737"/>
          </a:xfrm>
          <a:prstGeom prst="rect">
            <a:avLst/>
          </a:prstGeom>
        </p:spPr>
        <p:txBody>
          <a:bodyPr lIns="0" tIns="0" rIns="0" bIns="0" rtlCol="0" anchor="t">
            <a:spAutoFit/>
          </a:bodyPr>
          <a:lstStyle/>
          <a:p>
            <a:pPr marL="0" lvl="0" indent="0" algn="l">
              <a:lnSpc>
                <a:spcPts val="6074"/>
              </a:lnSpc>
              <a:spcBef>
                <a:spcPct val="0"/>
              </a:spcBef>
            </a:pPr>
            <a:r>
              <a:rPr lang="en-US" sz="5061" u="none" strike="noStrike">
                <a:solidFill>
                  <a:srgbClr val="FFFFFF"/>
                </a:solidFill>
                <a:latin typeface="Heebo Bold"/>
                <a:ea typeface="Heebo Bold"/>
                <a:cs typeface="Heebo Bold"/>
                <a:sym typeface="Heebo Bold"/>
              </a:rPr>
              <a:t>Structure Of Random Forest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3951362" y="269301"/>
            <a:ext cx="16400498" cy="11592002"/>
          </a:xfrm>
          <a:custGeom>
            <a:avLst/>
            <a:gdLst/>
            <a:ahLst/>
            <a:cxnLst/>
            <a:rect l="l" t="t" r="r" b="b"/>
            <a:pathLst>
              <a:path w="16400498" h="11592002">
                <a:moveTo>
                  <a:pt x="0" y="0"/>
                </a:moveTo>
                <a:lnTo>
                  <a:pt x="16400498" y="0"/>
                </a:lnTo>
                <a:lnTo>
                  <a:pt x="16400498" y="11592002"/>
                </a:lnTo>
                <a:lnTo>
                  <a:pt x="0" y="11592002"/>
                </a:lnTo>
                <a:lnTo>
                  <a:pt x="0" y="0"/>
                </a:lnTo>
                <a:close/>
              </a:path>
            </a:pathLst>
          </a:custGeom>
          <a:blipFill>
            <a:blip r:embed="rId3"/>
            <a:stretch>
              <a:fillRect/>
            </a:stretch>
          </a:blipFill>
        </p:spPr>
      </p:sp>
      <p:sp>
        <p:nvSpPr>
          <p:cNvPr id="4" name="Freeform 4"/>
          <p:cNvSpPr/>
          <p:nvPr/>
        </p:nvSpPr>
        <p:spPr>
          <a:xfrm rot="8437311">
            <a:off x="-6083273" y="7647351"/>
            <a:ext cx="8959998" cy="6332997"/>
          </a:xfrm>
          <a:custGeom>
            <a:avLst/>
            <a:gdLst/>
            <a:ahLst/>
            <a:cxnLst/>
            <a:rect l="l" t="t" r="r" b="b"/>
            <a:pathLst>
              <a:path w="8959998" h="6332997">
                <a:moveTo>
                  <a:pt x="0" y="0"/>
                </a:moveTo>
                <a:lnTo>
                  <a:pt x="8959998" y="0"/>
                </a:lnTo>
                <a:lnTo>
                  <a:pt x="8959998" y="6332997"/>
                </a:lnTo>
                <a:lnTo>
                  <a:pt x="0" y="6332997"/>
                </a:lnTo>
                <a:lnTo>
                  <a:pt x="0" y="0"/>
                </a:lnTo>
                <a:close/>
              </a:path>
            </a:pathLst>
          </a:custGeom>
          <a:blipFill>
            <a:blip r:embed="rId3"/>
            <a:stretch>
              <a:fillRect/>
            </a:stretch>
          </a:blipFill>
        </p:spPr>
      </p:sp>
      <p:sp>
        <p:nvSpPr>
          <p:cNvPr id="6" name="TextBox 6"/>
          <p:cNvSpPr txBox="1"/>
          <p:nvPr/>
        </p:nvSpPr>
        <p:spPr>
          <a:xfrm>
            <a:off x="1989087" y="278826"/>
            <a:ext cx="8755113" cy="782265"/>
          </a:xfrm>
          <a:prstGeom prst="rect">
            <a:avLst/>
          </a:prstGeom>
        </p:spPr>
        <p:txBody>
          <a:bodyPr wrap="square" lIns="0" tIns="0" rIns="0" bIns="0" rtlCol="0" anchor="t">
            <a:spAutoFit/>
          </a:bodyPr>
          <a:lstStyle/>
          <a:p>
            <a:pPr algn="l">
              <a:lnSpc>
                <a:spcPts val="6074"/>
              </a:lnSpc>
              <a:spcBef>
                <a:spcPct val="0"/>
              </a:spcBef>
            </a:pPr>
            <a:r>
              <a:rPr lang="en-US" sz="5061" dirty="0">
                <a:solidFill>
                  <a:srgbClr val="FFFFFF"/>
                </a:solidFill>
                <a:latin typeface="Heebo Bold"/>
                <a:ea typeface="Heebo Bold"/>
                <a:cs typeface="Heebo Bold"/>
                <a:sym typeface="Heebo Bold"/>
              </a:rPr>
              <a:t>Random Forest Accuracy</a:t>
            </a:r>
          </a:p>
        </p:txBody>
      </p:sp>
      <p:pic>
        <p:nvPicPr>
          <p:cNvPr id="10" name="Picture 9">
            <a:extLst>
              <a:ext uri="{FF2B5EF4-FFF2-40B4-BE49-F238E27FC236}">
                <a16:creationId xmlns:a16="http://schemas.microsoft.com/office/drawing/2014/main" id="{29E04C93-7FD1-5515-81F9-73C24448C9AB}"/>
              </a:ext>
            </a:extLst>
          </p:cNvPr>
          <p:cNvPicPr>
            <a:picLocks noChangeAspect="1"/>
          </p:cNvPicPr>
          <p:nvPr/>
        </p:nvPicPr>
        <p:blipFill>
          <a:blip r:embed="rId4"/>
          <a:stretch>
            <a:fillRect/>
          </a:stretch>
        </p:blipFill>
        <p:spPr>
          <a:xfrm>
            <a:off x="1698094" y="1879459"/>
            <a:ext cx="11281397" cy="6007241"/>
          </a:xfrm>
          <a:prstGeom prst="rect">
            <a:avLst/>
          </a:prstGeom>
        </p:spPr>
      </p:pic>
    </p:spTree>
    <p:extLst>
      <p:ext uri="{BB962C8B-B14F-4D97-AF65-F5344CB8AC3E}">
        <p14:creationId xmlns:p14="http://schemas.microsoft.com/office/powerpoint/2010/main" val="368743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4"/>
          <p:cNvSpPr txBox="1"/>
          <p:nvPr/>
        </p:nvSpPr>
        <p:spPr>
          <a:xfrm>
            <a:off x="1028700" y="534424"/>
            <a:ext cx="13960854" cy="981075"/>
          </a:xfrm>
          <a:prstGeom prst="rect">
            <a:avLst/>
          </a:prstGeom>
        </p:spPr>
        <p:txBody>
          <a:bodyPr lIns="0" tIns="0" rIns="0" bIns="0" rtlCol="0" anchor="t">
            <a:spAutoFit/>
          </a:bodyPr>
          <a:lstStyle/>
          <a:p>
            <a:pPr algn="ctr">
              <a:lnSpc>
                <a:spcPts val="7660"/>
              </a:lnSpc>
              <a:spcBef>
                <a:spcPct val="0"/>
              </a:spcBef>
            </a:pPr>
            <a:r>
              <a:rPr lang="en-US" sz="6383" dirty="0">
                <a:solidFill>
                  <a:srgbClr val="FFFFFF"/>
                </a:solidFill>
                <a:latin typeface="Heebo"/>
                <a:ea typeface="Heebo"/>
                <a:cs typeface="Heebo"/>
                <a:sym typeface="Heebo"/>
              </a:rPr>
              <a:t>Covid-19 countplot graph</a:t>
            </a:r>
          </a:p>
        </p:txBody>
      </p:sp>
      <p:sp>
        <p:nvSpPr>
          <p:cNvPr id="5" name="Freeform 5"/>
          <p:cNvSpPr/>
          <p:nvPr/>
        </p:nvSpPr>
        <p:spPr>
          <a:xfrm rot="-9407836">
            <a:off x="-6810416" y="-3166499"/>
            <a:ext cx="8959998" cy="6332997"/>
          </a:xfrm>
          <a:custGeom>
            <a:avLst/>
            <a:gdLst/>
            <a:ahLst/>
            <a:cxnLst/>
            <a:rect l="l" t="t" r="r" b="b"/>
            <a:pathLst>
              <a:path w="8959998" h="6332997">
                <a:moveTo>
                  <a:pt x="0" y="0"/>
                </a:moveTo>
                <a:lnTo>
                  <a:pt x="8959998" y="0"/>
                </a:lnTo>
                <a:lnTo>
                  <a:pt x="8959998" y="6332998"/>
                </a:lnTo>
                <a:lnTo>
                  <a:pt x="0" y="6332998"/>
                </a:lnTo>
                <a:lnTo>
                  <a:pt x="0" y="0"/>
                </a:lnTo>
                <a:close/>
              </a:path>
            </a:pathLst>
          </a:custGeom>
          <a:blipFill>
            <a:blip r:embed="rId3"/>
            <a:stretch>
              <a:fillRect/>
            </a:stretch>
          </a:blipFill>
        </p:spPr>
      </p:sp>
      <p:sp>
        <p:nvSpPr>
          <p:cNvPr id="6" name="Freeform 6"/>
          <p:cNvSpPr/>
          <p:nvPr/>
        </p:nvSpPr>
        <p:spPr>
          <a:xfrm rot="2791618">
            <a:off x="15170645" y="8550059"/>
            <a:ext cx="8959998" cy="6332997"/>
          </a:xfrm>
          <a:custGeom>
            <a:avLst/>
            <a:gdLst/>
            <a:ahLst/>
            <a:cxnLst/>
            <a:rect l="l" t="t" r="r" b="b"/>
            <a:pathLst>
              <a:path w="8959998" h="6332997">
                <a:moveTo>
                  <a:pt x="0" y="0"/>
                </a:moveTo>
                <a:lnTo>
                  <a:pt x="8959997" y="0"/>
                </a:lnTo>
                <a:lnTo>
                  <a:pt x="8959997" y="6332998"/>
                </a:lnTo>
                <a:lnTo>
                  <a:pt x="0" y="6332998"/>
                </a:lnTo>
                <a:lnTo>
                  <a:pt x="0" y="0"/>
                </a:lnTo>
                <a:close/>
              </a:path>
            </a:pathLst>
          </a:custGeom>
          <a:blipFill>
            <a:blip r:embed="rId3"/>
            <a:stretch>
              <a:fillRect/>
            </a:stretch>
          </a:blipFill>
        </p:spPr>
      </p:sp>
      <p:pic>
        <p:nvPicPr>
          <p:cNvPr id="8" name="Picture 7">
            <a:extLst>
              <a:ext uri="{FF2B5EF4-FFF2-40B4-BE49-F238E27FC236}">
                <a16:creationId xmlns:a16="http://schemas.microsoft.com/office/drawing/2014/main" id="{F59BFC89-C9DB-8C76-0BFF-5DB0BB97645E}"/>
              </a:ext>
            </a:extLst>
          </p:cNvPr>
          <p:cNvPicPr>
            <a:picLocks noChangeAspect="1"/>
          </p:cNvPicPr>
          <p:nvPr/>
        </p:nvPicPr>
        <p:blipFill>
          <a:blip r:embed="rId4"/>
          <a:stretch>
            <a:fillRect/>
          </a:stretch>
        </p:blipFill>
        <p:spPr>
          <a:xfrm>
            <a:off x="3733800" y="1790700"/>
            <a:ext cx="9385820" cy="74515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4"/>
          <p:cNvSpPr txBox="1"/>
          <p:nvPr/>
        </p:nvSpPr>
        <p:spPr>
          <a:xfrm>
            <a:off x="1076300" y="243995"/>
            <a:ext cx="11877700" cy="796436"/>
          </a:xfrm>
          <a:prstGeom prst="rect">
            <a:avLst/>
          </a:prstGeom>
        </p:spPr>
        <p:txBody>
          <a:bodyPr lIns="0" tIns="0" rIns="0" bIns="0" rtlCol="0" anchor="t">
            <a:spAutoFit/>
          </a:bodyPr>
          <a:lstStyle/>
          <a:p>
            <a:pPr algn="ctr">
              <a:lnSpc>
                <a:spcPts val="6243"/>
              </a:lnSpc>
              <a:spcBef>
                <a:spcPct val="0"/>
              </a:spcBef>
            </a:pPr>
            <a:r>
              <a:rPr lang="en-US" sz="5203" dirty="0">
                <a:solidFill>
                  <a:srgbClr val="FFFFFF"/>
                </a:solidFill>
                <a:latin typeface="Heebo"/>
                <a:ea typeface="Heebo"/>
                <a:cs typeface="Heebo"/>
                <a:sym typeface="Heebo"/>
              </a:rPr>
              <a:t>Plotting number of positive cases </a:t>
            </a:r>
          </a:p>
        </p:txBody>
      </p:sp>
      <p:sp>
        <p:nvSpPr>
          <p:cNvPr id="5" name="Freeform 5"/>
          <p:cNvSpPr/>
          <p:nvPr/>
        </p:nvSpPr>
        <p:spPr>
          <a:xfrm rot="7689786">
            <a:off x="-5877567" y="8709976"/>
            <a:ext cx="8959998" cy="6332997"/>
          </a:xfrm>
          <a:custGeom>
            <a:avLst/>
            <a:gdLst/>
            <a:ahLst/>
            <a:cxnLst/>
            <a:rect l="l" t="t" r="r" b="b"/>
            <a:pathLst>
              <a:path w="8959998" h="6332997">
                <a:moveTo>
                  <a:pt x="0" y="0"/>
                </a:moveTo>
                <a:lnTo>
                  <a:pt x="8959997" y="0"/>
                </a:lnTo>
                <a:lnTo>
                  <a:pt x="8959997" y="6332998"/>
                </a:lnTo>
                <a:lnTo>
                  <a:pt x="0" y="6332998"/>
                </a:lnTo>
                <a:lnTo>
                  <a:pt x="0" y="0"/>
                </a:lnTo>
                <a:close/>
              </a:path>
            </a:pathLst>
          </a:custGeom>
          <a:blipFill>
            <a:blip r:embed="rId3"/>
            <a:stretch>
              <a:fillRect/>
            </a:stretch>
          </a:blipFill>
        </p:spPr>
      </p:sp>
      <p:sp>
        <p:nvSpPr>
          <p:cNvPr id="6" name="Freeform 6"/>
          <p:cNvSpPr/>
          <p:nvPr/>
        </p:nvSpPr>
        <p:spPr>
          <a:xfrm rot="-1185929">
            <a:off x="15969371" y="-2649423"/>
            <a:ext cx="9737557" cy="6332997"/>
          </a:xfrm>
          <a:custGeom>
            <a:avLst/>
            <a:gdLst/>
            <a:ahLst/>
            <a:cxnLst/>
            <a:rect l="l" t="t" r="r" b="b"/>
            <a:pathLst>
              <a:path w="9737557" h="6332997">
                <a:moveTo>
                  <a:pt x="0" y="0"/>
                </a:moveTo>
                <a:lnTo>
                  <a:pt x="9737557" y="0"/>
                </a:lnTo>
                <a:lnTo>
                  <a:pt x="9737557" y="6332998"/>
                </a:lnTo>
                <a:lnTo>
                  <a:pt x="0" y="6332998"/>
                </a:lnTo>
                <a:lnTo>
                  <a:pt x="0" y="0"/>
                </a:lnTo>
                <a:close/>
              </a:path>
            </a:pathLst>
          </a:custGeom>
          <a:blipFill>
            <a:blip r:embed="rId3"/>
            <a:stretch>
              <a:fillRect t="-4338" b="-4338"/>
            </a:stretch>
          </a:blipFill>
        </p:spPr>
      </p:sp>
      <p:pic>
        <p:nvPicPr>
          <p:cNvPr id="8" name="Picture 7">
            <a:extLst>
              <a:ext uri="{FF2B5EF4-FFF2-40B4-BE49-F238E27FC236}">
                <a16:creationId xmlns:a16="http://schemas.microsoft.com/office/drawing/2014/main" id="{005BA580-4B9A-1033-1E98-B4241C856A1E}"/>
              </a:ext>
            </a:extLst>
          </p:cNvPr>
          <p:cNvPicPr>
            <a:picLocks noChangeAspect="1"/>
          </p:cNvPicPr>
          <p:nvPr/>
        </p:nvPicPr>
        <p:blipFill>
          <a:blip r:embed="rId4"/>
          <a:stretch>
            <a:fillRect/>
          </a:stretch>
        </p:blipFill>
        <p:spPr>
          <a:xfrm>
            <a:off x="9448800" y="1308896"/>
            <a:ext cx="6477000" cy="6524625"/>
          </a:xfrm>
          <a:prstGeom prst="rect">
            <a:avLst/>
          </a:prstGeom>
        </p:spPr>
      </p:pic>
      <p:sp>
        <p:nvSpPr>
          <p:cNvPr id="9" name="TextBox 8">
            <a:extLst>
              <a:ext uri="{FF2B5EF4-FFF2-40B4-BE49-F238E27FC236}">
                <a16:creationId xmlns:a16="http://schemas.microsoft.com/office/drawing/2014/main" id="{AF74AE2B-1557-07DE-5945-38BD7DBFB981}"/>
              </a:ext>
            </a:extLst>
          </p:cNvPr>
          <p:cNvSpPr txBox="1"/>
          <p:nvPr/>
        </p:nvSpPr>
        <p:spPr>
          <a:xfrm>
            <a:off x="2362200" y="2709059"/>
            <a:ext cx="6096000" cy="2954655"/>
          </a:xfrm>
          <a:prstGeom prst="rect">
            <a:avLst/>
          </a:prstGeom>
          <a:noFill/>
        </p:spPr>
        <p:txBody>
          <a:bodyPr wrap="square" rtlCol="0">
            <a:spAutoFit/>
          </a:bodyPr>
          <a:lstStyle/>
          <a:p>
            <a:r>
              <a:rPr lang="en-US" sz="2800" dirty="0">
                <a:solidFill>
                  <a:schemeClr val="bg1"/>
                </a:solidFill>
              </a:rPr>
              <a:t>The pie chart shows the distribution of positive cases. The majority of cases (80.7%) are positive, while 19.3% are negative. The chart is titled "Number of Positive Cases" and has labels for "Yes" and "No" to indicate the categories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4"/>
          <p:cNvSpPr txBox="1"/>
          <p:nvPr/>
        </p:nvSpPr>
        <p:spPr>
          <a:xfrm>
            <a:off x="1028700" y="166729"/>
            <a:ext cx="14287500" cy="1769715"/>
          </a:xfrm>
          <a:prstGeom prst="rect">
            <a:avLst/>
          </a:prstGeom>
        </p:spPr>
        <p:txBody>
          <a:bodyPr wrap="square" lIns="0" tIns="0" rIns="0" bIns="0" rtlCol="0" anchor="t">
            <a:spAutoFit/>
          </a:bodyPr>
          <a:lstStyle/>
          <a:p>
            <a:pPr algn="ctr">
              <a:lnSpc>
                <a:spcPts val="6858"/>
              </a:lnSpc>
              <a:spcBef>
                <a:spcPct val="0"/>
              </a:spcBef>
            </a:pPr>
            <a:r>
              <a:rPr lang="en-US" sz="5715" dirty="0">
                <a:solidFill>
                  <a:srgbClr val="FFFFFF"/>
                </a:solidFill>
                <a:latin typeface="Heebo"/>
                <a:ea typeface="Heebo"/>
                <a:cs typeface="Heebo"/>
                <a:sym typeface="Heebo"/>
              </a:rPr>
              <a:t>Plotting problems present in Covid-19 positive and negative cases </a:t>
            </a:r>
          </a:p>
        </p:txBody>
      </p:sp>
      <p:sp>
        <p:nvSpPr>
          <p:cNvPr id="5" name="Freeform 5"/>
          <p:cNvSpPr/>
          <p:nvPr/>
        </p:nvSpPr>
        <p:spPr>
          <a:xfrm rot="7689786">
            <a:off x="-5858432" y="8542543"/>
            <a:ext cx="8959998" cy="6332997"/>
          </a:xfrm>
          <a:custGeom>
            <a:avLst/>
            <a:gdLst/>
            <a:ahLst/>
            <a:cxnLst/>
            <a:rect l="l" t="t" r="r" b="b"/>
            <a:pathLst>
              <a:path w="8959998" h="6332997">
                <a:moveTo>
                  <a:pt x="0" y="0"/>
                </a:moveTo>
                <a:lnTo>
                  <a:pt x="8959998" y="0"/>
                </a:lnTo>
                <a:lnTo>
                  <a:pt x="8959998" y="6332997"/>
                </a:lnTo>
                <a:lnTo>
                  <a:pt x="0" y="6332997"/>
                </a:lnTo>
                <a:lnTo>
                  <a:pt x="0" y="0"/>
                </a:lnTo>
                <a:close/>
              </a:path>
            </a:pathLst>
          </a:custGeom>
          <a:blipFill>
            <a:blip r:embed="rId3"/>
            <a:stretch>
              <a:fillRect/>
            </a:stretch>
          </a:blipFill>
        </p:spPr>
      </p:sp>
      <p:sp>
        <p:nvSpPr>
          <p:cNvPr id="6" name="Freeform 6"/>
          <p:cNvSpPr/>
          <p:nvPr/>
        </p:nvSpPr>
        <p:spPr>
          <a:xfrm rot="-2316998">
            <a:off x="15833958" y="-4128091"/>
            <a:ext cx="8959998" cy="6332997"/>
          </a:xfrm>
          <a:custGeom>
            <a:avLst/>
            <a:gdLst/>
            <a:ahLst/>
            <a:cxnLst/>
            <a:rect l="l" t="t" r="r" b="b"/>
            <a:pathLst>
              <a:path w="8959998" h="6332997">
                <a:moveTo>
                  <a:pt x="0" y="0"/>
                </a:moveTo>
                <a:lnTo>
                  <a:pt x="8959998" y="0"/>
                </a:lnTo>
                <a:lnTo>
                  <a:pt x="8959998" y="6332998"/>
                </a:lnTo>
                <a:lnTo>
                  <a:pt x="0" y="6332998"/>
                </a:lnTo>
                <a:lnTo>
                  <a:pt x="0" y="0"/>
                </a:lnTo>
                <a:close/>
              </a:path>
            </a:pathLst>
          </a:custGeom>
          <a:blipFill>
            <a:blip r:embed="rId3"/>
            <a:stretch>
              <a:fillRect/>
            </a:stretch>
          </a:blipFill>
        </p:spPr>
      </p:sp>
      <p:pic>
        <p:nvPicPr>
          <p:cNvPr id="8" name="Picture 7">
            <a:extLst>
              <a:ext uri="{FF2B5EF4-FFF2-40B4-BE49-F238E27FC236}">
                <a16:creationId xmlns:a16="http://schemas.microsoft.com/office/drawing/2014/main" id="{C2AA7FBE-16BC-1A5A-6E4D-8366F439F877}"/>
              </a:ext>
            </a:extLst>
          </p:cNvPr>
          <p:cNvPicPr>
            <a:picLocks noChangeAspect="1"/>
          </p:cNvPicPr>
          <p:nvPr/>
        </p:nvPicPr>
        <p:blipFill>
          <a:blip r:embed="rId4"/>
          <a:stretch>
            <a:fillRect/>
          </a:stretch>
        </p:blipFill>
        <p:spPr>
          <a:xfrm>
            <a:off x="762000" y="2103173"/>
            <a:ext cx="5233402" cy="4126860"/>
          </a:xfrm>
          <a:prstGeom prst="rect">
            <a:avLst/>
          </a:prstGeom>
        </p:spPr>
      </p:pic>
      <p:pic>
        <p:nvPicPr>
          <p:cNvPr id="10" name="Picture 9">
            <a:extLst>
              <a:ext uri="{FF2B5EF4-FFF2-40B4-BE49-F238E27FC236}">
                <a16:creationId xmlns:a16="http://schemas.microsoft.com/office/drawing/2014/main" id="{2020CA9D-551A-9C09-DF6B-79CACFDD6464}"/>
              </a:ext>
            </a:extLst>
          </p:cNvPr>
          <p:cNvPicPr>
            <a:picLocks noChangeAspect="1"/>
          </p:cNvPicPr>
          <p:nvPr/>
        </p:nvPicPr>
        <p:blipFill>
          <a:blip r:embed="rId5"/>
          <a:stretch>
            <a:fillRect/>
          </a:stretch>
        </p:blipFill>
        <p:spPr>
          <a:xfrm>
            <a:off x="6378114" y="1985158"/>
            <a:ext cx="5244929" cy="4126860"/>
          </a:xfrm>
          <a:prstGeom prst="rect">
            <a:avLst/>
          </a:prstGeom>
        </p:spPr>
      </p:pic>
      <p:pic>
        <p:nvPicPr>
          <p:cNvPr id="12" name="Picture 11">
            <a:extLst>
              <a:ext uri="{FF2B5EF4-FFF2-40B4-BE49-F238E27FC236}">
                <a16:creationId xmlns:a16="http://schemas.microsoft.com/office/drawing/2014/main" id="{BE4508DA-6958-6F99-5CED-16C633C565EE}"/>
              </a:ext>
            </a:extLst>
          </p:cNvPr>
          <p:cNvPicPr>
            <a:picLocks noChangeAspect="1"/>
          </p:cNvPicPr>
          <p:nvPr/>
        </p:nvPicPr>
        <p:blipFill>
          <a:blip r:embed="rId6"/>
          <a:stretch>
            <a:fillRect/>
          </a:stretch>
        </p:blipFill>
        <p:spPr>
          <a:xfrm>
            <a:off x="11953553" y="1912199"/>
            <a:ext cx="5258414" cy="4148507"/>
          </a:xfrm>
          <a:prstGeom prst="rect">
            <a:avLst/>
          </a:prstGeom>
        </p:spPr>
      </p:pic>
      <p:pic>
        <p:nvPicPr>
          <p:cNvPr id="14" name="Picture 13">
            <a:extLst>
              <a:ext uri="{FF2B5EF4-FFF2-40B4-BE49-F238E27FC236}">
                <a16:creationId xmlns:a16="http://schemas.microsoft.com/office/drawing/2014/main" id="{36C5222E-98BB-2645-0E91-A82CF6C1F574}"/>
              </a:ext>
            </a:extLst>
          </p:cNvPr>
          <p:cNvPicPr>
            <a:picLocks noChangeAspect="1"/>
          </p:cNvPicPr>
          <p:nvPr/>
        </p:nvPicPr>
        <p:blipFill>
          <a:blip r:embed="rId7"/>
          <a:stretch>
            <a:fillRect/>
          </a:stretch>
        </p:blipFill>
        <p:spPr>
          <a:xfrm>
            <a:off x="3124200" y="6278747"/>
            <a:ext cx="6213110" cy="3899792"/>
          </a:xfrm>
          <a:prstGeom prst="rect">
            <a:avLst/>
          </a:prstGeom>
        </p:spPr>
      </p:pic>
      <p:pic>
        <p:nvPicPr>
          <p:cNvPr id="16" name="Picture 15">
            <a:extLst>
              <a:ext uri="{FF2B5EF4-FFF2-40B4-BE49-F238E27FC236}">
                <a16:creationId xmlns:a16="http://schemas.microsoft.com/office/drawing/2014/main" id="{F21D1A1E-6651-4112-9B76-04AB3DD7B83A}"/>
              </a:ext>
            </a:extLst>
          </p:cNvPr>
          <p:cNvPicPr>
            <a:picLocks noChangeAspect="1"/>
          </p:cNvPicPr>
          <p:nvPr/>
        </p:nvPicPr>
        <p:blipFill>
          <a:blip r:embed="rId8"/>
          <a:stretch>
            <a:fillRect/>
          </a:stretch>
        </p:blipFill>
        <p:spPr>
          <a:xfrm>
            <a:off x="10739114" y="6219642"/>
            <a:ext cx="6213110" cy="38997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4"/>
          <p:cNvSpPr txBox="1"/>
          <p:nvPr/>
        </p:nvSpPr>
        <p:spPr>
          <a:xfrm>
            <a:off x="3490708" y="594931"/>
            <a:ext cx="12435091" cy="872034"/>
          </a:xfrm>
          <a:prstGeom prst="rect">
            <a:avLst/>
          </a:prstGeom>
        </p:spPr>
        <p:txBody>
          <a:bodyPr wrap="square" lIns="0" tIns="0" rIns="0" bIns="0" rtlCol="0" anchor="t">
            <a:spAutoFit/>
          </a:bodyPr>
          <a:lstStyle/>
          <a:p>
            <a:pPr algn="ctr">
              <a:lnSpc>
                <a:spcPts val="6751"/>
              </a:lnSpc>
              <a:spcBef>
                <a:spcPct val="0"/>
              </a:spcBef>
            </a:pPr>
            <a:r>
              <a:rPr lang="en-US" sz="5626" dirty="0">
                <a:solidFill>
                  <a:srgbClr val="FFFFFF"/>
                </a:solidFill>
                <a:latin typeface="Heebo"/>
                <a:ea typeface="Heebo"/>
                <a:cs typeface="Heebo"/>
                <a:sym typeface="Heebo"/>
              </a:rPr>
              <a:t>Fever Vs Covid-19 (Stacked Bar plot) </a:t>
            </a:r>
          </a:p>
        </p:txBody>
      </p:sp>
      <p:sp>
        <p:nvSpPr>
          <p:cNvPr id="5" name="Freeform 5"/>
          <p:cNvSpPr/>
          <p:nvPr/>
        </p:nvSpPr>
        <p:spPr>
          <a:xfrm rot="-8699009">
            <a:off x="-5999213" y="-4551510"/>
            <a:ext cx="8959998" cy="6332997"/>
          </a:xfrm>
          <a:custGeom>
            <a:avLst/>
            <a:gdLst/>
            <a:ahLst/>
            <a:cxnLst/>
            <a:rect l="l" t="t" r="r" b="b"/>
            <a:pathLst>
              <a:path w="8959998" h="6332997">
                <a:moveTo>
                  <a:pt x="0" y="0"/>
                </a:moveTo>
                <a:lnTo>
                  <a:pt x="8959998" y="0"/>
                </a:lnTo>
                <a:lnTo>
                  <a:pt x="8959998" y="6332998"/>
                </a:lnTo>
                <a:lnTo>
                  <a:pt x="0" y="6332998"/>
                </a:lnTo>
                <a:lnTo>
                  <a:pt x="0" y="0"/>
                </a:lnTo>
                <a:close/>
              </a:path>
            </a:pathLst>
          </a:custGeom>
          <a:blipFill>
            <a:blip r:embed="rId3"/>
            <a:stretch>
              <a:fillRect/>
            </a:stretch>
          </a:blipFill>
        </p:spPr>
      </p:sp>
      <p:sp>
        <p:nvSpPr>
          <p:cNvPr id="6" name="Freeform 6"/>
          <p:cNvSpPr/>
          <p:nvPr/>
        </p:nvSpPr>
        <p:spPr>
          <a:xfrm rot="2823671">
            <a:off x="14477106" y="8488387"/>
            <a:ext cx="8959998" cy="6332997"/>
          </a:xfrm>
          <a:custGeom>
            <a:avLst/>
            <a:gdLst/>
            <a:ahLst/>
            <a:cxnLst/>
            <a:rect l="l" t="t" r="r" b="b"/>
            <a:pathLst>
              <a:path w="8959998" h="6332997">
                <a:moveTo>
                  <a:pt x="0" y="0"/>
                </a:moveTo>
                <a:lnTo>
                  <a:pt x="8959998" y="0"/>
                </a:lnTo>
                <a:lnTo>
                  <a:pt x="8959998" y="6332997"/>
                </a:lnTo>
                <a:lnTo>
                  <a:pt x="0" y="6332997"/>
                </a:lnTo>
                <a:lnTo>
                  <a:pt x="0" y="0"/>
                </a:lnTo>
                <a:close/>
              </a:path>
            </a:pathLst>
          </a:custGeom>
          <a:blipFill>
            <a:blip r:embed="rId3"/>
            <a:stretch>
              <a:fillRect/>
            </a:stretch>
          </a:blipFill>
        </p:spPr>
      </p:sp>
      <p:pic>
        <p:nvPicPr>
          <p:cNvPr id="8" name="Picture 7">
            <a:extLst>
              <a:ext uri="{FF2B5EF4-FFF2-40B4-BE49-F238E27FC236}">
                <a16:creationId xmlns:a16="http://schemas.microsoft.com/office/drawing/2014/main" id="{4EF34058-2C86-4D85-462F-3CBBDBD133E0}"/>
              </a:ext>
            </a:extLst>
          </p:cNvPr>
          <p:cNvPicPr>
            <a:picLocks noChangeAspect="1"/>
          </p:cNvPicPr>
          <p:nvPr/>
        </p:nvPicPr>
        <p:blipFill>
          <a:blip r:embed="rId4"/>
          <a:stretch>
            <a:fillRect/>
          </a:stretch>
        </p:blipFill>
        <p:spPr>
          <a:xfrm>
            <a:off x="4648200" y="1866900"/>
            <a:ext cx="9244800" cy="7272224"/>
          </a:xfrm>
          <a:prstGeom prst="rect">
            <a:avLst/>
          </a:prstGeom>
        </p:spPr>
      </p:pic>
    </p:spTree>
    <p:extLst>
      <p:ext uri="{BB962C8B-B14F-4D97-AF65-F5344CB8AC3E}">
        <p14:creationId xmlns:p14="http://schemas.microsoft.com/office/powerpoint/2010/main" val="317506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4"/>
          <p:cNvSpPr txBox="1"/>
          <p:nvPr/>
        </p:nvSpPr>
        <p:spPr>
          <a:xfrm>
            <a:off x="3490709" y="594931"/>
            <a:ext cx="10907880" cy="872034"/>
          </a:xfrm>
          <a:prstGeom prst="rect">
            <a:avLst/>
          </a:prstGeom>
        </p:spPr>
        <p:txBody>
          <a:bodyPr lIns="0" tIns="0" rIns="0" bIns="0" rtlCol="0" anchor="t">
            <a:spAutoFit/>
          </a:bodyPr>
          <a:lstStyle/>
          <a:p>
            <a:pPr algn="ctr">
              <a:lnSpc>
                <a:spcPts val="6751"/>
              </a:lnSpc>
              <a:spcBef>
                <a:spcPct val="0"/>
              </a:spcBef>
            </a:pPr>
            <a:r>
              <a:rPr lang="en-US" sz="5626" dirty="0">
                <a:solidFill>
                  <a:srgbClr val="FFFFFF"/>
                </a:solidFill>
                <a:latin typeface="Heebo"/>
                <a:ea typeface="Heebo"/>
                <a:cs typeface="Heebo"/>
                <a:sym typeface="Heebo"/>
              </a:rPr>
              <a:t>Probability of covid-19 given fever </a:t>
            </a:r>
          </a:p>
        </p:txBody>
      </p:sp>
      <p:sp>
        <p:nvSpPr>
          <p:cNvPr id="5" name="Freeform 5"/>
          <p:cNvSpPr/>
          <p:nvPr/>
        </p:nvSpPr>
        <p:spPr>
          <a:xfrm rot="-8699009">
            <a:off x="-5999213" y="-4551510"/>
            <a:ext cx="8959998" cy="6332997"/>
          </a:xfrm>
          <a:custGeom>
            <a:avLst/>
            <a:gdLst/>
            <a:ahLst/>
            <a:cxnLst/>
            <a:rect l="l" t="t" r="r" b="b"/>
            <a:pathLst>
              <a:path w="8959998" h="6332997">
                <a:moveTo>
                  <a:pt x="0" y="0"/>
                </a:moveTo>
                <a:lnTo>
                  <a:pt x="8959998" y="0"/>
                </a:lnTo>
                <a:lnTo>
                  <a:pt x="8959998" y="6332998"/>
                </a:lnTo>
                <a:lnTo>
                  <a:pt x="0" y="6332998"/>
                </a:lnTo>
                <a:lnTo>
                  <a:pt x="0" y="0"/>
                </a:lnTo>
                <a:close/>
              </a:path>
            </a:pathLst>
          </a:custGeom>
          <a:blipFill>
            <a:blip r:embed="rId3"/>
            <a:stretch>
              <a:fillRect/>
            </a:stretch>
          </a:blipFill>
        </p:spPr>
      </p:sp>
      <p:sp>
        <p:nvSpPr>
          <p:cNvPr id="6" name="Freeform 6"/>
          <p:cNvSpPr/>
          <p:nvPr/>
        </p:nvSpPr>
        <p:spPr>
          <a:xfrm rot="2823671">
            <a:off x="14382679" y="8354564"/>
            <a:ext cx="8959998" cy="6332997"/>
          </a:xfrm>
          <a:custGeom>
            <a:avLst/>
            <a:gdLst/>
            <a:ahLst/>
            <a:cxnLst/>
            <a:rect l="l" t="t" r="r" b="b"/>
            <a:pathLst>
              <a:path w="8959998" h="6332997">
                <a:moveTo>
                  <a:pt x="0" y="0"/>
                </a:moveTo>
                <a:lnTo>
                  <a:pt x="8959998" y="0"/>
                </a:lnTo>
                <a:lnTo>
                  <a:pt x="8959998" y="6332997"/>
                </a:lnTo>
                <a:lnTo>
                  <a:pt x="0" y="6332997"/>
                </a:lnTo>
                <a:lnTo>
                  <a:pt x="0" y="0"/>
                </a:lnTo>
                <a:close/>
              </a:path>
            </a:pathLst>
          </a:custGeom>
          <a:blipFill>
            <a:blip r:embed="rId3"/>
            <a:stretch>
              <a:fillRect/>
            </a:stretch>
          </a:blipFill>
        </p:spPr>
      </p:sp>
      <p:pic>
        <p:nvPicPr>
          <p:cNvPr id="8" name="Picture 7">
            <a:extLst>
              <a:ext uri="{FF2B5EF4-FFF2-40B4-BE49-F238E27FC236}">
                <a16:creationId xmlns:a16="http://schemas.microsoft.com/office/drawing/2014/main" id="{1BD3A277-16E2-2C1D-6222-81B67B845A65}"/>
              </a:ext>
            </a:extLst>
          </p:cNvPr>
          <p:cNvPicPr>
            <a:picLocks noChangeAspect="1"/>
          </p:cNvPicPr>
          <p:nvPr/>
        </p:nvPicPr>
        <p:blipFill>
          <a:blip r:embed="rId4"/>
          <a:stretch>
            <a:fillRect/>
          </a:stretch>
        </p:blipFill>
        <p:spPr>
          <a:xfrm>
            <a:off x="4267200" y="1656914"/>
            <a:ext cx="9448800" cy="8210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4"/>
          <p:cNvSpPr txBox="1"/>
          <p:nvPr/>
        </p:nvSpPr>
        <p:spPr>
          <a:xfrm>
            <a:off x="2506107" y="143361"/>
            <a:ext cx="10907880" cy="872034"/>
          </a:xfrm>
          <a:prstGeom prst="rect">
            <a:avLst/>
          </a:prstGeom>
        </p:spPr>
        <p:txBody>
          <a:bodyPr lIns="0" tIns="0" rIns="0" bIns="0" rtlCol="0" anchor="t">
            <a:spAutoFit/>
          </a:bodyPr>
          <a:lstStyle/>
          <a:p>
            <a:pPr algn="ctr">
              <a:lnSpc>
                <a:spcPts val="6751"/>
              </a:lnSpc>
              <a:spcBef>
                <a:spcPct val="0"/>
              </a:spcBef>
            </a:pPr>
            <a:r>
              <a:rPr lang="en-US" sz="5626" dirty="0">
                <a:solidFill>
                  <a:srgbClr val="FFFFFF"/>
                </a:solidFill>
                <a:latin typeface="Heebo"/>
                <a:ea typeface="Heebo"/>
                <a:cs typeface="Heebo"/>
                <a:sym typeface="Heebo"/>
              </a:rPr>
              <a:t>Heat Map </a:t>
            </a:r>
          </a:p>
        </p:txBody>
      </p:sp>
      <p:sp>
        <p:nvSpPr>
          <p:cNvPr id="5" name="Freeform 5"/>
          <p:cNvSpPr/>
          <p:nvPr/>
        </p:nvSpPr>
        <p:spPr>
          <a:xfrm rot="-8699009">
            <a:off x="-5999213" y="-4551510"/>
            <a:ext cx="8959998" cy="6332997"/>
          </a:xfrm>
          <a:custGeom>
            <a:avLst/>
            <a:gdLst/>
            <a:ahLst/>
            <a:cxnLst/>
            <a:rect l="l" t="t" r="r" b="b"/>
            <a:pathLst>
              <a:path w="8959998" h="6332997">
                <a:moveTo>
                  <a:pt x="0" y="0"/>
                </a:moveTo>
                <a:lnTo>
                  <a:pt x="8959998" y="0"/>
                </a:lnTo>
                <a:lnTo>
                  <a:pt x="8959998" y="6332998"/>
                </a:lnTo>
                <a:lnTo>
                  <a:pt x="0" y="6332998"/>
                </a:lnTo>
                <a:lnTo>
                  <a:pt x="0" y="0"/>
                </a:lnTo>
                <a:close/>
              </a:path>
            </a:pathLst>
          </a:custGeom>
          <a:blipFill>
            <a:blip r:embed="rId3"/>
            <a:stretch>
              <a:fillRect/>
            </a:stretch>
          </a:blipFill>
        </p:spPr>
      </p:sp>
      <p:pic>
        <p:nvPicPr>
          <p:cNvPr id="8" name="Picture 7">
            <a:extLst>
              <a:ext uri="{FF2B5EF4-FFF2-40B4-BE49-F238E27FC236}">
                <a16:creationId xmlns:a16="http://schemas.microsoft.com/office/drawing/2014/main" id="{C5897CC6-10BA-87BC-28CF-07625B8494AC}"/>
              </a:ext>
            </a:extLst>
          </p:cNvPr>
          <p:cNvPicPr>
            <a:picLocks noChangeAspect="1"/>
          </p:cNvPicPr>
          <p:nvPr/>
        </p:nvPicPr>
        <p:blipFill>
          <a:blip r:embed="rId4"/>
          <a:stretch>
            <a:fillRect/>
          </a:stretch>
        </p:blipFill>
        <p:spPr>
          <a:xfrm>
            <a:off x="7132587" y="1015395"/>
            <a:ext cx="10447171" cy="7557105"/>
          </a:xfrm>
          <a:prstGeom prst="rect">
            <a:avLst/>
          </a:prstGeom>
        </p:spPr>
      </p:pic>
      <p:sp>
        <p:nvSpPr>
          <p:cNvPr id="6" name="Freeform 6"/>
          <p:cNvSpPr/>
          <p:nvPr/>
        </p:nvSpPr>
        <p:spPr>
          <a:xfrm rot="2823671">
            <a:off x="14382679" y="8354564"/>
            <a:ext cx="8959998" cy="6332997"/>
          </a:xfrm>
          <a:custGeom>
            <a:avLst/>
            <a:gdLst/>
            <a:ahLst/>
            <a:cxnLst/>
            <a:rect l="l" t="t" r="r" b="b"/>
            <a:pathLst>
              <a:path w="8959998" h="6332997">
                <a:moveTo>
                  <a:pt x="0" y="0"/>
                </a:moveTo>
                <a:lnTo>
                  <a:pt x="8959998" y="0"/>
                </a:lnTo>
                <a:lnTo>
                  <a:pt x="8959998" y="6332997"/>
                </a:lnTo>
                <a:lnTo>
                  <a:pt x="0" y="6332997"/>
                </a:lnTo>
                <a:lnTo>
                  <a:pt x="0" y="0"/>
                </a:lnTo>
                <a:close/>
              </a:path>
            </a:pathLst>
          </a:custGeom>
          <a:blipFill>
            <a:blip r:embed="rId3"/>
            <a:stretch>
              <a:fillRect/>
            </a:stretch>
          </a:blipFill>
        </p:spPr>
      </p:sp>
      <p:sp>
        <p:nvSpPr>
          <p:cNvPr id="9" name="TextBox 8">
            <a:extLst>
              <a:ext uri="{FF2B5EF4-FFF2-40B4-BE49-F238E27FC236}">
                <a16:creationId xmlns:a16="http://schemas.microsoft.com/office/drawing/2014/main" id="{01C05FA0-49D9-294C-A643-7D850A214081}"/>
              </a:ext>
            </a:extLst>
          </p:cNvPr>
          <p:cNvSpPr txBox="1"/>
          <p:nvPr/>
        </p:nvSpPr>
        <p:spPr>
          <a:xfrm>
            <a:off x="1707151" y="2250400"/>
            <a:ext cx="5227586" cy="5786199"/>
          </a:xfrm>
          <a:prstGeom prst="rect">
            <a:avLst/>
          </a:prstGeom>
          <a:noFill/>
        </p:spPr>
        <p:txBody>
          <a:bodyPr wrap="square" rtlCol="0">
            <a:spAutoFit/>
          </a:bodyPr>
          <a:lstStyle/>
          <a:p>
            <a:r>
              <a:rPr lang="en-US" sz="3200" dirty="0">
                <a:solidFill>
                  <a:schemeClr val="bg1"/>
                </a:solidFill>
              </a:rPr>
              <a:t>The heatmap shows the correlations between different variables related to COVID-19. Darker colors indicate stronger correlations, either positive or negative. The specific variables and their correlations can be interpreted by examining the labels and values on the heatmap.</a:t>
            </a:r>
          </a:p>
          <a:p>
            <a:endParaRPr lang="en-IN" dirty="0"/>
          </a:p>
        </p:txBody>
      </p:sp>
    </p:spTree>
    <p:extLst>
      <p:ext uri="{BB962C8B-B14F-4D97-AF65-F5344CB8AC3E}">
        <p14:creationId xmlns:p14="http://schemas.microsoft.com/office/powerpoint/2010/main" val="324352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rot="8775611">
            <a:off x="-6424816" y="7364313"/>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a:off x="16861552" y="-2036800"/>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5" name="TextBox 5"/>
          <p:cNvSpPr txBox="1"/>
          <p:nvPr/>
        </p:nvSpPr>
        <p:spPr>
          <a:xfrm>
            <a:off x="9931739" y="2056825"/>
            <a:ext cx="5229150" cy="1028700"/>
          </a:xfrm>
          <a:prstGeom prst="rect">
            <a:avLst/>
          </a:prstGeom>
        </p:spPr>
        <p:txBody>
          <a:bodyPr lIns="0" tIns="0" rIns="0" bIns="0" rtlCol="0" anchor="t">
            <a:spAutoFit/>
          </a:bodyPr>
          <a:lstStyle/>
          <a:p>
            <a:pPr marL="0" lvl="0" indent="0" algn="ctr">
              <a:lnSpc>
                <a:spcPts val="8160"/>
              </a:lnSpc>
              <a:spcBef>
                <a:spcPct val="0"/>
              </a:spcBef>
            </a:pPr>
            <a:r>
              <a:rPr lang="en-US" sz="6800" u="none" strike="noStrike">
                <a:solidFill>
                  <a:srgbClr val="FFFFFF"/>
                </a:solidFill>
                <a:latin typeface="Red Hat Display"/>
                <a:ea typeface="Red Hat Display"/>
                <a:cs typeface="Red Hat Display"/>
                <a:sym typeface="Red Hat Display"/>
              </a:rPr>
              <a:t>Genetics</a:t>
            </a:r>
          </a:p>
        </p:txBody>
      </p:sp>
      <p:sp>
        <p:nvSpPr>
          <p:cNvPr id="6" name="TextBox 6"/>
          <p:cNvSpPr txBox="1"/>
          <p:nvPr/>
        </p:nvSpPr>
        <p:spPr>
          <a:xfrm>
            <a:off x="9931739" y="2964578"/>
            <a:ext cx="5229150" cy="1270425"/>
          </a:xfrm>
          <a:prstGeom prst="rect">
            <a:avLst/>
          </a:prstGeom>
        </p:spPr>
        <p:txBody>
          <a:bodyPr lIns="0" tIns="0" rIns="0" bIns="0" rtlCol="0" anchor="t">
            <a:spAutoFit/>
          </a:bodyPr>
          <a:lstStyle/>
          <a:p>
            <a:pPr algn="ctr">
              <a:lnSpc>
                <a:spcPts val="2879"/>
              </a:lnSpc>
            </a:pPr>
            <a:r>
              <a:rPr lang="en-US" sz="2400">
                <a:solidFill>
                  <a:srgbClr val="FFFFFF"/>
                </a:solidFill>
                <a:latin typeface="Heebo"/>
                <a:ea typeface="Heebo"/>
                <a:cs typeface="Heebo"/>
                <a:sym typeface="Heebo"/>
              </a:rPr>
              <a:t>Some diseases have a hereditary component and can be passed down through families</a:t>
            </a:r>
          </a:p>
        </p:txBody>
      </p:sp>
      <p:sp>
        <p:nvSpPr>
          <p:cNvPr id="7" name="TextBox 7"/>
          <p:cNvSpPr txBox="1"/>
          <p:nvPr/>
        </p:nvSpPr>
        <p:spPr>
          <a:xfrm>
            <a:off x="9931739" y="7668400"/>
            <a:ext cx="5229150" cy="1270425"/>
          </a:xfrm>
          <a:prstGeom prst="rect">
            <a:avLst/>
          </a:prstGeom>
        </p:spPr>
        <p:txBody>
          <a:bodyPr lIns="0" tIns="0" rIns="0" bIns="0" rtlCol="0" anchor="t">
            <a:spAutoFit/>
          </a:bodyPr>
          <a:lstStyle/>
          <a:p>
            <a:pPr algn="ctr">
              <a:lnSpc>
                <a:spcPts val="2879"/>
              </a:lnSpc>
            </a:pPr>
            <a:r>
              <a:rPr lang="en-US" sz="2400">
                <a:solidFill>
                  <a:srgbClr val="FFFFFF"/>
                </a:solidFill>
                <a:latin typeface="Heebo"/>
                <a:ea typeface="Heebo"/>
                <a:cs typeface="Heebo"/>
                <a:sym typeface="Heebo"/>
              </a:rPr>
              <a:t>Some illnesses are more common in one gender than the other</a:t>
            </a:r>
          </a:p>
        </p:txBody>
      </p:sp>
      <p:sp>
        <p:nvSpPr>
          <p:cNvPr id="8" name="TextBox 8"/>
          <p:cNvSpPr txBox="1"/>
          <p:nvPr/>
        </p:nvSpPr>
        <p:spPr>
          <a:xfrm>
            <a:off x="1531425" y="392724"/>
            <a:ext cx="15225150" cy="914550"/>
          </a:xfrm>
          <a:prstGeom prst="rect">
            <a:avLst/>
          </a:prstGeom>
        </p:spPr>
        <p:txBody>
          <a:bodyPr lIns="0" tIns="0" rIns="0" bIns="0" rtlCol="0" anchor="t">
            <a:spAutoFit/>
          </a:bodyPr>
          <a:lstStyle/>
          <a:p>
            <a:pPr algn="ctr">
              <a:lnSpc>
                <a:spcPts val="8159"/>
              </a:lnSpc>
            </a:pPr>
            <a:r>
              <a:rPr lang="en-US" sz="6800">
                <a:solidFill>
                  <a:srgbClr val="FFFFFF"/>
                </a:solidFill>
                <a:latin typeface="Red Hat Display"/>
                <a:ea typeface="Red Hat Display"/>
                <a:cs typeface="Red Hat Display"/>
                <a:sym typeface="Red Hat Display"/>
              </a:rPr>
              <a:t>Risk factors</a:t>
            </a:r>
          </a:p>
        </p:txBody>
      </p:sp>
      <p:sp>
        <p:nvSpPr>
          <p:cNvPr id="9" name="TextBox 9"/>
          <p:cNvSpPr txBox="1"/>
          <p:nvPr/>
        </p:nvSpPr>
        <p:spPr>
          <a:xfrm>
            <a:off x="3127111" y="4401491"/>
            <a:ext cx="5229150" cy="1028700"/>
          </a:xfrm>
          <a:prstGeom prst="rect">
            <a:avLst/>
          </a:prstGeom>
        </p:spPr>
        <p:txBody>
          <a:bodyPr lIns="0" tIns="0" rIns="0" bIns="0" rtlCol="0" anchor="t">
            <a:spAutoFit/>
          </a:bodyPr>
          <a:lstStyle/>
          <a:p>
            <a:pPr marL="0" lvl="0" indent="0" algn="ctr">
              <a:lnSpc>
                <a:spcPts val="8160"/>
              </a:lnSpc>
              <a:spcBef>
                <a:spcPct val="0"/>
              </a:spcBef>
            </a:pPr>
            <a:r>
              <a:rPr lang="en-US" sz="6800" u="none" strike="noStrike">
                <a:solidFill>
                  <a:srgbClr val="FFFFFF"/>
                </a:solidFill>
                <a:latin typeface="Red Hat Display"/>
                <a:ea typeface="Red Hat Display"/>
                <a:cs typeface="Red Hat Display"/>
                <a:sym typeface="Red Hat Display"/>
              </a:rPr>
              <a:t>Lifestyle</a:t>
            </a:r>
          </a:p>
        </p:txBody>
      </p:sp>
      <p:sp>
        <p:nvSpPr>
          <p:cNvPr id="10" name="TextBox 10"/>
          <p:cNvSpPr txBox="1"/>
          <p:nvPr/>
        </p:nvSpPr>
        <p:spPr>
          <a:xfrm>
            <a:off x="3127111" y="2964578"/>
            <a:ext cx="5229150" cy="1270425"/>
          </a:xfrm>
          <a:prstGeom prst="rect">
            <a:avLst/>
          </a:prstGeom>
        </p:spPr>
        <p:txBody>
          <a:bodyPr lIns="0" tIns="0" rIns="0" bIns="0" rtlCol="0" anchor="t">
            <a:spAutoFit/>
          </a:bodyPr>
          <a:lstStyle/>
          <a:p>
            <a:pPr algn="ctr">
              <a:lnSpc>
                <a:spcPts val="2879"/>
              </a:lnSpc>
            </a:pPr>
            <a:r>
              <a:rPr lang="en-US" sz="2400">
                <a:solidFill>
                  <a:srgbClr val="FFFFFF"/>
                </a:solidFill>
                <a:latin typeface="Heebo"/>
                <a:ea typeface="Heebo"/>
                <a:cs typeface="Heebo"/>
                <a:sym typeface="Heebo"/>
              </a:rPr>
              <a:t>Many diseases occur more frequently in certain age brackets</a:t>
            </a:r>
          </a:p>
        </p:txBody>
      </p:sp>
      <p:sp>
        <p:nvSpPr>
          <p:cNvPr id="11" name="TextBox 11"/>
          <p:cNvSpPr txBox="1"/>
          <p:nvPr/>
        </p:nvSpPr>
        <p:spPr>
          <a:xfrm>
            <a:off x="3127111" y="5309244"/>
            <a:ext cx="5229150" cy="1270425"/>
          </a:xfrm>
          <a:prstGeom prst="rect">
            <a:avLst/>
          </a:prstGeom>
        </p:spPr>
        <p:txBody>
          <a:bodyPr lIns="0" tIns="0" rIns="0" bIns="0" rtlCol="0" anchor="t">
            <a:spAutoFit/>
          </a:bodyPr>
          <a:lstStyle/>
          <a:p>
            <a:pPr algn="ctr">
              <a:lnSpc>
                <a:spcPts val="2879"/>
              </a:lnSpc>
            </a:pPr>
            <a:r>
              <a:rPr lang="en-US" sz="2400">
                <a:solidFill>
                  <a:srgbClr val="FFFFFF"/>
                </a:solidFill>
                <a:latin typeface="Heebo"/>
                <a:ea typeface="Heebo"/>
                <a:cs typeface="Heebo"/>
                <a:sym typeface="Heebo"/>
              </a:rPr>
              <a:t>Certain behaviors can increase the risk of developing</a:t>
            </a:r>
          </a:p>
          <a:p>
            <a:pPr algn="ctr">
              <a:lnSpc>
                <a:spcPts val="2879"/>
              </a:lnSpc>
            </a:pPr>
            <a:r>
              <a:rPr lang="en-US" sz="2400">
                <a:solidFill>
                  <a:srgbClr val="FFFFFF"/>
                </a:solidFill>
                <a:latin typeface="Heebo"/>
                <a:ea typeface="Heebo"/>
                <a:cs typeface="Heebo"/>
                <a:sym typeface="Heebo"/>
              </a:rPr>
              <a:t>certain illnesses</a:t>
            </a:r>
          </a:p>
        </p:txBody>
      </p:sp>
      <p:sp>
        <p:nvSpPr>
          <p:cNvPr id="12" name="TextBox 12"/>
          <p:cNvSpPr txBox="1"/>
          <p:nvPr/>
        </p:nvSpPr>
        <p:spPr>
          <a:xfrm>
            <a:off x="9931739" y="4401491"/>
            <a:ext cx="5229150" cy="1028700"/>
          </a:xfrm>
          <a:prstGeom prst="rect">
            <a:avLst/>
          </a:prstGeom>
        </p:spPr>
        <p:txBody>
          <a:bodyPr lIns="0" tIns="0" rIns="0" bIns="0" rtlCol="0" anchor="t">
            <a:spAutoFit/>
          </a:bodyPr>
          <a:lstStyle/>
          <a:p>
            <a:pPr marL="0" lvl="0" indent="0" algn="ctr">
              <a:lnSpc>
                <a:spcPts val="8160"/>
              </a:lnSpc>
              <a:spcBef>
                <a:spcPct val="0"/>
              </a:spcBef>
            </a:pPr>
            <a:r>
              <a:rPr lang="en-US" sz="6800" u="none" strike="noStrike">
                <a:solidFill>
                  <a:srgbClr val="FFFFFF"/>
                </a:solidFill>
                <a:latin typeface="Red Hat Display"/>
                <a:ea typeface="Red Hat Display"/>
                <a:cs typeface="Red Hat Display"/>
                <a:sym typeface="Red Hat Display"/>
              </a:rPr>
              <a:t>Environment</a:t>
            </a:r>
          </a:p>
        </p:txBody>
      </p:sp>
      <p:sp>
        <p:nvSpPr>
          <p:cNvPr id="13" name="TextBox 13"/>
          <p:cNvSpPr txBox="1"/>
          <p:nvPr/>
        </p:nvSpPr>
        <p:spPr>
          <a:xfrm>
            <a:off x="9931739" y="5309244"/>
            <a:ext cx="5229150" cy="1270425"/>
          </a:xfrm>
          <a:prstGeom prst="rect">
            <a:avLst/>
          </a:prstGeom>
        </p:spPr>
        <p:txBody>
          <a:bodyPr lIns="0" tIns="0" rIns="0" bIns="0" rtlCol="0" anchor="t">
            <a:spAutoFit/>
          </a:bodyPr>
          <a:lstStyle/>
          <a:p>
            <a:pPr algn="ctr">
              <a:lnSpc>
                <a:spcPts val="2879"/>
              </a:lnSpc>
            </a:pPr>
            <a:r>
              <a:rPr lang="en-US" sz="2400">
                <a:solidFill>
                  <a:srgbClr val="FFFFFF"/>
                </a:solidFill>
                <a:latin typeface="Heebo"/>
                <a:ea typeface="Heebo"/>
                <a:cs typeface="Heebo"/>
                <a:sym typeface="Heebo"/>
              </a:rPr>
              <a:t>Exposure to certain substances in the environment can increase the risk of developing some diseases</a:t>
            </a:r>
          </a:p>
        </p:txBody>
      </p:sp>
      <p:sp>
        <p:nvSpPr>
          <p:cNvPr id="14" name="TextBox 14"/>
          <p:cNvSpPr txBox="1"/>
          <p:nvPr/>
        </p:nvSpPr>
        <p:spPr>
          <a:xfrm>
            <a:off x="9931739" y="6760647"/>
            <a:ext cx="5229150" cy="1028700"/>
          </a:xfrm>
          <a:prstGeom prst="rect">
            <a:avLst/>
          </a:prstGeom>
        </p:spPr>
        <p:txBody>
          <a:bodyPr lIns="0" tIns="0" rIns="0" bIns="0" rtlCol="0" anchor="t">
            <a:spAutoFit/>
          </a:bodyPr>
          <a:lstStyle/>
          <a:p>
            <a:pPr marL="0" lvl="0" indent="0" algn="ctr">
              <a:lnSpc>
                <a:spcPts val="8160"/>
              </a:lnSpc>
              <a:spcBef>
                <a:spcPct val="0"/>
              </a:spcBef>
            </a:pPr>
            <a:r>
              <a:rPr lang="en-US" sz="6800" u="none" strike="noStrike">
                <a:solidFill>
                  <a:srgbClr val="FFFFFF"/>
                </a:solidFill>
                <a:latin typeface="Red Hat Display"/>
                <a:ea typeface="Red Hat Display"/>
                <a:cs typeface="Red Hat Display"/>
                <a:sym typeface="Red Hat Display"/>
              </a:rPr>
              <a:t>Gender</a:t>
            </a:r>
          </a:p>
        </p:txBody>
      </p:sp>
      <p:sp>
        <p:nvSpPr>
          <p:cNvPr id="15" name="TextBox 15"/>
          <p:cNvSpPr txBox="1"/>
          <p:nvPr/>
        </p:nvSpPr>
        <p:spPr>
          <a:xfrm>
            <a:off x="3127111" y="1988425"/>
            <a:ext cx="5229150" cy="548550"/>
          </a:xfrm>
          <a:prstGeom prst="rect">
            <a:avLst/>
          </a:prstGeom>
        </p:spPr>
        <p:txBody>
          <a:bodyPr lIns="0" tIns="0" rIns="0" bIns="0" rtlCol="0" anchor="t">
            <a:spAutoFit/>
          </a:bodyPr>
          <a:lstStyle/>
          <a:p>
            <a:pPr algn="ctr">
              <a:lnSpc>
                <a:spcPts val="8159"/>
              </a:lnSpc>
            </a:pPr>
            <a:r>
              <a:rPr lang="en-US" sz="6800">
                <a:solidFill>
                  <a:srgbClr val="FFFFFF"/>
                </a:solidFill>
                <a:latin typeface="Red Hat Display"/>
                <a:ea typeface="Red Hat Display"/>
                <a:cs typeface="Red Hat Display"/>
                <a:sym typeface="Red Hat Display"/>
              </a:rPr>
              <a:t>Age</a:t>
            </a:r>
          </a:p>
        </p:txBody>
      </p:sp>
      <p:sp>
        <p:nvSpPr>
          <p:cNvPr id="16" name="TextBox 16"/>
          <p:cNvSpPr txBox="1"/>
          <p:nvPr/>
        </p:nvSpPr>
        <p:spPr>
          <a:xfrm>
            <a:off x="2967194" y="6630175"/>
            <a:ext cx="6016889" cy="1028700"/>
          </a:xfrm>
          <a:prstGeom prst="rect">
            <a:avLst/>
          </a:prstGeom>
        </p:spPr>
        <p:txBody>
          <a:bodyPr lIns="0" tIns="0" rIns="0" bIns="0" rtlCol="0" anchor="t">
            <a:spAutoFit/>
          </a:bodyPr>
          <a:lstStyle/>
          <a:p>
            <a:pPr marL="0" lvl="0" indent="0" algn="ctr">
              <a:lnSpc>
                <a:spcPts val="8160"/>
              </a:lnSpc>
              <a:spcBef>
                <a:spcPct val="0"/>
              </a:spcBef>
            </a:pPr>
            <a:r>
              <a:rPr lang="en-US" sz="6800" u="none" strike="noStrike">
                <a:solidFill>
                  <a:srgbClr val="FFFFFF"/>
                </a:solidFill>
                <a:latin typeface="Red Hat Display"/>
                <a:ea typeface="Red Hat Display"/>
                <a:cs typeface="Red Hat Display"/>
                <a:sym typeface="Red Hat Display"/>
              </a:rPr>
              <a:t>Medical History</a:t>
            </a:r>
          </a:p>
        </p:txBody>
      </p:sp>
      <p:sp>
        <p:nvSpPr>
          <p:cNvPr id="17" name="TextBox 17"/>
          <p:cNvSpPr txBox="1"/>
          <p:nvPr/>
        </p:nvSpPr>
        <p:spPr>
          <a:xfrm>
            <a:off x="3127111" y="7668400"/>
            <a:ext cx="5229150" cy="1270425"/>
          </a:xfrm>
          <a:prstGeom prst="rect">
            <a:avLst/>
          </a:prstGeom>
        </p:spPr>
        <p:txBody>
          <a:bodyPr lIns="0" tIns="0" rIns="0" bIns="0" rtlCol="0" anchor="t">
            <a:spAutoFit/>
          </a:bodyPr>
          <a:lstStyle/>
          <a:p>
            <a:pPr algn="ctr">
              <a:lnSpc>
                <a:spcPts val="2879"/>
              </a:lnSpc>
            </a:pPr>
            <a:r>
              <a:rPr lang="en-US" sz="2400">
                <a:solidFill>
                  <a:srgbClr val="FFFFFF"/>
                </a:solidFill>
                <a:latin typeface="Heebo"/>
                <a:ea typeface="Heebo"/>
                <a:cs typeface="Heebo"/>
                <a:sym typeface="Heebo"/>
              </a:rPr>
              <a:t>A personal or family history of certain illnesses can increase the risk of developing related conditions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rot="-8523256">
            <a:off x="-5610605" y="-4350950"/>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TextBox 4"/>
          <p:cNvSpPr txBox="1"/>
          <p:nvPr/>
        </p:nvSpPr>
        <p:spPr>
          <a:xfrm>
            <a:off x="2530300" y="3051345"/>
            <a:ext cx="8094750" cy="3128821"/>
          </a:xfrm>
          <a:prstGeom prst="rect">
            <a:avLst/>
          </a:prstGeom>
        </p:spPr>
        <p:txBody>
          <a:bodyPr lIns="0" tIns="0" rIns="0" bIns="0" rtlCol="0" anchor="t">
            <a:spAutoFit/>
          </a:bodyPr>
          <a:lstStyle/>
          <a:p>
            <a:pPr algn="l">
              <a:lnSpc>
                <a:spcPts val="6145"/>
              </a:lnSpc>
            </a:pPr>
            <a:r>
              <a:rPr lang="en-US" sz="6401">
                <a:solidFill>
                  <a:srgbClr val="FFFFFF"/>
                </a:solidFill>
                <a:latin typeface="Red Hat Display Bold"/>
                <a:ea typeface="Red Hat Display Bold"/>
                <a:cs typeface="Red Hat Display Bold"/>
                <a:sym typeface="Red Hat Display Bold"/>
              </a:rPr>
              <a:t>Covid-19 Data Analysis Using Deep Learning And Machine Learning</a:t>
            </a:r>
          </a:p>
        </p:txBody>
      </p:sp>
      <p:sp>
        <p:nvSpPr>
          <p:cNvPr id="5" name="Freeform 5"/>
          <p:cNvSpPr/>
          <p:nvPr/>
        </p:nvSpPr>
        <p:spPr>
          <a:xfrm>
            <a:off x="11942304" y="0"/>
            <a:ext cx="16400498" cy="11592002"/>
          </a:xfrm>
          <a:custGeom>
            <a:avLst/>
            <a:gdLst/>
            <a:ahLst/>
            <a:cxnLst/>
            <a:rect l="l" t="t" r="r" b="b"/>
            <a:pathLst>
              <a:path w="16400498" h="11592002">
                <a:moveTo>
                  <a:pt x="0" y="0"/>
                </a:moveTo>
                <a:lnTo>
                  <a:pt x="16400498" y="0"/>
                </a:lnTo>
                <a:lnTo>
                  <a:pt x="16400498" y="11592002"/>
                </a:lnTo>
                <a:lnTo>
                  <a:pt x="0" y="11592002"/>
                </a:lnTo>
                <a:lnTo>
                  <a:pt x="0" y="0"/>
                </a:lnTo>
                <a:close/>
              </a:path>
            </a:pathLst>
          </a:custGeom>
          <a:blipFill>
            <a:blip r:embed="rId4"/>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sp>
      <p:sp>
        <p:nvSpPr>
          <p:cNvPr id="3" name="Freeform 3"/>
          <p:cNvSpPr/>
          <p:nvPr/>
        </p:nvSpPr>
        <p:spPr>
          <a:xfrm>
            <a:off x="17228752" y="3207350"/>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rot="-8467014">
            <a:off x="-6080991" y="-4534129"/>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5" name="TextBox 5"/>
          <p:cNvSpPr txBox="1"/>
          <p:nvPr/>
        </p:nvSpPr>
        <p:spPr>
          <a:xfrm>
            <a:off x="1531425" y="822945"/>
            <a:ext cx="15225150" cy="914550"/>
          </a:xfrm>
          <a:prstGeom prst="rect">
            <a:avLst/>
          </a:prstGeom>
        </p:spPr>
        <p:txBody>
          <a:bodyPr lIns="0" tIns="0" rIns="0" bIns="0" rtlCol="0" anchor="t">
            <a:spAutoFit/>
          </a:bodyPr>
          <a:lstStyle/>
          <a:p>
            <a:pPr algn="ctr">
              <a:lnSpc>
                <a:spcPts val="8159"/>
              </a:lnSpc>
            </a:pPr>
            <a:r>
              <a:rPr lang="en-US" sz="6800">
                <a:solidFill>
                  <a:srgbClr val="FFFFFF"/>
                </a:solidFill>
                <a:latin typeface="Red Hat Display"/>
                <a:ea typeface="Red Hat Display"/>
                <a:cs typeface="Red Hat Display"/>
                <a:sym typeface="Red Hat Display"/>
              </a:rPr>
              <a:t>Disease prevalence</a:t>
            </a:r>
          </a:p>
        </p:txBody>
      </p:sp>
      <p:sp>
        <p:nvSpPr>
          <p:cNvPr id="6" name="TextBox 6"/>
          <p:cNvSpPr txBox="1"/>
          <p:nvPr/>
        </p:nvSpPr>
        <p:spPr>
          <a:xfrm>
            <a:off x="1531425" y="8547994"/>
            <a:ext cx="15225150" cy="558075"/>
          </a:xfrm>
          <a:prstGeom prst="rect">
            <a:avLst/>
          </a:prstGeom>
        </p:spPr>
        <p:txBody>
          <a:bodyPr lIns="0" tIns="0" rIns="0" bIns="0" rtlCol="0" anchor="t">
            <a:spAutoFit/>
          </a:bodyPr>
          <a:lstStyle/>
          <a:p>
            <a:pPr algn="ctr">
              <a:lnSpc>
                <a:spcPts val="2400"/>
              </a:lnSpc>
            </a:pPr>
            <a:r>
              <a:rPr lang="en-US" sz="2000">
                <a:solidFill>
                  <a:srgbClr val="FFFFFF"/>
                </a:solidFill>
                <a:latin typeface="Heebo"/>
                <a:ea typeface="Heebo"/>
                <a:cs typeface="Heebo"/>
                <a:sym typeface="Heebo"/>
              </a:rPr>
              <a:t>Follow the link in the map to modify its data and then paste the new one here. </a:t>
            </a:r>
            <a:r>
              <a:rPr lang="en-US" sz="2000" u="sng">
                <a:solidFill>
                  <a:srgbClr val="FFFFFF"/>
                </a:solidFill>
                <a:latin typeface="Heebo Bold"/>
                <a:ea typeface="Heebo Bold"/>
                <a:cs typeface="Heebo Bold"/>
                <a:sym typeface="Heebo Bold"/>
                <a:hlinkClick r:id="rId5" tooltip="https://slidesgo.com/slidesgo-school/presentation-tips/how-to-modify-a-graph-in-our-templates?utm_source=slidesgo_template&amp;utm_medium=referral-link&amp;utm_campaign=how-to-modify-a-graph-in-our-templates&amp;utm_term=slidesgo-school&amp;utm_content=how-to-modify-a-graph-in-our-templates"/>
              </a:rPr>
              <a:t>For more info, click here</a:t>
            </a:r>
          </a:p>
        </p:txBody>
      </p:sp>
      <p:sp>
        <p:nvSpPr>
          <p:cNvPr id="7" name="TextBox 7"/>
          <p:cNvSpPr txBox="1"/>
          <p:nvPr/>
        </p:nvSpPr>
        <p:spPr>
          <a:xfrm>
            <a:off x="12080939" y="6518678"/>
            <a:ext cx="4191750" cy="1088025"/>
          </a:xfrm>
          <a:prstGeom prst="rect">
            <a:avLst/>
          </a:prstGeom>
        </p:spPr>
        <p:txBody>
          <a:bodyPr lIns="0" tIns="0" rIns="0" bIns="0" rtlCol="0" anchor="t">
            <a:spAutoFit/>
          </a:bodyPr>
          <a:lstStyle/>
          <a:p>
            <a:pPr algn="l">
              <a:lnSpc>
                <a:spcPts val="2879"/>
              </a:lnSpc>
            </a:pPr>
            <a:r>
              <a:rPr lang="en-US" sz="2400">
                <a:solidFill>
                  <a:srgbClr val="FFFFFF"/>
                </a:solidFill>
                <a:latin typeface="Heebo"/>
                <a:ea typeface="Heebo"/>
                <a:cs typeface="Heebo"/>
                <a:sym typeface="Heebo"/>
              </a:rPr>
              <a:t>15-30% of the population in these regions are affected by the disease</a:t>
            </a:r>
          </a:p>
        </p:txBody>
      </p:sp>
      <p:sp>
        <p:nvSpPr>
          <p:cNvPr id="8" name="TextBox 8"/>
          <p:cNvSpPr txBox="1"/>
          <p:nvPr/>
        </p:nvSpPr>
        <p:spPr>
          <a:xfrm>
            <a:off x="12080939" y="4781052"/>
            <a:ext cx="4191750" cy="1088025"/>
          </a:xfrm>
          <a:prstGeom prst="rect">
            <a:avLst/>
          </a:prstGeom>
        </p:spPr>
        <p:txBody>
          <a:bodyPr lIns="0" tIns="0" rIns="0" bIns="0" rtlCol="0" anchor="t">
            <a:spAutoFit/>
          </a:bodyPr>
          <a:lstStyle/>
          <a:p>
            <a:pPr algn="l">
              <a:lnSpc>
                <a:spcPts val="2879"/>
              </a:lnSpc>
            </a:pPr>
            <a:r>
              <a:rPr lang="en-US" sz="2400">
                <a:solidFill>
                  <a:srgbClr val="FFFFFF"/>
                </a:solidFill>
                <a:latin typeface="Heebo"/>
                <a:ea typeface="Heebo"/>
                <a:cs typeface="Heebo"/>
                <a:sym typeface="Heebo"/>
              </a:rPr>
              <a:t>6-14% of the population in these regions are affected by the disease</a:t>
            </a:r>
          </a:p>
        </p:txBody>
      </p:sp>
      <p:sp>
        <p:nvSpPr>
          <p:cNvPr id="9" name="TextBox 9"/>
          <p:cNvSpPr txBox="1"/>
          <p:nvPr/>
        </p:nvSpPr>
        <p:spPr>
          <a:xfrm>
            <a:off x="12080939" y="3043476"/>
            <a:ext cx="4191750" cy="1088025"/>
          </a:xfrm>
          <a:prstGeom prst="rect">
            <a:avLst/>
          </a:prstGeom>
        </p:spPr>
        <p:txBody>
          <a:bodyPr lIns="0" tIns="0" rIns="0" bIns="0" rtlCol="0" anchor="t">
            <a:spAutoFit/>
          </a:bodyPr>
          <a:lstStyle/>
          <a:p>
            <a:pPr algn="l">
              <a:lnSpc>
                <a:spcPts val="2879"/>
              </a:lnSpc>
            </a:pPr>
            <a:r>
              <a:rPr lang="en-US" sz="2400">
                <a:solidFill>
                  <a:srgbClr val="FFFFFF"/>
                </a:solidFill>
                <a:latin typeface="Heebo"/>
                <a:ea typeface="Heebo"/>
                <a:cs typeface="Heebo"/>
                <a:sym typeface="Heebo"/>
              </a:rPr>
              <a:t>0-5% of the population in these regions are affected by the disease</a:t>
            </a:r>
          </a:p>
        </p:txBody>
      </p:sp>
      <p:grpSp>
        <p:nvGrpSpPr>
          <p:cNvPr id="10" name="Group 10"/>
          <p:cNvGrpSpPr/>
          <p:nvPr/>
        </p:nvGrpSpPr>
        <p:grpSpPr>
          <a:xfrm>
            <a:off x="11751357" y="3197839"/>
            <a:ext cx="238650" cy="238650"/>
            <a:chOff x="0" y="0"/>
            <a:chExt cx="318200" cy="318200"/>
          </a:xfrm>
        </p:grpSpPr>
        <p:sp>
          <p:nvSpPr>
            <p:cNvPr id="11" name="Freeform 11"/>
            <p:cNvSpPr/>
            <p:nvPr/>
          </p:nvSpPr>
          <p:spPr>
            <a:xfrm>
              <a:off x="12700" y="12700"/>
              <a:ext cx="292862" cy="292862"/>
            </a:xfrm>
            <a:custGeom>
              <a:avLst/>
              <a:gdLst/>
              <a:ahLst/>
              <a:cxnLst/>
              <a:rect l="l" t="t" r="r" b="b"/>
              <a:pathLst>
                <a:path w="292862" h="292862">
                  <a:moveTo>
                    <a:pt x="0" y="146431"/>
                  </a:moveTo>
                  <a:cubicBezTo>
                    <a:pt x="0" y="65532"/>
                    <a:pt x="65532" y="0"/>
                    <a:pt x="146431" y="0"/>
                  </a:cubicBezTo>
                  <a:cubicBezTo>
                    <a:pt x="227330" y="0"/>
                    <a:pt x="292862" y="65532"/>
                    <a:pt x="292862" y="146431"/>
                  </a:cubicBezTo>
                  <a:cubicBezTo>
                    <a:pt x="292862" y="227330"/>
                    <a:pt x="227203" y="292862"/>
                    <a:pt x="146431" y="292862"/>
                  </a:cubicBezTo>
                  <a:cubicBezTo>
                    <a:pt x="65659" y="292862"/>
                    <a:pt x="0" y="227203"/>
                    <a:pt x="0" y="146431"/>
                  </a:cubicBezTo>
                  <a:close/>
                </a:path>
              </a:pathLst>
            </a:custGeom>
            <a:solidFill>
              <a:srgbClr val="88E589"/>
            </a:solidFill>
          </p:spPr>
        </p:sp>
        <p:sp>
          <p:nvSpPr>
            <p:cNvPr id="12" name="Freeform 12"/>
            <p:cNvSpPr/>
            <p:nvPr/>
          </p:nvSpPr>
          <p:spPr>
            <a:xfrm>
              <a:off x="0" y="0"/>
              <a:ext cx="318262" cy="318262"/>
            </a:xfrm>
            <a:custGeom>
              <a:avLst/>
              <a:gdLst/>
              <a:ahLst/>
              <a:cxnLst/>
              <a:rect l="l" t="t" r="r" b="b"/>
              <a:pathLst>
                <a:path w="318262" h="318262">
                  <a:moveTo>
                    <a:pt x="0" y="159131"/>
                  </a:moveTo>
                  <a:cubicBezTo>
                    <a:pt x="0" y="71247"/>
                    <a:pt x="71247" y="0"/>
                    <a:pt x="159131" y="0"/>
                  </a:cubicBezTo>
                  <a:lnTo>
                    <a:pt x="159131" y="12700"/>
                  </a:lnTo>
                  <a:lnTo>
                    <a:pt x="159131" y="0"/>
                  </a:lnTo>
                  <a:cubicBezTo>
                    <a:pt x="247015" y="0"/>
                    <a:pt x="318262" y="71247"/>
                    <a:pt x="318262" y="159131"/>
                  </a:cubicBezTo>
                  <a:lnTo>
                    <a:pt x="305562" y="159131"/>
                  </a:lnTo>
                  <a:lnTo>
                    <a:pt x="318262" y="159131"/>
                  </a:lnTo>
                  <a:cubicBezTo>
                    <a:pt x="318262" y="247015"/>
                    <a:pt x="247015" y="318262"/>
                    <a:pt x="159131" y="318262"/>
                  </a:cubicBezTo>
                  <a:lnTo>
                    <a:pt x="159131" y="305562"/>
                  </a:lnTo>
                  <a:lnTo>
                    <a:pt x="159131" y="318262"/>
                  </a:lnTo>
                  <a:cubicBezTo>
                    <a:pt x="71247" y="318262"/>
                    <a:pt x="0" y="247015"/>
                    <a:pt x="0" y="159131"/>
                  </a:cubicBezTo>
                  <a:lnTo>
                    <a:pt x="12700" y="159131"/>
                  </a:lnTo>
                  <a:lnTo>
                    <a:pt x="25400" y="159131"/>
                  </a:lnTo>
                  <a:lnTo>
                    <a:pt x="12700" y="159131"/>
                  </a:lnTo>
                  <a:lnTo>
                    <a:pt x="0" y="159131"/>
                  </a:lnTo>
                  <a:moveTo>
                    <a:pt x="25400" y="159131"/>
                  </a:moveTo>
                  <a:cubicBezTo>
                    <a:pt x="25400" y="166116"/>
                    <a:pt x="19685" y="171831"/>
                    <a:pt x="12700" y="171831"/>
                  </a:cubicBezTo>
                  <a:cubicBezTo>
                    <a:pt x="5715" y="171831"/>
                    <a:pt x="0" y="166116"/>
                    <a:pt x="0" y="159131"/>
                  </a:cubicBezTo>
                  <a:cubicBezTo>
                    <a:pt x="0" y="152146"/>
                    <a:pt x="5715" y="146431"/>
                    <a:pt x="12700" y="146431"/>
                  </a:cubicBezTo>
                  <a:cubicBezTo>
                    <a:pt x="19685" y="146431"/>
                    <a:pt x="25400" y="152146"/>
                    <a:pt x="25400" y="159131"/>
                  </a:cubicBezTo>
                  <a:cubicBezTo>
                    <a:pt x="25400" y="232918"/>
                    <a:pt x="85217" y="292862"/>
                    <a:pt x="159131" y="292862"/>
                  </a:cubicBezTo>
                  <a:cubicBezTo>
                    <a:pt x="233045" y="292862"/>
                    <a:pt x="292862" y="233045"/>
                    <a:pt x="292862" y="159131"/>
                  </a:cubicBezTo>
                  <a:cubicBezTo>
                    <a:pt x="292862" y="85217"/>
                    <a:pt x="232918" y="25400"/>
                    <a:pt x="159131" y="25400"/>
                  </a:cubicBezTo>
                  <a:lnTo>
                    <a:pt x="159131" y="12700"/>
                  </a:lnTo>
                  <a:lnTo>
                    <a:pt x="159131" y="25400"/>
                  </a:lnTo>
                  <a:cubicBezTo>
                    <a:pt x="85217" y="25400"/>
                    <a:pt x="25400" y="85217"/>
                    <a:pt x="25400" y="159131"/>
                  </a:cubicBezTo>
                  <a:close/>
                </a:path>
              </a:pathLst>
            </a:custGeom>
            <a:solidFill>
              <a:srgbClr val="FFFFFF"/>
            </a:solidFill>
          </p:spPr>
        </p:sp>
      </p:grpSp>
      <p:grpSp>
        <p:nvGrpSpPr>
          <p:cNvPr id="13" name="Group 13"/>
          <p:cNvGrpSpPr/>
          <p:nvPr/>
        </p:nvGrpSpPr>
        <p:grpSpPr>
          <a:xfrm>
            <a:off x="11751357" y="4941081"/>
            <a:ext cx="238650" cy="238650"/>
            <a:chOff x="0" y="0"/>
            <a:chExt cx="318200" cy="318200"/>
          </a:xfrm>
        </p:grpSpPr>
        <p:sp>
          <p:nvSpPr>
            <p:cNvPr id="14" name="Freeform 14"/>
            <p:cNvSpPr/>
            <p:nvPr/>
          </p:nvSpPr>
          <p:spPr>
            <a:xfrm>
              <a:off x="12700" y="12700"/>
              <a:ext cx="292862" cy="292862"/>
            </a:xfrm>
            <a:custGeom>
              <a:avLst/>
              <a:gdLst/>
              <a:ahLst/>
              <a:cxnLst/>
              <a:rect l="l" t="t" r="r" b="b"/>
              <a:pathLst>
                <a:path w="292862" h="292862">
                  <a:moveTo>
                    <a:pt x="0" y="146431"/>
                  </a:moveTo>
                  <a:cubicBezTo>
                    <a:pt x="0" y="65532"/>
                    <a:pt x="65532" y="0"/>
                    <a:pt x="146431" y="0"/>
                  </a:cubicBezTo>
                  <a:cubicBezTo>
                    <a:pt x="227330" y="0"/>
                    <a:pt x="292862" y="65532"/>
                    <a:pt x="292862" y="146431"/>
                  </a:cubicBezTo>
                  <a:cubicBezTo>
                    <a:pt x="292862" y="227330"/>
                    <a:pt x="227203" y="292862"/>
                    <a:pt x="146431" y="292862"/>
                  </a:cubicBezTo>
                  <a:cubicBezTo>
                    <a:pt x="65659" y="292862"/>
                    <a:pt x="0" y="227203"/>
                    <a:pt x="0" y="146431"/>
                  </a:cubicBezTo>
                  <a:close/>
                </a:path>
              </a:pathLst>
            </a:custGeom>
            <a:solidFill>
              <a:srgbClr val="FF577D"/>
            </a:solidFill>
          </p:spPr>
        </p:sp>
        <p:sp>
          <p:nvSpPr>
            <p:cNvPr id="15" name="Freeform 15"/>
            <p:cNvSpPr/>
            <p:nvPr/>
          </p:nvSpPr>
          <p:spPr>
            <a:xfrm>
              <a:off x="0" y="0"/>
              <a:ext cx="318262" cy="318262"/>
            </a:xfrm>
            <a:custGeom>
              <a:avLst/>
              <a:gdLst/>
              <a:ahLst/>
              <a:cxnLst/>
              <a:rect l="l" t="t" r="r" b="b"/>
              <a:pathLst>
                <a:path w="318262" h="318262">
                  <a:moveTo>
                    <a:pt x="0" y="159131"/>
                  </a:moveTo>
                  <a:cubicBezTo>
                    <a:pt x="0" y="71247"/>
                    <a:pt x="71247" y="0"/>
                    <a:pt x="159131" y="0"/>
                  </a:cubicBezTo>
                  <a:lnTo>
                    <a:pt x="159131" y="12700"/>
                  </a:lnTo>
                  <a:lnTo>
                    <a:pt x="159131" y="0"/>
                  </a:lnTo>
                  <a:cubicBezTo>
                    <a:pt x="247015" y="0"/>
                    <a:pt x="318262" y="71247"/>
                    <a:pt x="318262" y="159131"/>
                  </a:cubicBezTo>
                  <a:lnTo>
                    <a:pt x="305562" y="159131"/>
                  </a:lnTo>
                  <a:lnTo>
                    <a:pt x="318262" y="159131"/>
                  </a:lnTo>
                  <a:cubicBezTo>
                    <a:pt x="318262" y="247015"/>
                    <a:pt x="247015" y="318262"/>
                    <a:pt x="159131" y="318262"/>
                  </a:cubicBezTo>
                  <a:lnTo>
                    <a:pt x="159131" y="305562"/>
                  </a:lnTo>
                  <a:lnTo>
                    <a:pt x="159131" y="318262"/>
                  </a:lnTo>
                  <a:cubicBezTo>
                    <a:pt x="71247" y="318262"/>
                    <a:pt x="0" y="247015"/>
                    <a:pt x="0" y="159131"/>
                  </a:cubicBezTo>
                  <a:lnTo>
                    <a:pt x="12700" y="159131"/>
                  </a:lnTo>
                  <a:lnTo>
                    <a:pt x="25400" y="159131"/>
                  </a:lnTo>
                  <a:lnTo>
                    <a:pt x="12700" y="159131"/>
                  </a:lnTo>
                  <a:lnTo>
                    <a:pt x="0" y="159131"/>
                  </a:lnTo>
                  <a:moveTo>
                    <a:pt x="25400" y="159131"/>
                  </a:moveTo>
                  <a:cubicBezTo>
                    <a:pt x="25400" y="166116"/>
                    <a:pt x="19685" y="171831"/>
                    <a:pt x="12700" y="171831"/>
                  </a:cubicBezTo>
                  <a:cubicBezTo>
                    <a:pt x="5715" y="171831"/>
                    <a:pt x="0" y="166116"/>
                    <a:pt x="0" y="159131"/>
                  </a:cubicBezTo>
                  <a:cubicBezTo>
                    <a:pt x="0" y="152146"/>
                    <a:pt x="5715" y="146431"/>
                    <a:pt x="12700" y="146431"/>
                  </a:cubicBezTo>
                  <a:cubicBezTo>
                    <a:pt x="19685" y="146431"/>
                    <a:pt x="25400" y="152146"/>
                    <a:pt x="25400" y="159131"/>
                  </a:cubicBezTo>
                  <a:cubicBezTo>
                    <a:pt x="25400" y="232918"/>
                    <a:pt x="85217" y="292862"/>
                    <a:pt x="159131" y="292862"/>
                  </a:cubicBezTo>
                  <a:cubicBezTo>
                    <a:pt x="233045" y="292862"/>
                    <a:pt x="292862" y="233045"/>
                    <a:pt x="292862" y="159131"/>
                  </a:cubicBezTo>
                  <a:cubicBezTo>
                    <a:pt x="292862" y="85217"/>
                    <a:pt x="232918" y="25400"/>
                    <a:pt x="159131" y="25400"/>
                  </a:cubicBezTo>
                  <a:lnTo>
                    <a:pt x="159131" y="12700"/>
                  </a:lnTo>
                  <a:lnTo>
                    <a:pt x="159131" y="25400"/>
                  </a:lnTo>
                  <a:cubicBezTo>
                    <a:pt x="85217" y="25400"/>
                    <a:pt x="25400" y="85217"/>
                    <a:pt x="25400" y="159131"/>
                  </a:cubicBezTo>
                  <a:close/>
                </a:path>
              </a:pathLst>
            </a:custGeom>
            <a:solidFill>
              <a:srgbClr val="FFFFFF"/>
            </a:solidFill>
          </p:spPr>
        </p:sp>
      </p:grpSp>
      <p:grpSp>
        <p:nvGrpSpPr>
          <p:cNvPr id="16" name="Group 16"/>
          <p:cNvGrpSpPr/>
          <p:nvPr/>
        </p:nvGrpSpPr>
        <p:grpSpPr>
          <a:xfrm>
            <a:off x="11751357" y="6704753"/>
            <a:ext cx="238650" cy="238650"/>
            <a:chOff x="0" y="0"/>
            <a:chExt cx="318200" cy="318200"/>
          </a:xfrm>
        </p:grpSpPr>
        <p:sp>
          <p:nvSpPr>
            <p:cNvPr id="17" name="Freeform 17"/>
            <p:cNvSpPr/>
            <p:nvPr/>
          </p:nvSpPr>
          <p:spPr>
            <a:xfrm>
              <a:off x="12700" y="12700"/>
              <a:ext cx="292862" cy="292862"/>
            </a:xfrm>
            <a:custGeom>
              <a:avLst/>
              <a:gdLst/>
              <a:ahLst/>
              <a:cxnLst/>
              <a:rect l="l" t="t" r="r" b="b"/>
              <a:pathLst>
                <a:path w="292862" h="292862">
                  <a:moveTo>
                    <a:pt x="0" y="146431"/>
                  </a:moveTo>
                  <a:cubicBezTo>
                    <a:pt x="0" y="65532"/>
                    <a:pt x="65532" y="0"/>
                    <a:pt x="146431" y="0"/>
                  </a:cubicBezTo>
                  <a:cubicBezTo>
                    <a:pt x="227330" y="0"/>
                    <a:pt x="292862" y="65532"/>
                    <a:pt x="292862" y="146431"/>
                  </a:cubicBezTo>
                  <a:cubicBezTo>
                    <a:pt x="292862" y="227330"/>
                    <a:pt x="227203" y="292862"/>
                    <a:pt x="146431" y="292862"/>
                  </a:cubicBezTo>
                  <a:cubicBezTo>
                    <a:pt x="65659" y="292862"/>
                    <a:pt x="0" y="227203"/>
                    <a:pt x="0" y="146431"/>
                  </a:cubicBezTo>
                  <a:close/>
                </a:path>
              </a:pathLst>
            </a:custGeom>
            <a:solidFill>
              <a:srgbClr val="FFFFFF"/>
            </a:solidFill>
          </p:spPr>
        </p:sp>
        <p:sp>
          <p:nvSpPr>
            <p:cNvPr id="18" name="Freeform 18"/>
            <p:cNvSpPr/>
            <p:nvPr/>
          </p:nvSpPr>
          <p:spPr>
            <a:xfrm>
              <a:off x="0" y="0"/>
              <a:ext cx="318262" cy="318262"/>
            </a:xfrm>
            <a:custGeom>
              <a:avLst/>
              <a:gdLst/>
              <a:ahLst/>
              <a:cxnLst/>
              <a:rect l="l" t="t" r="r" b="b"/>
              <a:pathLst>
                <a:path w="318262" h="318262">
                  <a:moveTo>
                    <a:pt x="0" y="159131"/>
                  </a:moveTo>
                  <a:cubicBezTo>
                    <a:pt x="0" y="71247"/>
                    <a:pt x="71247" y="0"/>
                    <a:pt x="159131" y="0"/>
                  </a:cubicBezTo>
                  <a:lnTo>
                    <a:pt x="159131" y="12700"/>
                  </a:lnTo>
                  <a:lnTo>
                    <a:pt x="159131" y="0"/>
                  </a:lnTo>
                  <a:cubicBezTo>
                    <a:pt x="247015" y="0"/>
                    <a:pt x="318262" y="71247"/>
                    <a:pt x="318262" y="159131"/>
                  </a:cubicBezTo>
                  <a:lnTo>
                    <a:pt x="305562" y="159131"/>
                  </a:lnTo>
                  <a:lnTo>
                    <a:pt x="318262" y="159131"/>
                  </a:lnTo>
                  <a:cubicBezTo>
                    <a:pt x="318262" y="247015"/>
                    <a:pt x="247015" y="318262"/>
                    <a:pt x="159131" y="318262"/>
                  </a:cubicBezTo>
                  <a:lnTo>
                    <a:pt x="159131" y="305562"/>
                  </a:lnTo>
                  <a:lnTo>
                    <a:pt x="159131" y="318262"/>
                  </a:lnTo>
                  <a:cubicBezTo>
                    <a:pt x="71247" y="318262"/>
                    <a:pt x="0" y="247015"/>
                    <a:pt x="0" y="159131"/>
                  </a:cubicBezTo>
                  <a:lnTo>
                    <a:pt x="12700" y="159131"/>
                  </a:lnTo>
                  <a:lnTo>
                    <a:pt x="25400" y="159131"/>
                  </a:lnTo>
                  <a:lnTo>
                    <a:pt x="12700" y="159131"/>
                  </a:lnTo>
                  <a:lnTo>
                    <a:pt x="0" y="159131"/>
                  </a:lnTo>
                  <a:moveTo>
                    <a:pt x="25400" y="159131"/>
                  </a:moveTo>
                  <a:cubicBezTo>
                    <a:pt x="25400" y="166116"/>
                    <a:pt x="19685" y="171831"/>
                    <a:pt x="12700" y="171831"/>
                  </a:cubicBezTo>
                  <a:cubicBezTo>
                    <a:pt x="5715" y="171831"/>
                    <a:pt x="0" y="166116"/>
                    <a:pt x="0" y="159131"/>
                  </a:cubicBezTo>
                  <a:cubicBezTo>
                    <a:pt x="0" y="152146"/>
                    <a:pt x="5715" y="146431"/>
                    <a:pt x="12700" y="146431"/>
                  </a:cubicBezTo>
                  <a:cubicBezTo>
                    <a:pt x="19685" y="146431"/>
                    <a:pt x="25400" y="152146"/>
                    <a:pt x="25400" y="159131"/>
                  </a:cubicBezTo>
                  <a:cubicBezTo>
                    <a:pt x="25400" y="232918"/>
                    <a:pt x="85217" y="292862"/>
                    <a:pt x="159131" y="292862"/>
                  </a:cubicBezTo>
                  <a:cubicBezTo>
                    <a:pt x="233045" y="292862"/>
                    <a:pt x="292862" y="233045"/>
                    <a:pt x="292862" y="159131"/>
                  </a:cubicBezTo>
                  <a:cubicBezTo>
                    <a:pt x="292862" y="85217"/>
                    <a:pt x="232918" y="25400"/>
                    <a:pt x="159131" y="25400"/>
                  </a:cubicBezTo>
                  <a:lnTo>
                    <a:pt x="159131" y="12700"/>
                  </a:lnTo>
                  <a:lnTo>
                    <a:pt x="159131" y="25400"/>
                  </a:lnTo>
                  <a:cubicBezTo>
                    <a:pt x="85217" y="25400"/>
                    <a:pt x="25400" y="85217"/>
                    <a:pt x="25400" y="159131"/>
                  </a:cubicBezTo>
                  <a:close/>
                </a:path>
              </a:pathLst>
            </a:custGeom>
            <a:solidFill>
              <a:srgbClr val="FFFFFF"/>
            </a:solidFill>
          </p:spPr>
        </p:sp>
      </p:grpSp>
      <p:sp>
        <p:nvSpPr>
          <p:cNvPr id="19" name="Freeform 19"/>
          <p:cNvSpPr/>
          <p:nvPr/>
        </p:nvSpPr>
        <p:spPr>
          <a:xfrm>
            <a:off x="1923886" y="2394262"/>
            <a:ext cx="9464356" cy="5852160"/>
          </a:xfrm>
          <a:custGeom>
            <a:avLst/>
            <a:gdLst/>
            <a:ahLst/>
            <a:cxnLst/>
            <a:rect l="l" t="t" r="r" b="b"/>
            <a:pathLst>
              <a:path w="9464356" h="5852160">
                <a:moveTo>
                  <a:pt x="0" y="0"/>
                </a:moveTo>
                <a:lnTo>
                  <a:pt x="9464356" y="0"/>
                </a:lnTo>
                <a:lnTo>
                  <a:pt x="9464356" y="5852160"/>
                </a:lnTo>
                <a:lnTo>
                  <a:pt x="0" y="5852160"/>
                </a:lnTo>
                <a:lnTo>
                  <a:pt x="0" y="0"/>
                </a:lnTo>
                <a:close/>
              </a:path>
            </a:pathLst>
          </a:custGeom>
          <a:blipFill>
            <a:blip r:embed="rId6"/>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flipH="1">
            <a:off x="-1905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sp>
      <p:sp>
        <p:nvSpPr>
          <p:cNvPr id="3" name="Freeform 3"/>
          <p:cNvSpPr/>
          <p:nvPr/>
        </p:nvSpPr>
        <p:spPr>
          <a:xfrm rot="-1854111">
            <a:off x="16069570" y="-3499775"/>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rot="8729328">
            <a:off x="-6958317" y="7235566"/>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5" name="TextBox 5"/>
          <p:cNvSpPr txBox="1"/>
          <p:nvPr/>
        </p:nvSpPr>
        <p:spPr>
          <a:xfrm>
            <a:off x="1531425" y="822945"/>
            <a:ext cx="15225150" cy="914550"/>
          </a:xfrm>
          <a:prstGeom prst="rect">
            <a:avLst/>
          </a:prstGeom>
        </p:spPr>
        <p:txBody>
          <a:bodyPr lIns="0" tIns="0" rIns="0" bIns="0" rtlCol="0" anchor="t">
            <a:spAutoFit/>
          </a:bodyPr>
          <a:lstStyle/>
          <a:p>
            <a:pPr algn="ctr">
              <a:lnSpc>
                <a:spcPts val="8159"/>
              </a:lnSpc>
            </a:pPr>
            <a:r>
              <a:rPr lang="en-US" sz="6800">
                <a:solidFill>
                  <a:srgbClr val="FFFFFF"/>
                </a:solidFill>
                <a:latin typeface="Red Hat Display"/>
                <a:ea typeface="Red Hat Display"/>
                <a:cs typeface="Red Hat Display"/>
                <a:sym typeface="Red Hat Display"/>
              </a:rPr>
              <a:t>Risk factors and complications</a:t>
            </a:r>
          </a:p>
        </p:txBody>
      </p:sp>
      <p:graphicFrame>
        <p:nvGraphicFramePr>
          <p:cNvPr id="6" name="Table 6"/>
          <p:cNvGraphicFramePr>
            <a:graphicFrameLocks noGrp="1"/>
          </p:cNvGraphicFramePr>
          <p:nvPr/>
        </p:nvGraphicFramePr>
        <p:xfrm>
          <a:off x="1430250" y="2444350"/>
          <a:ext cx="15367001" cy="6070598"/>
        </p:xfrm>
        <a:graphic>
          <a:graphicData uri="http://schemas.openxmlformats.org/drawingml/2006/table">
            <a:tbl>
              <a:tblPr/>
              <a:tblGrid>
                <a:gridCol w="1988294">
                  <a:extLst>
                    <a:ext uri="{9D8B030D-6E8A-4147-A177-3AD203B41FA5}">
                      <a16:colId xmlns:a16="http://schemas.microsoft.com/office/drawing/2014/main" val="20000"/>
                    </a:ext>
                  </a:extLst>
                </a:gridCol>
                <a:gridCol w="2940530">
                  <a:extLst>
                    <a:ext uri="{9D8B030D-6E8A-4147-A177-3AD203B41FA5}">
                      <a16:colId xmlns:a16="http://schemas.microsoft.com/office/drawing/2014/main" val="20001"/>
                    </a:ext>
                  </a:extLst>
                </a:gridCol>
                <a:gridCol w="2267001">
                  <a:extLst>
                    <a:ext uri="{9D8B030D-6E8A-4147-A177-3AD203B41FA5}">
                      <a16:colId xmlns:a16="http://schemas.microsoft.com/office/drawing/2014/main" val="20002"/>
                    </a:ext>
                  </a:extLst>
                </a:gridCol>
                <a:gridCol w="2824365">
                  <a:extLst>
                    <a:ext uri="{9D8B030D-6E8A-4147-A177-3AD203B41FA5}">
                      <a16:colId xmlns:a16="http://schemas.microsoft.com/office/drawing/2014/main" val="20003"/>
                    </a:ext>
                  </a:extLst>
                </a:gridCol>
                <a:gridCol w="3312090">
                  <a:extLst>
                    <a:ext uri="{9D8B030D-6E8A-4147-A177-3AD203B41FA5}">
                      <a16:colId xmlns:a16="http://schemas.microsoft.com/office/drawing/2014/main" val="20004"/>
                    </a:ext>
                  </a:extLst>
                </a:gridCol>
                <a:gridCol w="2034721">
                  <a:extLst>
                    <a:ext uri="{9D8B030D-6E8A-4147-A177-3AD203B41FA5}">
                      <a16:colId xmlns:a16="http://schemas.microsoft.com/office/drawing/2014/main" val="20005"/>
                    </a:ext>
                  </a:extLst>
                </a:gridCol>
              </a:tblGrid>
              <a:tr h="716866">
                <a:tc>
                  <a:txBody>
                    <a:bodyPr/>
                    <a:lstStyle/>
                    <a:p>
                      <a:pPr algn="ctr">
                        <a:lnSpc>
                          <a:spcPts val="2640"/>
                        </a:lnSpc>
                        <a:defRPr/>
                      </a:pPr>
                      <a:r>
                        <a:rPr lang="en-US" sz="2200">
                          <a:solidFill>
                            <a:srgbClr val="FFFFFF"/>
                          </a:solidFill>
                          <a:latin typeface="Red Hat Display"/>
                          <a:ea typeface="Red Hat Display"/>
                          <a:cs typeface="Red Hat Display"/>
                          <a:sym typeface="Red Hat Display"/>
                        </a:rPr>
                        <a:t>Risk Factors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640"/>
                        </a:lnSpc>
                        <a:defRPr/>
                      </a:pPr>
                      <a:r>
                        <a:rPr lang="en-US" sz="2200">
                          <a:solidFill>
                            <a:srgbClr val="FFFFFF"/>
                          </a:solidFill>
                          <a:latin typeface="Red Hat Display"/>
                          <a:ea typeface="Red Hat Display"/>
                          <a:cs typeface="Red Hat Display"/>
                          <a:sym typeface="Red Hat Display"/>
                        </a:rPr>
                        <a:t>Description</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640"/>
                        </a:lnSpc>
                        <a:defRPr/>
                      </a:pPr>
                      <a:r>
                        <a:rPr lang="en-US" sz="2200">
                          <a:solidFill>
                            <a:srgbClr val="FFFFFF"/>
                          </a:solidFill>
                          <a:latin typeface="Red Hat Display"/>
                          <a:ea typeface="Red Hat Display"/>
                          <a:cs typeface="Red Hat Display"/>
                          <a:sym typeface="Red Hat Display"/>
                        </a:rPr>
                        <a:t>Prevalence</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640"/>
                        </a:lnSpc>
                        <a:defRPr/>
                      </a:pPr>
                      <a:r>
                        <a:rPr lang="en-US" sz="2200">
                          <a:solidFill>
                            <a:srgbClr val="FFFFFF"/>
                          </a:solidFill>
                          <a:latin typeface="Red Hat Display"/>
                          <a:ea typeface="Red Hat Display"/>
                          <a:cs typeface="Red Hat Display"/>
                          <a:sym typeface="Red Hat Display"/>
                        </a:rPr>
                        <a:t>Contributing Factors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640"/>
                        </a:lnSpc>
                        <a:defRPr/>
                      </a:pPr>
                      <a:r>
                        <a:rPr lang="en-US" sz="2200">
                          <a:solidFill>
                            <a:srgbClr val="FFFFFF"/>
                          </a:solidFill>
                          <a:latin typeface="Red Hat Display"/>
                          <a:ea typeface="Red Hat Display"/>
                          <a:cs typeface="Red Hat Display"/>
                          <a:sym typeface="Red Hat Display"/>
                        </a:rPr>
                        <a:t>Complications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640"/>
                        </a:lnSpc>
                        <a:defRPr/>
                      </a:pPr>
                      <a:r>
                        <a:rPr lang="en-US" sz="2200">
                          <a:solidFill>
                            <a:srgbClr val="FFFFFF"/>
                          </a:solidFill>
                          <a:latin typeface="Red Hat Display"/>
                          <a:ea typeface="Red Hat Display"/>
                          <a:cs typeface="Red Hat Display"/>
                          <a:sym typeface="Red Hat Display"/>
                        </a:rPr>
                        <a:t>Severity</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338433">
                <a:tc>
                  <a:txBody>
                    <a:bodyPr/>
                    <a:lstStyle/>
                    <a:p>
                      <a:pPr algn="ctr">
                        <a:lnSpc>
                          <a:spcPts val="2400"/>
                        </a:lnSpc>
                        <a:defRPr/>
                      </a:pPr>
                      <a:r>
                        <a:rPr lang="en-US" sz="2000">
                          <a:solidFill>
                            <a:srgbClr val="FFFFFF"/>
                          </a:solidFill>
                          <a:latin typeface="Heebo"/>
                          <a:ea typeface="Heebo"/>
                          <a:cs typeface="Heebo"/>
                          <a:sym typeface="Heebo"/>
                        </a:rPr>
                        <a:t>Age over 50</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Being over the age</a:t>
                      </a:r>
                      <a:endParaRPr lang="en-US" sz="1100"/>
                    </a:p>
                    <a:p>
                      <a:pPr algn="ctr">
                        <a:lnSpc>
                          <a:spcPts val="2400"/>
                        </a:lnSpc>
                      </a:pPr>
                      <a:r>
                        <a:rPr lang="en-US" sz="2000">
                          <a:solidFill>
                            <a:srgbClr val="FFFFFF"/>
                          </a:solidFill>
                          <a:latin typeface="Heebo"/>
                          <a:ea typeface="Heebo"/>
                          <a:cs typeface="Heebo"/>
                          <a:sym typeface="Heebo"/>
                        </a:rPr>
                        <a:t>of 50</a:t>
                      </a:r>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80% of cases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Age-related decline in immune function</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Heart attack, stroke, kidney damage, blindness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High</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338433">
                <a:tc>
                  <a:txBody>
                    <a:bodyPr/>
                    <a:lstStyle/>
                    <a:p>
                      <a:pPr algn="ctr">
                        <a:lnSpc>
                          <a:spcPts val="2400"/>
                        </a:lnSpc>
                        <a:defRPr/>
                      </a:pPr>
                      <a:r>
                        <a:rPr lang="en-US" sz="2000">
                          <a:solidFill>
                            <a:srgbClr val="FFFFFF"/>
                          </a:solidFill>
                          <a:latin typeface="Heebo"/>
                          <a:ea typeface="Heebo"/>
                          <a:cs typeface="Heebo"/>
                          <a:sym typeface="Heebo"/>
                        </a:rPr>
                        <a:t>Smoking</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Using tobacco products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30% of cases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Nicotine addiction, exposure to carcinogens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Lung cancer, chronic obstructive pulmonary disease (COPD)</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Moderate</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338433">
                <a:tc>
                  <a:txBody>
                    <a:bodyPr/>
                    <a:lstStyle/>
                    <a:p>
                      <a:pPr algn="ctr">
                        <a:lnSpc>
                          <a:spcPts val="2400"/>
                        </a:lnSpc>
                        <a:defRPr/>
                      </a:pPr>
                      <a:r>
                        <a:rPr lang="en-US" sz="2000">
                          <a:solidFill>
                            <a:srgbClr val="FFFFFF"/>
                          </a:solidFill>
                          <a:latin typeface="Heebo"/>
                          <a:ea typeface="Heebo"/>
                          <a:cs typeface="Heebo"/>
                          <a:sym typeface="Heebo"/>
                        </a:rPr>
                        <a:t>High blood pressure</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Blood pressure consistently above 140/90 mm Hg</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40% of cases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Obesity, stress, genetics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Heart disease, stroke, kidney damage, vision loss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High</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338433">
                <a:tc>
                  <a:txBody>
                    <a:bodyPr/>
                    <a:lstStyle/>
                    <a:p>
                      <a:pPr algn="ctr">
                        <a:lnSpc>
                          <a:spcPts val="2400"/>
                        </a:lnSpc>
                        <a:defRPr/>
                      </a:pPr>
                      <a:r>
                        <a:rPr lang="en-US" sz="2000">
                          <a:solidFill>
                            <a:srgbClr val="FFFFFF"/>
                          </a:solidFill>
                          <a:latin typeface="Heebo"/>
                          <a:ea typeface="Heebo"/>
                          <a:cs typeface="Heebo"/>
                          <a:sym typeface="Heebo"/>
                        </a:rPr>
                        <a:t>Family history of disease</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Genetic predisposition to the disease</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10% of cases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Family history</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Heart disease, stroke, kidney damage, blindness</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ctr">
                        <a:lnSpc>
                          <a:spcPts val="2400"/>
                        </a:lnSpc>
                        <a:defRPr/>
                      </a:pPr>
                      <a:r>
                        <a:rPr lang="en-US" sz="2000">
                          <a:solidFill>
                            <a:srgbClr val="FFFFFF"/>
                          </a:solidFill>
                          <a:latin typeface="Heebo"/>
                          <a:ea typeface="Heebo"/>
                          <a:cs typeface="Heebo"/>
                          <a:sym typeface="Heebo"/>
                        </a:rPr>
                        <a:t>Moderate</a:t>
                      </a:r>
                      <a:endParaRPr lang="en-US" sz="1100"/>
                    </a:p>
                  </a:txBody>
                  <a:tcPr marL="45700" marR="45700" marT="45700" marB="457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sp>
      <p:sp>
        <p:nvSpPr>
          <p:cNvPr id="3" name="Freeform 3"/>
          <p:cNvSpPr/>
          <p:nvPr/>
        </p:nvSpPr>
        <p:spPr>
          <a:xfrm rot="1448848">
            <a:off x="15436401" y="7422870"/>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a:off x="1719964" y="1028700"/>
            <a:ext cx="13444434" cy="9502601"/>
          </a:xfrm>
          <a:custGeom>
            <a:avLst/>
            <a:gdLst/>
            <a:ahLst/>
            <a:cxnLst/>
            <a:rect l="l" t="t" r="r" b="b"/>
            <a:pathLst>
              <a:path w="13444434" h="9502601">
                <a:moveTo>
                  <a:pt x="0" y="0"/>
                </a:moveTo>
                <a:lnTo>
                  <a:pt x="13444434" y="0"/>
                </a:lnTo>
                <a:lnTo>
                  <a:pt x="13444434" y="9502601"/>
                </a:lnTo>
                <a:lnTo>
                  <a:pt x="0" y="9502601"/>
                </a:lnTo>
                <a:lnTo>
                  <a:pt x="0" y="0"/>
                </a:lnTo>
                <a:close/>
              </a:path>
            </a:pathLst>
          </a:custGeom>
          <a:blipFill>
            <a:blip r:embed="rId4"/>
            <a:stretch>
              <a:fillRect/>
            </a:stretch>
          </a:blipFill>
        </p:spPr>
      </p:sp>
      <p:sp>
        <p:nvSpPr>
          <p:cNvPr id="5" name="TextBox 5"/>
          <p:cNvSpPr txBox="1"/>
          <p:nvPr/>
        </p:nvSpPr>
        <p:spPr>
          <a:xfrm>
            <a:off x="4287525" y="4137525"/>
            <a:ext cx="9712950" cy="2011950"/>
          </a:xfrm>
          <a:prstGeom prst="rect">
            <a:avLst/>
          </a:prstGeom>
        </p:spPr>
        <p:txBody>
          <a:bodyPr lIns="0" tIns="0" rIns="0" bIns="0" rtlCol="0" anchor="t">
            <a:spAutoFit/>
          </a:bodyPr>
          <a:lstStyle/>
          <a:p>
            <a:pPr algn="ctr">
              <a:lnSpc>
                <a:spcPts val="15600"/>
              </a:lnSpc>
            </a:pPr>
            <a:r>
              <a:rPr lang="en-US" sz="13000" dirty="0">
                <a:solidFill>
                  <a:srgbClr val="FFFFFF"/>
                </a:solidFill>
                <a:latin typeface="Red Hat Display"/>
                <a:ea typeface="Red Hat Display"/>
                <a:cs typeface="Red Hat Display"/>
                <a:sym typeface="Red Hat Display"/>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sp>
      <p:sp>
        <p:nvSpPr>
          <p:cNvPr id="3" name="Freeform 3"/>
          <p:cNvSpPr/>
          <p:nvPr/>
        </p:nvSpPr>
        <p:spPr>
          <a:xfrm rot="-9137718">
            <a:off x="-6582855" y="-4652567"/>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rot="2511748">
            <a:off x="13493994" y="7481436"/>
            <a:ext cx="12264380" cy="8824132"/>
          </a:xfrm>
          <a:custGeom>
            <a:avLst/>
            <a:gdLst/>
            <a:ahLst/>
            <a:cxnLst/>
            <a:rect l="l" t="t" r="r" b="b"/>
            <a:pathLst>
              <a:path w="12264380" h="8824132">
                <a:moveTo>
                  <a:pt x="0" y="0"/>
                </a:moveTo>
                <a:lnTo>
                  <a:pt x="12264379" y="0"/>
                </a:lnTo>
                <a:lnTo>
                  <a:pt x="12264379" y="8824132"/>
                </a:lnTo>
                <a:lnTo>
                  <a:pt x="0" y="8824132"/>
                </a:lnTo>
                <a:lnTo>
                  <a:pt x="0" y="0"/>
                </a:lnTo>
                <a:close/>
              </a:path>
            </a:pathLst>
          </a:custGeom>
          <a:blipFill>
            <a:blip r:embed="rId4"/>
            <a:stretch>
              <a:fillRect t="-1107" r="-4049" b="-1107"/>
            </a:stretch>
          </a:blipFill>
        </p:spPr>
      </p:sp>
      <p:sp>
        <p:nvSpPr>
          <p:cNvPr id="5" name="TextBox 5"/>
          <p:cNvSpPr txBox="1"/>
          <p:nvPr/>
        </p:nvSpPr>
        <p:spPr>
          <a:xfrm>
            <a:off x="2890928" y="306133"/>
            <a:ext cx="14843388" cy="2027686"/>
          </a:xfrm>
          <a:prstGeom prst="rect">
            <a:avLst/>
          </a:prstGeom>
        </p:spPr>
        <p:txBody>
          <a:bodyPr lIns="0" tIns="0" rIns="0" bIns="0" rtlCol="0" anchor="t">
            <a:spAutoFit/>
          </a:bodyPr>
          <a:lstStyle/>
          <a:p>
            <a:pPr algn="l">
              <a:lnSpc>
                <a:spcPts val="8066"/>
              </a:lnSpc>
              <a:spcBef>
                <a:spcPct val="0"/>
              </a:spcBef>
            </a:pPr>
            <a:r>
              <a:rPr lang="en-US" sz="6722">
                <a:solidFill>
                  <a:srgbClr val="FFFFFF"/>
                </a:solidFill>
                <a:latin typeface="Red Hat Display Bold"/>
                <a:ea typeface="Red Hat Display Bold"/>
                <a:cs typeface="Red Hat Display Bold"/>
                <a:sym typeface="Red Hat Display Bold"/>
              </a:rPr>
              <a:t>WHAT IS MACHINE LEARNING AND DEEP LEARNING</a:t>
            </a:r>
          </a:p>
        </p:txBody>
      </p:sp>
      <p:sp>
        <p:nvSpPr>
          <p:cNvPr id="6" name="TextBox 6"/>
          <p:cNvSpPr txBox="1"/>
          <p:nvPr/>
        </p:nvSpPr>
        <p:spPr>
          <a:xfrm>
            <a:off x="2919503" y="3270233"/>
            <a:ext cx="5628175" cy="4791075"/>
          </a:xfrm>
          <a:prstGeom prst="rect">
            <a:avLst/>
          </a:prstGeom>
        </p:spPr>
        <p:txBody>
          <a:bodyPr lIns="0" tIns="0" rIns="0" bIns="0" rtlCol="0" anchor="t">
            <a:spAutoFit/>
          </a:bodyPr>
          <a:lstStyle/>
          <a:p>
            <a:pPr algn="l">
              <a:lnSpc>
                <a:spcPts val="4799"/>
              </a:lnSpc>
              <a:spcBef>
                <a:spcPct val="0"/>
              </a:spcBef>
            </a:pPr>
            <a:r>
              <a:rPr lang="en-US" sz="3999">
                <a:solidFill>
                  <a:srgbClr val="FFFFFF"/>
                </a:solidFill>
                <a:latin typeface="Red Hat Display"/>
                <a:ea typeface="Red Hat Display"/>
                <a:cs typeface="Red Hat Display"/>
                <a:sym typeface="Red Hat Display"/>
              </a:rPr>
              <a:t>The art of Machine Learning unveils the creation of algorithms that bestow upon machines the ability to glean insights and forecast outcomes from intricate datasets.</a:t>
            </a:r>
          </a:p>
        </p:txBody>
      </p:sp>
      <p:sp>
        <p:nvSpPr>
          <p:cNvPr id="7" name="TextBox 7"/>
          <p:cNvSpPr txBox="1"/>
          <p:nvPr/>
        </p:nvSpPr>
        <p:spPr>
          <a:xfrm>
            <a:off x="9144000" y="3232341"/>
            <a:ext cx="6356458" cy="4658604"/>
          </a:xfrm>
          <a:prstGeom prst="rect">
            <a:avLst/>
          </a:prstGeom>
        </p:spPr>
        <p:txBody>
          <a:bodyPr lIns="0" tIns="0" rIns="0" bIns="0" rtlCol="0" anchor="t">
            <a:spAutoFit/>
          </a:bodyPr>
          <a:lstStyle/>
          <a:p>
            <a:pPr marL="0" lvl="0" indent="0" algn="l">
              <a:lnSpc>
                <a:spcPts val="4630"/>
              </a:lnSpc>
              <a:spcBef>
                <a:spcPct val="0"/>
              </a:spcBef>
            </a:pPr>
            <a:r>
              <a:rPr lang="en-US" sz="3858" u="none" strike="noStrike">
                <a:solidFill>
                  <a:srgbClr val="FFFFFF"/>
                </a:solidFill>
                <a:latin typeface="Red Hat Display"/>
                <a:ea typeface="Red Hat Display"/>
                <a:cs typeface="Red Hat Display"/>
                <a:sym typeface="Red Hat Display"/>
              </a:rPr>
              <a:t>A mystical domain within the realm of Machine Learning, dedicated to the intricate art of neural networks adorned with myriad layers, known as deep neural networks, proficient in unraveling vast and intricate data tapestries.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rot="-8746935" flipH="1">
            <a:off x="14467262" y="6098480"/>
            <a:ext cx="13354433" cy="9438988"/>
          </a:xfrm>
          <a:custGeom>
            <a:avLst/>
            <a:gdLst/>
            <a:ahLst/>
            <a:cxnLst/>
            <a:rect l="l" t="t" r="r" b="b"/>
            <a:pathLst>
              <a:path w="13354433" h="9438988">
                <a:moveTo>
                  <a:pt x="13354433" y="0"/>
                </a:moveTo>
                <a:lnTo>
                  <a:pt x="0" y="0"/>
                </a:lnTo>
                <a:lnTo>
                  <a:pt x="0" y="9438988"/>
                </a:lnTo>
                <a:lnTo>
                  <a:pt x="13354433" y="9438988"/>
                </a:lnTo>
                <a:lnTo>
                  <a:pt x="13354433" y="0"/>
                </a:lnTo>
                <a:close/>
              </a:path>
            </a:pathLst>
          </a:custGeom>
          <a:blipFill>
            <a:blip r:embed="rId4"/>
            <a:stretch>
              <a:fillRect/>
            </a:stretch>
          </a:blipFill>
        </p:spPr>
      </p:sp>
      <p:sp>
        <p:nvSpPr>
          <p:cNvPr id="4" name="Freeform 4"/>
          <p:cNvSpPr/>
          <p:nvPr/>
        </p:nvSpPr>
        <p:spPr>
          <a:xfrm rot="726809" flipH="1">
            <a:off x="-346875" y="-137520"/>
            <a:ext cx="2864776" cy="3564675"/>
          </a:xfrm>
          <a:custGeom>
            <a:avLst/>
            <a:gdLst/>
            <a:ahLst/>
            <a:cxnLst/>
            <a:rect l="l" t="t" r="r" b="b"/>
            <a:pathLst>
              <a:path w="11212885" h="7925330">
                <a:moveTo>
                  <a:pt x="11212886" y="0"/>
                </a:moveTo>
                <a:lnTo>
                  <a:pt x="0" y="0"/>
                </a:lnTo>
                <a:lnTo>
                  <a:pt x="0" y="7925330"/>
                </a:lnTo>
                <a:lnTo>
                  <a:pt x="11212886" y="7925330"/>
                </a:lnTo>
                <a:lnTo>
                  <a:pt x="11212886" y="0"/>
                </a:lnTo>
                <a:close/>
              </a:path>
            </a:pathLst>
          </a:custGeom>
          <a:blipFill>
            <a:blip r:embed="rId4"/>
            <a:stretch>
              <a:fillRect l="2398" t="-60287" r="-293803" b="-62043"/>
            </a:stretch>
          </a:blipFill>
        </p:spPr>
      </p:sp>
      <p:sp>
        <p:nvSpPr>
          <p:cNvPr id="5" name="Freeform 5"/>
          <p:cNvSpPr/>
          <p:nvPr/>
        </p:nvSpPr>
        <p:spPr>
          <a:xfrm>
            <a:off x="2495255" y="2388675"/>
            <a:ext cx="3628192" cy="3473994"/>
          </a:xfrm>
          <a:custGeom>
            <a:avLst/>
            <a:gdLst/>
            <a:ahLst/>
            <a:cxnLst/>
            <a:rect l="l" t="t" r="r" b="b"/>
            <a:pathLst>
              <a:path w="3628192" h="3473994">
                <a:moveTo>
                  <a:pt x="0" y="0"/>
                </a:moveTo>
                <a:lnTo>
                  <a:pt x="3628192" y="0"/>
                </a:lnTo>
                <a:lnTo>
                  <a:pt x="3628192" y="3473994"/>
                </a:lnTo>
                <a:lnTo>
                  <a:pt x="0" y="3473994"/>
                </a:lnTo>
                <a:lnTo>
                  <a:pt x="0" y="0"/>
                </a:lnTo>
                <a:close/>
              </a:path>
            </a:pathLst>
          </a:custGeom>
          <a:blipFill>
            <a:blip r:embed="rId5"/>
            <a:stretch>
              <a:fillRect/>
            </a:stretch>
          </a:blipFill>
        </p:spPr>
      </p:sp>
      <p:sp>
        <p:nvSpPr>
          <p:cNvPr id="6" name="Freeform 6"/>
          <p:cNvSpPr/>
          <p:nvPr/>
        </p:nvSpPr>
        <p:spPr>
          <a:xfrm>
            <a:off x="6977669" y="2388675"/>
            <a:ext cx="3628192" cy="3473994"/>
          </a:xfrm>
          <a:custGeom>
            <a:avLst/>
            <a:gdLst/>
            <a:ahLst/>
            <a:cxnLst/>
            <a:rect l="l" t="t" r="r" b="b"/>
            <a:pathLst>
              <a:path w="3628192" h="3473994">
                <a:moveTo>
                  <a:pt x="0" y="0"/>
                </a:moveTo>
                <a:lnTo>
                  <a:pt x="3628192" y="0"/>
                </a:lnTo>
                <a:lnTo>
                  <a:pt x="3628192" y="3473994"/>
                </a:lnTo>
                <a:lnTo>
                  <a:pt x="0" y="3473994"/>
                </a:lnTo>
                <a:lnTo>
                  <a:pt x="0" y="0"/>
                </a:lnTo>
                <a:close/>
              </a:path>
            </a:pathLst>
          </a:custGeom>
          <a:blipFill>
            <a:blip r:embed="rId5"/>
            <a:stretch>
              <a:fillRect/>
            </a:stretch>
          </a:blipFill>
        </p:spPr>
      </p:sp>
      <p:sp>
        <p:nvSpPr>
          <p:cNvPr id="7" name="Freeform 7"/>
          <p:cNvSpPr/>
          <p:nvPr/>
        </p:nvSpPr>
        <p:spPr>
          <a:xfrm>
            <a:off x="12211771" y="2388675"/>
            <a:ext cx="3628192" cy="3473994"/>
          </a:xfrm>
          <a:custGeom>
            <a:avLst/>
            <a:gdLst/>
            <a:ahLst/>
            <a:cxnLst/>
            <a:rect l="l" t="t" r="r" b="b"/>
            <a:pathLst>
              <a:path w="3628192" h="3473994">
                <a:moveTo>
                  <a:pt x="0" y="0"/>
                </a:moveTo>
                <a:lnTo>
                  <a:pt x="3628192" y="0"/>
                </a:lnTo>
                <a:lnTo>
                  <a:pt x="3628192" y="3473994"/>
                </a:lnTo>
                <a:lnTo>
                  <a:pt x="0" y="3473994"/>
                </a:lnTo>
                <a:lnTo>
                  <a:pt x="0" y="0"/>
                </a:lnTo>
                <a:close/>
              </a:path>
            </a:pathLst>
          </a:custGeom>
          <a:blipFill>
            <a:blip r:embed="rId5"/>
            <a:stretch>
              <a:fillRect/>
            </a:stretch>
          </a:blipFill>
        </p:spPr>
      </p:sp>
      <p:sp>
        <p:nvSpPr>
          <p:cNvPr id="8" name="Freeform 8"/>
          <p:cNvSpPr/>
          <p:nvPr/>
        </p:nvSpPr>
        <p:spPr>
          <a:xfrm>
            <a:off x="4309351" y="6503472"/>
            <a:ext cx="3628192" cy="3473994"/>
          </a:xfrm>
          <a:custGeom>
            <a:avLst/>
            <a:gdLst/>
            <a:ahLst/>
            <a:cxnLst/>
            <a:rect l="l" t="t" r="r" b="b"/>
            <a:pathLst>
              <a:path w="3628192" h="3473994">
                <a:moveTo>
                  <a:pt x="0" y="0"/>
                </a:moveTo>
                <a:lnTo>
                  <a:pt x="3628193" y="0"/>
                </a:lnTo>
                <a:lnTo>
                  <a:pt x="3628193" y="3473994"/>
                </a:lnTo>
                <a:lnTo>
                  <a:pt x="0" y="3473994"/>
                </a:lnTo>
                <a:lnTo>
                  <a:pt x="0" y="0"/>
                </a:lnTo>
                <a:close/>
              </a:path>
            </a:pathLst>
          </a:custGeom>
          <a:blipFill>
            <a:blip r:embed="rId5"/>
            <a:stretch>
              <a:fillRect/>
            </a:stretch>
          </a:blipFill>
        </p:spPr>
      </p:sp>
      <p:sp>
        <p:nvSpPr>
          <p:cNvPr id="9" name="Freeform 9"/>
          <p:cNvSpPr/>
          <p:nvPr/>
        </p:nvSpPr>
        <p:spPr>
          <a:xfrm>
            <a:off x="8975968" y="6503472"/>
            <a:ext cx="3259787" cy="3249626"/>
          </a:xfrm>
          <a:custGeom>
            <a:avLst/>
            <a:gdLst/>
            <a:ahLst/>
            <a:cxnLst/>
            <a:rect l="l" t="t" r="r" b="b"/>
            <a:pathLst>
              <a:path w="3259787" h="3249626">
                <a:moveTo>
                  <a:pt x="0" y="0"/>
                </a:moveTo>
                <a:lnTo>
                  <a:pt x="3259786" y="0"/>
                </a:lnTo>
                <a:lnTo>
                  <a:pt x="3259786" y="3249626"/>
                </a:lnTo>
                <a:lnTo>
                  <a:pt x="0" y="3249626"/>
                </a:lnTo>
                <a:lnTo>
                  <a:pt x="0" y="0"/>
                </a:lnTo>
                <a:close/>
              </a:path>
            </a:pathLst>
          </a:custGeom>
          <a:blipFill>
            <a:blip r:embed="rId5"/>
            <a:stretch>
              <a:fillRect l="-497" r="-3615"/>
            </a:stretch>
          </a:blipFill>
        </p:spPr>
      </p:sp>
      <p:sp>
        <p:nvSpPr>
          <p:cNvPr id="10" name="Freeform 10"/>
          <p:cNvSpPr/>
          <p:nvPr/>
        </p:nvSpPr>
        <p:spPr>
          <a:xfrm rot="5151059">
            <a:off x="1929118" y="2060695"/>
            <a:ext cx="4465743" cy="4465743"/>
          </a:xfrm>
          <a:custGeom>
            <a:avLst/>
            <a:gdLst/>
            <a:ahLst/>
            <a:cxnLst/>
            <a:rect l="l" t="t" r="r" b="b"/>
            <a:pathLst>
              <a:path w="4465743" h="4465743">
                <a:moveTo>
                  <a:pt x="0" y="0"/>
                </a:moveTo>
                <a:lnTo>
                  <a:pt x="4465743" y="0"/>
                </a:lnTo>
                <a:lnTo>
                  <a:pt x="4465743" y="4465743"/>
                </a:lnTo>
                <a:lnTo>
                  <a:pt x="0" y="44657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3549475" y="576262"/>
            <a:ext cx="11596836" cy="904875"/>
          </a:xfrm>
          <a:prstGeom prst="rect">
            <a:avLst/>
          </a:prstGeom>
        </p:spPr>
        <p:txBody>
          <a:bodyPr lIns="0" tIns="0" rIns="0" bIns="0" rtlCol="0" anchor="t">
            <a:spAutoFit/>
          </a:bodyPr>
          <a:lstStyle/>
          <a:p>
            <a:pPr algn="ctr">
              <a:lnSpc>
                <a:spcPts val="7199"/>
              </a:lnSpc>
              <a:spcBef>
                <a:spcPct val="0"/>
              </a:spcBef>
            </a:pPr>
            <a:r>
              <a:rPr lang="en-US" sz="5999">
                <a:solidFill>
                  <a:srgbClr val="FFFFFF"/>
                </a:solidFill>
                <a:latin typeface="Heebo Bold"/>
                <a:ea typeface="Heebo Bold"/>
                <a:cs typeface="Heebo Bold"/>
                <a:sym typeface="Heebo Bold"/>
              </a:rPr>
              <a:t>KEY CONCEPT USED IN PROJECT</a:t>
            </a:r>
          </a:p>
        </p:txBody>
      </p:sp>
      <p:sp>
        <p:nvSpPr>
          <p:cNvPr id="12" name="TextBox 12"/>
          <p:cNvSpPr txBox="1"/>
          <p:nvPr/>
        </p:nvSpPr>
        <p:spPr>
          <a:xfrm>
            <a:off x="2068145" y="3392230"/>
            <a:ext cx="4482414" cy="1200150"/>
          </a:xfrm>
          <a:prstGeom prst="rect">
            <a:avLst/>
          </a:prstGeom>
        </p:spPr>
        <p:txBody>
          <a:bodyPr lIns="0" tIns="0" rIns="0" bIns="0" rtlCol="0" anchor="t">
            <a:spAutoFit/>
          </a:bodyPr>
          <a:lstStyle/>
          <a:p>
            <a:pPr algn="ctr">
              <a:lnSpc>
                <a:spcPts val="4758"/>
              </a:lnSpc>
            </a:pPr>
            <a:r>
              <a:rPr lang="en-US" sz="3965">
                <a:solidFill>
                  <a:srgbClr val="FFFFFF"/>
                </a:solidFill>
                <a:latin typeface="Heebo Bold"/>
                <a:ea typeface="Heebo Bold"/>
                <a:cs typeface="Heebo Bold"/>
                <a:sym typeface="Heebo Bold"/>
              </a:rPr>
              <a:t>Linear</a:t>
            </a:r>
          </a:p>
          <a:p>
            <a:pPr algn="ctr">
              <a:lnSpc>
                <a:spcPts val="4758"/>
              </a:lnSpc>
              <a:spcBef>
                <a:spcPct val="0"/>
              </a:spcBef>
            </a:pPr>
            <a:r>
              <a:rPr lang="en-US" sz="3965">
                <a:solidFill>
                  <a:srgbClr val="FFFFFF"/>
                </a:solidFill>
                <a:latin typeface="Heebo Bold"/>
                <a:ea typeface="Heebo Bold"/>
                <a:cs typeface="Heebo Bold"/>
                <a:sym typeface="Heebo Bold"/>
              </a:rPr>
              <a:t>Regression</a:t>
            </a:r>
          </a:p>
        </p:txBody>
      </p:sp>
      <p:sp>
        <p:nvSpPr>
          <p:cNvPr id="13" name="TextBox 13"/>
          <p:cNvSpPr txBox="1"/>
          <p:nvPr/>
        </p:nvSpPr>
        <p:spPr>
          <a:xfrm>
            <a:off x="6550558" y="3449397"/>
            <a:ext cx="4482414" cy="1352550"/>
          </a:xfrm>
          <a:prstGeom prst="rect">
            <a:avLst/>
          </a:prstGeom>
        </p:spPr>
        <p:txBody>
          <a:bodyPr lIns="0" tIns="0" rIns="0" bIns="0" rtlCol="0" anchor="t">
            <a:spAutoFit/>
          </a:bodyPr>
          <a:lstStyle/>
          <a:p>
            <a:pPr algn="ctr">
              <a:lnSpc>
                <a:spcPts val="5358"/>
              </a:lnSpc>
            </a:pPr>
            <a:r>
              <a:rPr lang="en-US" sz="4465">
                <a:solidFill>
                  <a:srgbClr val="FFFFFF"/>
                </a:solidFill>
                <a:latin typeface="Heebo Bold"/>
                <a:ea typeface="Heebo Bold"/>
                <a:cs typeface="Heebo Bold"/>
                <a:sym typeface="Heebo Bold"/>
              </a:rPr>
              <a:t>Decision</a:t>
            </a:r>
          </a:p>
          <a:p>
            <a:pPr algn="ctr">
              <a:lnSpc>
                <a:spcPts val="5358"/>
              </a:lnSpc>
              <a:spcBef>
                <a:spcPct val="0"/>
              </a:spcBef>
            </a:pPr>
            <a:r>
              <a:rPr lang="en-US" sz="4465">
                <a:solidFill>
                  <a:srgbClr val="FFFFFF"/>
                </a:solidFill>
                <a:latin typeface="Heebo Bold"/>
                <a:ea typeface="Heebo Bold"/>
                <a:cs typeface="Heebo Bold"/>
                <a:sym typeface="Heebo Bold"/>
              </a:rPr>
              <a:t>Tree</a:t>
            </a:r>
          </a:p>
        </p:txBody>
      </p:sp>
      <p:sp>
        <p:nvSpPr>
          <p:cNvPr id="14" name="TextBox 14"/>
          <p:cNvSpPr txBox="1"/>
          <p:nvPr/>
        </p:nvSpPr>
        <p:spPr>
          <a:xfrm>
            <a:off x="11890222" y="3449397"/>
            <a:ext cx="4482414" cy="1352550"/>
          </a:xfrm>
          <a:prstGeom prst="rect">
            <a:avLst/>
          </a:prstGeom>
        </p:spPr>
        <p:txBody>
          <a:bodyPr lIns="0" tIns="0" rIns="0" bIns="0" rtlCol="0" anchor="t">
            <a:spAutoFit/>
          </a:bodyPr>
          <a:lstStyle/>
          <a:p>
            <a:pPr algn="ctr">
              <a:lnSpc>
                <a:spcPts val="5358"/>
              </a:lnSpc>
            </a:pPr>
            <a:r>
              <a:rPr lang="en-US" sz="4465">
                <a:solidFill>
                  <a:srgbClr val="FFFFFF"/>
                </a:solidFill>
                <a:latin typeface="Heebo Bold"/>
                <a:ea typeface="Heebo Bold"/>
                <a:cs typeface="Heebo Bold"/>
                <a:sym typeface="Heebo Bold"/>
              </a:rPr>
              <a:t>Random</a:t>
            </a:r>
          </a:p>
          <a:p>
            <a:pPr algn="ctr">
              <a:lnSpc>
                <a:spcPts val="5358"/>
              </a:lnSpc>
              <a:spcBef>
                <a:spcPct val="0"/>
              </a:spcBef>
            </a:pPr>
            <a:r>
              <a:rPr lang="en-US" sz="4465">
                <a:solidFill>
                  <a:srgbClr val="FFFFFF"/>
                </a:solidFill>
                <a:latin typeface="Heebo Bold"/>
                <a:ea typeface="Heebo Bold"/>
                <a:cs typeface="Heebo Bold"/>
                <a:sym typeface="Heebo Bold"/>
              </a:rPr>
              <a:t>Forest</a:t>
            </a:r>
          </a:p>
        </p:txBody>
      </p:sp>
      <p:sp>
        <p:nvSpPr>
          <p:cNvPr id="15" name="TextBox 15"/>
          <p:cNvSpPr txBox="1"/>
          <p:nvPr/>
        </p:nvSpPr>
        <p:spPr>
          <a:xfrm>
            <a:off x="4161989" y="7229475"/>
            <a:ext cx="4055303" cy="2028825"/>
          </a:xfrm>
          <a:prstGeom prst="rect">
            <a:avLst/>
          </a:prstGeom>
        </p:spPr>
        <p:txBody>
          <a:bodyPr lIns="0" tIns="0" rIns="0" bIns="0" rtlCol="0" anchor="t">
            <a:spAutoFit/>
          </a:bodyPr>
          <a:lstStyle/>
          <a:p>
            <a:pPr algn="ctr">
              <a:lnSpc>
                <a:spcPts val="5358"/>
              </a:lnSpc>
            </a:pPr>
            <a:r>
              <a:rPr lang="en-US" sz="4465">
                <a:solidFill>
                  <a:srgbClr val="FFFFFF"/>
                </a:solidFill>
                <a:latin typeface="Heebo Bold"/>
                <a:ea typeface="Heebo Bold"/>
                <a:cs typeface="Heebo Bold"/>
                <a:sym typeface="Heebo Bold"/>
              </a:rPr>
              <a:t>Cross</a:t>
            </a:r>
          </a:p>
          <a:p>
            <a:pPr algn="ctr">
              <a:lnSpc>
                <a:spcPts val="5358"/>
              </a:lnSpc>
            </a:pPr>
            <a:r>
              <a:rPr lang="en-US" sz="4465">
                <a:solidFill>
                  <a:srgbClr val="FFFFFF"/>
                </a:solidFill>
                <a:latin typeface="Heebo Bold"/>
                <a:ea typeface="Heebo Bold"/>
                <a:cs typeface="Heebo Bold"/>
                <a:sym typeface="Heebo Bold"/>
              </a:rPr>
              <a:t>Validation</a:t>
            </a:r>
          </a:p>
          <a:p>
            <a:pPr algn="ctr">
              <a:lnSpc>
                <a:spcPts val="5358"/>
              </a:lnSpc>
              <a:spcBef>
                <a:spcPct val="0"/>
              </a:spcBef>
            </a:pPr>
            <a:r>
              <a:rPr lang="en-US" sz="4465">
                <a:solidFill>
                  <a:srgbClr val="FFFFFF"/>
                </a:solidFill>
                <a:latin typeface="Heebo Bold"/>
                <a:ea typeface="Heebo Bold"/>
                <a:cs typeface="Heebo Bold"/>
                <a:sym typeface="Heebo Bold"/>
              </a:rPr>
              <a:t>(implicit)</a:t>
            </a:r>
          </a:p>
        </p:txBody>
      </p:sp>
      <p:sp>
        <p:nvSpPr>
          <p:cNvPr id="16" name="TextBox 16"/>
          <p:cNvSpPr txBox="1"/>
          <p:nvPr/>
        </p:nvSpPr>
        <p:spPr>
          <a:xfrm>
            <a:off x="8351983" y="7452010"/>
            <a:ext cx="4482414" cy="1352550"/>
          </a:xfrm>
          <a:prstGeom prst="rect">
            <a:avLst/>
          </a:prstGeom>
        </p:spPr>
        <p:txBody>
          <a:bodyPr lIns="0" tIns="0" rIns="0" bIns="0" rtlCol="0" anchor="t">
            <a:spAutoFit/>
          </a:bodyPr>
          <a:lstStyle/>
          <a:p>
            <a:pPr algn="ctr">
              <a:lnSpc>
                <a:spcPts val="5358"/>
              </a:lnSpc>
            </a:pPr>
            <a:r>
              <a:rPr lang="en-US" sz="4465">
                <a:solidFill>
                  <a:srgbClr val="FFFFFF"/>
                </a:solidFill>
                <a:latin typeface="Heebo Bold"/>
                <a:ea typeface="Heebo Bold"/>
                <a:cs typeface="Heebo Bold"/>
                <a:sym typeface="Heebo Bold"/>
              </a:rPr>
              <a:t>Confusion</a:t>
            </a:r>
          </a:p>
          <a:p>
            <a:pPr algn="ctr">
              <a:lnSpc>
                <a:spcPts val="5358"/>
              </a:lnSpc>
              <a:spcBef>
                <a:spcPct val="0"/>
              </a:spcBef>
            </a:pPr>
            <a:r>
              <a:rPr lang="en-US" sz="4465">
                <a:solidFill>
                  <a:srgbClr val="FFFFFF"/>
                </a:solidFill>
                <a:latin typeface="Heebo Bold"/>
                <a:ea typeface="Heebo Bold"/>
                <a:cs typeface="Heebo Bold"/>
                <a:sym typeface="Heebo Bold"/>
              </a:rPr>
              <a:t>Matrix</a:t>
            </a:r>
          </a:p>
        </p:txBody>
      </p:sp>
      <p:sp>
        <p:nvSpPr>
          <p:cNvPr id="17" name="Freeform 17"/>
          <p:cNvSpPr/>
          <p:nvPr/>
        </p:nvSpPr>
        <p:spPr>
          <a:xfrm rot="4973175">
            <a:off x="3808804" y="6121999"/>
            <a:ext cx="4465743" cy="4465743"/>
          </a:xfrm>
          <a:custGeom>
            <a:avLst/>
            <a:gdLst/>
            <a:ahLst/>
            <a:cxnLst/>
            <a:rect l="l" t="t" r="r" b="b"/>
            <a:pathLst>
              <a:path w="4465743" h="4465743">
                <a:moveTo>
                  <a:pt x="0" y="0"/>
                </a:moveTo>
                <a:lnTo>
                  <a:pt x="4465743" y="0"/>
                </a:lnTo>
                <a:lnTo>
                  <a:pt x="4465743" y="4465743"/>
                </a:lnTo>
                <a:lnTo>
                  <a:pt x="0" y="44657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5151059">
            <a:off x="8224842" y="5872122"/>
            <a:ext cx="4736695" cy="4736695"/>
          </a:xfrm>
          <a:custGeom>
            <a:avLst/>
            <a:gdLst/>
            <a:ahLst/>
            <a:cxnLst/>
            <a:rect l="l" t="t" r="r" b="b"/>
            <a:pathLst>
              <a:path w="4736695" h="4736695">
                <a:moveTo>
                  <a:pt x="0" y="0"/>
                </a:moveTo>
                <a:lnTo>
                  <a:pt x="4736695" y="0"/>
                </a:lnTo>
                <a:lnTo>
                  <a:pt x="4736695" y="4736695"/>
                </a:lnTo>
                <a:lnTo>
                  <a:pt x="0" y="47366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rot="5151059">
            <a:off x="11531491" y="1780296"/>
            <a:ext cx="4736695" cy="4736695"/>
          </a:xfrm>
          <a:custGeom>
            <a:avLst/>
            <a:gdLst/>
            <a:ahLst/>
            <a:cxnLst/>
            <a:rect l="l" t="t" r="r" b="b"/>
            <a:pathLst>
              <a:path w="4736695" h="4736695">
                <a:moveTo>
                  <a:pt x="0" y="0"/>
                </a:moveTo>
                <a:lnTo>
                  <a:pt x="4736695" y="0"/>
                </a:lnTo>
                <a:lnTo>
                  <a:pt x="4736695" y="4736695"/>
                </a:lnTo>
                <a:lnTo>
                  <a:pt x="0" y="47366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4537123">
            <a:off x="6288592" y="1925219"/>
            <a:ext cx="4736695" cy="4736695"/>
          </a:xfrm>
          <a:custGeom>
            <a:avLst/>
            <a:gdLst/>
            <a:ahLst/>
            <a:cxnLst/>
            <a:rect l="l" t="t" r="r" b="b"/>
            <a:pathLst>
              <a:path w="4736695" h="4736695">
                <a:moveTo>
                  <a:pt x="0" y="0"/>
                </a:moveTo>
                <a:lnTo>
                  <a:pt x="4736695" y="0"/>
                </a:lnTo>
                <a:lnTo>
                  <a:pt x="4736695" y="4736695"/>
                </a:lnTo>
                <a:lnTo>
                  <a:pt x="0" y="4736695"/>
                </a:lnTo>
                <a:lnTo>
                  <a:pt x="0" y="0"/>
                </a:lnTo>
                <a:close/>
              </a:path>
            </a:pathLst>
          </a:custGeom>
          <a:blipFill>
            <a:blip r:embed="rId6">
              <a:extLst>
                <a:ext uri="{96DAC541-7B7A-43D3-8B79-37D633B846F1}">
                  <asvg:svgBlip xmlns:asvg="http://schemas.microsoft.com/office/drawing/2016/SVG/main" r:embed="rId7"/>
                </a:ext>
              </a:extLst>
            </a:blip>
            <a:stretch>
              <a:fillRect t="-505" r="-1010" b="-505"/>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TextBox 4"/>
          <p:cNvSpPr txBox="1"/>
          <p:nvPr/>
        </p:nvSpPr>
        <p:spPr>
          <a:xfrm>
            <a:off x="6653895" y="353474"/>
            <a:ext cx="4980210" cy="1359976"/>
          </a:xfrm>
          <a:prstGeom prst="rect">
            <a:avLst/>
          </a:prstGeom>
        </p:spPr>
        <p:txBody>
          <a:bodyPr lIns="0" tIns="0" rIns="0" bIns="0" rtlCol="0" anchor="t">
            <a:spAutoFit/>
          </a:bodyPr>
          <a:lstStyle/>
          <a:p>
            <a:pPr algn="ctr">
              <a:lnSpc>
                <a:spcPts val="10896"/>
              </a:lnSpc>
              <a:spcBef>
                <a:spcPct val="0"/>
              </a:spcBef>
            </a:pPr>
            <a:r>
              <a:rPr lang="en-US" sz="9080">
                <a:solidFill>
                  <a:srgbClr val="FFFFFF"/>
                </a:solidFill>
                <a:latin typeface="Heebo"/>
                <a:ea typeface="Heebo"/>
                <a:cs typeface="Heebo"/>
                <a:sym typeface="Heebo"/>
              </a:rPr>
              <a:t>DATASET</a:t>
            </a:r>
          </a:p>
        </p:txBody>
      </p:sp>
      <p:pic>
        <p:nvPicPr>
          <p:cNvPr id="8" name="Picture 7">
            <a:extLst>
              <a:ext uri="{FF2B5EF4-FFF2-40B4-BE49-F238E27FC236}">
                <a16:creationId xmlns:a16="http://schemas.microsoft.com/office/drawing/2014/main" id="{4C71A3F4-FB6F-06CB-3980-4CCFCFD7F49C}"/>
              </a:ext>
            </a:extLst>
          </p:cNvPr>
          <p:cNvPicPr>
            <a:picLocks noChangeAspect="1"/>
          </p:cNvPicPr>
          <p:nvPr/>
        </p:nvPicPr>
        <p:blipFill>
          <a:blip r:embed="rId3"/>
          <a:stretch>
            <a:fillRect/>
          </a:stretch>
        </p:blipFill>
        <p:spPr>
          <a:xfrm>
            <a:off x="2025108" y="1709986"/>
            <a:ext cx="14872056" cy="6938714"/>
          </a:xfrm>
          <a:prstGeom prst="rect">
            <a:avLst/>
          </a:prstGeom>
        </p:spPr>
      </p:pic>
      <p:sp>
        <p:nvSpPr>
          <p:cNvPr id="5" name="Freeform 5"/>
          <p:cNvSpPr/>
          <p:nvPr/>
        </p:nvSpPr>
        <p:spPr>
          <a:xfrm rot="9241104" flipH="1">
            <a:off x="14958513" y="-5667105"/>
            <a:ext cx="13354433" cy="9438988"/>
          </a:xfrm>
          <a:custGeom>
            <a:avLst/>
            <a:gdLst/>
            <a:ahLst/>
            <a:cxnLst/>
            <a:rect l="l" t="t" r="r" b="b"/>
            <a:pathLst>
              <a:path w="13354433" h="9438988">
                <a:moveTo>
                  <a:pt x="13354433" y="0"/>
                </a:moveTo>
                <a:lnTo>
                  <a:pt x="0" y="0"/>
                </a:lnTo>
                <a:lnTo>
                  <a:pt x="0" y="9438988"/>
                </a:lnTo>
                <a:lnTo>
                  <a:pt x="13354433" y="9438988"/>
                </a:lnTo>
                <a:lnTo>
                  <a:pt x="13354433" y="0"/>
                </a:lnTo>
                <a:close/>
              </a:path>
            </a:pathLst>
          </a:custGeom>
          <a:blipFill>
            <a:blip r:embed="rId4"/>
            <a:stretch>
              <a:fillRect/>
            </a:stretch>
          </a:blipFill>
        </p:spPr>
      </p:sp>
      <p:sp>
        <p:nvSpPr>
          <p:cNvPr id="6" name="Freeform 6"/>
          <p:cNvSpPr/>
          <p:nvPr/>
        </p:nvSpPr>
        <p:spPr>
          <a:xfrm rot="-2516674" flipH="1">
            <a:off x="-8732836" y="8397454"/>
            <a:ext cx="13354433" cy="9438988"/>
          </a:xfrm>
          <a:custGeom>
            <a:avLst/>
            <a:gdLst/>
            <a:ahLst/>
            <a:cxnLst/>
            <a:rect l="l" t="t" r="r" b="b"/>
            <a:pathLst>
              <a:path w="13354433" h="9438988">
                <a:moveTo>
                  <a:pt x="13354433" y="0"/>
                </a:moveTo>
                <a:lnTo>
                  <a:pt x="0" y="0"/>
                </a:lnTo>
                <a:lnTo>
                  <a:pt x="0" y="9438989"/>
                </a:lnTo>
                <a:lnTo>
                  <a:pt x="13354433" y="9438989"/>
                </a:lnTo>
                <a:lnTo>
                  <a:pt x="13354433" y="0"/>
                </a:lnTo>
                <a:close/>
              </a:path>
            </a:pathLst>
          </a:custGeom>
          <a:blipFill>
            <a:blip r:embed="rId4"/>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a:stretch>
          </a:blipFill>
        </p:spPr>
      </p:sp>
      <p:sp>
        <p:nvSpPr>
          <p:cNvPr id="3" name="Freeform 3"/>
          <p:cNvSpPr/>
          <p:nvPr/>
        </p:nvSpPr>
        <p:spPr>
          <a:xfrm rot="2381360">
            <a:off x="14454602" y="7823528"/>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rot="-9205325">
            <a:off x="-5960365" y="-3344074"/>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5" name="TextBox 5"/>
          <p:cNvSpPr txBox="1"/>
          <p:nvPr/>
        </p:nvSpPr>
        <p:spPr>
          <a:xfrm>
            <a:off x="5172236" y="490042"/>
            <a:ext cx="7031643" cy="1000125"/>
          </a:xfrm>
          <a:prstGeom prst="rect">
            <a:avLst/>
          </a:prstGeom>
        </p:spPr>
        <p:txBody>
          <a:bodyPr lIns="0" tIns="0" rIns="0" bIns="0" rtlCol="0" anchor="t">
            <a:spAutoFit/>
          </a:bodyPr>
          <a:lstStyle/>
          <a:p>
            <a:pPr algn="ctr">
              <a:lnSpc>
                <a:spcPts val="7910"/>
              </a:lnSpc>
              <a:spcBef>
                <a:spcPct val="0"/>
              </a:spcBef>
            </a:pPr>
            <a:r>
              <a:rPr lang="en-US" sz="6591">
                <a:solidFill>
                  <a:srgbClr val="FFFFFF"/>
                </a:solidFill>
                <a:latin typeface="Heebo Bold"/>
                <a:ea typeface="Heebo Bold"/>
                <a:cs typeface="Heebo Bold"/>
                <a:sym typeface="Heebo Bold"/>
              </a:rPr>
              <a:t>Linear Regression</a:t>
            </a:r>
          </a:p>
        </p:txBody>
      </p:sp>
      <p:sp>
        <p:nvSpPr>
          <p:cNvPr id="6" name="TextBox 6"/>
          <p:cNvSpPr txBox="1"/>
          <p:nvPr/>
        </p:nvSpPr>
        <p:spPr>
          <a:xfrm>
            <a:off x="4125793" y="2232389"/>
            <a:ext cx="10365879" cy="5822223"/>
          </a:xfrm>
          <a:prstGeom prst="rect">
            <a:avLst/>
          </a:prstGeom>
        </p:spPr>
        <p:txBody>
          <a:bodyPr lIns="0" tIns="0" rIns="0" bIns="0" rtlCol="0" anchor="t">
            <a:spAutoFit/>
          </a:bodyPr>
          <a:lstStyle/>
          <a:p>
            <a:pPr algn="l">
              <a:lnSpc>
                <a:spcPts val="4617"/>
              </a:lnSpc>
              <a:spcBef>
                <a:spcPct val="0"/>
              </a:spcBef>
            </a:pPr>
            <a:r>
              <a:rPr lang="en-US" sz="3848">
                <a:solidFill>
                  <a:srgbClr val="FFFFFF"/>
                </a:solidFill>
                <a:latin typeface="Heebo"/>
                <a:ea typeface="Heebo"/>
                <a:cs typeface="Heebo"/>
                <a:sym typeface="Heebo"/>
              </a:rPr>
              <a:t>Linear regression, a spell of supervised machine learning, unveils the mystical bond between the celestial dependent variable and the ethereal independent features. By crafting a linear incantation from the stars, this sorcery foretells the future value of one entity through the cosmic whispers of another. The enigmatic entity awaiting divination is the dependent variable, while the herald of prophecy is the independent variable.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0057"/>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a:off x="16741225" y="5914226"/>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rot="-8818654">
            <a:off x="-6039983" y="-4152742"/>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6" name="TextBox 6"/>
          <p:cNvSpPr txBox="1"/>
          <p:nvPr/>
        </p:nvSpPr>
        <p:spPr>
          <a:xfrm>
            <a:off x="1517875" y="514350"/>
            <a:ext cx="15223350" cy="1028700"/>
          </a:xfrm>
          <a:prstGeom prst="rect">
            <a:avLst/>
          </a:prstGeom>
        </p:spPr>
        <p:txBody>
          <a:bodyPr lIns="0" tIns="0" rIns="0" bIns="0" rtlCol="0" anchor="t">
            <a:spAutoFit/>
          </a:bodyPr>
          <a:lstStyle/>
          <a:p>
            <a:pPr algn="ctr">
              <a:lnSpc>
                <a:spcPts val="8159"/>
              </a:lnSpc>
            </a:pPr>
            <a:r>
              <a:rPr lang="en-US" sz="6800" dirty="0">
                <a:solidFill>
                  <a:srgbClr val="FFFFFF"/>
                </a:solidFill>
                <a:latin typeface="Red Hat Display"/>
                <a:ea typeface="Red Hat Display"/>
                <a:cs typeface="Red Hat Display"/>
                <a:sym typeface="Red Hat Display"/>
              </a:rPr>
              <a:t>Linear Regression Accuracy</a:t>
            </a:r>
          </a:p>
        </p:txBody>
      </p:sp>
      <p:pic>
        <p:nvPicPr>
          <p:cNvPr id="8" name="Picture 7">
            <a:extLst>
              <a:ext uri="{FF2B5EF4-FFF2-40B4-BE49-F238E27FC236}">
                <a16:creationId xmlns:a16="http://schemas.microsoft.com/office/drawing/2014/main" id="{B078A6B6-FF62-93A8-C737-658E8C609A65}"/>
              </a:ext>
            </a:extLst>
          </p:cNvPr>
          <p:cNvPicPr>
            <a:picLocks noChangeAspect="1"/>
          </p:cNvPicPr>
          <p:nvPr/>
        </p:nvPicPr>
        <p:blipFill>
          <a:blip r:embed="rId5"/>
          <a:stretch>
            <a:fillRect/>
          </a:stretch>
        </p:blipFill>
        <p:spPr>
          <a:xfrm>
            <a:off x="2429420" y="2552700"/>
            <a:ext cx="14311805" cy="567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p:cNvSpPr/>
          <p:nvPr/>
        </p:nvSpPr>
        <p:spPr>
          <a:xfrm>
            <a:off x="16861552" y="-2036800"/>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4" name="Freeform 4"/>
          <p:cNvSpPr/>
          <p:nvPr/>
        </p:nvSpPr>
        <p:spPr>
          <a:xfrm rot="8664686">
            <a:off x="-6713860" y="7272285"/>
            <a:ext cx="9462500" cy="6688148"/>
          </a:xfrm>
          <a:custGeom>
            <a:avLst/>
            <a:gdLst/>
            <a:ahLst/>
            <a:cxnLst/>
            <a:rect l="l" t="t" r="r" b="b"/>
            <a:pathLst>
              <a:path w="9462500" h="6688148">
                <a:moveTo>
                  <a:pt x="0" y="0"/>
                </a:moveTo>
                <a:lnTo>
                  <a:pt x="9462500" y="0"/>
                </a:lnTo>
                <a:lnTo>
                  <a:pt x="9462500" y="6688148"/>
                </a:lnTo>
                <a:lnTo>
                  <a:pt x="0" y="6688148"/>
                </a:lnTo>
                <a:lnTo>
                  <a:pt x="0" y="0"/>
                </a:lnTo>
                <a:close/>
              </a:path>
            </a:pathLst>
          </a:custGeom>
          <a:blipFill>
            <a:blip r:embed="rId4"/>
            <a:stretch>
              <a:fillRect/>
            </a:stretch>
          </a:blipFill>
        </p:spPr>
      </p:sp>
      <p:sp>
        <p:nvSpPr>
          <p:cNvPr id="5" name="Freeform 5"/>
          <p:cNvSpPr/>
          <p:nvPr/>
        </p:nvSpPr>
        <p:spPr>
          <a:xfrm>
            <a:off x="4480660" y="5366849"/>
            <a:ext cx="9518548" cy="4703283"/>
          </a:xfrm>
          <a:custGeom>
            <a:avLst/>
            <a:gdLst/>
            <a:ahLst/>
            <a:cxnLst/>
            <a:rect l="l" t="t" r="r" b="b"/>
            <a:pathLst>
              <a:path w="9518548" h="4703283">
                <a:moveTo>
                  <a:pt x="0" y="0"/>
                </a:moveTo>
                <a:lnTo>
                  <a:pt x="9518548" y="0"/>
                </a:lnTo>
                <a:lnTo>
                  <a:pt x="9518548" y="4703282"/>
                </a:lnTo>
                <a:lnTo>
                  <a:pt x="0" y="4703282"/>
                </a:lnTo>
                <a:lnTo>
                  <a:pt x="0" y="0"/>
                </a:lnTo>
                <a:close/>
              </a:path>
            </a:pathLst>
          </a:custGeom>
          <a:blipFill>
            <a:blip r:embed="rId5"/>
            <a:stretch>
              <a:fillRect/>
            </a:stretch>
          </a:blipFill>
        </p:spPr>
      </p:sp>
      <p:sp>
        <p:nvSpPr>
          <p:cNvPr id="6" name="TextBox 6"/>
          <p:cNvSpPr txBox="1"/>
          <p:nvPr/>
        </p:nvSpPr>
        <p:spPr>
          <a:xfrm>
            <a:off x="1267495" y="323850"/>
            <a:ext cx="6426330" cy="1228490"/>
          </a:xfrm>
          <a:prstGeom prst="rect">
            <a:avLst/>
          </a:prstGeom>
        </p:spPr>
        <p:txBody>
          <a:bodyPr lIns="0" tIns="0" rIns="0" bIns="0" rtlCol="0" anchor="t">
            <a:spAutoFit/>
          </a:bodyPr>
          <a:lstStyle/>
          <a:p>
            <a:pPr algn="ctr">
              <a:lnSpc>
                <a:spcPts val="9774"/>
              </a:lnSpc>
              <a:spcBef>
                <a:spcPct val="0"/>
              </a:spcBef>
            </a:pPr>
            <a:r>
              <a:rPr lang="en-US" sz="8145">
                <a:solidFill>
                  <a:srgbClr val="FFFFFF"/>
                </a:solidFill>
                <a:latin typeface="Heebo Bold"/>
                <a:ea typeface="Heebo Bold"/>
                <a:cs typeface="Heebo Bold"/>
                <a:sym typeface="Heebo Bold"/>
              </a:rPr>
              <a:t>Decision Tree</a:t>
            </a:r>
          </a:p>
        </p:txBody>
      </p:sp>
      <p:sp>
        <p:nvSpPr>
          <p:cNvPr id="7" name="TextBox 7"/>
          <p:cNvSpPr txBox="1"/>
          <p:nvPr/>
        </p:nvSpPr>
        <p:spPr>
          <a:xfrm>
            <a:off x="1028700" y="2042686"/>
            <a:ext cx="16230600" cy="1912037"/>
          </a:xfrm>
          <a:prstGeom prst="rect">
            <a:avLst/>
          </a:prstGeom>
        </p:spPr>
        <p:txBody>
          <a:bodyPr lIns="0" tIns="0" rIns="0" bIns="0" rtlCol="0" anchor="t">
            <a:spAutoFit/>
          </a:bodyPr>
          <a:lstStyle/>
          <a:p>
            <a:pPr algn="l">
              <a:lnSpc>
                <a:spcPts val="3040"/>
              </a:lnSpc>
              <a:spcBef>
                <a:spcPct val="0"/>
              </a:spcBef>
            </a:pPr>
            <a:r>
              <a:rPr lang="en-US" sz="2533">
                <a:solidFill>
                  <a:srgbClr val="FFFFFF"/>
                </a:solidFill>
                <a:latin typeface="Heebo Bold"/>
                <a:ea typeface="Heebo Bold"/>
                <a:cs typeface="Heebo Bold"/>
                <a:sym typeface="Heebo Bold"/>
              </a:rPr>
              <a:t>In the realm of mystic knowledge, a decision tree unfolds like a map of fate, guiding seekers towards choices and prophecies. Its intricate design weaves nodes as gateways to decisions, branches revealing destinies, and leaf nodes blossoming with final truths or foretellings. Each node, a key to unlocking attributes, each branch, a thread leading to an outcome, and each leaf, a sacred sigil bearing a label of destiny or a whisper of unending value.</a:t>
            </a:r>
          </a:p>
        </p:txBody>
      </p:sp>
      <p:sp>
        <p:nvSpPr>
          <p:cNvPr id="8" name="TextBox 8"/>
          <p:cNvSpPr txBox="1"/>
          <p:nvPr/>
        </p:nvSpPr>
        <p:spPr>
          <a:xfrm>
            <a:off x="1028700" y="4629150"/>
            <a:ext cx="5564684" cy="514350"/>
          </a:xfrm>
          <a:prstGeom prst="rect">
            <a:avLst/>
          </a:prstGeom>
        </p:spPr>
        <p:txBody>
          <a:bodyPr lIns="0" tIns="0" rIns="0" bIns="0" rtlCol="0" anchor="t">
            <a:spAutoFit/>
          </a:bodyPr>
          <a:lstStyle/>
          <a:p>
            <a:pPr algn="ctr">
              <a:lnSpc>
                <a:spcPts val="4079"/>
              </a:lnSpc>
              <a:spcBef>
                <a:spcPct val="0"/>
              </a:spcBef>
            </a:pPr>
            <a:r>
              <a:rPr lang="en-US" sz="3399">
                <a:solidFill>
                  <a:srgbClr val="FFFFFF"/>
                </a:solidFill>
                <a:latin typeface="Heebo Bold"/>
                <a:ea typeface="Heebo Bold"/>
                <a:cs typeface="Heebo Bold"/>
                <a:sym typeface="Heebo Bold"/>
              </a:rPr>
              <a:t>Structure of a Decision Tree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2325256">
            <a:off x="14528814" y="7929792"/>
            <a:ext cx="10921763" cy="7719563"/>
          </a:xfrm>
          <a:custGeom>
            <a:avLst/>
            <a:gdLst/>
            <a:ahLst/>
            <a:cxnLst/>
            <a:rect l="l" t="t" r="r" b="b"/>
            <a:pathLst>
              <a:path w="10921763" h="7719563">
                <a:moveTo>
                  <a:pt x="0" y="0"/>
                </a:moveTo>
                <a:lnTo>
                  <a:pt x="10921763" y="0"/>
                </a:lnTo>
                <a:lnTo>
                  <a:pt x="10921763" y="7719563"/>
                </a:lnTo>
                <a:lnTo>
                  <a:pt x="0" y="7719563"/>
                </a:lnTo>
                <a:lnTo>
                  <a:pt x="0" y="0"/>
                </a:lnTo>
                <a:close/>
              </a:path>
            </a:pathLst>
          </a:custGeom>
          <a:blipFill>
            <a:blip r:embed="rId3"/>
            <a:stretch>
              <a:fillRect/>
            </a:stretch>
          </a:blipFill>
        </p:spPr>
      </p:sp>
      <p:sp>
        <p:nvSpPr>
          <p:cNvPr id="4" name="Freeform 4"/>
          <p:cNvSpPr/>
          <p:nvPr/>
        </p:nvSpPr>
        <p:spPr>
          <a:xfrm>
            <a:off x="8770661" y="2102611"/>
            <a:ext cx="9088559" cy="5148328"/>
          </a:xfrm>
          <a:custGeom>
            <a:avLst/>
            <a:gdLst/>
            <a:ahLst/>
            <a:cxnLst/>
            <a:rect l="l" t="t" r="r" b="b"/>
            <a:pathLst>
              <a:path w="9088559" h="5148328">
                <a:moveTo>
                  <a:pt x="0" y="0"/>
                </a:moveTo>
                <a:lnTo>
                  <a:pt x="9088560" y="0"/>
                </a:lnTo>
                <a:lnTo>
                  <a:pt x="9088560" y="5148328"/>
                </a:lnTo>
                <a:lnTo>
                  <a:pt x="0" y="5148328"/>
                </a:lnTo>
                <a:lnTo>
                  <a:pt x="0" y="0"/>
                </a:lnTo>
                <a:close/>
              </a:path>
            </a:pathLst>
          </a:custGeom>
          <a:blipFill>
            <a:blip r:embed="rId4"/>
            <a:stretch>
              <a:fillRect r="-1907"/>
            </a:stretch>
          </a:blipFill>
        </p:spPr>
      </p:sp>
      <p:sp>
        <p:nvSpPr>
          <p:cNvPr id="5" name="TextBox 5"/>
          <p:cNvSpPr txBox="1"/>
          <p:nvPr/>
        </p:nvSpPr>
        <p:spPr>
          <a:xfrm>
            <a:off x="4732511" y="311254"/>
            <a:ext cx="8822978" cy="762000"/>
          </a:xfrm>
          <a:prstGeom prst="rect">
            <a:avLst/>
          </a:prstGeom>
        </p:spPr>
        <p:txBody>
          <a:bodyPr lIns="0" tIns="0" rIns="0" bIns="0" rtlCol="0" anchor="t">
            <a:spAutoFit/>
          </a:bodyPr>
          <a:lstStyle/>
          <a:p>
            <a:pPr algn="ctr">
              <a:lnSpc>
                <a:spcPts val="6025"/>
              </a:lnSpc>
              <a:spcBef>
                <a:spcPct val="0"/>
              </a:spcBef>
            </a:pPr>
            <a:r>
              <a:rPr lang="en-US" sz="5021">
                <a:solidFill>
                  <a:srgbClr val="FFFFFF"/>
                </a:solidFill>
                <a:latin typeface="Heebo Bold"/>
                <a:ea typeface="Heebo Bold"/>
                <a:cs typeface="Heebo Bold"/>
                <a:sym typeface="Heebo Bold"/>
              </a:rPr>
              <a:t>HOW DECISION TREES WORK?</a:t>
            </a:r>
          </a:p>
        </p:txBody>
      </p:sp>
      <p:sp>
        <p:nvSpPr>
          <p:cNvPr id="6" name="TextBox 6"/>
          <p:cNvSpPr txBox="1"/>
          <p:nvPr/>
        </p:nvSpPr>
        <p:spPr>
          <a:xfrm>
            <a:off x="1543122" y="2330942"/>
            <a:ext cx="5383560" cy="466725"/>
          </a:xfrm>
          <a:prstGeom prst="rect">
            <a:avLst/>
          </a:prstGeom>
        </p:spPr>
        <p:txBody>
          <a:bodyPr lIns="0" tIns="0" rIns="0" bIns="0" rtlCol="0" anchor="t">
            <a:spAutoFit/>
          </a:bodyPr>
          <a:lstStyle/>
          <a:p>
            <a:pPr algn="ctr">
              <a:lnSpc>
                <a:spcPts val="3719"/>
              </a:lnSpc>
              <a:spcBef>
                <a:spcPct val="0"/>
              </a:spcBef>
            </a:pPr>
            <a:r>
              <a:rPr lang="en-US" sz="3099">
                <a:solidFill>
                  <a:srgbClr val="FFFFFF"/>
                </a:solidFill>
                <a:latin typeface="Heebo Bold"/>
                <a:ea typeface="Heebo Bold"/>
                <a:cs typeface="Heebo Bold"/>
                <a:sym typeface="Heebo Bold"/>
              </a:rPr>
              <a:t>1).Selecting the Best Attribute</a:t>
            </a:r>
          </a:p>
        </p:txBody>
      </p:sp>
      <p:sp>
        <p:nvSpPr>
          <p:cNvPr id="7" name="Freeform 7"/>
          <p:cNvSpPr/>
          <p:nvPr/>
        </p:nvSpPr>
        <p:spPr>
          <a:xfrm rot="-8669648">
            <a:off x="-7415543" y="-6010094"/>
            <a:ext cx="10921763" cy="7719563"/>
          </a:xfrm>
          <a:custGeom>
            <a:avLst/>
            <a:gdLst/>
            <a:ahLst/>
            <a:cxnLst/>
            <a:rect l="l" t="t" r="r" b="b"/>
            <a:pathLst>
              <a:path w="10921763" h="7719563">
                <a:moveTo>
                  <a:pt x="0" y="0"/>
                </a:moveTo>
                <a:lnTo>
                  <a:pt x="10921764" y="0"/>
                </a:lnTo>
                <a:lnTo>
                  <a:pt x="10921764" y="7719563"/>
                </a:lnTo>
                <a:lnTo>
                  <a:pt x="0" y="7719563"/>
                </a:lnTo>
                <a:lnTo>
                  <a:pt x="0" y="0"/>
                </a:lnTo>
                <a:close/>
              </a:path>
            </a:pathLst>
          </a:custGeom>
          <a:blipFill>
            <a:blip r:embed="rId3"/>
            <a:stretch>
              <a:fillRect/>
            </a:stretch>
          </a:blipFill>
        </p:spPr>
      </p:sp>
      <p:sp>
        <p:nvSpPr>
          <p:cNvPr id="8" name="TextBox 8"/>
          <p:cNvSpPr txBox="1"/>
          <p:nvPr/>
        </p:nvSpPr>
        <p:spPr>
          <a:xfrm>
            <a:off x="2069510" y="3010060"/>
            <a:ext cx="6243705" cy="1143000"/>
          </a:xfrm>
          <a:prstGeom prst="rect">
            <a:avLst/>
          </a:prstGeom>
        </p:spPr>
        <p:txBody>
          <a:bodyPr lIns="0" tIns="0" rIns="0" bIns="0" rtlCol="0" anchor="t">
            <a:spAutoFit/>
          </a:bodyPr>
          <a:lstStyle/>
          <a:p>
            <a:pPr algn="l">
              <a:lnSpc>
                <a:spcPts val="3035"/>
              </a:lnSpc>
              <a:spcBef>
                <a:spcPct val="0"/>
              </a:spcBef>
            </a:pPr>
            <a:r>
              <a:rPr lang="en-US" sz="2529">
                <a:solidFill>
                  <a:srgbClr val="FFFFFF"/>
                </a:solidFill>
                <a:latin typeface="Heebo Bold"/>
                <a:ea typeface="Heebo Bold"/>
                <a:cs typeface="Heebo Bold"/>
                <a:sym typeface="Heebo Bold"/>
              </a:rPr>
              <a:t>To determine the optimal attribute for data segmentation, metrics like entropy or information gain are utilized.</a:t>
            </a:r>
          </a:p>
        </p:txBody>
      </p:sp>
      <p:sp>
        <p:nvSpPr>
          <p:cNvPr id="9" name="TextBox 9"/>
          <p:cNvSpPr txBox="1"/>
          <p:nvPr/>
        </p:nvSpPr>
        <p:spPr>
          <a:xfrm>
            <a:off x="1543122" y="4676775"/>
            <a:ext cx="3082975" cy="466725"/>
          </a:xfrm>
          <a:prstGeom prst="rect">
            <a:avLst/>
          </a:prstGeom>
        </p:spPr>
        <p:txBody>
          <a:bodyPr lIns="0" tIns="0" rIns="0" bIns="0" rtlCol="0" anchor="t">
            <a:spAutoFit/>
          </a:bodyPr>
          <a:lstStyle/>
          <a:p>
            <a:pPr marL="0" lvl="0" indent="0" algn="ctr">
              <a:lnSpc>
                <a:spcPts val="3719"/>
              </a:lnSpc>
              <a:spcBef>
                <a:spcPct val="0"/>
              </a:spcBef>
            </a:pPr>
            <a:r>
              <a:rPr lang="en-US" sz="3099" u="none" strike="noStrike">
                <a:solidFill>
                  <a:srgbClr val="FFFFFF"/>
                </a:solidFill>
                <a:latin typeface="Heebo Bold"/>
                <a:ea typeface="Heebo Bold"/>
                <a:cs typeface="Heebo Bold"/>
                <a:sym typeface="Heebo Bold"/>
              </a:rPr>
              <a:t>2).Internal Nodes</a:t>
            </a:r>
          </a:p>
        </p:txBody>
      </p:sp>
      <p:sp>
        <p:nvSpPr>
          <p:cNvPr id="10" name="TextBox 10"/>
          <p:cNvSpPr txBox="1"/>
          <p:nvPr/>
        </p:nvSpPr>
        <p:spPr>
          <a:xfrm>
            <a:off x="2069510" y="5353050"/>
            <a:ext cx="6243705" cy="1143000"/>
          </a:xfrm>
          <a:prstGeom prst="rect">
            <a:avLst/>
          </a:prstGeom>
        </p:spPr>
        <p:txBody>
          <a:bodyPr lIns="0" tIns="0" rIns="0" bIns="0" rtlCol="0" anchor="t">
            <a:spAutoFit/>
          </a:bodyPr>
          <a:lstStyle/>
          <a:p>
            <a:pPr marL="0" lvl="0" indent="0" algn="l">
              <a:lnSpc>
                <a:spcPts val="3035"/>
              </a:lnSpc>
              <a:spcBef>
                <a:spcPct val="0"/>
              </a:spcBef>
            </a:pPr>
            <a:r>
              <a:rPr lang="en-US" sz="2529" u="none" strike="noStrike">
                <a:solidFill>
                  <a:srgbClr val="FFFFFF"/>
                </a:solidFill>
                <a:latin typeface="Heebo Bold"/>
                <a:ea typeface="Heebo Bold"/>
                <a:cs typeface="Heebo Bold"/>
                <a:sym typeface="Heebo Bold"/>
              </a:rPr>
              <a:t>Manifesting choices or trials based on qualities. Each core harbors one or more diverging paths.</a:t>
            </a:r>
          </a:p>
        </p:txBody>
      </p:sp>
      <p:sp>
        <p:nvSpPr>
          <p:cNvPr id="11" name="TextBox 11"/>
          <p:cNvSpPr txBox="1"/>
          <p:nvPr/>
        </p:nvSpPr>
        <p:spPr>
          <a:xfrm>
            <a:off x="1543122" y="7019925"/>
            <a:ext cx="4698802" cy="466725"/>
          </a:xfrm>
          <a:prstGeom prst="rect">
            <a:avLst/>
          </a:prstGeom>
        </p:spPr>
        <p:txBody>
          <a:bodyPr lIns="0" tIns="0" rIns="0" bIns="0" rtlCol="0" anchor="t">
            <a:spAutoFit/>
          </a:bodyPr>
          <a:lstStyle/>
          <a:p>
            <a:pPr marL="0" lvl="0" indent="0" algn="ctr">
              <a:lnSpc>
                <a:spcPts val="3719"/>
              </a:lnSpc>
              <a:spcBef>
                <a:spcPct val="0"/>
              </a:spcBef>
            </a:pPr>
            <a:r>
              <a:rPr lang="en-US" sz="3099" u="none" strike="noStrike">
                <a:solidFill>
                  <a:srgbClr val="FFFFFF"/>
                </a:solidFill>
                <a:latin typeface="Heebo Bold"/>
                <a:ea typeface="Heebo Bold"/>
                <a:cs typeface="Heebo Bold"/>
                <a:sym typeface="Heebo Bold"/>
              </a:rPr>
              <a:t>3).Repeating the Process: </a:t>
            </a:r>
          </a:p>
        </p:txBody>
      </p:sp>
      <p:sp>
        <p:nvSpPr>
          <p:cNvPr id="12" name="TextBox 12"/>
          <p:cNvSpPr txBox="1"/>
          <p:nvPr/>
        </p:nvSpPr>
        <p:spPr>
          <a:xfrm>
            <a:off x="2069510" y="7696200"/>
            <a:ext cx="6243705" cy="1524000"/>
          </a:xfrm>
          <a:prstGeom prst="rect">
            <a:avLst/>
          </a:prstGeom>
        </p:spPr>
        <p:txBody>
          <a:bodyPr lIns="0" tIns="0" rIns="0" bIns="0" rtlCol="0" anchor="t">
            <a:spAutoFit/>
          </a:bodyPr>
          <a:lstStyle/>
          <a:p>
            <a:pPr marL="0" lvl="0" indent="0" algn="l">
              <a:lnSpc>
                <a:spcPts val="3035"/>
              </a:lnSpc>
              <a:spcBef>
                <a:spcPct val="0"/>
              </a:spcBef>
            </a:pPr>
            <a:r>
              <a:rPr lang="en-US" sz="2529" u="none" strike="noStrike">
                <a:solidFill>
                  <a:srgbClr val="FFFFFF"/>
                </a:solidFill>
                <a:latin typeface="Heebo Bold"/>
                <a:ea typeface="Heebo Bold"/>
                <a:cs typeface="Heebo Bold"/>
                <a:sym typeface="Heebo Bold"/>
              </a:rPr>
              <a:t>The ritual echoes on, weaving through each subset, birthing new nodes within until the cosmic decree halts the incantation.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815</Words>
  <Application>Microsoft Office PowerPoint</Application>
  <PresentationFormat>Custom</PresentationFormat>
  <Paragraphs>115</Paragraphs>
  <Slides>22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Heebo</vt:lpstr>
      <vt:lpstr>Heebo Bold</vt:lpstr>
      <vt:lpstr>Calibri</vt:lpstr>
      <vt:lpstr>Arial</vt:lpstr>
      <vt:lpstr>Red Hat Display Bold</vt:lpstr>
      <vt:lpstr>Red Hat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Arbovirus Infections by Slidesgo.pptx</dc:title>
  <cp:lastModifiedBy>Parv Goel</cp:lastModifiedBy>
  <cp:revision>10</cp:revision>
  <dcterms:created xsi:type="dcterms:W3CDTF">2006-08-16T00:00:00Z</dcterms:created>
  <dcterms:modified xsi:type="dcterms:W3CDTF">2024-09-03T19:30:02Z</dcterms:modified>
  <dc:identifier>DAGPfe2zKYY</dc:identifier>
</cp:coreProperties>
</file>