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17">
              <a:alpha val="9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590" y="636948"/>
            <a:ext cx="814324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9030" y="9686940"/>
              <a:ext cx="2152649" cy="5143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6" y="3136005"/>
            <a:ext cx="9237345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sz="5550" spc="150" dirty="0"/>
              <a:t>Olympic</a:t>
            </a:r>
            <a:r>
              <a:rPr sz="5550" spc="-150" dirty="0"/>
              <a:t> </a:t>
            </a:r>
            <a:r>
              <a:rPr sz="5550" spc="105" dirty="0"/>
              <a:t>Athlete</a:t>
            </a:r>
            <a:r>
              <a:rPr sz="5550" spc="-145" dirty="0"/>
              <a:t> </a:t>
            </a:r>
            <a:r>
              <a:rPr sz="5550" spc="275" dirty="0"/>
              <a:t>Performance </a:t>
            </a:r>
            <a:r>
              <a:rPr sz="5550" spc="409" dirty="0"/>
              <a:t>and</a:t>
            </a:r>
            <a:r>
              <a:rPr sz="5550" spc="-155" dirty="0"/>
              <a:t> </a:t>
            </a:r>
            <a:r>
              <a:rPr sz="5550" spc="195" dirty="0"/>
              <a:t>Trends</a:t>
            </a:r>
            <a:r>
              <a:rPr sz="5550" spc="-155" dirty="0"/>
              <a:t> </a:t>
            </a:r>
            <a:r>
              <a:rPr sz="5550" spc="330" dirty="0"/>
              <a:t>Analysis</a:t>
            </a:r>
            <a:endParaRPr sz="5550"/>
          </a:p>
        </p:txBody>
      </p:sp>
      <p:sp>
        <p:nvSpPr>
          <p:cNvPr id="6" name="object 6"/>
          <p:cNvSpPr txBox="1"/>
          <p:nvPr/>
        </p:nvSpPr>
        <p:spPr>
          <a:xfrm>
            <a:off x="979536" y="5242600"/>
            <a:ext cx="8728075" cy="1720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sz="2150" spc="114" dirty="0">
                <a:solidFill>
                  <a:srgbClr val="CFD0D8"/>
                </a:solidFill>
                <a:latin typeface="Gill Sans MT"/>
                <a:cs typeface="Gill Sans MT"/>
              </a:rPr>
              <a:t>This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5" dirty="0">
                <a:solidFill>
                  <a:srgbClr val="CFD0D8"/>
                </a:solidFill>
                <a:latin typeface="Gill Sans MT"/>
                <a:cs typeface="Gill Sans MT"/>
              </a:rPr>
              <a:t>presentation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5" dirty="0">
                <a:solidFill>
                  <a:srgbClr val="CFD0D8"/>
                </a:solidFill>
                <a:latin typeface="Gill Sans MT"/>
                <a:cs typeface="Gill Sans MT"/>
              </a:rPr>
              <a:t>explores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0" dirty="0">
                <a:solidFill>
                  <a:srgbClr val="CFD0D8"/>
                </a:solidFill>
                <a:latin typeface="Gill Sans MT"/>
                <a:cs typeface="Gill Sans MT"/>
              </a:rPr>
              <a:t>the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world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35" dirty="0">
                <a:solidFill>
                  <a:srgbClr val="CFD0D8"/>
                </a:solidFill>
                <a:latin typeface="Gill Sans MT"/>
                <a:cs typeface="Gill Sans MT"/>
              </a:rPr>
              <a:t>of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70" dirty="0">
                <a:solidFill>
                  <a:srgbClr val="CFD0D8"/>
                </a:solidFill>
                <a:latin typeface="Gill Sans MT"/>
                <a:cs typeface="Gill Sans MT"/>
              </a:rPr>
              <a:t>Olympic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5" dirty="0">
                <a:solidFill>
                  <a:srgbClr val="CFD0D8"/>
                </a:solidFill>
                <a:latin typeface="Gill Sans MT"/>
                <a:cs typeface="Gill Sans MT"/>
              </a:rPr>
              <a:t>athlete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20" dirty="0">
                <a:solidFill>
                  <a:srgbClr val="CFD0D8"/>
                </a:solidFill>
                <a:latin typeface="Gill Sans MT"/>
                <a:cs typeface="Gill Sans MT"/>
              </a:rPr>
              <a:t>data,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50" dirty="0">
                <a:solidFill>
                  <a:srgbClr val="CFD0D8"/>
                </a:solidFill>
                <a:latin typeface="Gill Sans MT"/>
                <a:cs typeface="Gill Sans MT"/>
              </a:rPr>
              <a:t>analyzing </a:t>
            </a:r>
            <a:r>
              <a:rPr sz="2150" spc="90" dirty="0">
                <a:solidFill>
                  <a:srgbClr val="CFD0D8"/>
                </a:solidFill>
                <a:latin typeface="Gill Sans MT"/>
                <a:cs typeface="Gill Sans MT"/>
              </a:rPr>
              <a:t>trends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0" dirty="0">
                <a:solidFill>
                  <a:srgbClr val="CFD0D8"/>
                </a:solidFill>
                <a:latin typeface="Gill Sans MT"/>
                <a:cs typeface="Gill Sans MT"/>
              </a:rPr>
              <a:t>participation,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0" dirty="0">
                <a:solidFill>
                  <a:srgbClr val="CFD0D8"/>
                </a:solidFill>
                <a:latin typeface="Gill Sans MT"/>
                <a:cs typeface="Gill Sans MT"/>
              </a:rPr>
              <a:t>performance,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35" dirty="0">
                <a:solidFill>
                  <a:srgbClr val="CFD0D8"/>
                </a:solidFill>
                <a:latin typeface="Gill Sans MT"/>
                <a:cs typeface="Gill Sans MT"/>
              </a:rPr>
              <a:t>demographics.</a:t>
            </a:r>
            <a:endParaRPr sz="215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150" dirty="0">
              <a:latin typeface="Gill Sans MT"/>
              <a:cs typeface="Gill Sans MT"/>
            </a:endParaRPr>
          </a:p>
          <a:p>
            <a:pPr marL="81280">
              <a:lnSpc>
                <a:spcPct val="100000"/>
              </a:lnSpc>
            </a:pPr>
            <a:r>
              <a:rPr lang="en-IN" sz="2150" spc="160" dirty="0" err="1">
                <a:solidFill>
                  <a:srgbClr val="CFD0D8"/>
                </a:solidFill>
                <a:latin typeface="Gill Sans MT"/>
                <a:cs typeface="Gill Sans MT"/>
              </a:rPr>
              <a:t>Parv</a:t>
            </a:r>
            <a:r>
              <a:rPr lang="en-IN" sz="2150" spc="160" dirty="0">
                <a:solidFill>
                  <a:srgbClr val="CFD0D8"/>
                </a:solidFill>
                <a:latin typeface="Gill Sans MT"/>
                <a:cs typeface="Gill Sans MT"/>
              </a:rPr>
              <a:t> Upadhyay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01275"/>
            <a:chOff x="0" y="0"/>
            <a:chExt cx="18288000" cy="10201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8115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01275"/>
            </a:xfrm>
            <a:custGeom>
              <a:avLst/>
              <a:gdLst/>
              <a:ahLst/>
              <a:cxnLst/>
              <a:rect l="l" t="t" r="r" b="b"/>
              <a:pathLst>
                <a:path w="18288000" h="10201275">
                  <a:moveTo>
                    <a:pt x="18288000" y="10201275"/>
                  </a:moveTo>
                  <a:lnTo>
                    <a:pt x="0" y="1020127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01275"/>
                  </a:lnTo>
                  <a:close/>
                </a:path>
              </a:pathLst>
            </a:custGeom>
            <a:solidFill>
              <a:srgbClr val="000017">
                <a:alpha val="9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6" y="3105952"/>
            <a:ext cx="10820400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130" dirty="0"/>
              <a:t>Introduction</a:t>
            </a:r>
            <a:r>
              <a:rPr sz="5550" spc="-145" dirty="0"/>
              <a:t> </a:t>
            </a:r>
            <a:r>
              <a:rPr sz="5550" spc="409" dirty="0"/>
              <a:t>and</a:t>
            </a:r>
            <a:r>
              <a:rPr sz="5550" spc="-140" dirty="0"/>
              <a:t> </a:t>
            </a:r>
            <a:r>
              <a:rPr sz="5550" spc="235" dirty="0"/>
              <a:t>Dataset</a:t>
            </a:r>
            <a:r>
              <a:rPr sz="5550" spc="-140" dirty="0"/>
              <a:t> </a:t>
            </a:r>
            <a:r>
              <a:rPr sz="5550" spc="-10" dirty="0"/>
              <a:t>Overview</a:t>
            </a:r>
            <a:endParaRPr sz="5550"/>
          </a:p>
        </p:txBody>
      </p:sp>
      <p:sp>
        <p:nvSpPr>
          <p:cNvPr id="6" name="object 6"/>
          <p:cNvSpPr txBox="1"/>
          <p:nvPr/>
        </p:nvSpPr>
        <p:spPr>
          <a:xfrm>
            <a:off x="979536" y="4732403"/>
            <a:ext cx="6365240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80" dirty="0">
                <a:solidFill>
                  <a:srgbClr val="FFFFFF"/>
                </a:solidFill>
                <a:latin typeface="Gill Sans MT"/>
                <a:cs typeface="Gill Sans MT"/>
              </a:rPr>
              <a:t>Project</a:t>
            </a:r>
            <a:r>
              <a:rPr sz="2750" spc="-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750" spc="40" dirty="0">
                <a:solidFill>
                  <a:srgbClr val="FFFFFF"/>
                </a:solidFill>
                <a:latin typeface="Gill Sans MT"/>
                <a:cs typeface="Gill Sans MT"/>
              </a:rPr>
              <a:t>Objective</a:t>
            </a:r>
            <a:endParaRPr sz="2750">
              <a:latin typeface="Gill Sans MT"/>
              <a:cs typeface="Gill Sans MT"/>
            </a:endParaRPr>
          </a:p>
          <a:p>
            <a:pPr marL="12700" marR="5080">
              <a:lnSpc>
                <a:spcPct val="136600"/>
              </a:lnSpc>
              <a:spcBef>
                <a:spcPts val="1450"/>
              </a:spcBef>
            </a:pP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To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55" dirty="0">
                <a:solidFill>
                  <a:srgbClr val="CFD0D8"/>
                </a:solidFill>
                <a:latin typeface="Gill Sans MT"/>
                <a:cs typeface="Gill Sans MT"/>
              </a:rPr>
              <a:t>analyze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70" dirty="0">
                <a:solidFill>
                  <a:srgbClr val="CFD0D8"/>
                </a:solidFill>
                <a:latin typeface="Gill Sans MT"/>
                <a:cs typeface="Gill Sans MT"/>
              </a:rPr>
              <a:t>Olympic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5" dirty="0">
                <a:solidFill>
                  <a:srgbClr val="CFD0D8"/>
                </a:solidFill>
                <a:latin typeface="Gill Sans MT"/>
                <a:cs typeface="Gill Sans MT"/>
              </a:rPr>
              <a:t>athlete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20" dirty="0">
                <a:solidFill>
                  <a:srgbClr val="CFD0D8"/>
                </a:solidFill>
                <a:latin typeface="Gill Sans MT"/>
                <a:cs typeface="Gill Sans MT"/>
              </a:rPr>
              <a:t>data,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0" dirty="0">
                <a:solidFill>
                  <a:srgbClr val="CFD0D8"/>
                </a:solidFill>
                <a:latin typeface="Gill Sans MT"/>
                <a:cs typeface="Gill Sans MT"/>
              </a:rPr>
              <a:t>exploring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0" dirty="0">
                <a:solidFill>
                  <a:srgbClr val="CFD0D8"/>
                </a:solidFill>
                <a:latin typeface="Gill Sans MT"/>
                <a:cs typeface="Gill Sans MT"/>
              </a:rPr>
              <a:t>trends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60" dirty="0">
                <a:solidFill>
                  <a:srgbClr val="CFD0D8"/>
                </a:solidFill>
                <a:latin typeface="Gill Sans MT"/>
                <a:cs typeface="Gill Sans MT"/>
              </a:rPr>
              <a:t>in </a:t>
            </a:r>
            <a:r>
              <a:rPr sz="2150" spc="80" dirty="0">
                <a:solidFill>
                  <a:srgbClr val="CFD0D8"/>
                </a:solidFill>
                <a:latin typeface="Gill Sans MT"/>
                <a:cs typeface="Gill Sans MT"/>
              </a:rPr>
              <a:t>participation,</a:t>
            </a:r>
            <a:r>
              <a:rPr sz="21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0" dirty="0">
                <a:solidFill>
                  <a:srgbClr val="CFD0D8"/>
                </a:solidFill>
                <a:latin typeface="Gill Sans MT"/>
                <a:cs typeface="Gill Sans MT"/>
              </a:rPr>
              <a:t>performance,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35" dirty="0">
                <a:solidFill>
                  <a:srgbClr val="CFD0D8"/>
                </a:solidFill>
                <a:latin typeface="Gill Sans MT"/>
                <a:cs typeface="Gill Sans MT"/>
              </a:rPr>
              <a:t>demographics.</a:t>
            </a:r>
            <a:endParaRPr sz="21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6696" y="4732403"/>
            <a:ext cx="7368540" cy="197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100" dirty="0">
                <a:solidFill>
                  <a:srgbClr val="FFFFFF"/>
                </a:solidFill>
                <a:latin typeface="Gill Sans MT"/>
                <a:cs typeface="Gill Sans MT"/>
              </a:rPr>
              <a:t>Dataset</a:t>
            </a:r>
            <a:endParaRPr sz="2750">
              <a:latin typeface="Gill Sans MT"/>
              <a:cs typeface="Gill Sans MT"/>
            </a:endParaRPr>
          </a:p>
          <a:p>
            <a:pPr marL="12700" marR="5080">
              <a:lnSpc>
                <a:spcPct val="136600"/>
              </a:lnSpc>
              <a:spcBef>
                <a:spcPts val="1450"/>
              </a:spcBef>
            </a:pP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Two</a:t>
            </a:r>
            <a:r>
              <a:rPr sz="21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0" dirty="0">
                <a:solidFill>
                  <a:srgbClr val="CFD0D8"/>
                </a:solidFill>
                <a:latin typeface="Gill Sans MT"/>
                <a:cs typeface="Gill Sans MT"/>
              </a:rPr>
              <a:t>primary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datasets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were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40" dirty="0">
                <a:solidFill>
                  <a:srgbClr val="CFD0D8"/>
                </a:solidFill>
                <a:latin typeface="Gill Sans MT"/>
                <a:cs typeface="Gill Sans MT"/>
              </a:rPr>
              <a:t>used: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Athlete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5" dirty="0">
                <a:solidFill>
                  <a:srgbClr val="CFD0D8"/>
                </a:solidFill>
                <a:latin typeface="Gill Sans MT"/>
                <a:cs typeface="Gill Sans MT"/>
              </a:rPr>
              <a:t>Events,</a:t>
            </a:r>
            <a:r>
              <a:rPr sz="21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14" dirty="0">
                <a:solidFill>
                  <a:srgbClr val="CFD0D8"/>
                </a:solidFill>
                <a:latin typeface="Gill Sans MT"/>
                <a:cs typeface="Gill Sans MT"/>
              </a:rPr>
              <a:t>containing </a:t>
            </a:r>
            <a:r>
              <a:rPr sz="2150" spc="105" dirty="0">
                <a:solidFill>
                  <a:srgbClr val="CFD0D8"/>
                </a:solidFill>
                <a:latin typeface="Gill Sans MT"/>
                <a:cs typeface="Gill Sans MT"/>
              </a:rPr>
              <a:t>detailed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5" dirty="0">
                <a:solidFill>
                  <a:srgbClr val="CFD0D8"/>
                </a:solidFill>
                <a:latin typeface="Gill Sans MT"/>
                <a:cs typeface="Gill Sans MT"/>
              </a:rPr>
              <a:t>athlete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20" dirty="0">
                <a:solidFill>
                  <a:srgbClr val="CFD0D8"/>
                </a:solidFill>
                <a:latin typeface="Gill Sans MT"/>
                <a:cs typeface="Gill Sans MT"/>
              </a:rPr>
              <a:t>data,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-180" dirty="0">
                <a:solidFill>
                  <a:srgbClr val="CFD0D8"/>
                </a:solidFill>
                <a:latin typeface="Gill Sans MT"/>
                <a:cs typeface="Gill Sans MT"/>
              </a:rPr>
              <a:t>NOC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14" dirty="0">
                <a:solidFill>
                  <a:srgbClr val="CFD0D8"/>
                </a:solidFill>
                <a:latin typeface="Gill Sans MT"/>
                <a:cs typeface="Gill Sans MT"/>
              </a:rPr>
              <a:t>Regions,</a:t>
            </a:r>
            <a:r>
              <a:rPr sz="21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80" dirty="0">
                <a:solidFill>
                  <a:srgbClr val="CFD0D8"/>
                </a:solidFill>
                <a:latin typeface="Gill Sans MT"/>
                <a:cs typeface="Gill Sans MT"/>
              </a:rPr>
              <a:t>mapping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75" dirty="0">
                <a:solidFill>
                  <a:srgbClr val="CFD0D8"/>
                </a:solidFill>
                <a:latin typeface="Gill Sans MT"/>
                <a:cs typeface="Gill Sans MT"/>
              </a:rPr>
              <a:t>National </a:t>
            </a:r>
            <a:r>
              <a:rPr sz="2150" spc="70" dirty="0">
                <a:solidFill>
                  <a:srgbClr val="CFD0D8"/>
                </a:solidFill>
                <a:latin typeface="Gill Sans MT"/>
                <a:cs typeface="Gill Sans MT"/>
              </a:rPr>
              <a:t>Olympic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0" dirty="0">
                <a:solidFill>
                  <a:srgbClr val="CFD0D8"/>
                </a:solidFill>
                <a:latin typeface="Gill Sans MT"/>
                <a:cs typeface="Gill Sans MT"/>
              </a:rPr>
              <a:t>Committees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to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5" dirty="0">
                <a:solidFill>
                  <a:srgbClr val="CFD0D8"/>
                </a:solidFill>
                <a:latin typeface="Gill Sans MT"/>
                <a:cs typeface="Gill Sans MT"/>
              </a:rPr>
              <a:t>countries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5" dirty="0">
                <a:solidFill>
                  <a:srgbClr val="CFD0D8"/>
                </a:solidFill>
                <a:latin typeface="Gill Sans MT"/>
                <a:cs typeface="Gill Sans MT"/>
              </a:rPr>
              <a:t>regions.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17">
              <a:alpha val="9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9030" y="9686940"/>
              <a:ext cx="2152649" cy="514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9536" y="1922179"/>
            <a:ext cx="7787005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sz="5550" spc="180" dirty="0"/>
              <a:t>Data</a:t>
            </a:r>
            <a:r>
              <a:rPr sz="5550" spc="-140" dirty="0"/>
              <a:t> </a:t>
            </a:r>
            <a:r>
              <a:rPr sz="5550" spc="305" dirty="0"/>
              <a:t>Preprocessing</a:t>
            </a:r>
            <a:r>
              <a:rPr sz="5550" spc="-135" dirty="0"/>
              <a:t> </a:t>
            </a:r>
            <a:r>
              <a:rPr sz="5550" spc="385" dirty="0"/>
              <a:t>and </a:t>
            </a:r>
            <a:r>
              <a:rPr sz="5550" spc="295" dirty="0"/>
              <a:t>Handling</a:t>
            </a:r>
            <a:r>
              <a:rPr sz="5550" spc="-150" dirty="0"/>
              <a:t> </a:t>
            </a:r>
            <a:r>
              <a:rPr sz="5550" spc="455" dirty="0"/>
              <a:t>Missing</a:t>
            </a:r>
            <a:r>
              <a:rPr sz="5550" spc="-145" dirty="0"/>
              <a:t> </a:t>
            </a:r>
            <a:r>
              <a:rPr sz="5550" spc="355" dirty="0"/>
              <a:t>Values</a:t>
            </a:r>
            <a:endParaRPr sz="5550"/>
          </a:p>
        </p:txBody>
      </p:sp>
      <p:grpSp>
        <p:nvGrpSpPr>
          <p:cNvPr id="7" name="object 7"/>
          <p:cNvGrpSpPr/>
          <p:nvPr/>
        </p:nvGrpSpPr>
        <p:grpSpPr>
          <a:xfrm>
            <a:off x="987475" y="4502505"/>
            <a:ext cx="506095" cy="506095"/>
            <a:chOff x="987475" y="4502505"/>
            <a:chExt cx="506095" cy="506095"/>
          </a:xfrm>
        </p:grpSpPr>
        <p:sp>
          <p:nvSpPr>
            <p:cNvPr id="8" name="object 8"/>
            <p:cNvSpPr/>
            <p:nvPr/>
          </p:nvSpPr>
          <p:spPr>
            <a:xfrm>
              <a:off x="992236" y="4507260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69" h="496570">
                  <a:moveTo>
                    <a:pt x="377001" y="496061"/>
                  </a:moveTo>
                  <a:lnTo>
                    <a:pt x="119064" y="496061"/>
                  </a:lnTo>
                  <a:lnTo>
                    <a:pt x="72732" y="486700"/>
                  </a:lnTo>
                  <a:lnTo>
                    <a:pt x="34885" y="461177"/>
                  </a:lnTo>
                  <a:lnTo>
                    <a:pt x="9361" y="423332"/>
                  </a:lnTo>
                  <a:lnTo>
                    <a:pt x="0" y="377007"/>
                  </a:lnTo>
                  <a:lnTo>
                    <a:pt x="0" y="119054"/>
                  </a:lnTo>
                  <a:lnTo>
                    <a:pt x="9361" y="72729"/>
                  </a:lnTo>
                  <a:lnTo>
                    <a:pt x="34885" y="34884"/>
                  </a:lnTo>
                  <a:lnTo>
                    <a:pt x="72732" y="9361"/>
                  </a:lnTo>
                  <a:lnTo>
                    <a:pt x="119064" y="0"/>
                  </a:lnTo>
                  <a:lnTo>
                    <a:pt x="377001" y="0"/>
                  </a:lnTo>
                  <a:lnTo>
                    <a:pt x="423330" y="9361"/>
                  </a:lnTo>
                  <a:lnTo>
                    <a:pt x="461176" y="34884"/>
                  </a:lnTo>
                  <a:lnTo>
                    <a:pt x="486700" y="72729"/>
                  </a:lnTo>
                  <a:lnTo>
                    <a:pt x="496061" y="119054"/>
                  </a:lnTo>
                  <a:lnTo>
                    <a:pt x="496061" y="377007"/>
                  </a:lnTo>
                  <a:lnTo>
                    <a:pt x="486700" y="423332"/>
                  </a:lnTo>
                  <a:lnTo>
                    <a:pt x="461176" y="461177"/>
                  </a:lnTo>
                  <a:lnTo>
                    <a:pt x="423330" y="486700"/>
                  </a:lnTo>
                  <a:lnTo>
                    <a:pt x="377001" y="496061"/>
                  </a:lnTo>
                  <a:close/>
                </a:path>
              </a:pathLst>
            </a:custGeom>
            <a:solidFill>
              <a:srgbClr val="172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475" y="4502505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4" h="506095">
                  <a:moveTo>
                    <a:pt x="123824" y="505568"/>
                  </a:moveTo>
                  <a:lnTo>
                    <a:pt x="75624" y="495840"/>
                  </a:lnTo>
                  <a:lnTo>
                    <a:pt x="36265" y="469304"/>
                  </a:lnTo>
                  <a:lnTo>
                    <a:pt x="9730" y="429949"/>
                  </a:lnTo>
                  <a:lnTo>
                    <a:pt x="0" y="381761"/>
                  </a:lnTo>
                  <a:lnTo>
                    <a:pt x="0" y="123809"/>
                  </a:lnTo>
                  <a:lnTo>
                    <a:pt x="9730" y="75609"/>
                  </a:lnTo>
                  <a:lnTo>
                    <a:pt x="36265" y="36255"/>
                  </a:lnTo>
                  <a:lnTo>
                    <a:pt x="75624" y="9726"/>
                  </a:lnTo>
                  <a:lnTo>
                    <a:pt x="123824" y="0"/>
                  </a:lnTo>
                  <a:lnTo>
                    <a:pt x="381761" y="0"/>
                  </a:lnTo>
                  <a:lnTo>
                    <a:pt x="381761" y="4754"/>
                  </a:lnTo>
                  <a:lnTo>
                    <a:pt x="123824" y="4754"/>
                  </a:lnTo>
                  <a:lnTo>
                    <a:pt x="123824" y="9509"/>
                  </a:lnTo>
                  <a:lnTo>
                    <a:pt x="79323" y="18487"/>
                  </a:lnTo>
                  <a:lnTo>
                    <a:pt x="42993" y="42976"/>
                  </a:lnTo>
                  <a:lnTo>
                    <a:pt x="18503" y="79306"/>
                  </a:lnTo>
                  <a:lnTo>
                    <a:pt x="9524" y="123809"/>
                  </a:lnTo>
                  <a:lnTo>
                    <a:pt x="9524" y="381761"/>
                  </a:lnTo>
                  <a:lnTo>
                    <a:pt x="18503" y="426264"/>
                  </a:lnTo>
                  <a:lnTo>
                    <a:pt x="42993" y="462594"/>
                  </a:lnTo>
                  <a:lnTo>
                    <a:pt x="79323" y="487083"/>
                  </a:lnTo>
                  <a:lnTo>
                    <a:pt x="123824" y="496061"/>
                  </a:lnTo>
                  <a:lnTo>
                    <a:pt x="428863" y="496061"/>
                  </a:lnTo>
                  <a:lnTo>
                    <a:pt x="405312" y="500816"/>
                  </a:lnTo>
                  <a:lnTo>
                    <a:pt x="123824" y="500816"/>
                  </a:lnTo>
                  <a:lnTo>
                    <a:pt x="123824" y="505568"/>
                  </a:lnTo>
                  <a:close/>
                </a:path>
                <a:path w="506094" h="506095">
                  <a:moveTo>
                    <a:pt x="428863" y="496061"/>
                  </a:moveTo>
                  <a:lnTo>
                    <a:pt x="381761" y="496061"/>
                  </a:lnTo>
                  <a:lnTo>
                    <a:pt x="426262" y="487083"/>
                  </a:lnTo>
                  <a:lnTo>
                    <a:pt x="462592" y="462594"/>
                  </a:lnTo>
                  <a:lnTo>
                    <a:pt x="487082" y="426264"/>
                  </a:lnTo>
                  <a:lnTo>
                    <a:pt x="496061" y="381761"/>
                  </a:lnTo>
                  <a:lnTo>
                    <a:pt x="496061" y="123809"/>
                  </a:lnTo>
                  <a:lnTo>
                    <a:pt x="487082" y="79306"/>
                  </a:lnTo>
                  <a:lnTo>
                    <a:pt x="462592" y="42976"/>
                  </a:lnTo>
                  <a:lnTo>
                    <a:pt x="426262" y="18487"/>
                  </a:lnTo>
                  <a:lnTo>
                    <a:pt x="381761" y="9509"/>
                  </a:lnTo>
                  <a:lnTo>
                    <a:pt x="123824" y="9509"/>
                  </a:lnTo>
                  <a:lnTo>
                    <a:pt x="123824" y="4754"/>
                  </a:lnTo>
                  <a:lnTo>
                    <a:pt x="381761" y="4754"/>
                  </a:lnTo>
                  <a:lnTo>
                    <a:pt x="381761" y="0"/>
                  </a:lnTo>
                  <a:lnTo>
                    <a:pt x="429960" y="9726"/>
                  </a:lnTo>
                  <a:lnTo>
                    <a:pt x="469319" y="36255"/>
                  </a:lnTo>
                  <a:lnTo>
                    <a:pt x="495856" y="75609"/>
                  </a:lnTo>
                  <a:lnTo>
                    <a:pt x="505568" y="123809"/>
                  </a:lnTo>
                  <a:lnTo>
                    <a:pt x="505568" y="381761"/>
                  </a:lnTo>
                  <a:lnTo>
                    <a:pt x="495856" y="429949"/>
                  </a:lnTo>
                  <a:lnTo>
                    <a:pt x="469319" y="469304"/>
                  </a:lnTo>
                  <a:lnTo>
                    <a:pt x="429960" y="495840"/>
                  </a:lnTo>
                  <a:lnTo>
                    <a:pt x="428863" y="496061"/>
                  </a:lnTo>
                  <a:close/>
                </a:path>
                <a:path w="506094" h="506095">
                  <a:moveTo>
                    <a:pt x="381761" y="505568"/>
                  </a:moveTo>
                  <a:lnTo>
                    <a:pt x="123824" y="505568"/>
                  </a:lnTo>
                  <a:lnTo>
                    <a:pt x="123824" y="500816"/>
                  </a:lnTo>
                  <a:lnTo>
                    <a:pt x="381761" y="500816"/>
                  </a:lnTo>
                  <a:lnTo>
                    <a:pt x="381761" y="505568"/>
                  </a:lnTo>
                  <a:close/>
                </a:path>
                <a:path w="506094" h="506095">
                  <a:moveTo>
                    <a:pt x="381775" y="505568"/>
                  </a:moveTo>
                  <a:lnTo>
                    <a:pt x="381761" y="500816"/>
                  </a:lnTo>
                  <a:lnTo>
                    <a:pt x="405312" y="500816"/>
                  </a:lnTo>
                  <a:lnTo>
                    <a:pt x="381775" y="50556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9099" y="4236138"/>
            <a:ext cx="3768725" cy="388429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80" dirty="0">
                <a:solidFill>
                  <a:srgbClr val="CFD0D8"/>
                </a:solidFill>
                <a:latin typeface="Gill Sans MT"/>
                <a:cs typeface="Gill Sans MT"/>
              </a:rPr>
              <a:t>Data</a:t>
            </a:r>
            <a:r>
              <a:rPr sz="2750" spc="-7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750" spc="114" dirty="0">
                <a:solidFill>
                  <a:srgbClr val="CFD0D8"/>
                </a:solidFill>
                <a:latin typeface="Gill Sans MT"/>
                <a:cs typeface="Gill Sans MT"/>
              </a:rPr>
              <a:t>Cleaning</a:t>
            </a:r>
            <a:endParaRPr sz="2750">
              <a:latin typeface="Gill Sans MT"/>
              <a:cs typeface="Gill Sans MT"/>
            </a:endParaRPr>
          </a:p>
          <a:p>
            <a:pPr marL="12700" marR="5080">
              <a:lnSpc>
                <a:spcPct val="136600"/>
              </a:lnSpc>
              <a:spcBef>
                <a:spcPts val="555"/>
              </a:spcBef>
            </a:pPr>
            <a:r>
              <a:rPr sz="2150" spc="185" dirty="0">
                <a:solidFill>
                  <a:srgbClr val="CFD0D8"/>
                </a:solidFill>
                <a:latin typeface="Gill Sans MT"/>
                <a:cs typeface="Gill Sans MT"/>
              </a:rPr>
              <a:t>Missing</a:t>
            </a:r>
            <a:r>
              <a:rPr sz="2150" spc="-5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60" dirty="0">
                <a:solidFill>
                  <a:srgbClr val="CFD0D8"/>
                </a:solidFill>
                <a:latin typeface="Gill Sans MT"/>
                <a:cs typeface="Gill Sans MT"/>
              </a:rPr>
              <a:t>values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8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90" dirty="0">
                <a:solidFill>
                  <a:srgbClr val="CFD0D8"/>
                </a:solidFill>
                <a:latin typeface="Gill Sans MT"/>
                <a:cs typeface="Gill Sans MT"/>
              </a:rPr>
              <a:t>Age,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65" dirty="0">
                <a:solidFill>
                  <a:srgbClr val="CFD0D8"/>
                </a:solidFill>
                <a:latin typeface="Gill Sans MT"/>
                <a:cs typeface="Gill Sans MT"/>
              </a:rPr>
              <a:t>Height, </a:t>
            </a: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Weight,</a:t>
            </a:r>
            <a:r>
              <a:rPr sz="2150" spc="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55" dirty="0">
                <a:solidFill>
                  <a:srgbClr val="CFD0D8"/>
                </a:solidFill>
                <a:latin typeface="Gill Sans MT"/>
                <a:cs typeface="Gill Sans MT"/>
              </a:rPr>
              <a:t>Medal</a:t>
            </a:r>
            <a:r>
              <a:rPr sz="2150" spc="2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45" dirty="0">
                <a:solidFill>
                  <a:srgbClr val="CFD0D8"/>
                </a:solidFill>
                <a:latin typeface="Gill Sans MT"/>
                <a:cs typeface="Gill Sans MT"/>
              </a:rPr>
              <a:t>columns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were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30" dirty="0">
                <a:solidFill>
                  <a:srgbClr val="CFD0D8"/>
                </a:solidFill>
                <a:latin typeface="Gill Sans MT"/>
                <a:cs typeface="Gill Sans MT"/>
              </a:rPr>
              <a:t>handled.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85" dirty="0">
                <a:solidFill>
                  <a:srgbClr val="CFD0D8"/>
                </a:solidFill>
                <a:latin typeface="Gill Sans MT"/>
                <a:cs typeface="Gill Sans MT"/>
              </a:rPr>
              <a:t>Missing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5" dirty="0">
                <a:solidFill>
                  <a:srgbClr val="CFD0D8"/>
                </a:solidFill>
                <a:latin typeface="Gill Sans MT"/>
                <a:cs typeface="Gill Sans MT"/>
              </a:rPr>
              <a:t>medals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were</a:t>
            </a:r>
            <a:r>
              <a:rPr sz="2150" spc="-7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00" dirty="0">
                <a:solidFill>
                  <a:srgbClr val="CFD0D8"/>
                </a:solidFill>
                <a:latin typeface="Gill Sans MT"/>
                <a:cs typeface="Gill Sans MT"/>
              </a:rPr>
              <a:t>filled</a:t>
            </a:r>
            <a:r>
              <a:rPr sz="2150" spc="-7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60" dirty="0">
                <a:solidFill>
                  <a:srgbClr val="CFD0D8"/>
                </a:solidFill>
                <a:latin typeface="Gill Sans MT"/>
                <a:cs typeface="Gill Sans MT"/>
              </a:rPr>
              <a:t>with</a:t>
            </a:r>
            <a:r>
              <a:rPr sz="2150" spc="-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'No</a:t>
            </a:r>
            <a:r>
              <a:rPr sz="2150" spc="-7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10" dirty="0">
                <a:solidFill>
                  <a:srgbClr val="CFD0D8"/>
                </a:solidFill>
                <a:latin typeface="Gill Sans MT"/>
                <a:cs typeface="Gill Sans MT"/>
              </a:rPr>
              <a:t>Medal'.</a:t>
            </a:r>
            <a:endParaRPr sz="2150">
              <a:latin typeface="Gill Sans MT"/>
              <a:cs typeface="Gill Sans MT"/>
            </a:endParaRPr>
          </a:p>
          <a:p>
            <a:pPr marL="12700" marR="212725">
              <a:lnSpc>
                <a:spcPct val="136600"/>
              </a:lnSpc>
              <a:spcBef>
                <a:spcPts val="5"/>
              </a:spcBef>
            </a:pPr>
            <a:r>
              <a:rPr sz="2150" spc="150" dirty="0">
                <a:solidFill>
                  <a:srgbClr val="CFD0D8"/>
                </a:solidFill>
                <a:latin typeface="Gill Sans MT"/>
                <a:cs typeface="Gill Sans MT"/>
              </a:rPr>
              <a:t>Median</a:t>
            </a:r>
            <a:r>
              <a:rPr sz="2150" spc="-5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60" dirty="0">
                <a:solidFill>
                  <a:srgbClr val="CFD0D8"/>
                </a:solidFill>
                <a:latin typeface="Gill Sans MT"/>
                <a:cs typeface="Gill Sans MT"/>
              </a:rPr>
              <a:t>values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were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65" dirty="0">
                <a:solidFill>
                  <a:srgbClr val="CFD0D8"/>
                </a:solidFill>
                <a:latin typeface="Gill Sans MT"/>
                <a:cs typeface="Gill Sans MT"/>
              </a:rPr>
              <a:t>used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25" dirty="0">
                <a:solidFill>
                  <a:srgbClr val="CFD0D8"/>
                </a:solidFill>
                <a:latin typeface="Gill Sans MT"/>
                <a:cs typeface="Gill Sans MT"/>
              </a:rPr>
              <a:t>for </a:t>
            </a:r>
            <a:r>
              <a:rPr sz="2150" spc="90" dirty="0">
                <a:solidFill>
                  <a:srgbClr val="CFD0D8"/>
                </a:solidFill>
                <a:latin typeface="Gill Sans MT"/>
                <a:cs typeface="Gill Sans MT"/>
              </a:rPr>
              <a:t>Age,</a:t>
            </a:r>
            <a:r>
              <a:rPr sz="2150" spc="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75" dirty="0">
                <a:solidFill>
                  <a:srgbClr val="CFD0D8"/>
                </a:solidFill>
                <a:latin typeface="Gill Sans MT"/>
                <a:cs typeface="Gill Sans MT"/>
              </a:rPr>
              <a:t>Height,</a:t>
            </a:r>
            <a:r>
              <a:rPr sz="2150" spc="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7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2150" spc="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dirty="0">
                <a:solidFill>
                  <a:srgbClr val="CFD0D8"/>
                </a:solidFill>
                <a:latin typeface="Gill Sans MT"/>
                <a:cs typeface="Gill Sans MT"/>
              </a:rPr>
              <a:t>Weight</a:t>
            </a:r>
            <a:r>
              <a:rPr sz="2150" spc="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to </a:t>
            </a:r>
            <a:r>
              <a:rPr sz="2150" spc="140" dirty="0">
                <a:solidFill>
                  <a:srgbClr val="CFD0D8"/>
                </a:solidFill>
                <a:latin typeface="Gill Sans MT"/>
                <a:cs typeface="Gill Sans MT"/>
              </a:rPr>
              <a:t>maintain</a:t>
            </a:r>
            <a:r>
              <a:rPr sz="2150" spc="-6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40" dirty="0">
                <a:solidFill>
                  <a:srgbClr val="CFD0D8"/>
                </a:solidFill>
                <a:latin typeface="Gill Sans MT"/>
                <a:cs typeface="Gill Sans MT"/>
              </a:rPr>
              <a:t>fairness.</a:t>
            </a:r>
            <a:endParaRPr sz="215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2068" y="4502505"/>
            <a:ext cx="506095" cy="506095"/>
            <a:chOff x="5852068" y="4502505"/>
            <a:chExt cx="506095" cy="506095"/>
          </a:xfrm>
        </p:grpSpPr>
        <p:sp>
          <p:nvSpPr>
            <p:cNvPr id="12" name="object 12"/>
            <p:cNvSpPr/>
            <p:nvPr/>
          </p:nvSpPr>
          <p:spPr>
            <a:xfrm>
              <a:off x="5856823" y="4507260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70" h="496570">
                  <a:moveTo>
                    <a:pt x="377007" y="496061"/>
                  </a:moveTo>
                  <a:lnTo>
                    <a:pt x="119085" y="496061"/>
                  </a:lnTo>
                  <a:lnTo>
                    <a:pt x="72741" y="486700"/>
                  </a:lnTo>
                  <a:lnTo>
                    <a:pt x="34888" y="461177"/>
                  </a:lnTo>
                  <a:lnTo>
                    <a:pt x="9361" y="423332"/>
                  </a:lnTo>
                  <a:lnTo>
                    <a:pt x="0" y="377007"/>
                  </a:lnTo>
                  <a:lnTo>
                    <a:pt x="0" y="119054"/>
                  </a:lnTo>
                  <a:lnTo>
                    <a:pt x="9361" y="72729"/>
                  </a:lnTo>
                  <a:lnTo>
                    <a:pt x="34888" y="34884"/>
                  </a:lnTo>
                  <a:lnTo>
                    <a:pt x="72741" y="9361"/>
                  </a:lnTo>
                  <a:lnTo>
                    <a:pt x="119085" y="0"/>
                  </a:lnTo>
                  <a:lnTo>
                    <a:pt x="377007" y="0"/>
                  </a:lnTo>
                  <a:lnTo>
                    <a:pt x="423332" y="9361"/>
                  </a:lnTo>
                  <a:lnTo>
                    <a:pt x="461177" y="34884"/>
                  </a:lnTo>
                  <a:lnTo>
                    <a:pt x="486700" y="72729"/>
                  </a:lnTo>
                  <a:lnTo>
                    <a:pt x="496061" y="119054"/>
                  </a:lnTo>
                  <a:lnTo>
                    <a:pt x="496061" y="377007"/>
                  </a:lnTo>
                  <a:lnTo>
                    <a:pt x="486700" y="423332"/>
                  </a:lnTo>
                  <a:lnTo>
                    <a:pt x="461177" y="461177"/>
                  </a:lnTo>
                  <a:lnTo>
                    <a:pt x="423332" y="486700"/>
                  </a:lnTo>
                  <a:lnTo>
                    <a:pt x="377007" y="496061"/>
                  </a:lnTo>
                  <a:close/>
                </a:path>
              </a:pathLst>
            </a:custGeom>
            <a:solidFill>
              <a:srgbClr val="172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2068" y="4502505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123840" y="505568"/>
                  </a:moveTo>
                  <a:lnTo>
                    <a:pt x="75635" y="495840"/>
                  </a:lnTo>
                  <a:lnTo>
                    <a:pt x="36271" y="469304"/>
                  </a:lnTo>
                  <a:lnTo>
                    <a:pt x="9731" y="429949"/>
                  </a:lnTo>
                  <a:lnTo>
                    <a:pt x="0" y="381761"/>
                  </a:lnTo>
                  <a:lnTo>
                    <a:pt x="0" y="123809"/>
                  </a:lnTo>
                  <a:lnTo>
                    <a:pt x="9731" y="75609"/>
                  </a:lnTo>
                  <a:lnTo>
                    <a:pt x="36271" y="36255"/>
                  </a:lnTo>
                  <a:lnTo>
                    <a:pt x="75635" y="9726"/>
                  </a:lnTo>
                  <a:lnTo>
                    <a:pt x="123840" y="0"/>
                  </a:lnTo>
                  <a:lnTo>
                    <a:pt x="381761" y="0"/>
                  </a:lnTo>
                  <a:lnTo>
                    <a:pt x="381761" y="4754"/>
                  </a:lnTo>
                  <a:lnTo>
                    <a:pt x="123840" y="4754"/>
                  </a:lnTo>
                  <a:lnTo>
                    <a:pt x="123840" y="9509"/>
                  </a:lnTo>
                  <a:lnTo>
                    <a:pt x="79337" y="18487"/>
                  </a:lnTo>
                  <a:lnTo>
                    <a:pt x="43007" y="42976"/>
                  </a:lnTo>
                  <a:lnTo>
                    <a:pt x="18518" y="79306"/>
                  </a:lnTo>
                  <a:lnTo>
                    <a:pt x="9540" y="123809"/>
                  </a:lnTo>
                  <a:lnTo>
                    <a:pt x="9540" y="381761"/>
                  </a:lnTo>
                  <a:lnTo>
                    <a:pt x="18518" y="426264"/>
                  </a:lnTo>
                  <a:lnTo>
                    <a:pt x="43007" y="462594"/>
                  </a:lnTo>
                  <a:lnTo>
                    <a:pt x="79337" y="487083"/>
                  </a:lnTo>
                  <a:lnTo>
                    <a:pt x="123840" y="496061"/>
                  </a:lnTo>
                  <a:lnTo>
                    <a:pt x="428869" y="496061"/>
                  </a:lnTo>
                  <a:lnTo>
                    <a:pt x="405315" y="500816"/>
                  </a:lnTo>
                  <a:lnTo>
                    <a:pt x="123840" y="500816"/>
                  </a:lnTo>
                  <a:lnTo>
                    <a:pt x="123840" y="505568"/>
                  </a:lnTo>
                  <a:close/>
                </a:path>
                <a:path w="506095" h="506095">
                  <a:moveTo>
                    <a:pt x="428869" y="496061"/>
                  </a:moveTo>
                  <a:lnTo>
                    <a:pt x="381761" y="496061"/>
                  </a:lnTo>
                  <a:lnTo>
                    <a:pt x="426264" y="487083"/>
                  </a:lnTo>
                  <a:lnTo>
                    <a:pt x="462594" y="462594"/>
                  </a:lnTo>
                  <a:lnTo>
                    <a:pt x="487083" y="426264"/>
                  </a:lnTo>
                  <a:lnTo>
                    <a:pt x="496061" y="381761"/>
                  </a:lnTo>
                  <a:lnTo>
                    <a:pt x="496061" y="123809"/>
                  </a:lnTo>
                  <a:lnTo>
                    <a:pt x="487083" y="79306"/>
                  </a:lnTo>
                  <a:lnTo>
                    <a:pt x="462594" y="42976"/>
                  </a:lnTo>
                  <a:lnTo>
                    <a:pt x="426264" y="18487"/>
                  </a:lnTo>
                  <a:lnTo>
                    <a:pt x="381761" y="9509"/>
                  </a:lnTo>
                  <a:lnTo>
                    <a:pt x="123840" y="9509"/>
                  </a:lnTo>
                  <a:lnTo>
                    <a:pt x="123840" y="4754"/>
                  </a:lnTo>
                  <a:lnTo>
                    <a:pt x="381761" y="4754"/>
                  </a:lnTo>
                  <a:lnTo>
                    <a:pt x="381761" y="0"/>
                  </a:lnTo>
                  <a:lnTo>
                    <a:pt x="429966" y="9726"/>
                  </a:lnTo>
                  <a:lnTo>
                    <a:pt x="469330" y="36255"/>
                  </a:lnTo>
                  <a:lnTo>
                    <a:pt x="495870" y="75609"/>
                  </a:lnTo>
                  <a:lnTo>
                    <a:pt x="505568" y="123809"/>
                  </a:lnTo>
                  <a:lnTo>
                    <a:pt x="505568" y="381761"/>
                  </a:lnTo>
                  <a:lnTo>
                    <a:pt x="495870" y="429949"/>
                  </a:lnTo>
                  <a:lnTo>
                    <a:pt x="469330" y="469304"/>
                  </a:lnTo>
                  <a:lnTo>
                    <a:pt x="429966" y="495840"/>
                  </a:lnTo>
                  <a:lnTo>
                    <a:pt x="428869" y="496061"/>
                  </a:lnTo>
                  <a:close/>
                </a:path>
                <a:path w="506095" h="506095">
                  <a:moveTo>
                    <a:pt x="381761" y="505568"/>
                  </a:moveTo>
                  <a:lnTo>
                    <a:pt x="123840" y="505568"/>
                  </a:lnTo>
                  <a:lnTo>
                    <a:pt x="123840" y="500816"/>
                  </a:lnTo>
                  <a:lnTo>
                    <a:pt x="381761" y="500816"/>
                  </a:lnTo>
                  <a:lnTo>
                    <a:pt x="381761" y="505568"/>
                  </a:lnTo>
                  <a:close/>
                </a:path>
                <a:path w="506095" h="506095">
                  <a:moveTo>
                    <a:pt x="381775" y="505568"/>
                  </a:moveTo>
                  <a:lnTo>
                    <a:pt x="381761" y="500816"/>
                  </a:lnTo>
                  <a:lnTo>
                    <a:pt x="405315" y="500816"/>
                  </a:lnTo>
                  <a:lnTo>
                    <a:pt x="381775" y="50556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3680" y="4236138"/>
            <a:ext cx="3762375" cy="209359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75" dirty="0">
                <a:solidFill>
                  <a:srgbClr val="CFD0D8"/>
                </a:solidFill>
                <a:latin typeface="Gill Sans MT"/>
                <a:cs typeface="Gill Sans MT"/>
              </a:rPr>
              <a:t>Unique</a:t>
            </a:r>
            <a:r>
              <a:rPr sz="2750" spc="-7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750" spc="165" dirty="0">
                <a:solidFill>
                  <a:srgbClr val="CFD0D8"/>
                </a:solidFill>
                <a:latin typeface="Gill Sans MT"/>
                <a:cs typeface="Gill Sans MT"/>
              </a:rPr>
              <a:t>Values</a:t>
            </a:r>
            <a:endParaRPr sz="2750">
              <a:latin typeface="Gill Sans MT"/>
              <a:cs typeface="Gill Sans MT"/>
            </a:endParaRPr>
          </a:p>
          <a:p>
            <a:pPr marL="12700" marR="5080">
              <a:lnSpc>
                <a:spcPct val="136600"/>
              </a:lnSpc>
              <a:spcBef>
                <a:spcPts val="555"/>
              </a:spcBef>
            </a:pPr>
            <a:r>
              <a:rPr sz="2150" spc="75" dirty="0">
                <a:solidFill>
                  <a:srgbClr val="CFD0D8"/>
                </a:solidFill>
                <a:latin typeface="Gill Sans MT"/>
                <a:cs typeface="Gill Sans MT"/>
              </a:rPr>
              <a:t>Unique</a:t>
            </a:r>
            <a:r>
              <a:rPr sz="2150" spc="-5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60" dirty="0">
                <a:solidFill>
                  <a:srgbClr val="CFD0D8"/>
                </a:solidFill>
                <a:latin typeface="Gill Sans MT"/>
                <a:cs typeface="Gill Sans MT"/>
              </a:rPr>
              <a:t>values</a:t>
            </a:r>
            <a:r>
              <a:rPr sz="2150" spc="-5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0" dirty="0">
                <a:solidFill>
                  <a:srgbClr val="CFD0D8"/>
                </a:solidFill>
                <a:latin typeface="Gill Sans MT"/>
                <a:cs typeface="Gill Sans MT"/>
              </a:rPr>
              <a:t>for</a:t>
            </a:r>
            <a:r>
              <a:rPr sz="2150" spc="-5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Sport,</a:t>
            </a:r>
            <a:r>
              <a:rPr sz="2150" spc="-5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Gill Sans MT"/>
                <a:cs typeface="Gill Sans MT"/>
              </a:rPr>
              <a:t>City, </a:t>
            </a:r>
            <a:r>
              <a:rPr sz="2150" spc="125" dirty="0">
                <a:solidFill>
                  <a:srgbClr val="CFD0D8"/>
                </a:solidFill>
                <a:latin typeface="Gill Sans MT"/>
                <a:cs typeface="Gill Sans MT"/>
              </a:rPr>
              <a:t>Games,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70" dirty="0">
                <a:solidFill>
                  <a:srgbClr val="CFD0D8"/>
                </a:solidFill>
                <a:latin typeface="Gill Sans MT"/>
                <a:cs typeface="Gill Sans MT"/>
              </a:rPr>
              <a:t>etc.,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55" dirty="0">
                <a:solidFill>
                  <a:srgbClr val="CFD0D8"/>
                </a:solidFill>
                <a:latin typeface="Gill Sans MT"/>
                <a:cs typeface="Gill Sans MT"/>
              </a:rPr>
              <a:t>were</a:t>
            </a:r>
            <a:r>
              <a:rPr sz="2150" spc="-4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40" dirty="0">
                <a:solidFill>
                  <a:srgbClr val="CFD0D8"/>
                </a:solidFill>
                <a:latin typeface="Gill Sans MT"/>
                <a:cs typeface="Gill Sans MT"/>
              </a:rPr>
              <a:t>displayed</a:t>
            </a:r>
            <a:r>
              <a:rPr sz="21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Gill Sans MT"/>
                <a:cs typeface="Gill Sans MT"/>
              </a:rPr>
              <a:t>to </a:t>
            </a:r>
            <a:r>
              <a:rPr sz="2150" spc="110" dirty="0">
                <a:solidFill>
                  <a:srgbClr val="CFD0D8"/>
                </a:solidFill>
                <a:latin typeface="Gill Sans MT"/>
                <a:cs typeface="Gill Sans MT"/>
              </a:rPr>
              <a:t>ensure</a:t>
            </a:r>
            <a:r>
              <a:rPr sz="21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30" dirty="0">
                <a:solidFill>
                  <a:srgbClr val="CFD0D8"/>
                </a:solidFill>
                <a:latin typeface="Gill Sans MT"/>
                <a:cs typeface="Gill Sans MT"/>
              </a:rPr>
              <a:t>accurate</a:t>
            </a:r>
            <a:r>
              <a:rPr sz="21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150" spc="155" dirty="0">
                <a:solidFill>
                  <a:srgbClr val="CFD0D8"/>
                </a:solidFill>
                <a:latin typeface="Gill Sans MT"/>
                <a:cs typeface="Gill Sans MT"/>
              </a:rPr>
              <a:t>analysis.</a:t>
            </a:r>
            <a:endParaRPr sz="215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9030" y="9686940"/>
              <a:ext cx="2152649" cy="5143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114" y="794295"/>
            <a:ext cx="823531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spc="95" dirty="0"/>
              <a:t>Key</a:t>
            </a:r>
            <a:r>
              <a:rPr sz="4650" spc="-110" dirty="0"/>
              <a:t> </a:t>
            </a:r>
            <a:r>
              <a:rPr sz="4650" spc="265" dirty="0"/>
              <a:t>Visualizations</a:t>
            </a:r>
            <a:r>
              <a:rPr sz="4650" spc="-110" dirty="0"/>
              <a:t> </a:t>
            </a:r>
            <a:r>
              <a:rPr sz="4650" spc="355" dirty="0"/>
              <a:t>and</a:t>
            </a:r>
            <a:r>
              <a:rPr sz="4650" spc="-110" dirty="0"/>
              <a:t> </a:t>
            </a:r>
            <a:r>
              <a:rPr sz="4650" spc="300" dirty="0"/>
              <a:t>Insights</a:t>
            </a:r>
            <a:endParaRPr sz="46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814" y="1969888"/>
            <a:ext cx="600074" cy="6000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0114" y="2587091"/>
            <a:ext cx="9230995" cy="139763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300" spc="50" dirty="0">
                <a:solidFill>
                  <a:srgbClr val="CFD0D8"/>
                </a:solidFill>
                <a:latin typeface="Gill Sans MT"/>
                <a:cs typeface="Gill Sans MT"/>
              </a:rPr>
              <a:t>Athlete</a:t>
            </a:r>
            <a:r>
              <a:rPr sz="2300" spc="-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300" spc="-10" dirty="0">
                <a:solidFill>
                  <a:srgbClr val="CFD0D8"/>
                </a:solidFill>
                <a:latin typeface="Gill Sans MT"/>
                <a:cs typeface="Gill Sans MT"/>
              </a:rPr>
              <a:t>Growth</a:t>
            </a:r>
            <a:endParaRPr sz="2300">
              <a:latin typeface="Gill Sans MT"/>
              <a:cs typeface="Gill Sans MT"/>
            </a:endParaRPr>
          </a:p>
          <a:p>
            <a:pPr marL="12700" marR="5080">
              <a:lnSpc>
                <a:spcPct val="135100"/>
              </a:lnSpc>
              <a:spcBef>
                <a:spcPts val="490"/>
              </a:spcBef>
            </a:pPr>
            <a:r>
              <a:rPr sz="1850" dirty="0">
                <a:solidFill>
                  <a:srgbClr val="CFD0D8"/>
                </a:solidFill>
                <a:latin typeface="Gill Sans MT"/>
                <a:cs typeface="Gill Sans MT"/>
              </a:rPr>
              <a:t>A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25" dirty="0">
                <a:solidFill>
                  <a:srgbClr val="CFD0D8"/>
                </a:solidFill>
                <a:latin typeface="Gill Sans MT"/>
                <a:cs typeface="Gill Sans MT"/>
              </a:rPr>
              <a:t>steady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4" dirty="0">
                <a:solidFill>
                  <a:srgbClr val="CFD0D8"/>
                </a:solidFill>
                <a:latin typeface="Gill Sans MT"/>
                <a:cs typeface="Gill Sans MT"/>
              </a:rPr>
              <a:t>increase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60" dirty="0">
                <a:solidFill>
                  <a:srgbClr val="CFD0D8"/>
                </a:solidFill>
                <a:latin typeface="Gill Sans MT"/>
                <a:cs typeface="Gill Sans MT"/>
              </a:rPr>
              <a:t>the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85" dirty="0">
                <a:solidFill>
                  <a:srgbClr val="CFD0D8"/>
                </a:solidFill>
                <a:latin typeface="Gill Sans MT"/>
                <a:cs typeface="Gill Sans MT"/>
              </a:rPr>
              <a:t>number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0" dirty="0">
                <a:solidFill>
                  <a:srgbClr val="CFD0D8"/>
                </a:solidFill>
                <a:latin typeface="Gill Sans MT"/>
                <a:cs typeface="Gill Sans MT"/>
              </a:rPr>
              <a:t>of</a:t>
            </a:r>
            <a:r>
              <a:rPr sz="18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00" dirty="0">
                <a:solidFill>
                  <a:srgbClr val="CFD0D8"/>
                </a:solidFill>
                <a:latin typeface="Gill Sans MT"/>
                <a:cs typeface="Gill Sans MT"/>
              </a:rPr>
              <a:t>athletes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5" dirty="0">
                <a:solidFill>
                  <a:srgbClr val="CFD0D8"/>
                </a:solidFill>
                <a:latin typeface="Gill Sans MT"/>
                <a:cs typeface="Gill Sans MT"/>
              </a:rPr>
              <a:t>participating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60" dirty="0">
                <a:solidFill>
                  <a:srgbClr val="CFD0D8"/>
                </a:solidFill>
                <a:latin typeface="Gill Sans MT"/>
                <a:cs typeface="Gill Sans MT"/>
              </a:rPr>
              <a:t>the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85" dirty="0">
                <a:solidFill>
                  <a:srgbClr val="CFD0D8"/>
                </a:solidFill>
                <a:latin typeface="Gill Sans MT"/>
                <a:cs typeface="Gill Sans MT"/>
              </a:rPr>
              <a:t>Olympics</a:t>
            </a:r>
            <a:r>
              <a:rPr sz="185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5" dirty="0">
                <a:solidFill>
                  <a:srgbClr val="CFD0D8"/>
                </a:solidFill>
                <a:latin typeface="Gill Sans MT"/>
                <a:cs typeface="Gill Sans MT"/>
              </a:rPr>
              <a:t>reflects</a:t>
            </a:r>
            <a:r>
              <a:rPr sz="18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0" dirty="0">
                <a:solidFill>
                  <a:srgbClr val="CFD0D8"/>
                </a:solidFill>
                <a:latin typeface="Gill Sans MT"/>
                <a:cs typeface="Gill Sans MT"/>
              </a:rPr>
              <a:t>global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participation</a:t>
            </a:r>
            <a:r>
              <a:rPr sz="185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55" dirty="0">
                <a:solidFill>
                  <a:srgbClr val="CFD0D8"/>
                </a:solidFill>
                <a:latin typeface="Gill Sans MT"/>
                <a:cs typeface="Gill Sans MT"/>
              </a:rPr>
              <a:t>growth.</a:t>
            </a:r>
            <a:endParaRPr sz="1850">
              <a:latin typeface="Gill Sans MT"/>
              <a:cs typeface="Gill Sans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814" y="4826050"/>
            <a:ext cx="600074" cy="6000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0114" y="5443272"/>
            <a:ext cx="9643745" cy="101663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300" dirty="0">
                <a:solidFill>
                  <a:srgbClr val="CFD0D8"/>
                </a:solidFill>
                <a:latin typeface="Gill Sans MT"/>
                <a:cs typeface="Gill Sans MT"/>
              </a:rPr>
              <a:t>Gender</a:t>
            </a:r>
            <a:r>
              <a:rPr sz="2300" spc="10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300" spc="95" dirty="0">
                <a:solidFill>
                  <a:srgbClr val="CFD0D8"/>
                </a:solidFill>
                <a:latin typeface="Gill Sans MT"/>
                <a:cs typeface="Gill Sans MT"/>
              </a:rPr>
              <a:t>Equality</a:t>
            </a:r>
            <a:endParaRPr sz="2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50" spc="65" dirty="0">
                <a:solidFill>
                  <a:srgbClr val="CFD0D8"/>
                </a:solidFill>
                <a:latin typeface="Gill Sans MT"/>
                <a:cs typeface="Gill Sans MT"/>
              </a:rPr>
              <a:t>The</a:t>
            </a:r>
            <a:r>
              <a:rPr sz="18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4" dirty="0">
                <a:solidFill>
                  <a:srgbClr val="CFD0D8"/>
                </a:solidFill>
                <a:latin typeface="Gill Sans MT"/>
                <a:cs typeface="Gill Sans MT"/>
              </a:rPr>
              <a:t>increasing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participation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0" dirty="0">
                <a:solidFill>
                  <a:srgbClr val="CFD0D8"/>
                </a:solidFill>
                <a:latin typeface="Gill Sans MT"/>
                <a:cs typeface="Gill Sans MT"/>
              </a:rPr>
              <a:t>of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45" dirty="0">
                <a:solidFill>
                  <a:srgbClr val="CFD0D8"/>
                </a:solidFill>
                <a:latin typeface="Gill Sans MT"/>
                <a:cs typeface="Gill Sans MT"/>
              </a:rPr>
              <a:t>female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00" dirty="0">
                <a:solidFill>
                  <a:srgbClr val="CFD0D8"/>
                </a:solidFill>
                <a:latin typeface="Gill Sans MT"/>
                <a:cs typeface="Gill Sans MT"/>
              </a:rPr>
              <a:t>athletes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45" dirty="0">
                <a:solidFill>
                  <a:srgbClr val="CFD0D8"/>
                </a:solidFill>
                <a:latin typeface="Gill Sans MT"/>
                <a:cs typeface="Gill Sans MT"/>
              </a:rPr>
              <a:t>signifies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5" dirty="0">
                <a:solidFill>
                  <a:srgbClr val="CFD0D8"/>
                </a:solidFill>
                <a:latin typeface="Gill Sans MT"/>
                <a:cs typeface="Gill Sans MT"/>
              </a:rPr>
              <a:t>progress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50" dirty="0">
                <a:solidFill>
                  <a:srgbClr val="CFD0D8"/>
                </a:solidFill>
                <a:latin typeface="Gill Sans MT"/>
                <a:cs typeface="Gill Sans MT"/>
              </a:rPr>
              <a:t>toward</a:t>
            </a:r>
            <a:r>
              <a:rPr sz="185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0" dirty="0">
                <a:solidFill>
                  <a:srgbClr val="CFD0D8"/>
                </a:solidFill>
                <a:latin typeface="Gill Sans MT"/>
                <a:cs typeface="Gill Sans MT"/>
              </a:rPr>
              <a:t>gender</a:t>
            </a:r>
            <a:r>
              <a:rPr sz="1850" spc="-3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inclusivity.</a:t>
            </a:r>
            <a:endParaRPr sz="1850">
              <a:latin typeface="Gill Sans MT"/>
              <a:cs typeface="Gill Sans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814" y="7297049"/>
            <a:ext cx="600074" cy="6000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0114" y="7914255"/>
            <a:ext cx="9194165" cy="139763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300" spc="50" dirty="0">
                <a:solidFill>
                  <a:srgbClr val="CFD0D8"/>
                </a:solidFill>
                <a:latin typeface="Gill Sans MT"/>
                <a:cs typeface="Gill Sans MT"/>
              </a:rPr>
              <a:t>Top</a:t>
            </a:r>
            <a:r>
              <a:rPr sz="2300" spc="-7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300" spc="40" dirty="0">
                <a:solidFill>
                  <a:srgbClr val="CFD0D8"/>
                </a:solidFill>
                <a:latin typeface="Gill Sans MT"/>
                <a:cs typeface="Gill Sans MT"/>
              </a:rPr>
              <a:t>Countries</a:t>
            </a:r>
            <a:endParaRPr sz="2300">
              <a:latin typeface="Gill Sans MT"/>
              <a:cs typeface="Gill Sans MT"/>
            </a:endParaRPr>
          </a:p>
          <a:p>
            <a:pPr marL="12700" marR="5080">
              <a:lnSpc>
                <a:spcPct val="135100"/>
              </a:lnSpc>
              <a:spcBef>
                <a:spcPts val="490"/>
              </a:spcBef>
            </a:pPr>
            <a:r>
              <a:rPr sz="1850" spc="65" dirty="0">
                <a:solidFill>
                  <a:srgbClr val="CFD0D8"/>
                </a:solidFill>
                <a:latin typeface="Gill Sans MT"/>
                <a:cs typeface="Gill Sans MT"/>
              </a:rPr>
              <a:t>The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dirty="0">
                <a:solidFill>
                  <a:srgbClr val="CFD0D8"/>
                </a:solidFill>
                <a:latin typeface="Gill Sans MT"/>
                <a:cs typeface="Gill Sans MT"/>
              </a:rPr>
              <a:t>USA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50" dirty="0">
                <a:solidFill>
                  <a:srgbClr val="CFD0D8"/>
                </a:solidFill>
                <a:latin typeface="Gill Sans MT"/>
                <a:cs typeface="Gill Sans MT"/>
              </a:rPr>
              <a:t>and</a:t>
            </a:r>
            <a:r>
              <a:rPr sz="1850" spc="-1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55" dirty="0">
                <a:solidFill>
                  <a:srgbClr val="CFD0D8"/>
                </a:solidFill>
                <a:latin typeface="Gill Sans MT"/>
                <a:cs typeface="Gill Sans MT"/>
              </a:rPr>
              <a:t>Russia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5" dirty="0">
                <a:solidFill>
                  <a:srgbClr val="CFD0D8"/>
                </a:solidFill>
                <a:latin typeface="Gill Sans MT"/>
                <a:cs typeface="Gill Sans MT"/>
              </a:rPr>
              <a:t>consistently</a:t>
            </a:r>
            <a:r>
              <a:rPr sz="1850" spc="-1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25" dirty="0">
                <a:solidFill>
                  <a:srgbClr val="CFD0D8"/>
                </a:solidFill>
                <a:latin typeface="Gill Sans MT"/>
                <a:cs typeface="Gill Sans MT"/>
              </a:rPr>
              <a:t>lead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60" dirty="0">
                <a:solidFill>
                  <a:srgbClr val="CFD0D8"/>
                </a:solidFill>
                <a:latin typeface="Gill Sans MT"/>
                <a:cs typeface="Gill Sans MT"/>
              </a:rPr>
              <a:t>total</a:t>
            </a:r>
            <a:r>
              <a:rPr sz="1850" spc="-1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40" dirty="0">
                <a:solidFill>
                  <a:srgbClr val="CFD0D8"/>
                </a:solidFill>
                <a:latin typeface="Gill Sans MT"/>
                <a:cs typeface="Gill Sans MT"/>
              </a:rPr>
              <a:t>medal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90" dirty="0">
                <a:solidFill>
                  <a:srgbClr val="CFD0D8"/>
                </a:solidFill>
                <a:latin typeface="Gill Sans MT"/>
                <a:cs typeface="Gill Sans MT"/>
              </a:rPr>
              <a:t>counts,</a:t>
            </a:r>
            <a:r>
              <a:rPr sz="1850" spc="-1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114" dirty="0">
                <a:solidFill>
                  <a:srgbClr val="CFD0D8"/>
                </a:solidFill>
                <a:latin typeface="Gill Sans MT"/>
                <a:cs typeface="Gill Sans MT"/>
              </a:rPr>
              <a:t>highlighting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dirty="0">
                <a:solidFill>
                  <a:srgbClr val="CFD0D8"/>
                </a:solidFill>
                <a:latin typeface="Gill Sans MT"/>
                <a:cs typeface="Gill Sans MT"/>
              </a:rPr>
              <a:t>their</a:t>
            </a:r>
            <a:r>
              <a:rPr sz="1850" spc="-2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1850" spc="70" dirty="0">
                <a:solidFill>
                  <a:srgbClr val="CFD0D8"/>
                </a:solidFill>
                <a:latin typeface="Gill Sans MT"/>
                <a:cs typeface="Gill Sans MT"/>
              </a:rPr>
              <a:t>historical </a:t>
            </a:r>
            <a:r>
              <a:rPr sz="1850" spc="160" dirty="0">
                <a:solidFill>
                  <a:srgbClr val="CFD0D8"/>
                </a:solidFill>
                <a:latin typeface="Gill Sans MT"/>
                <a:cs typeface="Gill Sans MT"/>
              </a:rPr>
              <a:t>success.</a:t>
            </a:r>
            <a:endParaRPr sz="185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Conclusion</a:t>
            </a:r>
            <a:r>
              <a:rPr spc="-145" dirty="0"/>
              <a:t> </a:t>
            </a:r>
            <a:r>
              <a:rPr spc="355" dirty="0"/>
              <a:t>and</a:t>
            </a:r>
            <a:r>
              <a:rPr spc="-145" dirty="0"/>
              <a:t> </a:t>
            </a:r>
            <a:r>
              <a:rPr spc="80" dirty="0"/>
              <a:t>Key</a:t>
            </a:r>
            <a:r>
              <a:rPr spc="-145" dirty="0"/>
              <a:t> </a:t>
            </a:r>
            <a:r>
              <a:rPr spc="315" dirty="0"/>
              <a:t>Findings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930" y="2004120"/>
            <a:ext cx="1636867" cy="146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5003" y="2622929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1</a:t>
            </a:r>
            <a:endParaRPr sz="25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5710" y="2495284"/>
            <a:ext cx="29178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Participation</a:t>
            </a:r>
            <a:r>
              <a:rPr sz="2500" spc="-7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500" spc="-10" dirty="0">
                <a:solidFill>
                  <a:srgbClr val="CFD0D8"/>
                </a:solidFill>
                <a:latin typeface="Gill Sans MT"/>
                <a:cs typeface="Gill Sans MT"/>
              </a:rPr>
              <a:t>Growth</a:t>
            </a:r>
            <a:endParaRPr sz="25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2853" y="3489562"/>
            <a:ext cx="13951585" cy="1510030"/>
            <a:chOff x="3382853" y="3489562"/>
            <a:chExt cx="13951585" cy="1510030"/>
          </a:xfrm>
        </p:grpSpPr>
        <p:sp>
          <p:nvSpPr>
            <p:cNvPr id="7" name="object 7"/>
            <p:cNvSpPr/>
            <p:nvPr/>
          </p:nvSpPr>
          <p:spPr>
            <a:xfrm>
              <a:off x="5897605" y="3489562"/>
              <a:ext cx="11436985" cy="14604"/>
            </a:xfrm>
            <a:custGeom>
              <a:avLst/>
              <a:gdLst/>
              <a:ahLst/>
              <a:cxnLst/>
              <a:rect l="l" t="t" r="r" b="b"/>
              <a:pathLst>
                <a:path w="11436985" h="14604">
                  <a:moveTo>
                    <a:pt x="11433352" y="14295"/>
                  </a:moveTo>
                  <a:lnTo>
                    <a:pt x="3230" y="14295"/>
                  </a:lnTo>
                  <a:lnTo>
                    <a:pt x="0" y="11064"/>
                  </a:lnTo>
                  <a:lnTo>
                    <a:pt x="0" y="3261"/>
                  </a:lnTo>
                  <a:lnTo>
                    <a:pt x="3230" y="0"/>
                  </a:lnTo>
                  <a:lnTo>
                    <a:pt x="11433352" y="0"/>
                  </a:lnTo>
                  <a:lnTo>
                    <a:pt x="11436583" y="3261"/>
                  </a:lnTo>
                  <a:lnTo>
                    <a:pt x="11436583" y="11064"/>
                  </a:lnTo>
                  <a:lnTo>
                    <a:pt x="11433352" y="14295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2853" y="3533332"/>
              <a:ext cx="3267059" cy="14659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15003" y="3970422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2</a:t>
            </a:r>
            <a:endParaRPr sz="25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2909" y="4024493"/>
            <a:ext cx="2235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CFD0D8"/>
                </a:solidFill>
                <a:latin typeface="Gill Sans MT"/>
                <a:cs typeface="Gill Sans MT"/>
              </a:rPr>
              <a:t>Gender</a:t>
            </a:r>
            <a:r>
              <a:rPr sz="2500" spc="9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500" spc="95" dirty="0">
                <a:solidFill>
                  <a:srgbClr val="CFD0D8"/>
                </a:solidFill>
                <a:latin typeface="Gill Sans MT"/>
                <a:cs typeface="Gill Sans MT"/>
              </a:rPr>
              <a:t>Equality</a:t>
            </a:r>
            <a:endParaRPr sz="250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5647" y="5018775"/>
            <a:ext cx="14768830" cy="1510665"/>
            <a:chOff x="2565647" y="5018775"/>
            <a:chExt cx="14768830" cy="1510665"/>
          </a:xfrm>
        </p:grpSpPr>
        <p:sp>
          <p:nvSpPr>
            <p:cNvPr id="12" name="object 12"/>
            <p:cNvSpPr/>
            <p:nvPr/>
          </p:nvSpPr>
          <p:spPr>
            <a:xfrm>
              <a:off x="6714836" y="5018775"/>
              <a:ext cx="10619740" cy="14604"/>
            </a:xfrm>
            <a:custGeom>
              <a:avLst/>
              <a:gdLst/>
              <a:ahLst/>
              <a:cxnLst/>
              <a:rect l="l" t="t" r="r" b="b"/>
              <a:pathLst>
                <a:path w="10619740" h="14604">
                  <a:moveTo>
                    <a:pt x="10616092" y="14295"/>
                  </a:moveTo>
                  <a:lnTo>
                    <a:pt x="3230" y="14295"/>
                  </a:lnTo>
                  <a:lnTo>
                    <a:pt x="0" y="11064"/>
                  </a:lnTo>
                  <a:lnTo>
                    <a:pt x="0" y="3230"/>
                  </a:lnTo>
                  <a:lnTo>
                    <a:pt x="3230" y="0"/>
                  </a:lnTo>
                  <a:lnTo>
                    <a:pt x="10616092" y="0"/>
                  </a:lnTo>
                  <a:lnTo>
                    <a:pt x="10619323" y="3230"/>
                  </a:lnTo>
                  <a:lnTo>
                    <a:pt x="10619323" y="11064"/>
                  </a:lnTo>
                  <a:lnTo>
                    <a:pt x="10616092" y="14295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647" y="5062544"/>
              <a:ext cx="4905359" cy="146663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915003" y="5499634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3</a:t>
            </a:r>
            <a:endParaRPr sz="25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9986" y="5553705"/>
            <a:ext cx="1383665" cy="7969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25"/>
              </a:spcBef>
            </a:pPr>
            <a:r>
              <a:rPr sz="2500" spc="25" dirty="0">
                <a:solidFill>
                  <a:srgbClr val="CFD0D8"/>
                </a:solidFill>
                <a:latin typeface="Gill Sans MT"/>
                <a:cs typeface="Gill Sans MT"/>
              </a:rPr>
              <a:t>Top </a:t>
            </a:r>
            <a:r>
              <a:rPr sz="2500" spc="35" dirty="0">
                <a:solidFill>
                  <a:srgbClr val="CFD0D8"/>
                </a:solidFill>
                <a:latin typeface="Gill Sans MT"/>
                <a:cs typeface="Gill Sans MT"/>
              </a:rPr>
              <a:t>Countries</a:t>
            </a:r>
            <a:endParaRPr sz="2500">
              <a:latin typeface="Gill Sans MT"/>
              <a:cs typeface="Gill Sans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48582" y="6547987"/>
            <a:ext cx="15586075" cy="1510030"/>
            <a:chOff x="1748582" y="6547987"/>
            <a:chExt cx="15586075" cy="1510030"/>
          </a:xfrm>
        </p:grpSpPr>
        <p:sp>
          <p:nvSpPr>
            <p:cNvPr id="17" name="object 17"/>
            <p:cNvSpPr/>
            <p:nvPr/>
          </p:nvSpPr>
          <p:spPr>
            <a:xfrm>
              <a:off x="7531882" y="6547987"/>
              <a:ext cx="9802495" cy="14604"/>
            </a:xfrm>
            <a:custGeom>
              <a:avLst/>
              <a:gdLst/>
              <a:ahLst/>
              <a:cxnLst/>
              <a:rect l="l" t="t" r="r" b="b"/>
              <a:pathLst>
                <a:path w="9802494" h="14604">
                  <a:moveTo>
                    <a:pt x="9799045" y="14295"/>
                  </a:moveTo>
                  <a:lnTo>
                    <a:pt x="3261" y="14295"/>
                  </a:lnTo>
                  <a:lnTo>
                    <a:pt x="0" y="11064"/>
                  </a:lnTo>
                  <a:lnTo>
                    <a:pt x="0" y="3230"/>
                  </a:lnTo>
                  <a:lnTo>
                    <a:pt x="3261" y="0"/>
                  </a:lnTo>
                  <a:lnTo>
                    <a:pt x="9799045" y="0"/>
                  </a:lnTo>
                  <a:lnTo>
                    <a:pt x="9802276" y="3230"/>
                  </a:lnTo>
                  <a:lnTo>
                    <a:pt x="9802276" y="11064"/>
                  </a:lnTo>
                  <a:lnTo>
                    <a:pt x="9799045" y="14295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8582" y="6591757"/>
              <a:ext cx="6534149" cy="146593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15003" y="7028846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4</a:t>
            </a:r>
            <a:endParaRPr sz="25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7064" y="6803263"/>
            <a:ext cx="4283710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10" dirty="0">
                <a:solidFill>
                  <a:srgbClr val="CFD0D8"/>
                </a:solidFill>
                <a:latin typeface="Gill Sans MT"/>
                <a:cs typeface="Gill Sans MT"/>
              </a:rPr>
              <a:t>Age</a:t>
            </a:r>
            <a:endParaRPr sz="2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spc="60" dirty="0">
                <a:solidFill>
                  <a:srgbClr val="CFD0D8"/>
                </a:solidFill>
                <a:latin typeface="Gill Sans MT"/>
                <a:cs typeface="Gill Sans MT"/>
              </a:rPr>
              <a:t>Athletes</a:t>
            </a:r>
            <a:r>
              <a:rPr sz="200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tend</a:t>
            </a:r>
            <a:r>
              <a:rPr sz="200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CFD0D8"/>
                </a:solidFill>
                <a:latin typeface="Gill Sans MT"/>
                <a:cs typeface="Gill Sans MT"/>
              </a:rPr>
              <a:t>to</a:t>
            </a:r>
            <a:r>
              <a:rPr sz="200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114" dirty="0">
                <a:solidFill>
                  <a:srgbClr val="CFD0D8"/>
                </a:solidFill>
                <a:latin typeface="Gill Sans MT"/>
                <a:cs typeface="Gill Sans MT"/>
              </a:rPr>
              <a:t>peak</a:t>
            </a:r>
            <a:r>
              <a:rPr sz="200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in</a:t>
            </a:r>
            <a:r>
              <a:rPr sz="2000" spc="-3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CFD0D8"/>
                </a:solidFill>
                <a:latin typeface="Gill Sans MT"/>
                <a:cs typeface="Gill Sans MT"/>
              </a:rPr>
              <a:t>their</a:t>
            </a:r>
            <a:r>
              <a:rPr sz="2000" spc="-4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90" dirty="0">
                <a:solidFill>
                  <a:srgbClr val="CFD0D8"/>
                </a:solidFill>
                <a:latin typeface="Gill Sans MT"/>
                <a:cs typeface="Gill Sans MT"/>
              </a:rPr>
              <a:t>20s-</a:t>
            </a:r>
            <a:r>
              <a:rPr sz="2000" spc="120" dirty="0">
                <a:solidFill>
                  <a:srgbClr val="CFD0D8"/>
                </a:solidFill>
                <a:latin typeface="Gill Sans MT"/>
                <a:cs typeface="Gill Sans MT"/>
              </a:rPr>
              <a:t>30s.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31514" y="8077200"/>
            <a:ext cx="16402685" cy="1510665"/>
            <a:chOff x="931514" y="8077200"/>
            <a:chExt cx="16402685" cy="1510665"/>
          </a:xfrm>
        </p:grpSpPr>
        <p:sp>
          <p:nvSpPr>
            <p:cNvPr id="22" name="object 22"/>
            <p:cNvSpPr/>
            <p:nvPr/>
          </p:nvSpPr>
          <p:spPr>
            <a:xfrm>
              <a:off x="8348960" y="8077200"/>
              <a:ext cx="8985250" cy="14604"/>
            </a:xfrm>
            <a:custGeom>
              <a:avLst/>
              <a:gdLst/>
              <a:ahLst/>
              <a:cxnLst/>
              <a:rect l="l" t="t" r="r" b="b"/>
              <a:pathLst>
                <a:path w="8985250" h="14604">
                  <a:moveTo>
                    <a:pt x="8981968" y="14295"/>
                  </a:moveTo>
                  <a:lnTo>
                    <a:pt x="3230" y="14295"/>
                  </a:lnTo>
                  <a:lnTo>
                    <a:pt x="0" y="11033"/>
                  </a:lnTo>
                  <a:lnTo>
                    <a:pt x="0" y="3230"/>
                  </a:lnTo>
                  <a:lnTo>
                    <a:pt x="3230" y="0"/>
                  </a:lnTo>
                  <a:lnTo>
                    <a:pt x="8981968" y="0"/>
                  </a:lnTo>
                  <a:lnTo>
                    <a:pt x="8985229" y="3230"/>
                  </a:lnTo>
                  <a:lnTo>
                    <a:pt x="8985229" y="11033"/>
                  </a:lnTo>
                  <a:lnTo>
                    <a:pt x="8981968" y="14295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514" y="8120969"/>
              <a:ext cx="8172449" cy="146636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915003" y="8558058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0" dirty="0">
                <a:solidFill>
                  <a:srgbClr val="CFD0D8"/>
                </a:solidFill>
                <a:latin typeface="Gill Sans MT"/>
                <a:cs typeface="Gill Sans MT"/>
              </a:rPr>
              <a:t>5</a:t>
            </a:r>
            <a:endParaRPr sz="25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44263" y="8332475"/>
            <a:ext cx="498157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90" dirty="0">
                <a:solidFill>
                  <a:srgbClr val="CFD0D8"/>
                </a:solidFill>
                <a:latin typeface="Gill Sans MT"/>
                <a:cs typeface="Gill Sans MT"/>
              </a:rPr>
              <a:t>Height</a:t>
            </a:r>
            <a:r>
              <a:rPr sz="2500" spc="-9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500" dirty="0">
                <a:solidFill>
                  <a:srgbClr val="CFD0D8"/>
                </a:solidFill>
                <a:latin typeface="Gill Sans MT"/>
                <a:cs typeface="Gill Sans MT"/>
              </a:rPr>
              <a:t>&amp;</a:t>
            </a:r>
            <a:r>
              <a:rPr sz="2500" spc="-9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500" spc="-10" dirty="0">
                <a:solidFill>
                  <a:srgbClr val="CFD0D8"/>
                </a:solidFill>
                <a:latin typeface="Gill Sans MT"/>
                <a:cs typeface="Gill Sans MT"/>
              </a:rPr>
              <a:t>Weight</a:t>
            </a:r>
            <a:endParaRPr sz="2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spc="-50" dirty="0">
                <a:solidFill>
                  <a:srgbClr val="CFD0D8"/>
                </a:solidFill>
                <a:latin typeface="Gill Sans MT"/>
                <a:cs typeface="Gill Sans MT"/>
              </a:rPr>
              <a:t>No</a:t>
            </a:r>
            <a:r>
              <a:rPr sz="2000" spc="60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80" dirty="0">
                <a:solidFill>
                  <a:srgbClr val="CFD0D8"/>
                </a:solidFill>
                <a:latin typeface="Gill Sans MT"/>
                <a:cs typeface="Gill Sans MT"/>
              </a:rPr>
              <a:t>strong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CFD0D8"/>
                </a:solidFill>
                <a:latin typeface="Gill Sans MT"/>
                <a:cs typeface="Gill Sans MT"/>
              </a:rPr>
              <a:t>correlation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CFD0D8"/>
                </a:solidFill>
                <a:latin typeface="Gill Sans MT"/>
                <a:cs typeface="Gill Sans MT"/>
              </a:rPr>
              <a:t>with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130" dirty="0">
                <a:solidFill>
                  <a:srgbClr val="CFD0D8"/>
                </a:solidFill>
                <a:latin typeface="Gill Sans MT"/>
                <a:cs typeface="Gill Sans MT"/>
              </a:rPr>
              <a:t>medal</a:t>
            </a:r>
            <a:r>
              <a:rPr sz="2000" spc="65" dirty="0">
                <a:solidFill>
                  <a:srgbClr val="CFD0D8"/>
                </a:solidFill>
                <a:latin typeface="Gill Sans MT"/>
                <a:cs typeface="Gill Sans MT"/>
              </a:rPr>
              <a:t> </a:t>
            </a:r>
            <a:r>
              <a:rPr sz="2000" spc="90" dirty="0">
                <a:solidFill>
                  <a:srgbClr val="CFD0D8"/>
                </a:solidFill>
                <a:latin typeface="Gill Sans MT"/>
                <a:cs typeface="Gill Sans MT"/>
              </a:rPr>
              <a:t>outcomes.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86431-C8B7-DE41-15A3-3C953E987289}"/>
              </a:ext>
            </a:extLst>
          </p:cNvPr>
          <p:cNvSpPr txBox="1"/>
          <p:nvPr/>
        </p:nvSpPr>
        <p:spPr>
          <a:xfrm>
            <a:off x="5867400" y="3924300"/>
            <a:ext cx="1104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5878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235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Gill Sans MT</vt:lpstr>
      <vt:lpstr>Office Theme</vt:lpstr>
      <vt:lpstr>Olympic Athlete Performance and Trends Analysis</vt:lpstr>
      <vt:lpstr>Introduction and Dataset Overview</vt:lpstr>
      <vt:lpstr>Data Preprocessing and Handling Missing Values</vt:lpstr>
      <vt:lpstr>Key Visualizations and Insights</vt:lpstr>
      <vt:lpstr>Conclusion and Key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Olympic-Athlete-Performance-and-Trends-Analysis.pptx</dc:title>
  <dc:creator>Vanshika Goyal</dc:creator>
  <cp:keywords>DAGYN7QsOng,BAGBgkU5g54</cp:keywords>
  <cp:lastModifiedBy>PARV UPADHYAY</cp:lastModifiedBy>
  <cp:revision>2</cp:revision>
  <dcterms:created xsi:type="dcterms:W3CDTF">2025-06-03T18:05:32Z</dcterms:created>
  <dcterms:modified xsi:type="dcterms:W3CDTF">2025-06-03T18:12:20Z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2025-06-03T00:00:00Z</vt:filetime>
  </property>
  <property fmtid="{D5CDD505-2E9C-101B-9397-08002B2CF9AE}" pid="5" name="Producer">
    <vt:lpwstr>3-Heights(TM) PDF Security Shell 4.8.25.2 (http://www.pdf-tools.com)</vt:lpwstr>
  </property>
</Properties>
</file>