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6800" cy="30279975"/>
  <p:notesSz cx="6858000" cy="9144000"/>
  <p:defaultTextStyle>
    <a:defPPr>
      <a:defRPr lang="ro-RO"/>
    </a:defPPr>
    <a:lvl1pPr marL="0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59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19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78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37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797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57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16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75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405E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467" autoAdjust="0"/>
  </p:normalViewPr>
  <p:slideViewPr>
    <p:cSldViewPr>
      <p:cViewPr varScale="1">
        <p:scale>
          <a:sx n="26" d="100"/>
          <a:sy n="26" d="100"/>
        </p:scale>
        <p:origin x="5676" y="18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9C949-C6F3-4AA0-8FA5-49E25590269F}" type="datetimeFigureOut">
              <a:rPr lang="ro-RO" smtClean="0"/>
              <a:t>02.05.2022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E88CB-4F5C-4DF2-9935-BFD6EE6B408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08288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638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23195" algn="l" defTabSz="64638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46389" algn="l" defTabSz="64638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69584" algn="l" defTabSz="64638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92779" algn="l" defTabSz="64638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615973" algn="l" defTabSz="64638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39168" algn="l" defTabSz="64638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62363" algn="l" defTabSz="64638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85557" algn="l" defTabSz="64638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>
          <a:xfrm>
            <a:off x="2217738" y="685800"/>
            <a:ext cx="2422525" cy="3429000"/>
          </a:xfrm>
        </p:spPr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E88CB-4F5C-4DF2-9935-BFD6EE6B4087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3802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604010" y="9406421"/>
            <a:ext cx="18178780" cy="6490569"/>
          </a:xfrm>
        </p:spPr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Clic pentru a edita stilul de subtitlu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6ED-6203-45E8-8FA6-7E72DF575D9B}" type="datetimeFigureOut">
              <a:rPr lang="ro-RO" smtClean="0"/>
              <a:t>02.05.2022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A1B8-8DCC-46A2-8F30-DC108E1F2D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9014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6ED-6203-45E8-8FA6-7E72DF575D9B}" type="datetimeFigureOut">
              <a:rPr lang="ro-RO" smtClean="0"/>
              <a:t>02.05.2022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A1B8-8DCC-46A2-8F30-DC108E1F2D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4901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51346887" y="7569994"/>
            <a:ext cx="15932422" cy="161268904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3542190" y="7569994"/>
            <a:ext cx="47448251" cy="161268904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6ED-6203-45E8-8FA6-7E72DF575D9B}" type="datetimeFigureOut">
              <a:rPr lang="ro-RO" smtClean="0"/>
              <a:t>02.05.2022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A1B8-8DCC-46A2-8F30-DC108E1F2D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2224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6ED-6203-45E8-8FA6-7E72DF575D9B}" type="datetimeFigureOut">
              <a:rPr lang="ro-RO" smtClean="0"/>
              <a:t>02.05.2022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A1B8-8DCC-46A2-8F30-DC108E1F2D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5713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40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689410" y="12833947"/>
            <a:ext cx="18178780" cy="6623743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615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19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7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3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79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5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1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7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6ED-6203-45E8-8FA6-7E72DF575D9B}" type="datetimeFigureOut">
              <a:rPr lang="ro-RO" smtClean="0"/>
              <a:t>02.05.2022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A1B8-8DCC-46A2-8F30-DC108E1F2D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6553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3542191" y="44102223"/>
            <a:ext cx="31690337" cy="124736674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35588973" y="44102223"/>
            <a:ext cx="31690335" cy="124736674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6ED-6203-45E8-8FA6-7E72DF575D9B}" type="datetimeFigureOut">
              <a:rPr lang="ro-RO" smtClean="0"/>
              <a:t>02.05.2022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A1B8-8DCC-46A2-8F30-DC108E1F2D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101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2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069340" y="6777951"/>
            <a:ext cx="9449551" cy="2824727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159" indent="0">
              <a:buNone/>
              <a:defRPr sz="6400" b="1"/>
            </a:lvl2pPr>
            <a:lvl3pPr marL="2952319" indent="0">
              <a:buNone/>
              <a:defRPr sz="5800" b="1"/>
            </a:lvl3pPr>
            <a:lvl4pPr marL="4428478" indent="0">
              <a:buNone/>
              <a:defRPr sz="5200" b="1"/>
            </a:lvl4pPr>
            <a:lvl5pPr marL="5904637" indent="0">
              <a:buNone/>
              <a:defRPr sz="5200" b="1"/>
            </a:lvl5pPr>
            <a:lvl6pPr marL="7380797" indent="0">
              <a:buNone/>
              <a:defRPr sz="5200" b="1"/>
            </a:lvl6pPr>
            <a:lvl7pPr marL="8856957" indent="0">
              <a:buNone/>
              <a:defRPr sz="5200" b="1"/>
            </a:lvl7pPr>
            <a:lvl8pPr marL="10333116" indent="0">
              <a:buNone/>
              <a:defRPr sz="5200" b="1"/>
            </a:lvl8pPr>
            <a:lvl9pPr marL="11809275" indent="0">
              <a:buNone/>
              <a:defRPr sz="52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1069340" y="9602678"/>
            <a:ext cx="9449551" cy="17446034"/>
          </a:xfrm>
        </p:spPr>
        <p:txBody>
          <a:bodyPr/>
          <a:lstStyle>
            <a:lvl1pPr>
              <a:defRPr sz="7800"/>
            </a:lvl1pPr>
            <a:lvl2pPr>
              <a:defRPr sz="64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10864198" y="6777951"/>
            <a:ext cx="9453263" cy="2824727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159" indent="0">
              <a:buNone/>
              <a:defRPr sz="6400" b="1"/>
            </a:lvl2pPr>
            <a:lvl3pPr marL="2952319" indent="0">
              <a:buNone/>
              <a:defRPr sz="5800" b="1"/>
            </a:lvl3pPr>
            <a:lvl4pPr marL="4428478" indent="0">
              <a:buNone/>
              <a:defRPr sz="5200" b="1"/>
            </a:lvl4pPr>
            <a:lvl5pPr marL="5904637" indent="0">
              <a:buNone/>
              <a:defRPr sz="5200" b="1"/>
            </a:lvl5pPr>
            <a:lvl6pPr marL="7380797" indent="0">
              <a:buNone/>
              <a:defRPr sz="5200" b="1"/>
            </a:lvl6pPr>
            <a:lvl7pPr marL="8856957" indent="0">
              <a:buNone/>
              <a:defRPr sz="5200" b="1"/>
            </a:lvl7pPr>
            <a:lvl8pPr marL="10333116" indent="0">
              <a:buNone/>
              <a:defRPr sz="5200" b="1"/>
            </a:lvl8pPr>
            <a:lvl9pPr marL="11809275" indent="0">
              <a:buNone/>
              <a:defRPr sz="52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10864198" y="9602678"/>
            <a:ext cx="9453263" cy="17446034"/>
          </a:xfrm>
        </p:spPr>
        <p:txBody>
          <a:bodyPr/>
          <a:lstStyle>
            <a:lvl1pPr>
              <a:defRPr sz="7800"/>
            </a:lvl1pPr>
            <a:lvl2pPr>
              <a:defRPr sz="64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6ED-6203-45E8-8FA6-7E72DF575D9B}" type="datetimeFigureOut">
              <a:rPr lang="ro-RO" smtClean="0"/>
              <a:t>02.05.2022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A1B8-8DCC-46A2-8F30-DC108E1F2D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8510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6ED-6203-45E8-8FA6-7E72DF575D9B}" type="datetimeFigureOut">
              <a:rPr lang="ro-RO" smtClean="0"/>
              <a:t>02.05.2022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A1B8-8DCC-46A2-8F30-DC108E1F2D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4859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6ED-6203-45E8-8FA6-7E72DF575D9B}" type="datetimeFigureOut">
              <a:rPr lang="ro-RO" smtClean="0"/>
              <a:t>02.05.2022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A1B8-8DCC-46A2-8F30-DC108E1F2D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669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8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069341" y="6336368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59" indent="0">
              <a:buNone/>
              <a:defRPr sz="3900"/>
            </a:lvl2pPr>
            <a:lvl3pPr marL="2952319" indent="0">
              <a:buNone/>
              <a:defRPr sz="3300"/>
            </a:lvl3pPr>
            <a:lvl4pPr marL="4428478" indent="0">
              <a:buNone/>
              <a:defRPr sz="2900"/>
            </a:lvl4pPr>
            <a:lvl5pPr marL="5904637" indent="0">
              <a:buNone/>
              <a:defRPr sz="2900"/>
            </a:lvl5pPr>
            <a:lvl6pPr marL="7380797" indent="0">
              <a:buNone/>
              <a:defRPr sz="2900"/>
            </a:lvl6pPr>
            <a:lvl7pPr marL="8856957" indent="0">
              <a:buNone/>
              <a:defRPr sz="2900"/>
            </a:lvl7pPr>
            <a:lvl8pPr marL="10333116" indent="0">
              <a:buNone/>
              <a:defRPr sz="2900"/>
            </a:lvl8pPr>
            <a:lvl9pPr marL="11809275" indent="0">
              <a:buNone/>
              <a:defRPr sz="29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6ED-6203-45E8-8FA6-7E72DF575D9B}" type="datetimeFigureOut">
              <a:rPr lang="ro-RO" smtClean="0"/>
              <a:t>02.05.2022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A1B8-8DCC-46A2-8F30-DC108E1F2D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4457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191963" y="21195983"/>
            <a:ext cx="12832080" cy="2502306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4191963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59" indent="0">
              <a:buNone/>
              <a:defRPr sz="9000"/>
            </a:lvl2pPr>
            <a:lvl3pPr marL="2952319" indent="0">
              <a:buNone/>
              <a:defRPr sz="7800"/>
            </a:lvl3pPr>
            <a:lvl4pPr marL="4428478" indent="0">
              <a:buNone/>
              <a:defRPr sz="6400"/>
            </a:lvl4pPr>
            <a:lvl5pPr marL="5904637" indent="0">
              <a:buNone/>
              <a:defRPr sz="6400"/>
            </a:lvl5pPr>
            <a:lvl6pPr marL="7380797" indent="0">
              <a:buNone/>
              <a:defRPr sz="6400"/>
            </a:lvl6pPr>
            <a:lvl7pPr marL="8856957" indent="0">
              <a:buNone/>
              <a:defRPr sz="6400"/>
            </a:lvl7pPr>
            <a:lvl8pPr marL="10333116" indent="0">
              <a:buNone/>
              <a:defRPr sz="6400"/>
            </a:lvl8pPr>
            <a:lvl9pPr marL="11809275" indent="0">
              <a:buNone/>
              <a:defRPr sz="64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191963" y="23698289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59" indent="0">
              <a:buNone/>
              <a:defRPr sz="3900"/>
            </a:lvl2pPr>
            <a:lvl3pPr marL="2952319" indent="0">
              <a:buNone/>
              <a:defRPr sz="3300"/>
            </a:lvl3pPr>
            <a:lvl4pPr marL="4428478" indent="0">
              <a:buNone/>
              <a:defRPr sz="2900"/>
            </a:lvl4pPr>
            <a:lvl5pPr marL="5904637" indent="0">
              <a:buNone/>
              <a:defRPr sz="2900"/>
            </a:lvl5pPr>
            <a:lvl6pPr marL="7380797" indent="0">
              <a:buNone/>
              <a:defRPr sz="2900"/>
            </a:lvl6pPr>
            <a:lvl7pPr marL="8856957" indent="0">
              <a:buNone/>
              <a:defRPr sz="2900"/>
            </a:lvl7pPr>
            <a:lvl8pPr marL="10333116" indent="0">
              <a:buNone/>
              <a:defRPr sz="2900"/>
            </a:lvl8pPr>
            <a:lvl9pPr marL="11809275" indent="0">
              <a:buNone/>
              <a:defRPr sz="29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6ED-6203-45E8-8FA6-7E72DF575D9B}" type="datetimeFigureOut">
              <a:rPr lang="ro-RO" smtClean="0"/>
              <a:t>02.05.2022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A1B8-8DCC-46A2-8F30-DC108E1F2D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1833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2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4" cy="161212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F96ED-6203-45E8-8FA6-7E72DF575D9B}" type="datetimeFigureOut">
              <a:rPr lang="ro-RO" smtClean="0"/>
              <a:t>02.05.2022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4" cy="161212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4A1B8-8DCC-46A2-8F30-DC108E1F2D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4284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19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19" indent="-1107119" algn="l" defTabSz="295231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59" indent="-922600" algn="l" defTabSz="2952319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398" indent="-738080" algn="l" defTabSz="2952319" rtl="0" eaLnBrk="1" latinLnBrk="0" hangingPunct="1">
        <a:spcBef>
          <a:spcPct val="20000"/>
        </a:spcBef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57" indent="-738080" algn="l" defTabSz="2952319" rtl="0" eaLnBrk="1" latinLnBrk="0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17" indent="-738080" algn="l" defTabSz="2952319" rtl="0" eaLnBrk="1" latinLnBrk="0" hangingPunct="1">
        <a:spcBef>
          <a:spcPct val="20000"/>
        </a:spcBef>
        <a:buFont typeface="Arial" panose="020B0604020202020204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77" indent="-738080" algn="l" defTabSz="2952319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36" indent="-738080" algn="l" defTabSz="2952319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196" indent="-738080" algn="l" defTabSz="2952319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55" indent="-738080" algn="l" defTabSz="2952319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59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19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78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37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797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57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16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75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0" y="946968"/>
            <a:ext cx="4691993" cy="2050116"/>
          </a:xfrm>
          <a:ln>
            <a:noFill/>
          </a:ln>
        </p:spPr>
        <p:txBody>
          <a:bodyPr anchor="t">
            <a:normAutofit fontScale="90000"/>
          </a:bodyPr>
          <a:lstStyle/>
          <a:p>
            <a:r>
              <a:rPr lang="en-US" sz="1900" b="1" dirty="0">
                <a:solidFill>
                  <a:srgbClr val="385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FRAMEWORK PENTRU CONFIGURAREA AUTOMAT</a:t>
            </a:r>
            <a:r>
              <a:rPr lang="ro-RO" sz="1900" b="1" dirty="0">
                <a:solidFill>
                  <a:srgbClr val="385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Ă</a:t>
            </a:r>
            <a:r>
              <a:rPr lang="en-US" sz="1900" b="1" dirty="0">
                <a:solidFill>
                  <a:srgbClr val="385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 A SENZORILOR</a:t>
            </a:r>
            <a:br>
              <a:rPr lang="ro-RO" sz="1100" b="1" dirty="0"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ro-RO" sz="1100" b="1" dirty="0">
                <a:latin typeface="Calibri" panose="020F0502020204030204" pitchFamily="34" charset="0"/>
                <a:cs typeface="Arial" panose="020B0604020202020204" pitchFamily="34" charset="0"/>
              </a:rPr>
              <a:t>Absolvent</a:t>
            </a:r>
            <a:r>
              <a:rPr lang="ro-RO" sz="1400" b="1" dirty="0">
                <a:latin typeface="Calibri" panose="020F0502020204030204" pitchFamily="34" charset="0"/>
                <a:cs typeface="Arial" panose="020B0604020202020204" pitchFamily="34" charset="0"/>
              </a:rPr>
              <a:t>  </a:t>
            </a:r>
            <a:br>
              <a:rPr lang="ro-RO" sz="1400" b="1" dirty="0"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ro-RO" sz="1900" b="1" dirty="0">
                <a:solidFill>
                  <a:srgbClr val="385D8A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Andrei-Leonard PÂRVAN</a:t>
            </a:r>
            <a:br>
              <a:rPr lang="ro-RO" sz="2500" b="1" dirty="0">
                <a:solidFill>
                  <a:srgbClr val="385D8A"/>
                </a:solidFill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ro-RO" sz="1100" b="1" dirty="0">
                <a:latin typeface="Calibri" panose="020F0502020204030204" pitchFamily="34" charset="0"/>
                <a:cs typeface="Arial" panose="020B0604020202020204" pitchFamily="34" charset="0"/>
              </a:rPr>
              <a:t>Coordonator</a:t>
            </a:r>
            <a:br>
              <a:rPr lang="ro-RO" sz="1100" b="1" dirty="0"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ro-RO" sz="1900" b="1" dirty="0">
                <a:solidFill>
                  <a:srgbClr val="385D8A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Gabriel-Mihail DANCIU</a:t>
            </a:r>
            <a:br>
              <a:rPr lang="ro-RO" sz="1900" b="1" dirty="0">
                <a:solidFill>
                  <a:srgbClr val="385D8A"/>
                </a:solidFill>
                <a:latin typeface="Calibri" panose="020F0502020204030204" pitchFamily="34" charset="0"/>
                <a:cs typeface="Arial" panose="020B0604020202020204" pitchFamily="34" charset="0"/>
              </a:rPr>
            </a:br>
            <a:br>
              <a:rPr lang="ro-RO" sz="1900" b="1" dirty="0">
                <a:solidFill>
                  <a:srgbClr val="385D8A"/>
                </a:solidFill>
                <a:latin typeface="Calibri" panose="020F0502020204030204" pitchFamily="34" charset="0"/>
                <a:cs typeface="Arial" panose="020B0604020202020204" pitchFamily="34" charset="0"/>
              </a:rPr>
            </a:br>
            <a:br>
              <a:rPr lang="ro-RO" sz="2500" b="1" dirty="0">
                <a:solidFill>
                  <a:srgbClr val="385D8A"/>
                </a:solidFill>
                <a:latin typeface="Calibri" panose="020F0502020204030204" pitchFamily="34" charset="0"/>
                <a:cs typeface="Arial" panose="020B0604020202020204" pitchFamily="34" charset="0"/>
              </a:rPr>
            </a:br>
            <a:br>
              <a:rPr lang="ro-RO" sz="2500" b="1" dirty="0">
                <a:latin typeface="Calibri" panose="020F0502020204030204" pitchFamily="34" charset="0"/>
                <a:cs typeface="Arial" panose="020B0604020202020204" pitchFamily="34" charset="0"/>
              </a:rPr>
            </a:br>
            <a:br>
              <a:rPr lang="ro-RO" sz="800" b="1" dirty="0">
                <a:latin typeface="Calibri" panose="020F0502020204030204" pitchFamily="34" charset="0"/>
              </a:rPr>
            </a:br>
            <a:br>
              <a:rPr lang="vi-VN" sz="800" dirty="0">
                <a:latin typeface="Calibri" panose="020F0502020204030204" pitchFamily="34" charset="0"/>
              </a:rPr>
            </a:br>
            <a:br>
              <a:rPr lang="vi-VN" sz="800" dirty="0"/>
            </a:br>
            <a:br>
              <a:rPr lang="vi-VN" sz="800" dirty="0"/>
            </a:br>
            <a:br>
              <a:rPr lang="vi-VN" sz="800" dirty="0"/>
            </a:br>
            <a:endParaRPr lang="ro-RO" sz="800" dirty="0"/>
          </a:p>
        </p:txBody>
      </p:sp>
      <p:sp>
        <p:nvSpPr>
          <p:cNvPr id="4" name="Dreptunghi 3"/>
          <p:cNvSpPr/>
          <p:nvPr/>
        </p:nvSpPr>
        <p:spPr>
          <a:xfrm>
            <a:off x="0" y="0"/>
            <a:ext cx="4691993" cy="3068679"/>
          </a:xfrm>
          <a:prstGeom prst="rect">
            <a:avLst/>
          </a:prstGeom>
          <a:noFill/>
          <a:ln>
            <a:solidFill>
              <a:srgbClr val="385D8A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39" tIns="32319" rIns="64639" bIns="32319" rtlCol="0" anchor="ctr"/>
          <a:lstStyle/>
          <a:p>
            <a:pPr algn="ctr"/>
            <a:endParaRPr lang="ro-RO"/>
          </a:p>
        </p:txBody>
      </p:sp>
      <p:cxnSp>
        <p:nvCxnSpPr>
          <p:cNvPr id="11" name="Conector drept 10"/>
          <p:cNvCxnSpPr>
            <a:cxnSpLocks/>
          </p:cNvCxnSpPr>
          <p:nvPr/>
        </p:nvCxnSpPr>
        <p:spPr>
          <a:xfrm flipV="1">
            <a:off x="2345576" y="2464887"/>
            <a:ext cx="420" cy="52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tăText 16"/>
          <p:cNvSpPr txBox="1"/>
          <p:nvPr/>
        </p:nvSpPr>
        <p:spPr>
          <a:xfrm>
            <a:off x="95790" y="2577367"/>
            <a:ext cx="2267594" cy="219158"/>
          </a:xfrm>
          <a:prstGeom prst="rect">
            <a:avLst/>
          </a:prstGeom>
          <a:noFill/>
        </p:spPr>
        <p:txBody>
          <a:bodyPr wrap="square" lIns="64639" tIns="32319" rIns="64639" bIns="32319" rtlCol="0">
            <a:spAutoFit/>
          </a:bodyPr>
          <a:lstStyle/>
          <a:p>
            <a:pPr algn="ctr"/>
            <a:r>
              <a:rPr lang="ro-RO" sz="1000" dirty="0"/>
              <a:t>Email: </a:t>
            </a:r>
            <a:r>
              <a:rPr lang="ro-RO" sz="1000" dirty="0">
                <a:solidFill>
                  <a:srgbClr val="385D8A"/>
                </a:solidFill>
              </a:rPr>
              <a:t>andrei.parvan@student.unitbv.ro</a:t>
            </a:r>
          </a:p>
        </p:txBody>
      </p:sp>
      <p:sp>
        <p:nvSpPr>
          <p:cNvPr id="19" name="CasetăText 18"/>
          <p:cNvSpPr txBox="1"/>
          <p:nvPr/>
        </p:nvSpPr>
        <p:spPr>
          <a:xfrm>
            <a:off x="2352139" y="2464887"/>
            <a:ext cx="2289046" cy="526934"/>
          </a:xfrm>
          <a:prstGeom prst="rect">
            <a:avLst/>
          </a:prstGeom>
          <a:noFill/>
        </p:spPr>
        <p:txBody>
          <a:bodyPr wrap="square" lIns="64639" tIns="32319" rIns="64639" bIns="32319" rtlCol="0">
            <a:spAutoFit/>
          </a:bodyPr>
          <a:lstStyle/>
          <a:p>
            <a:pPr algn="ctr"/>
            <a:r>
              <a:rPr lang="ro-RO" sz="1000" dirty="0"/>
              <a:t>Facultatea de </a:t>
            </a:r>
          </a:p>
          <a:p>
            <a:pPr algn="ctr"/>
            <a:r>
              <a:rPr lang="ro-RO" sz="1000" dirty="0">
                <a:solidFill>
                  <a:srgbClr val="385D8A"/>
                </a:solidFill>
              </a:rPr>
              <a:t>Inginerie Electrică și Știința Calculatoarelor</a:t>
            </a:r>
          </a:p>
        </p:txBody>
      </p:sp>
      <p:sp>
        <p:nvSpPr>
          <p:cNvPr id="18" name="Dreptunghi 17"/>
          <p:cNvSpPr/>
          <p:nvPr/>
        </p:nvSpPr>
        <p:spPr>
          <a:xfrm>
            <a:off x="4132540" y="2947460"/>
            <a:ext cx="559453" cy="1212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4639" tIns="32319" rIns="64639" bIns="32319" rtlCol="0" anchor="ctr"/>
          <a:lstStyle/>
          <a:p>
            <a:pPr algn="ctr"/>
            <a:r>
              <a:rPr lang="ro-RO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P.8.11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" y="0"/>
            <a:ext cx="2485345" cy="88165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E7C5AF0-A834-774A-B178-BB4FED813A44}"/>
              </a:ext>
            </a:extLst>
          </p:cNvPr>
          <p:cNvGrpSpPr/>
          <p:nvPr/>
        </p:nvGrpSpPr>
        <p:grpSpPr>
          <a:xfrm>
            <a:off x="-1" y="3163"/>
            <a:ext cx="4706898" cy="1128955"/>
            <a:chOff x="-1" y="3163"/>
            <a:chExt cx="4706898" cy="11289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BAD0D4-0A47-3A49-B4B3-11F5D827E9D9}"/>
                </a:ext>
              </a:extLst>
            </p:cNvPr>
            <p:cNvSpPr/>
            <p:nvPr/>
          </p:nvSpPr>
          <p:spPr>
            <a:xfrm>
              <a:off x="3322120" y="3164"/>
              <a:ext cx="1384777" cy="1128954"/>
            </a:xfrm>
            <a:prstGeom prst="rect">
              <a:avLst/>
            </a:prstGeom>
            <a:solidFill>
              <a:srgbClr val="244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AA128F-A3ED-C346-B92C-A56B6BC58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3163"/>
              <a:ext cx="3492599" cy="112895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9A868A-2E11-49F2-AF80-0BB22A4A6C96}"/>
              </a:ext>
            </a:extLst>
          </p:cNvPr>
          <p:cNvSpPr txBox="1"/>
          <p:nvPr/>
        </p:nvSpPr>
        <p:spPr>
          <a:xfrm>
            <a:off x="5436816" y="440825"/>
            <a:ext cx="14970760" cy="187743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Framework pentru configurarea automată a senzorilor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A4E24A-8EB0-45A7-BAFC-A9239B499139}"/>
              </a:ext>
            </a:extLst>
          </p:cNvPr>
          <p:cNvSpPr txBox="1"/>
          <p:nvPr/>
        </p:nvSpPr>
        <p:spPr>
          <a:xfrm>
            <a:off x="1123305" y="3975540"/>
            <a:ext cx="7035760" cy="984885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067F50-E77E-4C6E-B8ED-99A62A026E9B}"/>
              </a:ext>
            </a:extLst>
          </p:cNvPr>
          <p:cNvSpPr txBox="1"/>
          <p:nvPr/>
        </p:nvSpPr>
        <p:spPr>
          <a:xfrm>
            <a:off x="11629504" y="3640945"/>
            <a:ext cx="7200800" cy="984885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Concept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11B87B-A6FC-4590-9877-CC86B92FF469}"/>
              </a:ext>
            </a:extLst>
          </p:cNvPr>
          <p:cNvSpPr txBox="1"/>
          <p:nvPr/>
        </p:nvSpPr>
        <p:spPr>
          <a:xfrm>
            <a:off x="1123305" y="23982129"/>
            <a:ext cx="5904656" cy="984885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876025-4E26-4000-9A66-9A1583A8C2D2}"/>
              </a:ext>
            </a:extLst>
          </p:cNvPr>
          <p:cNvSpPr txBox="1"/>
          <p:nvPr/>
        </p:nvSpPr>
        <p:spPr>
          <a:xfrm>
            <a:off x="1123305" y="8962372"/>
            <a:ext cx="7035760" cy="984885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Abordare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20660D-6545-4BF3-8F65-C150567B9454}"/>
              </a:ext>
            </a:extLst>
          </p:cNvPr>
          <p:cNvSpPr txBox="1"/>
          <p:nvPr/>
        </p:nvSpPr>
        <p:spPr>
          <a:xfrm>
            <a:off x="1123305" y="5312961"/>
            <a:ext cx="70357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    </a:t>
            </a:r>
            <a:r>
              <a:rPr lang="en-US" sz="3200" dirty="0" err="1"/>
              <a:t>Dezvoltarea</a:t>
            </a:r>
            <a:r>
              <a:rPr lang="en-US" sz="3200" dirty="0"/>
              <a:t> </a:t>
            </a:r>
            <a:r>
              <a:rPr lang="en-US" sz="3200" dirty="0" err="1"/>
              <a:t>unui</a:t>
            </a:r>
            <a:r>
              <a:rPr lang="en-US" sz="3200" dirty="0"/>
              <a:t> framework care s</a:t>
            </a:r>
            <a:r>
              <a:rPr lang="ro-RO" sz="3200" dirty="0"/>
              <a:t>ă ușureze conectarea și gestionarea senzorilor noi conectați în cadrul unui sistem sau să eficientizeze procesul de creare a unui sistem nou.</a:t>
            </a:r>
            <a:endParaRPr lang="en-US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6C3249-FD49-41EE-B04E-FB6BF18B137F}"/>
              </a:ext>
            </a:extLst>
          </p:cNvPr>
          <p:cNvSpPr txBox="1"/>
          <p:nvPr/>
        </p:nvSpPr>
        <p:spPr>
          <a:xfrm>
            <a:off x="10837416" y="26324493"/>
            <a:ext cx="5616624" cy="984885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Avantaje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E321C7-4E28-4874-A667-A2615562E666}"/>
              </a:ext>
            </a:extLst>
          </p:cNvPr>
          <p:cNvSpPr txBox="1"/>
          <p:nvPr/>
        </p:nvSpPr>
        <p:spPr>
          <a:xfrm>
            <a:off x="1123305" y="10117734"/>
            <a:ext cx="70357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     Tot ce trebuie sa facă utilizatorul este să conecteze noul senzor la sistem apoi să specifice în cadrul unui fișier de configurare ce tip de senzor a fost adăugat cât și pinii la care a fost conectat. </a:t>
            </a:r>
          </a:p>
          <a:p>
            <a:pPr algn="ctr"/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0BFB1D-BDA1-4F6E-9587-C598F9F62045}"/>
              </a:ext>
            </a:extLst>
          </p:cNvPr>
          <p:cNvSpPr txBox="1"/>
          <p:nvPr/>
        </p:nvSpPr>
        <p:spPr>
          <a:xfrm>
            <a:off x="10711532" y="17565046"/>
            <a:ext cx="7351720" cy="984885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Ansible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2305DD-E76E-4CC9-AE67-93977AA48E11}"/>
              </a:ext>
            </a:extLst>
          </p:cNvPr>
          <p:cNvSpPr txBox="1"/>
          <p:nvPr/>
        </p:nvSpPr>
        <p:spPr>
          <a:xfrm>
            <a:off x="1123305" y="14312936"/>
            <a:ext cx="7035760" cy="984885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Docker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5EA979-6769-4408-8EE0-BAE029E5FFC6}"/>
              </a:ext>
            </a:extLst>
          </p:cNvPr>
          <p:cNvSpPr txBox="1"/>
          <p:nvPr/>
        </p:nvSpPr>
        <p:spPr>
          <a:xfrm>
            <a:off x="10711532" y="19071764"/>
            <a:ext cx="73517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    Este un program software open-source ce oferă soluții de automatizare a procesului de crearea a unei aplicații și de management al acesteia.</a:t>
            </a:r>
          </a:p>
          <a:p>
            <a:pPr algn="just"/>
            <a:r>
              <a:rPr lang="ro-RO" sz="3200" dirty="0"/>
              <a:t>    În cadrul acestei idei, Ansible este utilizat pentru a automatiza procesul de configurare și anume să verifice dacă există și alte subsisteme în cadrul sistemului principal, să verifice dacă s-au adăugat noi senzori fie în sistemul principal fie într-un subsistem și să inițializeze procesul de configurare.</a:t>
            </a:r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ABDE77-CE6E-4613-AB67-C093AE9DADF7}"/>
              </a:ext>
            </a:extLst>
          </p:cNvPr>
          <p:cNvSpPr txBox="1"/>
          <p:nvPr/>
        </p:nvSpPr>
        <p:spPr>
          <a:xfrm>
            <a:off x="1123305" y="15844179"/>
            <a:ext cx="703576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      Platformă utilizată pentru a dezvolta, exporta și rula chiar și simultan aplicații independente atât între el cât și de sistemul principal.</a:t>
            </a:r>
          </a:p>
          <a:p>
            <a:r>
              <a:rPr lang="ro-RO" sz="3200" dirty="0"/>
              <a:t>      Scopul acestei platforme în cadrul ideei este de a permite fiecărui senzor să ruleze independent atât de restul senzorilor cât și de sistemul principal, eliminând astfel riscul de a afecta ceilalți senzori sau de a bloca sistemul principal în cazul unei defecțiuni a unui singur senzor. Totodată eficientizează procesul de mentenanță a sistemului.</a:t>
            </a:r>
            <a:endParaRPr lang="en-US"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B9F105-83B4-4405-B44B-711283D8406D}"/>
              </a:ext>
            </a:extLst>
          </p:cNvPr>
          <p:cNvSpPr txBox="1"/>
          <p:nvPr/>
        </p:nvSpPr>
        <p:spPr>
          <a:xfrm>
            <a:off x="10837416" y="27607355"/>
            <a:ext cx="7351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3200" dirty="0"/>
              <a:t>Eficiență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3200" dirty="0"/>
              <a:t>Scalabilitate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E3CA3C-1467-45DF-9AB5-B8A38F6B7C89}"/>
              </a:ext>
            </a:extLst>
          </p:cNvPr>
          <p:cNvSpPr txBox="1"/>
          <p:nvPr/>
        </p:nvSpPr>
        <p:spPr>
          <a:xfrm>
            <a:off x="1120205" y="25264991"/>
            <a:ext cx="61926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    Prin utilizarea acestui framework se poate eficientiza configurarea unui sistem respectiv depanarea acestuia putând astfel să reducă chiar si numărul de personal calificat necesar pentru realizarea mentenanței.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BBC75-CEB8-37BA-139F-62DA3AAE8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232" y="5210374"/>
            <a:ext cx="10870062" cy="1183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34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315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Temă Office</vt:lpstr>
      <vt:lpstr>FRAMEWORK PENTRU CONFIGURAREA AUTOMATĂ A SENZORILOR Absolvent   Andrei-Leonard PÂRVAN Coordonator Gabriel-Mihail DANCIU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UNIV T</dc:creator>
  <cp:lastModifiedBy>Andrei-Leonard Parvan</cp:lastModifiedBy>
  <cp:revision>20</cp:revision>
  <dcterms:created xsi:type="dcterms:W3CDTF">2014-01-22T07:14:43Z</dcterms:created>
  <dcterms:modified xsi:type="dcterms:W3CDTF">2022-05-02T17:47:35Z</dcterms:modified>
</cp:coreProperties>
</file>