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vsd" ContentType="application/vnd.visio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34" r:id="rId1"/>
  </p:sldMasterIdLst>
  <p:notesMasterIdLst>
    <p:notesMasterId r:id="rId55"/>
  </p:notesMasterIdLst>
  <p:sldIdLst>
    <p:sldId id="256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90" r:id="rId34"/>
    <p:sldId id="391" r:id="rId35"/>
    <p:sldId id="392" r:id="rId36"/>
    <p:sldId id="393" r:id="rId37"/>
    <p:sldId id="394" r:id="rId38"/>
    <p:sldId id="395" r:id="rId39"/>
    <p:sldId id="396" r:id="rId40"/>
    <p:sldId id="397" r:id="rId41"/>
    <p:sldId id="398" r:id="rId42"/>
    <p:sldId id="399" r:id="rId43"/>
    <p:sldId id="400" r:id="rId44"/>
    <p:sldId id="401" r:id="rId45"/>
    <p:sldId id="402" r:id="rId46"/>
    <p:sldId id="403" r:id="rId47"/>
    <p:sldId id="404" r:id="rId48"/>
    <p:sldId id="405" r:id="rId49"/>
    <p:sldId id="406" r:id="rId50"/>
    <p:sldId id="407" r:id="rId51"/>
    <p:sldId id="408" r:id="rId52"/>
    <p:sldId id="409" r:id="rId53"/>
    <p:sldId id="41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A0"/>
    <a:srgbClr val="288ABA"/>
    <a:srgbClr val="771D82"/>
    <a:srgbClr val="131D82"/>
    <a:srgbClr val="8CBE42"/>
    <a:srgbClr val="AA0533"/>
    <a:srgbClr val="4C2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5198" autoAdjust="0"/>
  </p:normalViewPr>
  <p:slideViewPr>
    <p:cSldViewPr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6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7.xml"/><Relationship Id="rId13" Type="http://schemas.openxmlformats.org/officeDocument/2006/relationships/slide" Target="slides/slide38.xml"/><Relationship Id="rId18" Type="http://schemas.openxmlformats.org/officeDocument/2006/relationships/slide" Target="slides/slide52.xml"/><Relationship Id="rId3" Type="http://schemas.openxmlformats.org/officeDocument/2006/relationships/slide" Target="slides/slide10.xml"/><Relationship Id="rId7" Type="http://schemas.openxmlformats.org/officeDocument/2006/relationships/slide" Target="slides/slide16.xml"/><Relationship Id="rId12" Type="http://schemas.openxmlformats.org/officeDocument/2006/relationships/slide" Target="slides/slide23.xml"/><Relationship Id="rId17" Type="http://schemas.openxmlformats.org/officeDocument/2006/relationships/slide" Target="slides/slide51.xml"/><Relationship Id="rId2" Type="http://schemas.openxmlformats.org/officeDocument/2006/relationships/slide" Target="slides/slide8.xml"/><Relationship Id="rId16" Type="http://schemas.openxmlformats.org/officeDocument/2006/relationships/slide" Target="slides/slide47.xml"/><Relationship Id="rId1" Type="http://schemas.openxmlformats.org/officeDocument/2006/relationships/slide" Target="slides/slide6.xml"/><Relationship Id="rId6" Type="http://schemas.openxmlformats.org/officeDocument/2006/relationships/slide" Target="slides/slide15.xml"/><Relationship Id="rId11" Type="http://schemas.openxmlformats.org/officeDocument/2006/relationships/slide" Target="slides/slide22.xml"/><Relationship Id="rId5" Type="http://schemas.openxmlformats.org/officeDocument/2006/relationships/slide" Target="slides/slide12.xml"/><Relationship Id="rId15" Type="http://schemas.openxmlformats.org/officeDocument/2006/relationships/slide" Target="slides/slide41.xml"/><Relationship Id="rId10" Type="http://schemas.openxmlformats.org/officeDocument/2006/relationships/slide" Target="slides/slide21.xml"/><Relationship Id="rId19" Type="http://schemas.openxmlformats.org/officeDocument/2006/relationships/slide" Target="slides/slide53.xml"/><Relationship Id="rId4" Type="http://schemas.openxmlformats.org/officeDocument/2006/relationships/slide" Target="slides/slide11.xml"/><Relationship Id="rId9" Type="http://schemas.openxmlformats.org/officeDocument/2006/relationships/slide" Target="slides/slide19.xml"/><Relationship Id="rId14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2.wmf"/><Relationship Id="rId1" Type="http://schemas.openxmlformats.org/officeDocument/2006/relationships/image" Target="../media/image52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2.wmf"/><Relationship Id="rId1" Type="http://schemas.openxmlformats.org/officeDocument/2006/relationships/image" Target="../media/image52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27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3A0EA-43E2-40FA-BDD9-7CF63E5B825C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B7502-A3D8-4149-9E28-B3DB13D2A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8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1218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71B681-12D3-4DB4-8488-B001741E4830}" type="slidenum">
              <a:rPr lang="en-US" altLang="ro-RO" sz="1900" b="0" smtClean="0"/>
              <a:pPr/>
              <a:t>2</a:t>
            </a:fld>
            <a:endParaRPr lang="en-US" altLang="ro-RO" sz="1900" b="0" smtClean="0"/>
          </a:p>
        </p:txBody>
      </p:sp>
      <p:sp>
        <p:nvSpPr>
          <p:cNvPr id="1218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0188" y="746125"/>
            <a:ext cx="4071937" cy="3054350"/>
          </a:xfrm>
          <a:solidFill>
            <a:srgbClr val="FFFFFF"/>
          </a:solidFill>
          <a:ln/>
        </p:spPr>
      </p:sp>
      <p:sp>
        <p:nvSpPr>
          <p:cNvPr id="12186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9" tIns="49520" rIns="99039" bIns="49520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1103219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1402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D38D9A-210F-495C-96F1-33BBDB46120F}" type="slidenum">
              <a:rPr lang="en-US" altLang="ro-RO" sz="1900" b="0" smtClean="0"/>
              <a:pPr/>
              <a:t>11</a:t>
            </a:fld>
            <a:endParaRPr lang="en-US" altLang="ro-RO" sz="1900" b="0" smtClean="0"/>
          </a:p>
        </p:txBody>
      </p:sp>
      <p:sp>
        <p:nvSpPr>
          <p:cNvPr id="140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029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9" tIns="49520" rIns="99039" bIns="49520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043186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1423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63FCA84-520B-423B-846E-41A27BCF9A98}" type="slidenum">
              <a:rPr lang="en-US" altLang="ro-RO" sz="1900" b="0" smtClean="0"/>
              <a:pPr/>
              <a:t>12</a:t>
            </a:fld>
            <a:endParaRPr lang="en-US" altLang="ro-RO" sz="1900" b="0" smtClean="0"/>
          </a:p>
        </p:txBody>
      </p:sp>
      <p:sp>
        <p:nvSpPr>
          <p:cNvPr id="142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234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9" tIns="49520" rIns="99039" bIns="49520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406437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144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1E87DA4-0991-4A89-9F27-BAFC21E0A964}" type="slidenum">
              <a:rPr lang="en-US" altLang="ro-RO" sz="1900" b="0" smtClean="0"/>
              <a:pPr/>
              <a:t>13</a:t>
            </a:fld>
            <a:endParaRPr lang="en-US" altLang="ro-RO" sz="1900" b="0" smtClean="0"/>
          </a:p>
        </p:txBody>
      </p:sp>
      <p:sp>
        <p:nvSpPr>
          <p:cNvPr id="144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0188" y="746125"/>
            <a:ext cx="4071937" cy="3054350"/>
          </a:xfrm>
          <a:solidFill>
            <a:srgbClr val="FFFFFF"/>
          </a:solidFill>
          <a:ln/>
        </p:spPr>
      </p:sp>
      <p:sp>
        <p:nvSpPr>
          <p:cNvPr id="14438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9" tIns="49520" rIns="99039" bIns="49520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593804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1464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ED4C10-D6DB-4C0F-97D4-E242DC300F6C}" type="slidenum">
              <a:rPr lang="en-US" altLang="ro-RO" sz="1900" b="0" smtClean="0"/>
              <a:pPr/>
              <a:t>14</a:t>
            </a:fld>
            <a:endParaRPr lang="en-US" altLang="ro-RO" sz="1900" b="0" smtClean="0"/>
          </a:p>
        </p:txBody>
      </p:sp>
      <p:sp>
        <p:nvSpPr>
          <p:cNvPr id="146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643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9" tIns="49520" rIns="99039" bIns="49520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76115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148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D2EAF7-9CD3-46FF-B711-5C66268877BA}" type="slidenum">
              <a:rPr lang="en-US" altLang="ro-RO" sz="1900" b="0" smtClean="0"/>
              <a:pPr/>
              <a:t>15</a:t>
            </a:fld>
            <a:endParaRPr lang="en-US" altLang="ro-RO" sz="1900" b="0" smtClean="0"/>
          </a:p>
        </p:txBody>
      </p:sp>
      <p:sp>
        <p:nvSpPr>
          <p:cNvPr id="148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1775" y="744538"/>
            <a:ext cx="4073525" cy="3055937"/>
          </a:xfrm>
          <a:solidFill>
            <a:srgbClr val="FFFFFF"/>
          </a:solidFill>
          <a:ln/>
        </p:spPr>
      </p:sp>
      <p:sp>
        <p:nvSpPr>
          <p:cNvPr id="14848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8890" tIns="49444" rIns="98890" bIns="49444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491120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150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EA12A2-8EBB-494C-A929-534DC0593F8C}" type="slidenum">
              <a:rPr lang="en-US" altLang="ro-RO" sz="1900" b="0" smtClean="0"/>
              <a:pPr/>
              <a:t>16</a:t>
            </a:fld>
            <a:endParaRPr lang="en-US" altLang="ro-RO" sz="1900" b="0" smtClean="0"/>
          </a:p>
        </p:txBody>
      </p:sp>
      <p:sp>
        <p:nvSpPr>
          <p:cNvPr id="150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1775" y="744538"/>
            <a:ext cx="4073525" cy="3055937"/>
          </a:xfrm>
          <a:solidFill>
            <a:srgbClr val="FFFFFF"/>
          </a:solidFill>
          <a:ln/>
        </p:spPr>
      </p:sp>
      <p:sp>
        <p:nvSpPr>
          <p:cNvPr id="15053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8890" tIns="49444" rIns="98890" bIns="49444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721254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1525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7ADD66-666B-4DE6-844A-82ED3E79EB90}" type="slidenum">
              <a:rPr lang="en-US" altLang="ro-RO" sz="1900" b="0" smtClean="0"/>
              <a:pPr/>
              <a:t>17</a:t>
            </a:fld>
            <a:endParaRPr lang="en-US" altLang="ro-RO" sz="1900" b="0" smtClean="0"/>
          </a:p>
        </p:txBody>
      </p:sp>
      <p:sp>
        <p:nvSpPr>
          <p:cNvPr id="152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258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9" tIns="49520" rIns="99039" bIns="49520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911007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154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4831A2-4093-4176-BCB3-DABACE2B358C}" type="slidenum">
              <a:rPr lang="en-US" altLang="ro-RO" sz="1900" b="0" smtClean="0"/>
              <a:pPr/>
              <a:t>18</a:t>
            </a:fld>
            <a:endParaRPr lang="en-US" altLang="ro-RO" sz="1900" b="0" smtClean="0"/>
          </a:p>
        </p:txBody>
      </p:sp>
      <p:sp>
        <p:nvSpPr>
          <p:cNvPr id="154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462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9" tIns="49520" rIns="99039" bIns="49520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1024034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156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41E11E7-C940-49B9-BEFB-628ADDA2CFE3}" type="slidenum">
              <a:rPr lang="en-US" altLang="ro-RO" sz="1900" b="0" smtClean="0"/>
              <a:pPr/>
              <a:t>19</a:t>
            </a:fld>
            <a:endParaRPr lang="en-US" altLang="ro-RO" sz="1900" b="0" smtClean="0"/>
          </a:p>
        </p:txBody>
      </p:sp>
      <p:sp>
        <p:nvSpPr>
          <p:cNvPr id="156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1775" y="744538"/>
            <a:ext cx="4073525" cy="3055937"/>
          </a:xfrm>
          <a:solidFill>
            <a:srgbClr val="FFFFFF"/>
          </a:solidFill>
          <a:ln/>
        </p:spPr>
      </p:sp>
      <p:sp>
        <p:nvSpPr>
          <p:cNvPr id="15667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8890" tIns="49444" rIns="98890" bIns="49444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249422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1587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2FEE0CA-C819-43EB-A5B9-B68782A63499}" type="slidenum">
              <a:rPr lang="en-US" altLang="ro-RO" sz="1900" b="0" smtClean="0"/>
              <a:pPr/>
              <a:t>20</a:t>
            </a:fld>
            <a:endParaRPr lang="en-US" altLang="ro-RO" sz="1900" b="0" smtClean="0"/>
          </a:p>
        </p:txBody>
      </p:sp>
      <p:sp>
        <p:nvSpPr>
          <p:cNvPr id="158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1775" y="744538"/>
            <a:ext cx="4073525" cy="3055937"/>
          </a:xfrm>
          <a:solidFill>
            <a:srgbClr val="FFFFFF"/>
          </a:solidFill>
          <a:ln/>
        </p:spPr>
      </p:sp>
      <p:sp>
        <p:nvSpPr>
          <p:cNvPr id="15872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8890" tIns="49444" rIns="98890" bIns="49444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361464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1239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52F80F-29AA-4E52-AE83-E4B07DB61EE0}" type="slidenum">
              <a:rPr lang="en-US" altLang="ro-RO" sz="1900" b="0" smtClean="0"/>
              <a:pPr/>
              <a:t>3</a:t>
            </a:fld>
            <a:endParaRPr lang="en-US" altLang="ro-RO" sz="1900" b="0" smtClean="0"/>
          </a:p>
        </p:txBody>
      </p:sp>
      <p:sp>
        <p:nvSpPr>
          <p:cNvPr id="1239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o-RO" altLang="ro-RO" smtClean="0"/>
          </a:p>
        </p:txBody>
      </p:sp>
    </p:spTree>
    <p:extLst>
      <p:ext uri="{BB962C8B-B14F-4D97-AF65-F5344CB8AC3E}">
        <p14:creationId xmlns:p14="http://schemas.microsoft.com/office/powerpoint/2010/main" val="1372936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1607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4F05B4-226E-4C9E-9BE7-AA07D5678CCD}" type="slidenum">
              <a:rPr lang="en-US" altLang="ro-RO" sz="1900" b="0" smtClean="0"/>
              <a:pPr/>
              <a:t>21</a:t>
            </a:fld>
            <a:endParaRPr lang="en-US" altLang="ro-RO" sz="1900" b="0" smtClean="0"/>
          </a:p>
        </p:txBody>
      </p:sp>
      <p:sp>
        <p:nvSpPr>
          <p:cNvPr id="160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1775" y="744538"/>
            <a:ext cx="4073525" cy="3055937"/>
          </a:xfrm>
          <a:solidFill>
            <a:srgbClr val="FFFFFF"/>
          </a:solidFill>
          <a:ln/>
        </p:spPr>
      </p:sp>
      <p:sp>
        <p:nvSpPr>
          <p:cNvPr id="16077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8890" tIns="49444" rIns="98890" bIns="49444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178763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1628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24F67C-09BF-4231-8F9C-DBA819342B3B}" type="slidenum">
              <a:rPr lang="en-US" altLang="ro-RO" sz="1900" b="0" smtClean="0"/>
              <a:pPr/>
              <a:t>22</a:t>
            </a:fld>
            <a:endParaRPr lang="en-US" altLang="ro-RO" sz="1900" b="0" smtClean="0"/>
          </a:p>
        </p:txBody>
      </p:sp>
      <p:sp>
        <p:nvSpPr>
          <p:cNvPr id="162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1775" y="744538"/>
            <a:ext cx="4073525" cy="3055937"/>
          </a:xfrm>
          <a:solidFill>
            <a:srgbClr val="FFFFFF"/>
          </a:solidFill>
          <a:ln/>
        </p:spPr>
      </p:sp>
      <p:sp>
        <p:nvSpPr>
          <p:cNvPr id="16282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8890" tIns="49444" rIns="98890" bIns="49444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5910682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164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5E8A9E-B5A5-4643-A38D-DC7A82A2FA52}" type="slidenum">
              <a:rPr lang="en-US" altLang="ro-RO" sz="1900" b="0" smtClean="0"/>
              <a:pPr/>
              <a:t>23</a:t>
            </a:fld>
            <a:endParaRPr lang="en-US" altLang="ro-RO" sz="1900" b="0" smtClean="0"/>
          </a:p>
        </p:txBody>
      </p:sp>
      <p:sp>
        <p:nvSpPr>
          <p:cNvPr id="164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1775" y="744538"/>
            <a:ext cx="4073525" cy="3055937"/>
          </a:xfrm>
          <a:solidFill>
            <a:srgbClr val="FFFFFF"/>
          </a:solidFill>
          <a:ln/>
        </p:spPr>
      </p:sp>
      <p:sp>
        <p:nvSpPr>
          <p:cNvPr id="16486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8890" tIns="49444" rIns="98890" bIns="49444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4130726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166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69A5ED-FEC0-4F24-A32D-F9C49D09606B}" type="slidenum">
              <a:rPr lang="en-US" altLang="ro-RO" sz="1900" b="0" smtClean="0"/>
              <a:pPr/>
              <a:t>24</a:t>
            </a:fld>
            <a:endParaRPr lang="en-US" altLang="ro-RO" sz="1900" b="0" smtClean="0"/>
          </a:p>
        </p:txBody>
      </p:sp>
      <p:sp>
        <p:nvSpPr>
          <p:cNvPr id="166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0188" y="746125"/>
            <a:ext cx="4071937" cy="3054350"/>
          </a:xfrm>
          <a:solidFill>
            <a:srgbClr val="FFFFFF"/>
          </a:solidFill>
          <a:ln/>
        </p:spPr>
      </p:sp>
      <p:sp>
        <p:nvSpPr>
          <p:cNvPr id="16691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9" tIns="49520" rIns="99039" bIns="49520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396121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1689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571EF4-3BB0-438F-A46D-D8F3FBD07BA1}" type="slidenum">
              <a:rPr lang="en-US" altLang="ro-RO" sz="1900" b="0" smtClean="0"/>
              <a:pPr/>
              <a:t>25</a:t>
            </a:fld>
            <a:endParaRPr lang="en-US" altLang="ro-RO" sz="1900" b="0" smtClean="0"/>
          </a:p>
        </p:txBody>
      </p:sp>
      <p:sp>
        <p:nvSpPr>
          <p:cNvPr id="16896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1775" y="744538"/>
            <a:ext cx="4073525" cy="3055937"/>
          </a:xfrm>
          <a:solidFill>
            <a:srgbClr val="FFFFFF"/>
          </a:solidFill>
          <a:ln/>
        </p:spPr>
      </p:sp>
      <p:sp>
        <p:nvSpPr>
          <p:cNvPr id="168965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8890" tIns="49444" rIns="98890" bIns="49444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14523770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1710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82FF01-134C-4EED-8C5D-1507A9153696}" type="slidenum">
              <a:rPr lang="en-US" altLang="ro-RO" sz="1900" b="0" smtClean="0"/>
              <a:pPr/>
              <a:t>26</a:t>
            </a:fld>
            <a:endParaRPr lang="en-US" altLang="ro-RO" sz="1900" b="0" smtClean="0"/>
          </a:p>
        </p:txBody>
      </p:sp>
      <p:sp>
        <p:nvSpPr>
          <p:cNvPr id="171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1775" y="744538"/>
            <a:ext cx="4073525" cy="3055937"/>
          </a:xfrm>
          <a:solidFill>
            <a:srgbClr val="FFFFFF"/>
          </a:solidFill>
          <a:ln/>
        </p:spPr>
      </p:sp>
      <p:sp>
        <p:nvSpPr>
          <p:cNvPr id="17101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8890" tIns="49444" rIns="98890" bIns="49444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7915693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1730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8721380-257C-424E-8247-3E43197AE4D8}" type="slidenum">
              <a:rPr lang="en-US" altLang="ro-RO" sz="1900" b="0" smtClean="0"/>
              <a:pPr/>
              <a:t>27</a:t>
            </a:fld>
            <a:endParaRPr lang="en-US" altLang="ro-RO" sz="1900" b="0" smtClean="0"/>
          </a:p>
        </p:txBody>
      </p:sp>
      <p:sp>
        <p:nvSpPr>
          <p:cNvPr id="173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1775" y="744538"/>
            <a:ext cx="4073525" cy="3055937"/>
          </a:xfrm>
          <a:solidFill>
            <a:srgbClr val="FFFFFF"/>
          </a:solidFill>
          <a:ln/>
        </p:spPr>
      </p:sp>
      <p:sp>
        <p:nvSpPr>
          <p:cNvPr id="17306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8890" tIns="49444" rIns="98890" bIns="49444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13153757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1751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FF4179-A1C4-4253-951B-6C63536F8C65}" type="slidenum">
              <a:rPr lang="en-US" altLang="ro-RO" sz="1900" b="0" smtClean="0"/>
              <a:pPr/>
              <a:t>28</a:t>
            </a:fld>
            <a:endParaRPr lang="en-US" altLang="ro-RO" sz="1900" b="0" smtClean="0"/>
          </a:p>
        </p:txBody>
      </p:sp>
      <p:sp>
        <p:nvSpPr>
          <p:cNvPr id="175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510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9" tIns="49520" rIns="99039" bIns="49520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16080118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177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CC2FCC-2BDF-4FD8-B928-3E55FAFD159B}" type="slidenum">
              <a:rPr lang="en-US" altLang="ro-RO" sz="1900" b="0" smtClean="0"/>
              <a:pPr/>
              <a:t>29</a:t>
            </a:fld>
            <a:endParaRPr lang="en-US" altLang="ro-RO" sz="1900" b="0" smtClean="0"/>
          </a:p>
        </p:txBody>
      </p:sp>
      <p:sp>
        <p:nvSpPr>
          <p:cNvPr id="177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0188" y="746125"/>
            <a:ext cx="4071937" cy="3054350"/>
          </a:xfrm>
          <a:solidFill>
            <a:srgbClr val="FFFFFF"/>
          </a:solidFill>
          <a:ln/>
        </p:spPr>
      </p:sp>
      <p:sp>
        <p:nvSpPr>
          <p:cNvPr id="17715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9" tIns="49520" rIns="99039" bIns="49520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4197942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1792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8D13B0-57DF-4E43-9E83-4F12EBB0984B}" type="slidenum">
              <a:rPr lang="en-US" altLang="ro-RO" sz="1900" b="0" smtClean="0"/>
              <a:pPr/>
              <a:t>30</a:t>
            </a:fld>
            <a:endParaRPr lang="en-US" altLang="ro-RO" sz="1900" b="0" smtClean="0"/>
          </a:p>
        </p:txBody>
      </p:sp>
      <p:sp>
        <p:nvSpPr>
          <p:cNvPr id="179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1775" y="744538"/>
            <a:ext cx="4073525" cy="3055937"/>
          </a:xfrm>
          <a:solidFill>
            <a:srgbClr val="FFFFFF"/>
          </a:solidFill>
          <a:ln/>
        </p:spPr>
      </p:sp>
      <p:sp>
        <p:nvSpPr>
          <p:cNvPr id="17920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8890" tIns="49444" rIns="98890" bIns="49444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859156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1259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2A40E46-0AA0-4166-944E-DC70A227D7EA}" type="slidenum">
              <a:rPr lang="en-US" altLang="ro-RO" sz="1900" b="0" smtClean="0"/>
              <a:pPr/>
              <a:t>4</a:t>
            </a:fld>
            <a:endParaRPr lang="en-US" altLang="ro-RO" sz="1900" b="0" smtClean="0"/>
          </a:p>
        </p:txBody>
      </p:sp>
      <p:sp>
        <p:nvSpPr>
          <p:cNvPr id="1259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0188" y="746125"/>
            <a:ext cx="4071937" cy="3054350"/>
          </a:xfrm>
          <a:solidFill>
            <a:srgbClr val="FFFFFF"/>
          </a:solidFill>
          <a:ln/>
        </p:spPr>
      </p:sp>
      <p:sp>
        <p:nvSpPr>
          <p:cNvPr id="12595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9" tIns="49520" rIns="99039" bIns="49520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17947677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1812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669A345-41C7-4802-963F-4D90A45B37B7}" type="slidenum">
              <a:rPr lang="en-US" altLang="ro-RO" sz="1900" b="0" smtClean="0"/>
              <a:pPr/>
              <a:t>31</a:t>
            </a:fld>
            <a:endParaRPr lang="en-US" altLang="ro-RO" sz="1900" b="0" smtClean="0"/>
          </a:p>
        </p:txBody>
      </p:sp>
      <p:sp>
        <p:nvSpPr>
          <p:cNvPr id="181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1775" y="744538"/>
            <a:ext cx="4073525" cy="3055937"/>
          </a:xfrm>
          <a:solidFill>
            <a:srgbClr val="FFFFFF"/>
          </a:solidFill>
          <a:ln/>
        </p:spPr>
      </p:sp>
      <p:sp>
        <p:nvSpPr>
          <p:cNvPr id="18125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8890" tIns="49444" rIns="98890" bIns="49444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0039025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1832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3DAC89-73F1-4E19-9F8D-115FBF6691E7}" type="slidenum">
              <a:rPr lang="en-US" altLang="ro-RO" sz="1900" b="0" smtClean="0"/>
              <a:pPr/>
              <a:t>32</a:t>
            </a:fld>
            <a:endParaRPr lang="en-US" altLang="ro-RO" sz="1900" b="0" smtClean="0"/>
          </a:p>
        </p:txBody>
      </p:sp>
      <p:sp>
        <p:nvSpPr>
          <p:cNvPr id="183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1775" y="744538"/>
            <a:ext cx="4073525" cy="3055937"/>
          </a:xfrm>
          <a:solidFill>
            <a:srgbClr val="FFFFFF"/>
          </a:solidFill>
          <a:ln/>
        </p:spPr>
      </p:sp>
      <p:sp>
        <p:nvSpPr>
          <p:cNvPr id="18330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8890" tIns="49444" rIns="98890" bIns="49444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0155297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1853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3444D8-F827-4956-ACE2-4C2812520675}" type="slidenum">
              <a:rPr lang="en-US" altLang="ro-RO" sz="1900" b="0" smtClean="0"/>
              <a:pPr/>
              <a:t>33</a:t>
            </a:fld>
            <a:endParaRPr lang="en-US" altLang="ro-RO" sz="1900" b="0" smtClean="0"/>
          </a:p>
        </p:txBody>
      </p:sp>
      <p:sp>
        <p:nvSpPr>
          <p:cNvPr id="185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1775" y="744538"/>
            <a:ext cx="4073525" cy="3055937"/>
          </a:xfrm>
          <a:solidFill>
            <a:srgbClr val="FFFFFF"/>
          </a:solidFill>
          <a:ln/>
        </p:spPr>
      </p:sp>
      <p:sp>
        <p:nvSpPr>
          <p:cNvPr id="18534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8890" tIns="49444" rIns="98890" bIns="49444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6703634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1873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07E2173-01C1-4FFA-BB58-050AA5A56E0C}" type="slidenum">
              <a:rPr lang="en-US" altLang="ro-RO" sz="1900" b="0" smtClean="0"/>
              <a:pPr/>
              <a:t>34</a:t>
            </a:fld>
            <a:endParaRPr lang="en-US" altLang="ro-RO" sz="1900" b="0" smtClean="0"/>
          </a:p>
        </p:txBody>
      </p:sp>
      <p:sp>
        <p:nvSpPr>
          <p:cNvPr id="187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1775" y="744538"/>
            <a:ext cx="4073525" cy="3055937"/>
          </a:xfrm>
          <a:solidFill>
            <a:srgbClr val="FFFFFF"/>
          </a:solidFill>
          <a:ln/>
        </p:spPr>
      </p:sp>
      <p:sp>
        <p:nvSpPr>
          <p:cNvPr id="18739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8890" tIns="49444" rIns="98890" bIns="49444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5364497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1894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7860CE-5FA7-4DBA-9F18-E18800A648C4}" type="slidenum">
              <a:rPr lang="en-US" altLang="ro-RO" sz="1900" b="0" smtClean="0"/>
              <a:pPr/>
              <a:t>35</a:t>
            </a:fld>
            <a:endParaRPr lang="en-US" altLang="ro-RO" sz="1900" b="0" smtClean="0"/>
          </a:p>
        </p:txBody>
      </p:sp>
      <p:sp>
        <p:nvSpPr>
          <p:cNvPr id="189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0188" y="746125"/>
            <a:ext cx="4071937" cy="3054350"/>
          </a:xfrm>
          <a:solidFill>
            <a:srgbClr val="FFFFFF"/>
          </a:solidFill>
          <a:ln/>
        </p:spPr>
      </p:sp>
      <p:sp>
        <p:nvSpPr>
          <p:cNvPr id="18944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9" tIns="49520" rIns="99039" bIns="49520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4702920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191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07B3315-A3BD-4C56-9A09-A8834B93DE08}" type="slidenum">
              <a:rPr lang="en-US" altLang="ro-RO" sz="1900" b="0" smtClean="0"/>
              <a:pPr/>
              <a:t>36</a:t>
            </a:fld>
            <a:endParaRPr lang="en-US" altLang="ro-RO" sz="1900" b="0" smtClean="0"/>
          </a:p>
        </p:txBody>
      </p:sp>
      <p:sp>
        <p:nvSpPr>
          <p:cNvPr id="191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0188" y="746125"/>
            <a:ext cx="4071937" cy="3054350"/>
          </a:xfrm>
          <a:solidFill>
            <a:srgbClr val="FFFFFF"/>
          </a:solidFill>
          <a:ln/>
        </p:spPr>
      </p:sp>
      <p:sp>
        <p:nvSpPr>
          <p:cNvPr id="19149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9" tIns="49520" rIns="99039" bIns="49520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41618674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1935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4FB2DD-8D59-4913-A7C7-E2B5589A4D1B}" type="slidenum">
              <a:rPr lang="en-US" altLang="ro-RO" sz="1900" b="0" smtClean="0"/>
              <a:pPr/>
              <a:t>37</a:t>
            </a:fld>
            <a:endParaRPr lang="en-US" altLang="ro-RO" sz="1900" b="0" smtClean="0"/>
          </a:p>
        </p:txBody>
      </p:sp>
      <p:sp>
        <p:nvSpPr>
          <p:cNvPr id="193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0188" y="746125"/>
            <a:ext cx="4071937" cy="3054350"/>
          </a:xfrm>
          <a:solidFill>
            <a:srgbClr val="FFFFFF"/>
          </a:solidFill>
          <a:ln/>
        </p:spPr>
      </p:sp>
      <p:sp>
        <p:nvSpPr>
          <p:cNvPr id="19354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9" tIns="49520" rIns="99039" bIns="49520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18190174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1955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F1D23F-D482-4D90-A166-C8FFB59957E6}" type="slidenum">
              <a:rPr lang="en-US" altLang="ro-RO" sz="1900" b="0" smtClean="0"/>
              <a:pPr/>
              <a:t>38</a:t>
            </a:fld>
            <a:endParaRPr lang="en-US" altLang="ro-RO" sz="1900" b="0" smtClean="0"/>
          </a:p>
        </p:txBody>
      </p:sp>
      <p:sp>
        <p:nvSpPr>
          <p:cNvPr id="195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558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12994062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1976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0F522C-D7F3-4086-A84D-E55DF8766A35}" type="slidenum">
              <a:rPr lang="en-US" altLang="ro-RO" sz="1900" b="0" smtClean="0"/>
              <a:pPr/>
              <a:t>39</a:t>
            </a:fld>
            <a:endParaRPr lang="en-US" altLang="ro-RO" sz="1900" b="0" smtClean="0"/>
          </a:p>
        </p:txBody>
      </p:sp>
      <p:sp>
        <p:nvSpPr>
          <p:cNvPr id="197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763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16125775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1996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1B716C8-A218-4A26-A9CA-0CB453984FFB}" type="slidenum">
              <a:rPr lang="en-US" altLang="ro-RO" sz="1900" b="0" smtClean="0"/>
              <a:pPr/>
              <a:t>40</a:t>
            </a:fld>
            <a:endParaRPr lang="en-US" altLang="ro-RO" sz="1900" b="0" smtClean="0"/>
          </a:p>
        </p:txBody>
      </p:sp>
      <p:sp>
        <p:nvSpPr>
          <p:cNvPr id="199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968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618025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1280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7073BF7-1976-44A0-8928-B24EDCDE9FEF}" type="slidenum">
              <a:rPr lang="en-US" altLang="ro-RO" sz="1900" b="0" smtClean="0"/>
              <a:pPr/>
              <a:t>5</a:t>
            </a:fld>
            <a:endParaRPr lang="en-US" altLang="ro-RO" sz="1900" b="0" smtClean="0"/>
          </a:p>
        </p:txBody>
      </p:sp>
      <p:sp>
        <p:nvSpPr>
          <p:cNvPr id="1280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0188" y="746125"/>
            <a:ext cx="4071937" cy="3054350"/>
          </a:xfrm>
          <a:solidFill>
            <a:srgbClr val="FFFFFF"/>
          </a:solidFill>
          <a:ln/>
        </p:spPr>
      </p:sp>
      <p:sp>
        <p:nvSpPr>
          <p:cNvPr id="12800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9" tIns="49520" rIns="99039" bIns="49520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11576700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2017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98FFF0-710E-48A3-8EA9-9567D5D3B43F}" type="slidenum">
              <a:rPr lang="en-US" altLang="ro-RO" sz="1900" b="0" smtClean="0"/>
              <a:pPr/>
              <a:t>41</a:t>
            </a:fld>
            <a:endParaRPr lang="en-US" altLang="ro-RO" sz="1900" b="0" smtClean="0"/>
          </a:p>
        </p:txBody>
      </p:sp>
      <p:sp>
        <p:nvSpPr>
          <p:cNvPr id="201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173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6461556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2037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EB8213-F641-4566-9982-DB1E967FB983}" type="slidenum">
              <a:rPr lang="en-US" altLang="ro-RO" sz="1900" b="0" smtClean="0"/>
              <a:pPr/>
              <a:t>42</a:t>
            </a:fld>
            <a:endParaRPr lang="en-US" altLang="ro-RO" sz="1900" b="0" smtClean="0"/>
          </a:p>
        </p:txBody>
      </p:sp>
      <p:sp>
        <p:nvSpPr>
          <p:cNvPr id="203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378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0901301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2058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1F8646-F203-41EB-BE95-3CFB73FE245F}" type="slidenum">
              <a:rPr lang="en-US" altLang="ro-RO" sz="1900" b="0" smtClean="0"/>
              <a:pPr/>
              <a:t>43</a:t>
            </a:fld>
            <a:endParaRPr lang="en-US" altLang="ro-RO" sz="1900" b="0" smtClean="0"/>
          </a:p>
        </p:txBody>
      </p:sp>
      <p:sp>
        <p:nvSpPr>
          <p:cNvPr id="205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582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3413487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2078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B615E3-51D8-4A30-B9B9-BEDF535A253D}" type="slidenum">
              <a:rPr lang="en-US" altLang="ro-RO" sz="1900" b="0" smtClean="0"/>
              <a:pPr/>
              <a:t>44</a:t>
            </a:fld>
            <a:endParaRPr lang="en-US" altLang="ro-RO" sz="1900" b="0" smtClean="0"/>
          </a:p>
        </p:txBody>
      </p:sp>
      <p:sp>
        <p:nvSpPr>
          <p:cNvPr id="207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787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17746883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2099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02EDCF-CC6C-49CB-8A95-C16CC8FFAED8}" type="slidenum">
              <a:rPr lang="en-US" altLang="ro-RO" sz="1900" b="0" smtClean="0"/>
              <a:pPr/>
              <a:t>45</a:t>
            </a:fld>
            <a:endParaRPr lang="en-US" altLang="ro-RO" sz="1900" b="0" smtClean="0"/>
          </a:p>
        </p:txBody>
      </p:sp>
      <p:sp>
        <p:nvSpPr>
          <p:cNvPr id="209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992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9239817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2119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377CB7A-7CD5-4E60-9B40-5BC4A61F3374}" type="slidenum">
              <a:rPr lang="en-US" altLang="ro-RO" sz="1900" b="0" smtClean="0"/>
              <a:pPr/>
              <a:t>46</a:t>
            </a:fld>
            <a:endParaRPr lang="en-US" altLang="ro-RO" sz="1900" b="0" smtClean="0"/>
          </a:p>
        </p:txBody>
      </p:sp>
      <p:sp>
        <p:nvSpPr>
          <p:cNvPr id="2119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197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5604834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2140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9F1E32C-8DC6-43E1-92E1-9C8C281C412F}" type="slidenum">
              <a:rPr lang="en-US" altLang="ro-RO" sz="1900" b="0" smtClean="0"/>
              <a:pPr/>
              <a:t>47</a:t>
            </a:fld>
            <a:endParaRPr lang="en-US" altLang="ro-RO" sz="1900" b="0" smtClean="0"/>
          </a:p>
        </p:txBody>
      </p:sp>
      <p:sp>
        <p:nvSpPr>
          <p:cNvPr id="214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402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14237907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2160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A4F708-D661-4025-8B21-784DCF8910A3}" type="slidenum">
              <a:rPr lang="en-US" altLang="ro-RO" sz="1900" b="0" smtClean="0"/>
              <a:pPr/>
              <a:t>48</a:t>
            </a:fld>
            <a:endParaRPr lang="en-US" altLang="ro-RO" sz="1900" b="0" smtClean="0"/>
          </a:p>
        </p:txBody>
      </p:sp>
      <p:sp>
        <p:nvSpPr>
          <p:cNvPr id="2160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606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6343661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2181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2AE8AD-5B5B-440F-860F-90D5BA52EDC2}" type="slidenum">
              <a:rPr lang="en-US" altLang="ro-RO" sz="1900" b="0" smtClean="0"/>
              <a:pPr/>
              <a:t>49</a:t>
            </a:fld>
            <a:endParaRPr lang="en-US" altLang="ro-RO" sz="1900" b="0" smtClean="0"/>
          </a:p>
        </p:txBody>
      </p:sp>
      <p:sp>
        <p:nvSpPr>
          <p:cNvPr id="218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811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752157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2201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7F72C3-CDD2-4275-AB2A-F543498D56E3}" type="slidenum">
              <a:rPr lang="en-US" altLang="ro-RO" sz="1900" b="0" smtClean="0"/>
              <a:pPr/>
              <a:t>50</a:t>
            </a:fld>
            <a:endParaRPr lang="en-US" altLang="ro-RO" sz="1900" b="0" smtClean="0"/>
          </a:p>
        </p:txBody>
      </p:sp>
      <p:sp>
        <p:nvSpPr>
          <p:cNvPr id="2201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016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422685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1300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D83A8C-585E-4ED8-B416-FB281A078FBB}" type="slidenum">
              <a:rPr lang="en-US" altLang="ro-RO" sz="1900" b="0" smtClean="0"/>
              <a:pPr/>
              <a:t>6</a:t>
            </a:fld>
            <a:endParaRPr lang="en-US" altLang="ro-RO" sz="1900" b="0" smtClean="0"/>
          </a:p>
        </p:txBody>
      </p:sp>
      <p:sp>
        <p:nvSpPr>
          <p:cNvPr id="1300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0188" y="746125"/>
            <a:ext cx="4071937" cy="3054350"/>
          </a:xfrm>
          <a:solidFill>
            <a:srgbClr val="FFFFFF"/>
          </a:solidFill>
          <a:ln/>
        </p:spPr>
      </p:sp>
      <p:sp>
        <p:nvSpPr>
          <p:cNvPr id="13005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9" tIns="49520" rIns="99039" bIns="49520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9998112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2222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974858-EC04-42CE-94C9-F1F6F0051208}" type="slidenum">
              <a:rPr lang="en-US" altLang="ro-RO" sz="1900" b="0" smtClean="0"/>
              <a:pPr/>
              <a:t>51</a:t>
            </a:fld>
            <a:endParaRPr lang="en-US" altLang="ro-RO" sz="1900" b="0" smtClean="0"/>
          </a:p>
        </p:txBody>
      </p:sp>
      <p:sp>
        <p:nvSpPr>
          <p:cNvPr id="2222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221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3916712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2242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945D54-9AD2-4085-81DB-3E3872637784}" type="slidenum">
              <a:rPr lang="en-US" altLang="ro-RO" sz="1900" b="0" smtClean="0"/>
              <a:pPr/>
              <a:t>52</a:t>
            </a:fld>
            <a:endParaRPr lang="en-US" altLang="ro-RO" sz="1900" b="0" smtClean="0"/>
          </a:p>
        </p:txBody>
      </p:sp>
      <p:sp>
        <p:nvSpPr>
          <p:cNvPr id="2242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426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170088059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2263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9267953-C553-4CD8-887D-AB8919748ABF}" type="slidenum">
              <a:rPr lang="en-US" altLang="ro-RO" sz="1900" b="0" smtClean="0"/>
              <a:pPr/>
              <a:t>53</a:t>
            </a:fld>
            <a:endParaRPr lang="en-US" altLang="ro-RO" sz="1900" b="0" smtClean="0"/>
          </a:p>
        </p:txBody>
      </p:sp>
      <p:sp>
        <p:nvSpPr>
          <p:cNvPr id="2263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630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295990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1320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D72A63-6600-4DAC-9B85-8856376D7FD4}" type="slidenum">
              <a:rPr lang="en-US" altLang="ro-RO" sz="1900" b="0" smtClean="0"/>
              <a:pPr/>
              <a:t>7</a:t>
            </a:fld>
            <a:endParaRPr lang="en-US" altLang="ro-RO" sz="1900" b="0" smtClean="0"/>
          </a:p>
        </p:txBody>
      </p:sp>
      <p:sp>
        <p:nvSpPr>
          <p:cNvPr id="132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0188" y="746125"/>
            <a:ext cx="4071937" cy="3054350"/>
          </a:xfrm>
          <a:solidFill>
            <a:srgbClr val="FFFFFF"/>
          </a:solidFill>
          <a:ln/>
        </p:spPr>
      </p:sp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9" tIns="49520" rIns="99039" bIns="49520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113091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1341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F1DC23-7536-4DA4-8B37-79B9FE943A53}" type="slidenum">
              <a:rPr lang="en-US" altLang="ro-RO" sz="1900" b="0" smtClean="0"/>
              <a:pPr/>
              <a:t>8</a:t>
            </a:fld>
            <a:endParaRPr lang="en-US" altLang="ro-RO" sz="1900" b="0" smtClean="0"/>
          </a:p>
        </p:txBody>
      </p:sp>
      <p:sp>
        <p:nvSpPr>
          <p:cNvPr id="134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414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9" tIns="49520" rIns="99039" bIns="49520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51283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1361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52C5C4A-87B5-414A-8E81-FD974821509B}" type="slidenum">
              <a:rPr lang="en-US" altLang="ro-RO" sz="1900" b="0" smtClean="0"/>
              <a:pPr/>
              <a:t>9</a:t>
            </a:fld>
            <a:endParaRPr lang="en-US" altLang="ro-RO" sz="1900" b="0" smtClean="0"/>
          </a:p>
        </p:txBody>
      </p:sp>
      <p:sp>
        <p:nvSpPr>
          <p:cNvPr id="136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o-RO" altLang="ro-RO" smtClean="0"/>
          </a:p>
        </p:txBody>
      </p:sp>
    </p:spTree>
    <p:extLst>
      <p:ext uri="{BB962C8B-B14F-4D97-AF65-F5344CB8AC3E}">
        <p14:creationId xmlns:p14="http://schemas.microsoft.com/office/powerpoint/2010/main" val="359177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1382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174F8A-C649-4DD1-BA17-3CC491C94757}" type="slidenum">
              <a:rPr lang="en-US" altLang="ro-RO" sz="1900" b="0" smtClean="0"/>
              <a:pPr/>
              <a:t>10</a:t>
            </a:fld>
            <a:endParaRPr lang="en-US" altLang="ro-RO" sz="1900" b="0" smtClean="0"/>
          </a:p>
        </p:txBody>
      </p:sp>
      <p:sp>
        <p:nvSpPr>
          <p:cNvPr id="138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824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9" tIns="49520" rIns="99039" bIns="49520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01866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1D8F-98E4-4619-B56F-523A86F9FC55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UT Sans" panose="00000500000000000000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UT Sans" panose="00000500000000000000" pitchFamily="50" charset="0"/>
              </a:defRPr>
            </a:lvl1pPr>
            <a:lvl2pPr marL="628650" indent="-285750">
              <a:buFont typeface="Wingdings" panose="05000000000000000000" pitchFamily="2" charset="2"/>
              <a:buChar char="§"/>
              <a:defRPr>
                <a:latin typeface="UT Sans" panose="00000500000000000000" pitchFamily="50" charset="0"/>
              </a:defRPr>
            </a:lvl2pPr>
            <a:lvl3pPr marL="857250" indent="-171450">
              <a:buFont typeface="Wingdings" panose="05000000000000000000" pitchFamily="2" charset="2"/>
              <a:buChar char="§"/>
              <a:defRPr>
                <a:latin typeface="UT Sans" panose="00000500000000000000" pitchFamily="50" charset="0"/>
              </a:defRPr>
            </a:lvl3pPr>
            <a:lvl4pPr>
              <a:defRPr>
                <a:latin typeface="UT Sans" panose="00000500000000000000" pitchFamily="50" charset="0"/>
              </a:defRPr>
            </a:lvl4pPr>
            <a:lvl5pPr>
              <a:defRPr>
                <a:latin typeface="UT Sans" panose="00000500000000000000" pitchFamily="50" charset="0"/>
              </a:defRPr>
            </a:lvl5pPr>
          </a:lstStyle>
          <a:p>
            <a:pPr marL="342900" indent="-342900" algn="just">
              <a:buBlip>
                <a:blip r:embed="rId2"/>
              </a:buBlip>
            </a:pPr>
            <a:r>
              <a:rPr lang="en-US" dirty="0" smtClean="0"/>
              <a:t>Click to edit Master text</a:t>
            </a:r>
            <a:endParaRPr lang="ro-RO" sz="2000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T Sans Light" panose="00000500000000000000" pitchFamily="50" charset="0"/>
              </a:defRPr>
            </a:lvl1pPr>
          </a:lstStyle>
          <a:p>
            <a:fld id="{735A3DBB-FBA3-4A4C-B7D7-E60F12564F1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642250" y="6430913"/>
            <a:ext cx="216000" cy="216000"/>
            <a:chOff x="8064388" y="4417764"/>
            <a:chExt cx="216000" cy="216000"/>
          </a:xfrm>
        </p:grpSpPr>
        <p:sp>
          <p:nvSpPr>
            <p:cNvPr id="8" name="Rectangle 7"/>
            <p:cNvSpPr/>
            <p:nvPr/>
          </p:nvSpPr>
          <p:spPr>
            <a:xfrm>
              <a:off x="8064388" y="4417764"/>
              <a:ext cx="216000" cy="216000"/>
            </a:xfrm>
            <a:prstGeom prst="rect">
              <a:avLst/>
            </a:prstGeom>
            <a:solidFill>
              <a:srgbClr val="006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135834" y="4489210"/>
              <a:ext cx="73108" cy="73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236836"/>
            <a:ext cx="1944216" cy="531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FA28-D78D-4ECC-A34D-4619CF2A0FDF}" type="datetime1">
              <a:rPr lang="en-US" smtClean="0"/>
              <a:t>4/26/2020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marL="342900" indent="-342900" algn="just">
              <a:buBlip>
                <a:blip r:embed="rId2"/>
              </a:buBlip>
            </a:pPr>
            <a:r>
              <a:rPr lang="en-US" dirty="0" smtClean="0"/>
              <a:t>Click to edit Master text</a:t>
            </a:r>
            <a:endParaRPr lang="ro-RO" sz="2000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marL="342900" indent="-342900" algn="just">
              <a:buBlip>
                <a:blip r:embed="rId2"/>
              </a:buBlip>
            </a:pPr>
            <a:r>
              <a:rPr lang="en-US" dirty="0" smtClean="0"/>
              <a:t>Click to edit Master text</a:t>
            </a:r>
            <a:endParaRPr lang="ro-RO" sz="2000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0BD8-2142-4306-AB1E-0457DA41AEAE}" type="datetime1">
              <a:rPr lang="en-US" smtClean="0"/>
              <a:t>4/26/2020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2pPr marL="342900" indent="0">
              <a:buNone/>
              <a:defRPr/>
            </a:lvl2pPr>
          </a:lstStyle>
          <a:p>
            <a:pPr marL="342900" indent="-342900" algn="just">
              <a:buBlip>
                <a:blip r:embed="rId2"/>
              </a:buBlip>
            </a:pPr>
            <a:r>
              <a:rPr lang="en-US" dirty="0" smtClean="0"/>
              <a:t>Click to edit Master text</a:t>
            </a:r>
            <a:endParaRPr lang="ro-RO" sz="2000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marL="342900" indent="-342900" algn="just">
              <a:buBlip>
                <a:blip r:embed="rId2"/>
              </a:buBlip>
            </a:pPr>
            <a:r>
              <a:rPr lang="en-US" dirty="0" smtClean="0"/>
              <a:t>Click to edit Master text</a:t>
            </a:r>
            <a:endParaRPr lang="ro-RO" sz="2000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F662-0DD4-413E-B2CB-B91534FCBD2C}" type="datetime1">
              <a:rPr lang="en-US" smtClean="0"/>
              <a:t>4/26/2020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buBlip>
                <a:blip r:embed="rId8"/>
              </a:buBlip>
            </a:pPr>
            <a:r>
              <a:rPr lang="en-US" dirty="0" smtClean="0"/>
              <a:t>Click to edit Master text </a:t>
            </a:r>
            <a:r>
              <a:rPr lang="en-US" dirty="0" err="1" smtClean="0"/>
              <a:t>stylesClick</a:t>
            </a:r>
            <a:r>
              <a:rPr lang="en-US" dirty="0" smtClean="0"/>
              <a:t> to edit Master text</a:t>
            </a:r>
            <a:endParaRPr lang="ro-RO" sz="2000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0F7F1-597A-40CE-9B83-7E25BD94D0E1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1">
                <a:solidFill>
                  <a:schemeClr val="tx1">
                    <a:tint val="75000"/>
                  </a:schemeClr>
                </a:solidFill>
                <a:latin typeface="UT Sans Light" panose="00000500000000000000" pitchFamily="50" charset="0"/>
              </a:defRPr>
            </a:lvl1pPr>
          </a:lstStyle>
          <a:p>
            <a:r>
              <a:rPr lang="ro-RO" smtClean="0"/>
              <a:t>Electronică Digitală - dan.nicula@unitbv.ro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24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png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png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7.wmf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18.bin"/><Relationship Id="rId5" Type="http://schemas.openxmlformats.org/officeDocument/2006/relationships/image" Target="../media/image32.wmf"/><Relationship Id="rId10" Type="http://schemas.openxmlformats.org/officeDocument/2006/relationships/image" Target="../media/image36.pn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3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emf"/><Relationship Id="rId5" Type="http://schemas.openxmlformats.org/officeDocument/2006/relationships/oleObject" Target="../embeddings/Microsoft_Visio_2003-2010_Drawing11.vsd"/><Relationship Id="rId4" Type="http://schemas.openxmlformats.org/officeDocument/2006/relationships/oleObject" Target="../embeddings/oleObject1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2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43.wmf"/><Relationship Id="rId10" Type="http://schemas.openxmlformats.org/officeDocument/2006/relationships/image" Target="../media/image46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4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2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KgbqPKZU5IA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5.jpeg"/><Relationship Id="rId4" Type="http://schemas.openxmlformats.org/officeDocument/2006/relationships/image" Target="../media/image4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1.emf"/><Relationship Id="rId5" Type="http://schemas.openxmlformats.org/officeDocument/2006/relationships/oleObject" Target="../embeddings/Microsoft_Word_97_-_2003_Document2.doc"/><Relationship Id="rId4" Type="http://schemas.openxmlformats.org/officeDocument/2006/relationships/oleObject" Target="../embeddings/oleObject2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54.wmf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53.wmf"/><Relationship Id="rId5" Type="http://schemas.openxmlformats.org/officeDocument/2006/relationships/image" Target="../media/image52.wmf"/><Relationship Id="rId15" Type="http://schemas.openxmlformats.org/officeDocument/2006/relationships/image" Target="../media/image55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3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57.wmf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56.wmf"/><Relationship Id="rId5" Type="http://schemas.openxmlformats.org/officeDocument/2006/relationships/image" Target="../media/image52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0.png"/><Relationship Id="rId5" Type="http://schemas.openxmlformats.org/officeDocument/2006/relationships/image" Target="../media/image58.wmf"/><Relationship Id="rId4" Type="http://schemas.openxmlformats.org/officeDocument/2006/relationships/oleObject" Target="../embeddings/oleObject39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64.wmf"/><Relationship Id="rId4" Type="http://schemas.openxmlformats.org/officeDocument/2006/relationships/oleObject" Target="../embeddings/oleObject41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42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68.wmf"/><Relationship Id="rId4" Type="http://schemas.openxmlformats.org/officeDocument/2006/relationships/oleObject" Target="../embeddings/oleObject44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0.png"/><Relationship Id="rId5" Type="http://schemas.openxmlformats.org/officeDocument/2006/relationships/image" Target="../media/image69.wmf"/><Relationship Id="rId4" Type="http://schemas.openxmlformats.org/officeDocument/2006/relationships/oleObject" Target="../embeddings/oleObject46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47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3.png"/><Relationship Id="rId5" Type="http://schemas.openxmlformats.org/officeDocument/2006/relationships/image" Target="../media/image72.wmf"/><Relationship Id="rId4" Type="http://schemas.openxmlformats.org/officeDocument/2006/relationships/oleObject" Target="../embeddings/oleObject49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74.wmf"/><Relationship Id="rId4" Type="http://schemas.openxmlformats.org/officeDocument/2006/relationships/oleObject" Target="../embeddings/oleObject50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6.png"/><Relationship Id="rId5" Type="http://schemas.openxmlformats.org/officeDocument/2006/relationships/image" Target="../media/image75.wmf"/><Relationship Id="rId4" Type="http://schemas.openxmlformats.org/officeDocument/2006/relationships/oleObject" Target="../embeddings/oleObject52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7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77.wmf"/><Relationship Id="rId4" Type="http://schemas.openxmlformats.org/officeDocument/2006/relationships/oleObject" Target="../embeddings/oleObject5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4.doc"/><Relationship Id="rId3" Type="http://schemas.openxmlformats.org/officeDocument/2006/relationships/notesSlide" Target="../notesSlides/notesSlide49.xml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9.emf"/><Relationship Id="rId5" Type="http://schemas.openxmlformats.org/officeDocument/2006/relationships/oleObject" Target="../embeddings/Microsoft_Word_97_-_2003_Document3.doc"/><Relationship Id="rId4" Type="http://schemas.openxmlformats.org/officeDocument/2006/relationships/oleObject" Target="../embeddings/oleObject55.bin"/><Relationship Id="rId9" Type="http://schemas.openxmlformats.org/officeDocument/2006/relationships/image" Target="../media/image80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81.wmf"/><Relationship Id="rId4" Type="http://schemas.openxmlformats.org/officeDocument/2006/relationships/oleObject" Target="../embeddings/oleObject57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013176"/>
            <a:ext cx="3312368" cy="12708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64388" y="5857924"/>
            <a:ext cx="216000" cy="216000"/>
            <a:chOff x="2772000" y="1932221"/>
            <a:chExt cx="2340000" cy="2340000"/>
          </a:xfrm>
        </p:grpSpPr>
        <p:sp>
          <p:nvSpPr>
            <p:cNvPr id="9" name="Rectangle 8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24228" y="5857924"/>
            <a:ext cx="216000" cy="216000"/>
            <a:chOff x="2772000" y="1932221"/>
            <a:chExt cx="2340000" cy="2340000"/>
          </a:xfrm>
        </p:grpSpPr>
        <p:sp>
          <p:nvSpPr>
            <p:cNvPr id="15" name="Rectangle 1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064388" y="4417764"/>
            <a:ext cx="216000" cy="216000"/>
          </a:xfrm>
          <a:prstGeom prst="rect">
            <a:avLst/>
          </a:prstGeom>
          <a:solidFill>
            <a:srgbClr val="00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3583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84068" y="5857924"/>
            <a:ext cx="216000" cy="216000"/>
            <a:chOff x="2772000" y="1932221"/>
            <a:chExt cx="2340000" cy="2340000"/>
          </a:xfrm>
        </p:grpSpPr>
        <p:sp>
          <p:nvSpPr>
            <p:cNvPr id="18" name="Rectangle 17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4228" y="4417764"/>
            <a:ext cx="216000" cy="216000"/>
            <a:chOff x="2772000" y="1932221"/>
            <a:chExt cx="2340000" cy="2340000"/>
          </a:xfrm>
        </p:grpSpPr>
        <p:sp>
          <p:nvSpPr>
            <p:cNvPr id="24" name="Rectangle 23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64388" y="2977604"/>
            <a:ext cx="216000" cy="216000"/>
            <a:chOff x="2772000" y="1932221"/>
            <a:chExt cx="2340000" cy="2340000"/>
          </a:xfrm>
        </p:grpSpPr>
        <p:sp>
          <p:nvSpPr>
            <p:cNvPr id="27" name="Rectangle 26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97062" y="921140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dirty="0" smtClean="0">
                <a:latin typeface="UT Sans Bold" pitchFamily="50" charset="0"/>
              </a:rPr>
              <a:t>PROIECTAREA</a:t>
            </a:r>
          </a:p>
          <a:p>
            <a:r>
              <a:rPr lang="ro-RO" sz="3600" dirty="0" smtClean="0">
                <a:latin typeface="UT Sans Bold" pitchFamily="50" charset="0"/>
              </a:rPr>
              <a:t>CIRCUITELOR</a:t>
            </a:r>
          </a:p>
          <a:p>
            <a:r>
              <a:rPr lang="ro-RO" sz="3600" dirty="0" smtClean="0">
                <a:latin typeface="UT Sans Bold" pitchFamily="50" charset="0"/>
              </a:rPr>
              <a:t>INTEGRATE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1828" y="2891325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smtClean="0"/>
              <a:t>Traian Tulbure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501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317BB9-3E1F-486E-8D58-3C09282DAE2A}" type="slidenum">
              <a:rPr lang="en-US" altLang="en-US" sz="1292" b="0" i="0">
                <a:latin typeface="Arial" panose="020B0604020202020204" pitchFamily="34" charset="0"/>
              </a:rPr>
              <a:pPr/>
              <a:t>10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1372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7023" y="1368669"/>
            <a:ext cx="2858966" cy="996462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ro-RO" altLang="ro-RO" smtClean="0"/>
              <a:t>Lipsă canal</a:t>
            </a:r>
            <a:br>
              <a:rPr lang="ro-RO" altLang="ro-RO" smtClean="0"/>
            </a:br>
            <a:r>
              <a:rPr lang="ro-RO" altLang="ro-RO" smtClean="0"/>
              <a:t>I</a:t>
            </a:r>
            <a:r>
              <a:rPr lang="ro-RO" altLang="ro-RO" baseline="-25000" smtClean="0"/>
              <a:t>DS</a:t>
            </a:r>
            <a:r>
              <a:rPr lang="ro-RO" altLang="ro-RO" smtClean="0"/>
              <a:t> </a:t>
            </a:r>
            <a:r>
              <a:rPr lang="en-US" altLang="ro-RO" smtClean="0"/>
              <a:t>= 0</a:t>
            </a:r>
            <a:endParaRPr lang="ro-RO" altLang="ro-RO" smtClean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92369" y="404446"/>
            <a:ext cx="8299938" cy="703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o-RO" altLang="ro-RO" sz="3200" dirty="0">
                <a:solidFill>
                  <a:schemeClr val="tx1"/>
                </a:solidFill>
                <a:latin typeface="UT Sans" panose="00000500000000000000" pitchFamily="50" charset="0"/>
              </a:rPr>
              <a:t>n</a:t>
            </a:r>
            <a:r>
              <a:rPr lang="en-US" altLang="ro-RO" sz="3200" dirty="0">
                <a:solidFill>
                  <a:schemeClr val="tx1"/>
                </a:solidFill>
                <a:latin typeface="UT Sans" panose="00000500000000000000" pitchFamily="50" charset="0"/>
              </a:rPr>
              <a:t>MOS </a:t>
            </a:r>
            <a:r>
              <a:rPr lang="ro-RO" altLang="ro-RO" sz="3200" dirty="0">
                <a:solidFill>
                  <a:schemeClr val="tx1"/>
                </a:solidFill>
                <a:latin typeface="UT Sans" panose="00000500000000000000" pitchFamily="50" charset="0"/>
              </a:rPr>
              <a:t>- Regiune de blocare</a:t>
            </a:r>
            <a:endParaRPr lang="en-US" altLang="ro-RO" sz="3200" dirty="0">
              <a:solidFill>
                <a:schemeClr val="tx1"/>
              </a:solidFill>
              <a:latin typeface="UT Sans" panose="00000500000000000000" pitchFamily="50" charset="0"/>
            </a:endParaRPr>
          </a:p>
        </p:txBody>
      </p:sp>
      <p:graphicFrame>
        <p:nvGraphicFramePr>
          <p:cNvPr id="137223" name="Object 1"/>
          <p:cNvGraphicFramePr>
            <a:graphicFrameLocks noChangeAspect="1"/>
          </p:cNvGraphicFramePr>
          <p:nvPr/>
        </p:nvGraphicFramePr>
        <p:xfrm>
          <a:off x="2710962" y="2165838"/>
          <a:ext cx="6043246" cy="3190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Visio" r:id="rId4" imgW="2491740" imgH="1313688" progId="Visio.Drawing.11">
                  <p:embed/>
                </p:oleObj>
              </mc:Choice>
              <mc:Fallback>
                <p:oleObj name="Visio" r:id="rId4" imgW="2491740" imgH="131368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0962" y="2165838"/>
                        <a:ext cx="6043246" cy="31901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732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E621C1-E103-47C3-BBDA-BAA772FB3ACA}" type="slidenum">
              <a:rPr lang="en-US" altLang="en-US" sz="1292" b="0" i="0">
                <a:latin typeface="Arial" panose="020B0604020202020204" pitchFamily="34" charset="0"/>
              </a:rPr>
              <a:pPr/>
              <a:t>11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1392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7023" y="1368669"/>
            <a:ext cx="2858966" cy="3987312"/>
          </a:xfrm>
          <a:noFill/>
        </p:spPr>
        <p:txBody>
          <a:bodyPr>
            <a:normAutofit/>
          </a:bodyPr>
          <a:lstStyle/>
          <a:p>
            <a:pPr algn="l"/>
            <a:r>
              <a:rPr lang="ro-RO" altLang="ro-RO" sz="2400" dirty="0" smtClean="0"/>
              <a:t>Apare canalul</a:t>
            </a:r>
            <a:br>
              <a:rPr lang="ro-RO" altLang="ro-RO" sz="2400" dirty="0" smtClean="0"/>
            </a:br>
            <a:r>
              <a:rPr lang="ro-RO" altLang="ro-RO" sz="2400" dirty="0" smtClean="0"/>
              <a:t>Apare curent I</a:t>
            </a:r>
            <a:r>
              <a:rPr lang="ro-RO" altLang="ro-RO" sz="2400" baseline="-25000" dirty="0" smtClean="0"/>
              <a:t>DS</a:t>
            </a:r>
            <a:br>
              <a:rPr lang="ro-RO" altLang="ro-RO" sz="2400" baseline="-25000" dirty="0" smtClean="0"/>
            </a:br>
            <a:r>
              <a:rPr lang="ro-RO" altLang="ro-RO" sz="2400" dirty="0" smtClean="0"/>
              <a:t>Funcționare similară cu a unui rezistor liniar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92369" y="404446"/>
            <a:ext cx="8299938" cy="703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o-RO" altLang="ro-RO" sz="3200" dirty="0">
                <a:solidFill>
                  <a:schemeClr val="tx1"/>
                </a:solidFill>
                <a:latin typeface="UT Sans" panose="00000500000000000000" pitchFamily="50" charset="0"/>
              </a:rPr>
              <a:t>n</a:t>
            </a:r>
            <a:r>
              <a:rPr lang="en-US" altLang="ro-RO" sz="3200" dirty="0">
                <a:solidFill>
                  <a:schemeClr val="tx1"/>
                </a:solidFill>
                <a:latin typeface="UT Sans" panose="00000500000000000000" pitchFamily="50" charset="0"/>
              </a:rPr>
              <a:t>MOS </a:t>
            </a:r>
            <a:r>
              <a:rPr lang="ro-RO" altLang="ro-RO" sz="3200" dirty="0">
                <a:solidFill>
                  <a:schemeClr val="tx1"/>
                </a:solidFill>
                <a:latin typeface="UT Sans" panose="00000500000000000000" pitchFamily="50" charset="0"/>
              </a:rPr>
              <a:t>- Regiune </a:t>
            </a:r>
            <a:r>
              <a:rPr lang="en-US" altLang="ro-RO" sz="3200" dirty="0" err="1">
                <a:solidFill>
                  <a:schemeClr val="tx1"/>
                </a:solidFill>
                <a:latin typeface="UT Sans" panose="00000500000000000000" pitchFamily="50" charset="0"/>
              </a:rPr>
              <a:t>liniar</a:t>
            </a:r>
            <a:r>
              <a:rPr lang="ro-RO" altLang="ro-RO" sz="3200" dirty="0">
                <a:solidFill>
                  <a:schemeClr val="tx1"/>
                </a:solidFill>
                <a:latin typeface="UT Sans" panose="00000500000000000000" pitchFamily="50" charset="0"/>
              </a:rPr>
              <a:t>ă</a:t>
            </a:r>
            <a:endParaRPr lang="en-US" altLang="ro-RO" sz="3200" dirty="0">
              <a:solidFill>
                <a:schemeClr val="tx1"/>
              </a:solidFill>
              <a:latin typeface="UT Sans" panose="00000500000000000000" pitchFamily="50" charset="0"/>
            </a:endParaRPr>
          </a:p>
        </p:txBody>
      </p:sp>
      <p:graphicFrame>
        <p:nvGraphicFramePr>
          <p:cNvPr id="139271" name="Object 2"/>
          <p:cNvGraphicFramePr>
            <a:graphicFrameLocks noChangeAspect="1"/>
          </p:cNvGraphicFramePr>
          <p:nvPr/>
        </p:nvGraphicFramePr>
        <p:xfrm>
          <a:off x="3982916" y="1434612"/>
          <a:ext cx="4809392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Visio" r:id="rId4" imgW="2935224" imgH="2717292" progId="Visio.Drawing.11">
                  <p:embed/>
                </p:oleObj>
              </mc:Choice>
              <mc:Fallback>
                <p:oleObj name="Visio" r:id="rId4" imgW="2935224" imgH="271729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2916" y="1434612"/>
                        <a:ext cx="4809392" cy="445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07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0AF0C4-1B12-4E00-8AE4-991ECFB58AA9}" type="slidenum">
              <a:rPr lang="en-US" altLang="en-US" sz="1292" b="0" i="0">
                <a:latin typeface="Arial" panose="020B0604020202020204" pitchFamily="34" charset="0"/>
              </a:rPr>
              <a:pPr/>
              <a:t>12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1413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7024" y="1368670"/>
            <a:ext cx="4862146" cy="1528397"/>
          </a:xfrm>
          <a:noFill/>
        </p:spPr>
        <p:txBody>
          <a:bodyPr>
            <a:normAutofit/>
          </a:bodyPr>
          <a:lstStyle/>
          <a:p>
            <a:pPr algn="l"/>
            <a:r>
              <a:rPr lang="ro-RO" altLang="ro-RO" sz="2400" dirty="0" smtClean="0"/>
              <a:t>Canal se blochează la drenă</a:t>
            </a:r>
            <a:br>
              <a:rPr lang="ro-RO" altLang="ro-RO" sz="2400" dirty="0" smtClean="0"/>
            </a:br>
            <a:r>
              <a:rPr lang="ro-RO" altLang="ro-RO" sz="2400" dirty="0" smtClean="0"/>
              <a:t>I</a:t>
            </a:r>
            <a:r>
              <a:rPr lang="ro-RO" altLang="ro-RO" sz="2400" baseline="-25000" dirty="0" smtClean="0"/>
              <a:t>DS</a:t>
            </a:r>
            <a:r>
              <a:rPr lang="ro-RO" altLang="ro-RO" sz="2400" dirty="0" smtClean="0"/>
              <a:t> independent de V</a:t>
            </a:r>
            <a:r>
              <a:rPr lang="ro-RO" altLang="ro-RO" sz="2400" baseline="-25000" dirty="0" smtClean="0"/>
              <a:t>DS</a:t>
            </a:r>
            <a:br>
              <a:rPr lang="ro-RO" altLang="ro-RO" sz="2400" baseline="-25000" dirty="0" smtClean="0"/>
            </a:br>
            <a:r>
              <a:rPr lang="ro-RO" altLang="ro-RO" sz="2400" dirty="0" smtClean="0"/>
              <a:t>Curentul se saturează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92369" y="404446"/>
            <a:ext cx="8299938" cy="703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o-RO" altLang="ro-RO" sz="3200" dirty="0">
                <a:solidFill>
                  <a:schemeClr val="tx1"/>
                </a:solidFill>
                <a:latin typeface="UT Sans" panose="00000500000000000000" pitchFamily="50" charset="0"/>
              </a:rPr>
              <a:t>n</a:t>
            </a:r>
            <a:r>
              <a:rPr lang="en-US" altLang="ro-RO" sz="3200" dirty="0">
                <a:solidFill>
                  <a:schemeClr val="tx1"/>
                </a:solidFill>
                <a:latin typeface="UT Sans" panose="00000500000000000000" pitchFamily="50" charset="0"/>
              </a:rPr>
              <a:t>MOS </a:t>
            </a:r>
            <a:r>
              <a:rPr lang="ro-RO" altLang="ro-RO" sz="3200" dirty="0">
                <a:solidFill>
                  <a:schemeClr val="tx1"/>
                </a:solidFill>
                <a:latin typeface="UT Sans" panose="00000500000000000000" pitchFamily="50" charset="0"/>
              </a:rPr>
              <a:t>- Regiune de saturație</a:t>
            </a:r>
            <a:endParaRPr lang="en-US" altLang="ro-RO" sz="3200" dirty="0">
              <a:solidFill>
                <a:schemeClr val="tx1"/>
              </a:solidFill>
              <a:latin typeface="UT Sans" panose="00000500000000000000" pitchFamily="50" charset="0"/>
            </a:endParaRPr>
          </a:p>
        </p:txBody>
      </p:sp>
      <p:graphicFrame>
        <p:nvGraphicFramePr>
          <p:cNvPr id="141319" name="Object 2"/>
          <p:cNvGraphicFramePr>
            <a:graphicFrameLocks noChangeAspect="1"/>
          </p:cNvGraphicFramePr>
          <p:nvPr/>
        </p:nvGraphicFramePr>
        <p:xfrm>
          <a:off x="2511670" y="3229708"/>
          <a:ext cx="6399335" cy="2924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Visio" r:id="rId4" imgW="2948940" imgH="1345692" progId="Visio.Drawing.11">
                  <p:embed/>
                </p:oleObj>
              </mc:Choice>
              <mc:Fallback>
                <p:oleObj name="Visio" r:id="rId4" imgW="2948940" imgH="134569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670" y="3229708"/>
                        <a:ext cx="6399335" cy="2924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233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4FFB7E-542E-40EB-87CE-001D1F0BE224}" type="slidenum">
              <a:rPr lang="en-US" altLang="en-US" sz="1292" b="0" i="0">
                <a:latin typeface="Arial" panose="020B0604020202020204" pitchFamily="34" charset="0"/>
              </a:rPr>
              <a:pPr/>
              <a:t>13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14336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o-RO" altLang="ro-RO" smtClean="0"/>
              <a:t>2.2. Caracteristici I(V) - I</a:t>
            </a:r>
            <a:r>
              <a:rPr lang="ro-RO" altLang="ro-RO" baseline="-25000" smtClean="0"/>
              <a:t>DS</a:t>
            </a:r>
            <a:r>
              <a:rPr lang="ro-RO" altLang="ro-RO" smtClean="0"/>
              <a:t> (V</a:t>
            </a:r>
            <a:r>
              <a:rPr lang="ro-RO" altLang="ro-RO" baseline="-25000" smtClean="0"/>
              <a:t>GS</a:t>
            </a:r>
            <a:r>
              <a:rPr lang="ro-RO" altLang="ro-RO" smtClean="0"/>
              <a:t>)</a:t>
            </a:r>
          </a:p>
        </p:txBody>
      </p:sp>
      <p:sp>
        <p:nvSpPr>
          <p:cNvPr id="143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281" y="5561135"/>
            <a:ext cx="3257550" cy="792773"/>
          </a:xfrm>
          <a:noFill/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o-RO" altLang="ro-RO" sz="1846" b="1" dirty="0"/>
              <a:t>Depletion </a:t>
            </a:r>
          </a:p>
          <a:p>
            <a:pPr marL="0" indent="0" algn="ctr">
              <a:buNone/>
            </a:pPr>
            <a:r>
              <a:rPr lang="ro-RO" altLang="ro-RO" sz="1846" dirty="0"/>
              <a:t>(</a:t>
            </a:r>
            <a:r>
              <a:rPr lang="ro-RO" altLang="ro-RO" sz="1846" i="1" dirty="0"/>
              <a:t>cu golire, cu canal </a:t>
            </a:r>
            <a:r>
              <a:rPr lang="ro-RO" altLang="ro-RO" sz="1846" i="1" dirty="0" smtClean="0"/>
              <a:t>inițial</a:t>
            </a:r>
            <a:r>
              <a:rPr lang="ro-RO" altLang="ro-RO" sz="1846" dirty="0"/>
              <a:t>)</a:t>
            </a:r>
          </a:p>
        </p:txBody>
      </p:sp>
      <p:sp>
        <p:nvSpPr>
          <p:cNvPr id="143367" name="Rectangle 3"/>
          <p:cNvSpPr txBox="1">
            <a:spLocks noChangeArrowheads="1"/>
          </p:cNvSpPr>
          <p:nvPr/>
        </p:nvSpPr>
        <p:spPr bwMode="auto">
          <a:xfrm>
            <a:off x="4771293" y="5555274"/>
            <a:ext cx="3855427" cy="64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/>
          <a:lstStyle>
            <a:lvl1pPr defTabSz="444500">
              <a:spcBef>
                <a:spcPct val="3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2000" indent="-279400" defTabSz="4445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44600" indent="-292100" defTabSz="4445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279400" defTabSz="4445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97100" indent="-292100" defTabSz="4445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54300" indent="-2921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11500" indent="-2921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68700" indent="-2921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25900" indent="-2921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ro-RO" altLang="ro-RO" sz="1846" dirty="0"/>
              <a:t>Enhancement</a:t>
            </a:r>
          </a:p>
          <a:p>
            <a:pPr algn="ctr">
              <a:buFontTx/>
              <a:buNone/>
            </a:pPr>
            <a:r>
              <a:rPr lang="ro-RO" altLang="ro-RO" sz="1846" dirty="0"/>
              <a:t>(cu </a:t>
            </a:r>
            <a:r>
              <a:rPr lang="ro-RO" altLang="ro-RO" sz="1846" dirty="0" smtClean="0"/>
              <a:t>îmbunătățire</a:t>
            </a:r>
            <a:r>
              <a:rPr lang="ro-RO" altLang="ro-RO" sz="1846" dirty="0"/>
              <a:t>)</a:t>
            </a:r>
          </a:p>
        </p:txBody>
      </p:sp>
      <p:pic>
        <p:nvPicPr>
          <p:cNvPr id="143368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46" y="1302728"/>
            <a:ext cx="4018085" cy="431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43369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858" y="1364274"/>
            <a:ext cx="3949211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91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67C290-FE0F-4B2A-8592-52CF0C2757E2}" type="slidenum">
              <a:rPr lang="en-US" altLang="en-US" sz="1292" b="0" i="0">
                <a:latin typeface="Arial" panose="020B0604020202020204" pitchFamily="34" charset="0"/>
              </a:rPr>
              <a:pPr/>
              <a:t>14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14541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o-RO" altLang="ro-RO" sz="2954"/>
              <a:t>Regiuni de operare ale tranzistorului MOS</a:t>
            </a:r>
            <a:endParaRPr lang="en-US" altLang="ro-RO" sz="2954"/>
          </a:p>
        </p:txBody>
      </p:sp>
      <p:sp>
        <p:nvSpPr>
          <p:cNvPr id="145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1339" y="1459523"/>
            <a:ext cx="8340969" cy="37279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Blocare (sub tensiunea de deschidere)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Liniară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Neliniară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Saturație</a:t>
            </a:r>
          </a:p>
        </p:txBody>
      </p:sp>
    </p:spTree>
    <p:extLst>
      <p:ext uri="{BB962C8B-B14F-4D97-AF65-F5344CB8AC3E}">
        <p14:creationId xmlns:p14="http://schemas.microsoft.com/office/powerpoint/2010/main" val="2893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CCB7BA7-0F38-43C5-8114-D97AF02C05BE}" type="slidenum">
              <a:rPr lang="en-US" altLang="en-US" sz="1292" b="0" i="0">
                <a:latin typeface="Arial" panose="020B0604020202020204" pitchFamily="34" charset="0"/>
              </a:rPr>
              <a:pPr/>
              <a:t>15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14746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74785"/>
            <a:ext cx="7772400" cy="760535"/>
          </a:xfrm>
          <a:noFill/>
        </p:spPr>
        <p:txBody>
          <a:bodyPr/>
          <a:lstStyle/>
          <a:p>
            <a:r>
              <a:rPr lang="ro-RO" altLang="ro-RO" smtClean="0"/>
              <a:t>Tensiuni poartă-canal</a:t>
            </a:r>
            <a:endParaRPr lang="en-US" altLang="ro-RO" smtClean="0"/>
          </a:p>
        </p:txBody>
      </p:sp>
      <p:pic>
        <p:nvPicPr>
          <p:cNvPr id="14746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385" y="1375997"/>
            <a:ext cx="5383823" cy="477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21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67C077A-95B2-4551-8966-D6399D7E89F5}" type="slidenum">
              <a:rPr lang="en-US" altLang="en-US" sz="1292" b="0" i="0">
                <a:latin typeface="Arial" panose="020B0604020202020204" pitchFamily="34" charset="0"/>
              </a:rPr>
              <a:pPr/>
              <a:t>16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14950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74785"/>
            <a:ext cx="7772400" cy="760535"/>
          </a:xfrm>
          <a:noFill/>
        </p:spPr>
        <p:txBody>
          <a:bodyPr/>
          <a:lstStyle/>
          <a:p>
            <a:r>
              <a:rPr lang="ro-RO" altLang="ro-RO" smtClean="0"/>
              <a:t>Dimensiuni tranzistor MOS</a:t>
            </a:r>
            <a:endParaRPr lang="en-US" altLang="ro-RO" smtClean="0"/>
          </a:p>
        </p:txBody>
      </p:sp>
      <p:pic>
        <p:nvPicPr>
          <p:cNvPr id="1495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68670"/>
            <a:ext cx="6963508" cy="4633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C45624-890D-4A05-9D74-CFF264CC327F}" type="slidenum">
              <a:rPr lang="en-US" altLang="en-US" sz="1292" b="0" i="0">
                <a:latin typeface="Arial" panose="020B0604020202020204" pitchFamily="34" charset="0"/>
              </a:rPr>
              <a:pPr/>
              <a:t>17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15155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o-RO" altLang="ro-RO" smtClean="0"/>
              <a:t>T</a:t>
            </a:r>
            <a:r>
              <a:rPr lang="en-US" altLang="ro-RO" smtClean="0"/>
              <a:t>ensiunea de prag</a:t>
            </a:r>
          </a:p>
        </p:txBody>
      </p:sp>
      <p:graphicFrame>
        <p:nvGraphicFramePr>
          <p:cNvPr id="151558" name="Object 3"/>
          <p:cNvGraphicFramePr>
            <a:graphicFrameLocks noChangeAspect="1"/>
          </p:cNvGraphicFramePr>
          <p:nvPr/>
        </p:nvGraphicFramePr>
        <p:xfrm>
          <a:off x="4220308" y="1389185"/>
          <a:ext cx="2180492" cy="635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" name="Equation" r:id="rId4" imgW="863225" imgH="241195" progId="Equation.3">
                  <p:embed/>
                </p:oleObj>
              </mc:Choice>
              <mc:Fallback>
                <p:oleObj name="Equation" r:id="rId4" imgW="86322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0308" y="1389185"/>
                        <a:ext cx="2180492" cy="63597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9" name="Object 4"/>
          <p:cNvGraphicFramePr>
            <a:graphicFrameLocks noChangeAspect="1"/>
          </p:cNvGraphicFramePr>
          <p:nvPr/>
        </p:nvGraphicFramePr>
        <p:xfrm>
          <a:off x="844061" y="2233247"/>
          <a:ext cx="2250831" cy="911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name="Equation" r:id="rId6" imgW="1066800" imgH="431800" progId="Equation.3">
                  <p:embed/>
                </p:oleObj>
              </mc:Choice>
              <mc:Fallback>
                <p:oleObj name="Equation" r:id="rId6" imgW="1066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061" y="2233247"/>
                        <a:ext cx="2250831" cy="911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0" name="Object 5"/>
          <p:cNvGraphicFramePr>
            <a:graphicFrameLocks noChangeAspect="1"/>
          </p:cNvGraphicFramePr>
          <p:nvPr/>
        </p:nvGraphicFramePr>
        <p:xfrm>
          <a:off x="914400" y="3851031"/>
          <a:ext cx="18288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" name="Equation" r:id="rId8" imgW="1129810" imgH="482391" progId="Equation.3">
                  <p:embed/>
                </p:oleObj>
              </mc:Choice>
              <mc:Fallback>
                <p:oleObj name="Equation" r:id="rId8" imgW="1129810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51031"/>
                        <a:ext cx="18288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1" name="Object 6"/>
          <p:cNvGraphicFramePr>
            <a:graphicFrameLocks noChangeAspect="1"/>
          </p:cNvGraphicFramePr>
          <p:nvPr/>
        </p:nvGraphicFramePr>
        <p:xfrm>
          <a:off x="4290646" y="4343400"/>
          <a:ext cx="3094892" cy="657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Equation" r:id="rId10" imgW="1624895" imgH="266584" progId="Equation.3">
                  <p:embed/>
                </p:oleObj>
              </mc:Choice>
              <mc:Fallback>
                <p:oleObj name="Equation" r:id="rId10" imgW="1624895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0646" y="4343400"/>
                        <a:ext cx="3094892" cy="657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2" name="Object 7"/>
          <p:cNvGraphicFramePr>
            <a:graphicFrameLocks noChangeAspect="1"/>
          </p:cNvGraphicFramePr>
          <p:nvPr/>
        </p:nvGraphicFramePr>
        <p:xfrm>
          <a:off x="3587262" y="5187462"/>
          <a:ext cx="1547446" cy="1012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name="Equation" r:id="rId12" imgW="698500" imgH="457200" progId="Equation.3">
                  <p:embed/>
                </p:oleObj>
              </mc:Choice>
              <mc:Fallback>
                <p:oleObj name="Equation" r:id="rId12" imgW="698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262" y="5187462"/>
                        <a:ext cx="1547446" cy="1012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3" name="Object 8"/>
          <p:cNvGraphicFramePr>
            <a:graphicFrameLocks noChangeAspect="1"/>
          </p:cNvGraphicFramePr>
          <p:nvPr/>
        </p:nvGraphicFramePr>
        <p:xfrm>
          <a:off x="6541477" y="2444262"/>
          <a:ext cx="2039815" cy="917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Equation" r:id="rId14" imgW="1016000" imgH="457200" progId="Equation.3">
                  <p:embed/>
                </p:oleObj>
              </mc:Choice>
              <mc:Fallback>
                <p:oleObj name="Equation" r:id="rId14" imgW="1016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1477" y="2444262"/>
                        <a:ext cx="2039815" cy="917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4" name="Line 9"/>
          <p:cNvSpPr>
            <a:spLocks noChangeShapeType="1"/>
          </p:cNvSpPr>
          <p:nvPr/>
        </p:nvSpPr>
        <p:spPr bwMode="auto">
          <a:xfrm flipH="1">
            <a:off x="2672862" y="1951892"/>
            <a:ext cx="1884485" cy="28135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151565" name="Line 10"/>
          <p:cNvSpPr>
            <a:spLocks noChangeShapeType="1"/>
          </p:cNvSpPr>
          <p:nvPr/>
        </p:nvSpPr>
        <p:spPr bwMode="auto">
          <a:xfrm>
            <a:off x="6119446" y="1951892"/>
            <a:ext cx="422031" cy="6330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151566" name="Line 11"/>
          <p:cNvSpPr>
            <a:spLocks noChangeShapeType="1"/>
          </p:cNvSpPr>
          <p:nvPr/>
        </p:nvSpPr>
        <p:spPr bwMode="auto">
          <a:xfrm flipH="1">
            <a:off x="1688123" y="2866292"/>
            <a:ext cx="422031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151567" name="Line 12"/>
          <p:cNvSpPr>
            <a:spLocks noChangeShapeType="1"/>
          </p:cNvSpPr>
          <p:nvPr/>
        </p:nvSpPr>
        <p:spPr bwMode="auto">
          <a:xfrm>
            <a:off x="2954216" y="2584938"/>
            <a:ext cx="1266092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151568" name="Line 13"/>
          <p:cNvSpPr>
            <a:spLocks noChangeShapeType="1"/>
          </p:cNvSpPr>
          <p:nvPr/>
        </p:nvSpPr>
        <p:spPr bwMode="auto">
          <a:xfrm>
            <a:off x="2813538" y="3077308"/>
            <a:ext cx="914400" cy="21804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151569" name="Text Box 14"/>
          <p:cNvSpPr txBox="1">
            <a:spLocks noChangeArrowheads="1"/>
          </p:cNvSpPr>
          <p:nvPr/>
        </p:nvSpPr>
        <p:spPr bwMode="auto">
          <a:xfrm>
            <a:off x="6471138" y="1951892"/>
            <a:ext cx="1055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o-RO" sz="1200" b="0" i="0">
                <a:solidFill>
                  <a:schemeClr val="tx2"/>
                </a:solidFill>
                <a:latin typeface="UT Sans" panose="00000500000000000000" pitchFamily="50" charset="0"/>
              </a:rPr>
              <a:t>Tensiune de benzi netede</a:t>
            </a:r>
          </a:p>
        </p:txBody>
      </p:sp>
      <p:sp>
        <p:nvSpPr>
          <p:cNvPr id="151570" name="Text Box 15"/>
          <p:cNvSpPr txBox="1">
            <a:spLocks noChangeArrowheads="1"/>
          </p:cNvSpPr>
          <p:nvPr/>
        </p:nvSpPr>
        <p:spPr bwMode="auto">
          <a:xfrm>
            <a:off x="984739" y="4554415"/>
            <a:ext cx="203981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o-RO" sz="1200" b="0" i="0" dirty="0" err="1" smtClean="0">
                <a:solidFill>
                  <a:schemeClr val="tx2"/>
                </a:solidFill>
                <a:latin typeface="UT Sans" panose="00000500000000000000" pitchFamily="50" charset="0"/>
              </a:rPr>
              <a:t>Poten</a:t>
            </a:r>
            <a:r>
              <a:rPr lang="ro-RO" altLang="ro-RO" sz="1200" b="0" i="0" dirty="0" smtClean="0">
                <a:solidFill>
                  <a:schemeClr val="tx2"/>
                </a:solidFill>
                <a:latin typeface="UT Sans" panose="00000500000000000000" pitchFamily="50" charset="0"/>
              </a:rPr>
              <a:t>ț</a:t>
            </a:r>
            <a:r>
              <a:rPr lang="en-US" altLang="ro-RO" sz="1200" b="0" i="0" dirty="0" err="1" smtClean="0">
                <a:solidFill>
                  <a:schemeClr val="tx2"/>
                </a:solidFill>
                <a:latin typeface="UT Sans" panose="00000500000000000000" pitchFamily="50" charset="0"/>
              </a:rPr>
              <a:t>ial</a:t>
            </a:r>
            <a:r>
              <a:rPr lang="en-US" altLang="ro-RO" sz="1200" b="0" i="0" dirty="0" smtClean="0">
                <a:solidFill>
                  <a:schemeClr val="tx2"/>
                </a:solidFill>
                <a:latin typeface="UT Sans" panose="00000500000000000000" pitchFamily="50" charset="0"/>
              </a:rPr>
              <a:t> </a:t>
            </a:r>
            <a:r>
              <a:rPr lang="en-US" altLang="ro-RO" sz="1200" b="0" i="0" dirty="0">
                <a:solidFill>
                  <a:schemeClr val="tx2"/>
                </a:solidFill>
                <a:latin typeface="UT Sans" panose="00000500000000000000" pitchFamily="50" charset="0"/>
              </a:rPr>
              <a:t>de </a:t>
            </a:r>
            <a:r>
              <a:rPr lang="ro-RO" altLang="ro-RO" sz="1200" b="0" i="0" dirty="0">
                <a:solidFill>
                  <a:schemeClr val="tx2"/>
                </a:solidFill>
                <a:latin typeface="UT Sans" panose="00000500000000000000" pitchFamily="50" charset="0"/>
              </a:rPr>
              <a:t>volum: </a:t>
            </a:r>
            <a:r>
              <a:rPr lang="ro-RO" altLang="ro-RO" sz="1200" b="0" i="0" dirty="0" smtClean="0">
                <a:solidFill>
                  <a:schemeClr val="tx2"/>
                </a:solidFill>
                <a:latin typeface="UT Sans" panose="00000500000000000000" pitchFamily="50" charset="0"/>
              </a:rPr>
              <a:t>diferența </a:t>
            </a:r>
            <a:r>
              <a:rPr lang="ro-RO" altLang="ro-RO" sz="1200" b="0" i="0" dirty="0">
                <a:solidFill>
                  <a:schemeClr val="tx2"/>
                </a:solidFill>
                <a:latin typeface="UT Sans" panose="00000500000000000000" pitchFamily="50" charset="0"/>
              </a:rPr>
              <a:t>de </a:t>
            </a:r>
            <a:r>
              <a:rPr lang="ro-RO" altLang="ro-RO" sz="1200" b="0" i="0" dirty="0" smtClean="0">
                <a:solidFill>
                  <a:schemeClr val="tx2"/>
                </a:solidFill>
                <a:latin typeface="UT Sans" panose="00000500000000000000" pitchFamily="50" charset="0"/>
              </a:rPr>
              <a:t>potențial </a:t>
            </a:r>
            <a:r>
              <a:rPr lang="ro-RO" altLang="ro-RO" sz="1200" b="0" i="0" dirty="0">
                <a:solidFill>
                  <a:schemeClr val="tx2"/>
                </a:solidFill>
                <a:latin typeface="UT Sans" panose="00000500000000000000" pitchFamily="50" charset="0"/>
              </a:rPr>
              <a:t>între nivelul Fermi al semiconductorului dopat şi al celui intrinsec.</a:t>
            </a:r>
            <a:endParaRPr lang="en-US" altLang="ro-RO" sz="1200" b="0" i="0" dirty="0">
              <a:solidFill>
                <a:schemeClr val="tx2"/>
              </a:solidFill>
              <a:latin typeface="UT Sans" panose="00000500000000000000" pitchFamily="50" charset="0"/>
            </a:endParaRPr>
          </a:p>
        </p:txBody>
      </p:sp>
      <p:sp>
        <p:nvSpPr>
          <p:cNvPr id="151571" name="Text Box 16"/>
          <p:cNvSpPr txBox="1">
            <a:spLocks noChangeArrowheads="1"/>
          </p:cNvSpPr>
          <p:nvPr/>
        </p:nvSpPr>
        <p:spPr bwMode="auto">
          <a:xfrm>
            <a:off x="5205046" y="5890846"/>
            <a:ext cx="1899138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o-RO" altLang="ro-RO" sz="1200" b="0" i="0" dirty="0">
                <a:solidFill>
                  <a:schemeClr val="tx2"/>
                </a:solidFill>
                <a:latin typeface="UT Sans" panose="00000500000000000000" pitchFamily="50" charset="0"/>
              </a:rPr>
              <a:t>Capacitate</a:t>
            </a:r>
            <a:r>
              <a:rPr lang="ro-RO" altLang="ro-RO" sz="1292" b="0" i="0" dirty="0">
                <a:solidFill>
                  <a:schemeClr val="tx2"/>
                </a:solidFill>
                <a:latin typeface="Arial" panose="020B0604020202020204" pitchFamily="34" charset="0"/>
              </a:rPr>
              <a:t> oxid</a:t>
            </a:r>
            <a:endParaRPr lang="en-US" altLang="ro-RO" sz="1292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51572" name="Text Box 17"/>
          <p:cNvSpPr txBox="1">
            <a:spLocks noChangeArrowheads="1"/>
          </p:cNvSpPr>
          <p:nvPr/>
        </p:nvSpPr>
        <p:spPr bwMode="auto">
          <a:xfrm>
            <a:off x="3798277" y="3358662"/>
            <a:ext cx="1055077" cy="490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o-RO" altLang="ro-RO" sz="1292" b="0" i="0">
                <a:solidFill>
                  <a:schemeClr val="tx2"/>
                </a:solidFill>
                <a:latin typeface="Arial" panose="020B0604020202020204" pitchFamily="34" charset="0"/>
              </a:rPr>
              <a:t>Sarcina de volum</a:t>
            </a:r>
            <a:endParaRPr lang="en-US" altLang="ro-RO" sz="1292" b="0" i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51573" name="Text Box 18"/>
          <p:cNvSpPr txBox="1">
            <a:spLocks noChangeArrowheads="1"/>
          </p:cNvSpPr>
          <p:nvPr/>
        </p:nvSpPr>
        <p:spPr bwMode="auto">
          <a:xfrm>
            <a:off x="5134708" y="3147646"/>
            <a:ext cx="253218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o-RO" altLang="ro-RO" sz="1200" b="0" i="0" dirty="0" smtClean="0">
                <a:solidFill>
                  <a:schemeClr val="tx2"/>
                </a:solidFill>
                <a:latin typeface="UT Sans" panose="00000500000000000000" pitchFamily="50" charset="0"/>
              </a:rPr>
              <a:t>Diferența potențialelor </a:t>
            </a:r>
            <a:r>
              <a:rPr lang="ro-RO" altLang="ro-RO" sz="1200" b="0" i="0" dirty="0">
                <a:solidFill>
                  <a:schemeClr val="tx2"/>
                </a:solidFill>
                <a:latin typeface="UT Sans" panose="00000500000000000000" pitchFamily="50" charset="0"/>
              </a:rPr>
              <a:t>de </a:t>
            </a:r>
            <a:r>
              <a:rPr lang="ro-RO" altLang="ro-RO" sz="1200" b="0" i="0" dirty="0" smtClean="0">
                <a:solidFill>
                  <a:schemeClr val="tx2"/>
                </a:solidFill>
                <a:latin typeface="UT Sans" panose="00000500000000000000" pitchFamily="50" charset="0"/>
              </a:rPr>
              <a:t>extracție </a:t>
            </a:r>
            <a:r>
              <a:rPr lang="ro-RO" altLang="ro-RO" sz="1200" b="0" i="0" dirty="0">
                <a:solidFill>
                  <a:schemeClr val="tx2"/>
                </a:solidFill>
                <a:latin typeface="UT Sans" panose="00000500000000000000" pitchFamily="50" charset="0"/>
              </a:rPr>
              <a:t>a electronului din metal </a:t>
            </a:r>
            <a:r>
              <a:rPr lang="en-US" altLang="ro-RO" sz="1200" b="0" i="0" dirty="0">
                <a:solidFill>
                  <a:schemeClr val="tx2"/>
                </a:solidFill>
                <a:latin typeface="UT Sans" panose="00000500000000000000" pitchFamily="50" charset="0"/>
                <a:sym typeface="Symbol" panose="05050102010706020507" pitchFamily="18" charset="2"/>
              </a:rPr>
              <a:t></a:t>
            </a:r>
            <a:r>
              <a:rPr lang="ro-RO" altLang="ro-RO" sz="1200" b="0" i="0" baseline="-25000" dirty="0">
                <a:solidFill>
                  <a:schemeClr val="tx2"/>
                </a:solidFill>
                <a:latin typeface="UT Sans" panose="00000500000000000000" pitchFamily="50" charset="0"/>
              </a:rPr>
              <a:t>M</a:t>
            </a:r>
            <a:r>
              <a:rPr lang="ro-RO" altLang="ro-RO" sz="1200" b="0" i="0" dirty="0">
                <a:solidFill>
                  <a:schemeClr val="tx2"/>
                </a:solidFill>
                <a:latin typeface="UT Sans" panose="00000500000000000000" pitchFamily="50" charset="0"/>
              </a:rPr>
              <a:t> şi semiconductor </a:t>
            </a:r>
            <a:r>
              <a:rPr lang="en-US" altLang="ro-RO" sz="1200" b="0" i="0" dirty="0">
                <a:solidFill>
                  <a:schemeClr val="tx2"/>
                </a:solidFill>
                <a:latin typeface="UT Sans" panose="00000500000000000000" pitchFamily="50" charset="0"/>
                <a:sym typeface="Symbol" panose="05050102010706020507" pitchFamily="18" charset="2"/>
              </a:rPr>
              <a:t></a:t>
            </a:r>
            <a:r>
              <a:rPr lang="ro-RO" altLang="ro-RO" sz="1200" b="0" i="0" baseline="-25000" dirty="0">
                <a:solidFill>
                  <a:schemeClr val="tx2"/>
                </a:solidFill>
                <a:latin typeface="UT Sans" panose="00000500000000000000" pitchFamily="50" charset="0"/>
              </a:rPr>
              <a:t>S</a:t>
            </a:r>
            <a:r>
              <a:rPr lang="ro-RO" altLang="ro-RO" sz="1200" b="0" i="0" dirty="0">
                <a:solidFill>
                  <a:schemeClr val="tx2"/>
                </a:solidFill>
                <a:latin typeface="UT Sans" panose="00000500000000000000" pitchFamily="50" charset="0"/>
              </a:rPr>
              <a:t>. </a:t>
            </a:r>
          </a:p>
          <a:p>
            <a:pPr>
              <a:spcBef>
                <a:spcPct val="50000"/>
              </a:spcBef>
            </a:pPr>
            <a:r>
              <a:rPr lang="en-US" altLang="ro-RO" sz="1200" b="0" i="0" dirty="0">
                <a:solidFill>
                  <a:schemeClr val="tx2"/>
                </a:solidFill>
                <a:latin typeface="UT Sans" panose="00000500000000000000" pitchFamily="50" charset="0"/>
                <a:sym typeface="Symbol" panose="05050102010706020507" pitchFamily="18" charset="2"/>
              </a:rPr>
              <a:t></a:t>
            </a:r>
            <a:r>
              <a:rPr lang="ro-RO" altLang="ro-RO" sz="1200" b="0" i="0" baseline="-25000" dirty="0">
                <a:solidFill>
                  <a:schemeClr val="tx2"/>
                </a:solidFill>
                <a:latin typeface="UT Sans" panose="00000500000000000000" pitchFamily="50" charset="0"/>
              </a:rPr>
              <a:t>MS</a:t>
            </a:r>
            <a:r>
              <a:rPr lang="ro-RO" altLang="ro-RO" sz="1200" b="0" i="0" dirty="0">
                <a:solidFill>
                  <a:schemeClr val="tx2"/>
                </a:solidFill>
                <a:latin typeface="UT Sans" panose="00000500000000000000" pitchFamily="50" charset="0"/>
              </a:rPr>
              <a:t> = </a:t>
            </a:r>
            <a:r>
              <a:rPr lang="en-US" altLang="ro-RO" sz="1200" b="0" i="0" dirty="0">
                <a:solidFill>
                  <a:schemeClr val="tx2"/>
                </a:solidFill>
                <a:latin typeface="UT Sans" panose="00000500000000000000" pitchFamily="50" charset="0"/>
                <a:sym typeface="Symbol" panose="05050102010706020507" pitchFamily="18" charset="2"/>
              </a:rPr>
              <a:t></a:t>
            </a:r>
            <a:r>
              <a:rPr lang="ro-RO" altLang="ro-RO" sz="1200" b="0" i="0" baseline="-25000" dirty="0">
                <a:solidFill>
                  <a:schemeClr val="tx2"/>
                </a:solidFill>
                <a:latin typeface="UT Sans" panose="00000500000000000000" pitchFamily="50" charset="0"/>
              </a:rPr>
              <a:t>M</a:t>
            </a:r>
            <a:r>
              <a:rPr lang="ro-RO" altLang="ro-RO" sz="1200" b="0" i="0" dirty="0">
                <a:solidFill>
                  <a:schemeClr val="tx2"/>
                </a:solidFill>
                <a:latin typeface="UT Sans" panose="00000500000000000000" pitchFamily="50" charset="0"/>
              </a:rPr>
              <a:t> - </a:t>
            </a:r>
            <a:r>
              <a:rPr lang="en-US" altLang="ro-RO" sz="1200" b="0" i="0" dirty="0">
                <a:solidFill>
                  <a:schemeClr val="tx2"/>
                </a:solidFill>
                <a:latin typeface="UT Sans" panose="00000500000000000000" pitchFamily="50" charset="0"/>
                <a:sym typeface="Symbol" panose="05050102010706020507" pitchFamily="18" charset="2"/>
              </a:rPr>
              <a:t></a:t>
            </a:r>
            <a:r>
              <a:rPr lang="ro-RO" altLang="ro-RO" sz="1200" b="0" i="0" baseline="-25000" dirty="0">
                <a:solidFill>
                  <a:schemeClr val="tx2"/>
                </a:solidFill>
                <a:latin typeface="UT Sans" panose="00000500000000000000" pitchFamily="50" charset="0"/>
              </a:rPr>
              <a:t>s</a:t>
            </a:r>
            <a:endParaRPr lang="en-US" altLang="ro-RO" sz="1200" b="0" i="0" baseline="-25000" dirty="0">
              <a:solidFill>
                <a:schemeClr val="tx2"/>
              </a:solidFill>
              <a:latin typeface="UT Sans" panose="00000500000000000000" pitchFamily="50" charset="0"/>
            </a:endParaRPr>
          </a:p>
        </p:txBody>
      </p:sp>
      <p:sp>
        <p:nvSpPr>
          <p:cNvPr id="151574" name="Text Box 19"/>
          <p:cNvSpPr txBox="1">
            <a:spLocks noChangeArrowheads="1"/>
          </p:cNvSpPr>
          <p:nvPr/>
        </p:nvSpPr>
        <p:spPr bwMode="auto">
          <a:xfrm>
            <a:off x="7807569" y="1811216"/>
            <a:ext cx="13364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o-RO" altLang="ro-RO" sz="1200" b="0" i="0" dirty="0">
                <a:solidFill>
                  <a:schemeClr val="tx2"/>
                </a:solidFill>
                <a:latin typeface="UT Sans" panose="00000500000000000000" pitchFamily="50" charset="0"/>
              </a:rPr>
              <a:t>Sarcina la </a:t>
            </a:r>
            <a:r>
              <a:rPr lang="ro-RO" altLang="ro-RO" sz="1200" b="0" i="0" dirty="0" smtClean="0">
                <a:solidFill>
                  <a:schemeClr val="tx2"/>
                </a:solidFill>
                <a:latin typeface="UT Sans" panose="00000500000000000000" pitchFamily="50" charset="0"/>
              </a:rPr>
              <a:t>interfața </a:t>
            </a:r>
            <a:r>
              <a:rPr lang="ro-RO" altLang="ro-RO" sz="1200" b="0" i="0" dirty="0">
                <a:solidFill>
                  <a:schemeClr val="tx2"/>
                </a:solidFill>
                <a:latin typeface="UT Sans" panose="00000500000000000000" pitchFamily="50" charset="0"/>
              </a:rPr>
              <a:t>oxid-semiconductor</a:t>
            </a:r>
            <a:r>
              <a:rPr lang="ro-RO" altLang="ro-RO" sz="1200" b="0" i="0" dirty="0">
                <a:solidFill>
                  <a:srgbClr val="33CC33"/>
                </a:solidFill>
                <a:latin typeface="UT Sans" panose="00000500000000000000" pitchFamily="50" charset="0"/>
              </a:rPr>
              <a:t> </a:t>
            </a:r>
            <a:endParaRPr lang="en-US" altLang="ro-RO" sz="1200" b="0" i="0" dirty="0">
              <a:solidFill>
                <a:srgbClr val="33CC33"/>
              </a:solidFill>
              <a:latin typeface="UT Sans" panose="00000500000000000000" pitchFamily="50" charset="0"/>
            </a:endParaRPr>
          </a:p>
        </p:txBody>
      </p:sp>
      <p:sp>
        <p:nvSpPr>
          <p:cNvPr id="151575" name="Text Box 20"/>
          <p:cNvSpPr txBox="1">
            <a:spLocks noChangeArrowheads="1"/>
          </p:cNvSpPr>
          <p:nvPr/>
        </p:nvSpPr>
        <p:spPr bwMode="auto">
          <a:xfrm>
            <a:off x="2461846" y="1600200"/>
            <a:ext cx="14067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o-RO" sz="1200" b="0" i="0">
                <a:solidFill>
                  <a:schemeClr val="tx2"/>
                </a:solidFill>
                <a:latin typeface="UT Sans" panose="00000500000000000000" pitchFamily="50" charset="0"/>
              </a:rPr>
              <a:t>Tensiune de </a:t>
            </a:r>
            <a:r>
              <a:rPr lang="ro-RO" altLang="ro-RO" sz="1200" b="0" i="0">
                <a:solidFill>
                  <a:schemeClr val="tx2"/>
                </a:solidFill>
                <a:latin typeface="UT Sans" panose="00000500000000000000" pitchFamily="50" charset="0"/>
              </a:rPr>
              <a:t>prag MOS ideal</a:t>
            </a:r>
            <a:endParaRPr lang="en-US" altLang="ro-RO" sz="1200" b="0" i="0">
              <a:solidFill>
                <a:schemeClr val="tx2"/>
              </a:solidFill>
              <a:latin typeface="UT Sa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14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/>
              <a:t>© </a:t>
            </a:r>
            <a:r>
              <a:rPr lang="en-US" smtClean="0"/>
              <a:t>2017 -  DanNicula.ro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/>
              <a:t>PROIECTAREA CIRCUITELOR INTEGRATE</a:t>
            </a:r>
          </a:p>
        </p:txBody>
      </p:sp>
      <p:sp>
        <p:nvSpPr>
          <p:cNvPr id="153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73EFB1-4026-4A21-BEFB-B28B61B6B7E7}" type="slidenum">
              <a:rPr lang="en-US" altLang="en-US" sz="1292" b="0" i="0">
                <a:latin typeface="Arial" panose="020B0604020202020204" pitchFamily="34" charset="0"/>
              </a:rPr>
              <a:pPr/>
              <a:t>18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15360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ro-RO" sz="2954"/>
              <a:t>Tensiunea de prag</a:t>
            </a:r>
            <a:r>
              <a:rPr lang="ro-RO" altLang="ro-RO" sz="2954"/>
              <a:t> depinde de</a:t>
            </a:r>
            <a:r>
              <a:rPr lang="en-US" altLang="ro-RO" sz="2954"/>
              <a:t>:</a:t>
            </a:r>
          </a:p>
        </p:txBody>
      </p:sp>
      <p:sp>
        <p:nvSpPr>
          <p:cNvPr id="153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1339" y="1459523"/>
            <a:ext cx="8340969" cy="3727938"/>
          </a:xfrm>
        </p:spPr>
        <p:txBody>
          <a:bodyPr/>
          <a:lstStyle/>
          <a:p>
            <a:r>
              <a:rPr lang="ro-RO" altLang="ro-RO" dirty="0" smtClean="0"/>
              <a:t>Materialul conductor din care este realizată poarta (Al, PoliSi, Cu)</a:t>
            </a:r>
            <a:r>
              <a:rPr lang="en-US" altLang="ro-RO" dirty="0" smtClean="0"/>
              <a:t> </a:t>
            </a:r>
            <a:endParaRPr lang="ro-RO" altLang="ro-RO" dirty="0" smtClean="0"/>
          </a:p>
          <a:p>
            <a:r>
              <a:rPr lang="ro-RO" altLang="ro-RO" dirty="0" smtClean="0"/>
              <a:t>Materialul izolator din care este realizată poarta (SiO</a:t>
            </a:r>
            <a:r>
              <a:rPr lang="ro-RO" altLang="ro-RO" baseline="-25000" dirty="0" smtClean="0"/>
              <a:t>2</a:t>
            </a:r>
            <a:r>
              <a:rPr lang="ro-RO" altLang="ro-RO" dirty="0" smtClean="0"/>
              <a:t>)</a:t>
            </a:r>
          </a:p>
          <a:p>
            <a:r>
              <a:rPr lang="ro-RO" altLang="ro-RO" dirty="0" smtClean="0"/>
              <a:t>Grosimea stratului de oxid (x</a:t>
            </a:r>
            <a:r>
              <a:rPr lang="ro-RO" altLang="ro-RO" baseline="-25000" dirty="0" smtClean="0"/>
              <a:t>ox</a:t>
            </a:r>
            <a:r>
              <a:rPr lang="ro-RO" altLang="ro-RO" dirty="0" smtClean="0"/>
              <a:t>)</a:t>
            </a:r>
          </a:p>
          <a:p>
            <a:r>
              <a:rPr lang="ro-RO" altLang="ro-RO" dirty="0" smtClean="0"/>
              <a:t>Impuritățile de la suprafața Si-SiO</a:t>
            </a:r>
            <a:r>
              <a:rPr lang="ro-RO" altLang="ro-RO" baseline="-25000" dirty="0" smtClean="0"/>
              <a:t>2</a:t>
            </a:r>
            <a:r>
              <a:rPr lang="ro-RO" altLang="ro-RO" dirty="0" smtClean="0"/>
              <a:t>	</a:t>
            </a:r>
          </a:p>
          <a:p>
            <a:r>
              <a:rPr lang="ro-RO" altLang="ro-RO" dirty="0" smtClean="0"/>
              <a:t>Tensiunea sursă-substrat</a:t>
            </a:r>
          </a:p>
        </p:txBody>
      </p:sp>
      <p:graphicFrame>
        <p:nvGraphicFramePr>
          <p:cNvPr id="153607" name="Object 1024"/>
          <p:cNvGraphicFramePr>
            <a:graphicFrameLocks noChangeAspect="1"/>
          </p:cNvGraphicFramePr>
          <p:nvPr/>
        </p:nvGraphicFramePr>
        <p:xfrm>
          <a:off x="2744666" y="4765431"/>
          <a:ext cx="4325815" cy="120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4" imgW="1714500" imgH="457200" progId="Equation.3">
                  <p:embed/>
                </p:oleObj>
              </mc:Choice>
              <mc:Fallback>
                <p:oleObj name="Equation" r:id="rId4" imgW="1714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666" y="4765431"/>
                        <a:ext cx="4325815" cy="12060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247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FD6E9B6-9421-4B7D-9EF1-D107BA60A114}" type="slidenum">
              <a:rPr lang="en-US" altLang="en-US" sz="1292" b="0" i="0">
                <a:latin typeface="Arial" panose="020B0604020202020204" pitchFamily="34" charset="0"/>
              </a:rPr>
              <a:pPr/>
              <a:t>19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15565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74784"/>
            <a:ext cx="7772400" cy="1121020"/>
          </a:xfrm>
          <a:noFill/>
        </p:spPr>
        <p:txBody>
          <a:bodyPr>
            <a:normAutofit fontScale="90000"/>
          </a:bodyPr>
          <a:lstStyle/>
          <a:p>
            <a:r>
              <a:rPr lang="ro-RO" altLang="ro-RO" smtClean="0"/>
              <a:t>Caracteristici I</a:t>
            </a:r>
            <a:r>
              <a:rPr lang="ro-RO" altLang="ro-RO" baseline="-25000" smtClean="0"/>
              <a:t>DS</a:t>
            </a:r>
            <a:r>
              <a:rPr lang="ro-RO" altLang="ro-RO" smtClean="0"/>
              <a:t>(V</a:t>
            </a:r>
            <a:r>
              <a:rPr lang="ro-RO" altLang="ro-RO" baseline="-25000" smtClean="0"/>
              <a:t>DS</a:t>
            </a:r>
            <a:r>
              <a:rPr lang="ro-RO" altLang="ro-RO" smtClean="0"/>
              <a:t>) – Regiunea liniară </a:t>
            </a:r>
            <a:r>
              <a:rPr lang="en-US" altLang="ro-RO" smtClean="0">
                <a:solidFill>
                  <a:schemeClr val="tx1"/>
                </a:solidFill>
              </a:rPr>
              <a:t/>
            </a:r>
            <a:br>
              <a:rPr lang="en-US" altLang="ro-RO" smtClean="0">
                <a:solidFill>
                  <a:schemeClr val="tx1"/>
                </a:solidFill>
              </a:rPr>
            </a:br>
            <a:endParaRPr lang="en-US" altLang="ro-RO" smtClean="0">
              <a:solidFill>
                <a:schemeClr val="tx1"/>
              </a:solidFill>
            </a:endParaRPr>
          </a:p>
        </p:txBody>
      </p:sp>
      <p:graphicFrame>
        <p:nvGraphicFramePr>
          <p:cNvPr id="155654" name="Object 3072"/>
          <p:cNvGraphicFramePr>
            <a:graphicFrameLocks noChangeAspect="1"/>
          </p:cNvGraphicFramePr>
          <p:nvPr/>
        </p:nvGraphicFramePr>
        <p:xfrm>
          <a:off x="583223" y="1434612"/>
          <a:ext cx="3657600" cy="62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Equation" r:id="rId4" imgW="1333500" imgH="228600" progId="Equation.3">
                  <p:embed/>
                </p:oleObj>
              </mc:Choice>
              <mc:Fallback>
                <p:oleObj name="Equation" r:id="rId4" imgW="1333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23" y="1434612"/>
                        <a:ext cx="3657600" cy="62718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5" name="Object 3073"/>
          <p:cNvGraphicFramePr>
            <a:graphicFrameLocks noChangeAspect="1"/>
          </p:cNvGraphicFramePr>
          <p:nvPr/>
        </p:nvGraphicFramePr>
        <p:xfrm>
          <a:off x="583223" y="2233246"/>
          <a:ext cx="2299189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Equation" r:id="rId6" imgW="838200" imgH="889000" progId="Equation.3">
                  <p:embed/>
                </p:oleObj>
              </mc:Choice>
              <mc:Fallback>
                <p:oleObj name="Equation" r:id="rId6" imgW="838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23" y="2233246"/>
                        <a:ext cx="2299189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6" name="Rectangle 6"/>
          <p:cNvSpPr>
            <a:spLocks noChangeArrowheads="1"/>
          </p:cNvSpPr>
          <p:nvPr/>
        </p:nvSpPr>
        <p:spPr bwMode="auto">
          <a:xfrm>
            <a:off x="3175490" y="2432538"/>
            <a:ext cx="2193680" cy="703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/>
          <a:lstStyle>
            <a:lvl1pPr marL="292100" indent="-292100" defTabSz="444500">
              <a:spcBef>
                <a:spcPct val="3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45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45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45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45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ro-RO" sz="1662">
                <a:latin typeface="UT Sans" panose="00000500000000000000" pitchFamily="50" charset="0"/>
              </a:rPr>
              <a:t>Factor de c</a:t>
            </a:r>
            <a:r>
              <a:rPr lang="ro-RO" altLang="ro-RO" sz="1662">
                <a:latin typeface="UT Sans" panose="00000500000000000000" pitchFamily="50" charset="0"/>
              </a:rPr>
              <a:t>âştig al tranzistorului MOS</a:t>
            </a:r>
            <a:endParaRPr lang="en-US" altLang="ro-RO" sz="1662">
              <a:latin typeface="UT Sans" panose="00000500000000000000" pitchFamily="50" charset="0"/>
            </a:endParaRPr>
          </a:p>
          <a:p>
            <a:pPr>
              <a:lnSpc>
                <a:spcPct val="90000"/>
              </a:lnSpc>
            </a:pPr>
            <a:endParaRPr lang="en-US" altLang="ro-RO" sz="1662">
              <a:latin typeface="UT Sans" panose="00000500000000000000" pitchFamily="50" charset="0"/>
            </a:endParaRPr>
          </a:p>
        </p:txBody>
      </p:sp>
      <p:sp>
        <p:nvSpPr>
          <p:cNvPr id="155657" name="Rectangle 7"/>
          <p:cNvSpPr>
            <a:spLocks noChangeArrowheads="1"/>
          </p:cNvSpPr>
          <p:nvPr/>
        </p:nvSpPr>
        <p:spPr bwMode="auto">
          <a:xfrm>
            <a:off x="650631" y="4758104"/>
            <a:ext cx="1562100" cy="72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/>
          <a:lstStyle>
            <a:lvl1pPr marL="292100" indent="-292100" defTabSz="444500">
              <a:spcBef>
                <a:spcPct val="3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45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45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45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45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ro-RO" sz="1662" dirty="0">
                <a:latin typeface="UT Sans" panose="00000500000000000000" pitchFamily="50" charset="0"/>
              </a:rPr>
              <a:t>Factor de c</a:t>
            </a:r>
            <a:r>
              <a:rPr lang="ro-RO" altLang="ro-RO" sz="1662" dirty="0">
                <a:latin typeface="UT Sans" panose="00000500000000000000" pitchFamily="50" charset="0"/>
              </a:rPr>
              <a:t>âştig al procesului</a:t>
            </a:r>
            <a:endParaRPr lang="en-US" altLang="ro-RO" sz="1662" dirty="0">
              <a:latin typeface="UT Sans" panose="00000500000000000000" pitchFamily="50" charset="0"/>
            </a:endParaRPr>
          </a:p>
          <a:p>
            <a:pPr>
              <a:lnSpc>
                <a:spcPct val="90000"/>
              </a:lnSpc>
            </a:pPr>
            <a:endParaRPr lang="en-US" altLang="ro-RO" sz="1662" dirty="0">
              <a:latin typeface="UT Sans" panose="00000500000000000000" pitchFamily="50" charset="0"/>
            </a:endParaRPr>
          </a:p>
        </p:txBody>
      </p:sp>
      <p:pic>
        <p:nvPicPr>
          <p:cNvPr id="15565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189" y="3382108"/>
            <a:ext cx="5328138" cy="2751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006613" y="1502019"/>
            <a:ext cx="2750526" cy="5143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lIns="84992" tIns="42497" rIns="84992" bIns="42497"/>
          <a:lstStyle>
            <a:lvl1pPr marL="292100" indent="-292100" algn="l" defTabSz="444500" rtl="0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2794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244600" indent="-2921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14500" indent="-2794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97100" indent="-2921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654300" indent="-2921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3111500" indent="-2921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568700" indent="-2921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4025900" indent="-2921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altLang="ro-RO" sz="2954" kern="0" dirty="0">
                <a:latin typeface="UT Sans" panose="00000500000000000000" pitchFamily="50" charset="0"/>
              </a:rPr>
              <a:t>Canal uniform</a:t>
            </a:r>
          </a:p>
        </p:txBody>
      </p:sp>
    </p:spTree>
    <p:extLst>
      <p:ext uri="{BB962C8B-B14F-4D97-AF65-F5344CB8AC3E}">
        <p14:creationId xmlns:p14="http://schemas.microsoft.com/office/powerpoint/2010/main" val="200751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smtClean="0"/>
              <a:t>CAPITOL</a:t>
            </a:r>
            <a:r>
              <a:rPr lang="ro-RO" altLang="ro-RO" smtClean="0"/>
              <a:t>UL</a:t>
            </a:r>
            <a:r>
              <a:rPr lang="en-US" altLang="ro-RO" smtClean="0"/>
              <a:t> </a:t>
            </a:r>
            <a:r>
              <a:rPr lang="ro-RO" altLang="ro-RO" smtClean="0"/>
              <a:t>2</a:t>
            </a:r>
            <a:r>
              <a:rPr lang="en-US" altLang="ro-RO" smtClean="0"/>
              <a:t> </a:t>
            </a:r>
            <a:r>
              <a:rPr lang="ro-RO" altLang="ro-RO" smtClean="0"/>
              <a:t>- </a:t>
            </a:r>
            <a:r>
              <a:rPr lang="ro-RO" altLang="ro-RO" b="1" smtClean="0"/>
              <a:t>Teoria tranzistorului </a:t>
            </a:r>
            <a:r>
              <a:rPr lang="en-US" altLang="ro-RO" b="1" smtClean="0"/>
              <a:t>MOS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o-RO" dirty="0" smtClean="0"/>
              <a:t>2.1</a:t>
            </a:r>
            <a:r>
              <a:rPr lang="ro-RO" altLang="ro-RO" dirty="0" smtClean="0"/>
              <a:t>.</a:t>
            </a:r>
            <a:r>
              <a:rPr lang="en-US" altLang="ro-RO" dirty="0" smtClean="0"/>
              <a:t> </a:t>
            </a:r>
            <a:r>
              <a:rPr lang="ro-RO" altLang="ro-RO" dirty="0" smtClean="0"/>
              <a:t>Introducere</a:t>
            </a:r>
            <a:endParaRPr lang="en-US" altLang="ro-RO" dirty="0" smtClean="0"/>
          </a:p>
          <a:p>
            <a:pPr marL="0" indent="0">
              <a:buNone/>
            </a:pPr>
            <a:r>
              <a:rPr lang="ro-RO" altLang="ro-RO" dirty="0" smtClean="0"/>
              <a:t>2.2. Caracteristici I(V)</a:t>
            </a:r>
          </a:p>
          <a:p>
            <a:pPr marL="0" indent="0">
              <a:buNone/>
            </a:pPr>
            <a:r>
              <a:rPr lang="ro-RO" altLang="ro-RO" dirty="0" smtClean="0"/>
              <a:t>2.3. </a:t>
            </a:r>
            <a:r>
              <a:rPr lang="en-US" altLang="ro-RO" dirty="0" err="1" smtClean="0"/>
              <a:t>Efecte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secundare</a:t>
            </a:r>
            <a:endParaRPr lang="ro-RO" altLang="ro-RO" dirty="0" smtClean="0"/>
          </a:p>
          <a:p>
            <a:pPr marL="0" indent="0">
              <a:buNone/>
            </a:pPr>
            <a:r>
              <a:rPr lang="ro-RO" altLang="ro-RO" dirty="0" smtClean="0"/>
              <a:t>2.4. Modelul de semnal mic</a:t>
            </a:r>
          </a:p>
          <a:p>
            <a:pPr marL="0" indent="0">
              <a:buNone/>
            </a:pPr>
            <a:r>
              <a:rPr lang="ro-RO" altLang="ro-RO" dirty="0" smtClean="0"/>
              <a:t>2.5. Inversorul CMOS</a:t>
            </a:r>
            <a:endParaRPr lang="en-US" altLang="ro-RO" dirty="0" smtClean="0"/>
          </a:p>
        </p:txBody>
      </p:sp>
      <p:sp>
        <p:nvSpPr>
          <p:cNvPr id="1208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F0642B-B5DC-4339-8F16-48F9DC144F13}" type="slidenum">
              <a:rPr lang="en-US" altLang="en-US" sz="1292" b="0" i="0">
                <a:latin typeface="Arial" panose="020B0604020202020204" pitchFamily="34" charset="0"/>
              </a:rPr>
              <a:pPr/>
              <a:t>2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3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18FA76-66C3-4B73-83CE-B1089F4207C9}" type="slidenum">
              <a:rPr lang="en-US" altLang="en-US" sz="1292" b="0" i="0">
                <a:latin typeface="Arial" panose="020B0604020202020204" pitchFamily="34" charset="0"/>
              </a:rPr>
              <a:pPr/>
              <a:t>20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graphicFrame>
        <p:nvGraphicFramePr>
          <p:cNvPr id="157701" name="Object 1024"/>
          <p:cNvGraphicFramePr>
            <a:graphicFrameLocks noChangeAspect="1"/>
          </p:cNvGraphicFramePr>
          <p:nvPr/>
        </p:nvGraphicFramePr>
        <p:xfrm>
          <a:off x="490904" y="1302728"/>
          <a:ext cx="4572000" cy="1204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4" imgW="1854200" imgH="482600" progId="Equation.3">
                  <p:embed/>
                </p:oleObj>
              </mc:Choice>
              <mc:Fallback>
                <p:oleObj name="Equation" r:id="rId4" imgW="1854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904" y="1302728"/>
                        <a:ext cx="4572000" cy="1204546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17282" y="2664070"/>
            <a:ext cx="3864219" cy="1030166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o-RO" altLang="ro-RO" sz="1846" dirty="0" smtClean="0"/>
              <a:t>Potențialul </a:t>
            </a:r>
            <a:r>
              <a:rPr lang="ro-RO" altLang="ro-RO" sz="1846" dirty="0"/>
              <a:t>de-a lungul canalului nu mai este neglijabil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sz="1846" dirty="0"/>
              <a:t>Câmpul slăbeşte lângă drenă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ro-RO" sz="1662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14400" y="438151"/>
            <a:ext cx="7772400" cy="760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ro-RO" sz="3200" kern="0" dirty="0" err="1">
                <a:solidFill>
                  <a:schemeClr val="tx1"/>
                </a:solidFill>
                <a:latin typeface="UT Sans" panose="00000500000000000000" pitchFamily="50" charset="0"/>
              </a:rPr>
              <a:t>Regiunea</a:t>
            </a:r>
            <a:r>
              <a:rPr lang="en-US" altLang="ro-RO" sz="3200" kern="0" dirty="0">
                <a:solidFill>
                  <a:schemeClr val="tx1"/>
                </a:solidFill>
                <a:latin typeface="UT Sans" panose="00000500000000000000" pitchFamily="50" charset="0"/>
              </a:rPr>
              <a:t> </a:t>
            </a:r>
            <a:r>
              <a:rPr lang="ro-RO" altLang="ro-RO" sz="3200" kern="0" dirty="0">
                <a:solidFill>
                  <a:schemeClr val="tx1"/>
                </a:solidFill>
                <a:latin typeface="UT Sans" panose="00000500000000000000" pitchFamily="50" charset="0"/>
              </a:rPr>
              <a:t>ne</a:t>
            </a:r>
            <a:r>
              <a:rPr lang="en-US" altLang="ro-RO" sz="3200" kern="0" dirty="0" err="1">
                <a:solidFill>
                  <a:schemeClr val="tx1"/>
                </a:solidFill>
                <a:latin typeface="UT Sans" panose="00000500000000000000" pitchFamily="50" charset="0"/>
              </a:rPr>
              <a:t>liniar</a:t>
            </a:r>
            <a:r>
              <a:rPr lang="ro-RO" altLang="ro-RO" sz="3200" kern="0" dirty="0">
                <a:solidFill>
                  <a:schemeClr val="tx1"/>
                </a:solidFill>
                <a:latin typeface="UT Sans" panose="00000500000000000000" pitchFamily="50" charset="0"/>
              </a:rPr>
              <a:t>ă</a:t>
            </a:r>
            <a:endParaRPr lang="en-US" altLang="ro-RO" sz="3200" kern="0" dirty="0">
              <a:solidFill>
                <a:schemeClr val="tx1"/>
              </a:solidFill>
              <a:latin typeface="UT Sans" panose="00000500000000000000" pitchFamily="50" charset="0"/>
            </a:endParaRPr>
          </a:p>
        </p:txBody>
      </p:sp>
      <p:pic>
        <p:nvPicPr>
          <p:cNvPr id="15770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105" y="3628292"/>
            <a:ext cx="6128238" cy="265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006613" y="1502020"/>
            <a:ext cx="2750526" cy="14609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lIns="84992" tIns="42497" rIns="84992" bIns="42497"/>
          <a:lstStyle>
            <a:lvl1pPr defTabSz="444500">
              <a:spcBef>
                <a:spcPct val="3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2000" indent="-279400" defTabSz="4445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44600" indent="-292100" defTabSz="4445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279400" defTabSz="4445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97100" indent="-292100" defTabSz="4445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54300" indent="-2921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11500" indent="-2921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68700" indent="-2921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25900" indent="-2921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ro-RO">
                <a:latin typeface="UT Sans" panose="00000500000000000000" pitchFamily="50" charset="0"/>
              </a:rPr>
              <a:t>Canal</a:t>
            </a:r>
            <a:r>
              <a:rPr lang="ro-RO" altLang="ro-RO">
                <a:latin typeface="UT Sans" panose="00000500000000000000" pitchFamily="50" charset="0"/>
              </a:rPr>
              <a:t>ul </a:t>
            </a:r>
            <a:r>
              <a:rPr lang="en-US" altLang="ro-RO">
                <a:latin typeface="UT Sans" panose="00000500000000000000" pitchFamily="50" charset="0"/>
              </a:rPr>
              <a:t>se </a:t>
            </a:r>
            <a:r>
              <a:rPr lang="ro-RO" altLang="ro-RO">
                <a:latin typeface="UT Sans" panose="00000500000000000000" pitchFamily="50" charset="0"/>
              </a:rPr>
              <a:t>îngustează la drenă</a:t>
            </a:r>
            <a:endParaRPr lang="en-US" altLang="ro-RO">
              <a:latin typeface="UT Sa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9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7F2B6E6-ADB1-4AB9-8728-DA293EE80398}" type="slidenum">
              <a:rPr lang="en-US" altLang="en-US" sz="1292" b="0" i="0">
                <a:latin typeface="Arial" panose="020B0604020202020204" pitchFamily="34" charset="0"/>
              </a:rPr>
              <a:pPr/>
              <a:t>21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15974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74784"/>
            <a:ext cx="7772400" cy="1121020"/>
          </a:xfrm>
          <a:noFill/>
        </p:spPr>
        <p:txBody>
          <a:bodyPr/>
          <a:lstStyle/>
          <a:p>
            <a:r>
              <a:rPr lang="ro-RO" altLang="ro-RO" dirty="0" smtClean="0"/>
              <a:t>Regiunea de saturație</a:t>
            </a:r>
            <a:r>
              <a:rPr lang="en-US" altLang="ro-RO" dirty="0" smtClean="0">
                <a:solidFill>
                  <a:schemeClr val="tx1"/>
                </a:solidFill>
              </a:rPr>
              <a:t/>
            </a:r>
            <a:br>
              <a:rPr lang="en-US" altLang="ro-RO" dirty="0" smtClean="0">
                <a:solidFill>
                  <a:schemeClr val="tx1"/>
                </a:solidFill>
              </a:rPr>
            </a:br>
            <a:endParaRPr lang="en-US" altLang="ro-RO" dirty="0" smtClean="0">
              <a:solidFill>
                <a:schemeClr val="tx1"/>
              </a:solidFill>
            </a:endParaRPr>
          </a:p>
        </p:txBody>
      </p:sp>
      <p:graphicFrame>
        <p:nvGraphicFramePr>
          <p:cNvPr id="159750" name="Object 1024"/>
          <p:cNvGraphicFramePr>
            <a:graphicFrameLocks noChangeAspect="1"/>
          </p:cNvGraphicFramePr>
          <p:nvPr/>
        </p:nvGraphicFramePr>
        <p:xfrm>
          <a:off x="517281" y="1368669"/>
          <a:ext cx="2743200" cy="1050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4" imgW="1231366" imgH="431613" progId="Equation.3">
                  <p:embed/>
                </p:oleObj>
              </mc:Choice>
              <mc:Fallback>
                <p:oleObj name="Equation" r:id="rId4" imgW="123136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81" y="1368669"/>
                        <a:ext cx="2743200" cy="1050681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3931" y="3363058"/>
            <a:ext cx="2650881" cy="2250831"/>
          </a:xfrm>
          <a:noFill/>
        </p:spPr>
        <p:txBody>
          <a:bodyPr>
            <a:normAutofit/>
          </a:bodyPr>
          <a:lstStyle/>
          <a:p>
            <a:r>
              <a:rPr lang="ro-RO" altLang="ro-RO" sz="1800" dirty="0"/>
              <a:t>După </a:t>
            </a:r>
            <a:r>
              <a:rPr lang="ro-RO" altLang="ro-RO" sz="1800" dirty="0" smtClean="0"/>
              <a:t>saturație</a:t>
            </a:r>
            <a:r>
              <a:rPr lang="ro-RO" altLang="ro-RO" sz="1800" dirty="0"/>
              <a:t>, forma şi dimensiunile canalului se păstrează (aproximativ).</a:t>
            </a:r>
            <a:endParaRPr lang="en-US" altLang="ro-RO" sz="18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006613" y="1502020"/>
            <a:ext cx="2750526" cy="14609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lIns="84992" tIns="42497" rIns="84992" bIns="42497"/>
          <a:lstStyle>
            <a:lvl1pPr defTabSz="444500">
              <a:spcBef>
                <a:spcPct val="3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2000" indent="-279400" defTabSz="4445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44600" indent="-292100" defTabSz="4445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279400" defTabSz="4445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97100" indent="-292100" defTabSz="4445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54300" indent="-2921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11500" indent="-2921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68700" indent="-2921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25900" indent="-2921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ro-RO" dirty="0">
                <a:latin typeface="UT Sans" panose="00000500000000000000" pitchFamily="50" charset="0"/>
              </a:rPr>
              <a:t>Canal</a:t>
            </a:r>
            <a:r>
              <a:rPr lang="ro-RO" altLang="ro-RO" dirty="0">
                <a:latin typeface="UT Sans" panose="00000500000000000000" pitchFamily="50" charset="0"/>
              </a:rPr>
              <a:t>ul </a:t>
            </a:r>
            <a:r>
              <a:rPr lang="en-US" altLang="ro-RO" dirty="0">
                <a:latin typeface="UT Sans" panose="00000500000000000000" pitchFamily="50" charset="0"/>
              </a:rPr>
              <a:t>se </a:t>
            </a:r>
            <a:r>
              <a:rPr lang="ro-RO" altLang="ro-RO" dirty="0">
                <a:latin typeface="UT Sans" panose="00000500000000000000" pitchFamily="50" charset="0"/>
              </a:rPr>
              <a:t>închide la drenă</a:t>
            </a:r>
          </a:p>
        </p:txBody>
      </p:sp>
      <p:pic>
        <p:nvPicPr>
          <p:cNvPr id="159753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812" y="3694235"/>
            <a:ext cx="5943600" cy="268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732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3446641-C1AB-4851-A8B3-091649A90891}" type="slidenum">
              <a:rPr lang="en-US" altLang="en-US" sz="1292" b="0" i="0">
                <a:latin typeface="Arial" panose="020B0604020202020204" pitchFamily="34" charset="0"/>
              </a:rPr>
              <a:pPr/>
              <a:t>22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16179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74785"/>
            <a:ext cx="7772400" cy="827943"/>
          </a:xfrm>
          <a:noFill/>
        </p:spPr>
        <p:txBody>
          <a:bodyPr/>
          <a:lstStyle/>
          <a:p>
            <a:r>
              <a:rPr lang="ro-RO" altLang="ro-RO" smtClean="0"/>
              <a:t>Caracteristica I</a:t>
            </a:r>
            <a:r>
              <a:rPr lang="ro-RO" altLang="ro-RO" baseline="-25000" smtClean="0"/>
              <a:t>DS</a:t>
            </a:r>
            <a:r>
              <a:rPr lang="ro-RO" altLang="ro-RO" smtClean="0"/>
              <a:t>(V</a:t>
            </a:r>
            <a:r>
              <a:rPr lang="ro-RO" altLang="ro-RO" baseline="-25000" smtClean="0"/>
              <a:t>DS</a:t>
            </a:r>
            <a:r>
              <a:rPr lang="ro-RO" altLang="ro-RO" smtClean="0"/>
              <a:t>)</a:t>
            </a:r>
            <a:endParaRPr lang="en-US" altLang="ro-RO" smtClean="0">
              <a:solidFill>
                <a:schemeClr val="tx1"/>
              </a:solidFill>
            </a:endParaRPr>
          </a:p>
        </p:txBody>
      </p:sp>
      <p:graphicFrame>
        <p:nvGraphicFramePr>
          <p:cNvPr id="161798" name="Object 2048"/>
          <p:cNvGraphicFramePr>
            <a:graphicFrameLocks noChangeAspect="1"/>
          </p:cNvGraphicFramePr>
          <p:nvPr/>
        </p:nvGraphicFramePr>
        <p:xfrm>
          <a:off x="1062404" y="3528647"/>
          <a:ext cx="2321169" cy="888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name="Equation" r:id="rId4" imgW="1231366" imgH="431613" progId="Equation.3">
                  <p:embed/>
                </p:oleObj>
              </mc:Choice>
              <mc:Fallback>
                <p:oleObj name="Equation" r:id="rId4" imgW="123136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404" y="3528647"/>
                        <a:ext cx="2321169" cy="8880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9" name="Object 2049"/>
          <p:cNvGraphicFramePr>
            <a:graphicFrameLocks noChangeAspect="1"/>
          </p:cNvGraphicFramePr>
          <p:nvPr/>
        </p:nvGraphicFramePr>
        <p:xfrm>
          <a:off x="1062404" y="2051539"/>
          <a:ext cx="288387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5" name="Equation" r:id="rId6" imgW="1333500" imgH="228600" progId="Equation.3">
                  <p:embed/>
                </p:oleObj>
              </mc:Choice>
              <mc:Fallback>
                <p:oleObj name="Equation" r:id="rId6" imgW="1333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404" y="2051539"/>
                        <a:ext cx="288387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0" name="Object 2050"/>
          <p:cNvGraphicFramePr>
            <a:graphicFrameLocks noChangeAspect="1"/>
          </p:cNvGraphicFramePr>
          <p:nvPr/>
        </p:nvGraphicFramePr>
        <p:xfrm>
          <a:off x="1062404" y="2543908"/>
          <a:ext cx="3798277" cy="1000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6" name="Equation" r:id="rId8" imgW="1854200" imgH="482600" progId="Equation.3">
                  <p:embed/>
                </p:oleObj>
              </mc:Choice>
              <mc:Fallback>
                <p:oleObj name="Equation" r:id="rId8" imgW="1854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404" y="2543908"/>
                        <a:ext cx="3798277" cy="10008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1" name="Rectangle 6"/>
          <p:cNvSpPr>
            <a:spLocks noChangeArrowheads="1"/>
          </p:cNvSpPr>
          <p:nvPr/>
        </p:nvSpPr>
        <p:spPr bwMode="auto">
          <a:xfrm>
            <a:off x="287524" y="4467959"/>
            <a:ext cx="4746380" cy="18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/>
          <a:lstStyle>
            <a:lvl1pPr marL="292100" indent="-292100" defTabSz="444500">
              <a:spcBef>
                <a:spcPct val="3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45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45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45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45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o-RO" altLang="ro-RO" sz="1600" dirty="0">
                <a:latin typeface="UT Sans" panose="00000500000000000000" pitchFamily="50" charset="0"/>
              </a:rPr>
              <a:t>Purtătorii majoritari sunt </a:t>
            </a:r>
            <a:r>
              <a:rPr lang="ro-RO" altLang="ro-RO" sz="1600" dirty="0" smtClean="0">
                <a:latin typeface="UT Sans" panose="00000500000000000000" pitchFamily="50" charset="0"/>
              </a:rPr>
              <a:t>acționați </a:t>
            </a:r>
            <a:r>
              <a:rPr lang="ro-RO" altLang="ro-RO" sz="1600" dirty="0">
                <a:latin typeface="UT Sans" panose="00000500000000000000" pitchFamily="50" charset="0"/>
              </a:rPr>
              <a:t>de două câmpuri electrice:</a:t>
            </a:r>
          </a:p>
          <a:p>
            <a:r>
              <a:rPr lang="ro-RO" altLang="ro-RO" sz="1600" dirty="0">
                <a:latin typeface="UT Sans" panose="00000500000000000000" pitchFamily="50" charset="0"/>
              </a:rPr>
              <a:t>E</a:t>
            </a:r>
            <a:r>
              <a:rPr lang="ro-RO" altLang="ro-RO" sz="1600" baseline="-25000" dirty="0">
                <a:latin typeface="UT Sans" panose="00000500000000000000" pitchFamily="50" charset="0"/>
              </a:rPr>
              <a:t>perpendicular </a:t>
            </a:r>
            <a:r>
              <a:rPr lang="ro-RO" altLang="ro-RO" sz="1600" dirty="0">
                <a:latin typeface="UT Sans" panose="00000500000000000000" pitchFamily="50" charset="0"/>
              </a:rPr>
              <a:t>– generat de VGS, are ca efect atragerea purtătorilor în canal</a:t>
            </a:r>
          </a:p>
          <a:p>
            <a:r>
              <a:rPr lang="ro-RO" altLang="ro-RO" sz="1600" dirty="0">
                <a:latin typeface="UT Sans" panose="00000500000000000000" pitchFamily="50" charset="0"/>
              </a:rPr>
              <a:t>E</a:t>
            </a:r>
            <a:r>
              <a:rPr lang="ro-RO" altLang="ro-RO" sz="1600" baseline="-25000" dirty="0">
                <a:latin typeface="UT Sans" panose="00000500000000000000" pitchFamily="50" charset="0"/>
              </a:rPr>
              <a:t>paralel </a:t>
            </a:r>
            <a:r>
              <a:rPr lang="ro-RO" altLang="ro-RO" sz="1600" dirty="0">
                <a:latin typeface="UT Sans" panose="00000500000000000000" pitchFamily="50" charset="0"/>
              </a:rPr>
              <a:t>– generat de VDS, are ca efect punerea în mişcare a purtătorilor în canal</a:t>
            </a:r>
          </a:p>
          <a:p>
            <a:endParaRPr lang="ro-RO" altLang="ro-RO" sz="1600" dirty="0">
              <a:latin typeface="UT Sans" panose="00000500000000000000" pitchFamily="50" charset="0"/>
            </a:endParaRPr>
          </a:p>
          <a:p>
            <a:endParaRPr lang="en-US" altLang="ro-RO" sz="1600" dirty="0">
              <a:latin typeface="UT Sans" panose="00000500000000000000" pitchFamily="50" charset="0"/>
            </a:endParaRPr>
          </a:p>
        </p:txBody>
      </p:sp>
      <p:sp>
        <p:nvSpPr>
          <p:cNvPr id="161802" name="Right Arrow 1"/>
          <p:cNvSpPr>
            <a:spLocks noChangeArrowheads="1"/>
          </p:cNvSpPr>
          <p:nvPr/>
        </p:nvSpPr>
        <p:spPr bwMode="auto">
          <a:xfrm>
            <a:off x="451338" y="1368670"/>
            <a:ext cx="463062" cy="225962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ro-RO" altLang="ro-RO" sz="2215"/>
          </a:p>
        </p:txBody>
      </p:sp>
      <p:pic>
        <p:nvPicPr>
          <p:cNvPr id="161803" name="Picture 1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938" y="2498481"/>
            <a:ext cx="4273062" cy="37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aphicFrame>
        <p:nvGraphicFramePr>
          <p:cNvPr id="161804" name="Object 1"/>
          <p:cNvGraphicFramePr>
            <a:graphicFrameLocks noChangeAspect="1"/>
          </p:cNvGraphicFramePr>
          <p:nvPr/>
        </p:nvGraphicFramePr>
        <p:xfrm>
          <a:off x="1115159" y="1368670"/>
          <a:ext cx="1044819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7" name="Equation" r:id="rId11" imgW="482391" imgH="228501" progId="Equation.3">
                  <p:embed/>
                </p:oleObj>
              </mc:Choice>
              <mc:Fallback>
                <p:oleObj name="Equation" r:id="rId11" imgW="482391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159" y="1368670"/>
                        <a:ext cx="1044819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018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1AF38D0-CFD5-47F1-8BEB-3FDE8656AF4F}" type="slidenum">
              <a:rPr lang="en-US" altLang="en-US" sz="1292" b="0" i="0">
                <a:latin typeface="Arial" panose="020B0604020202020204" pitchFamily="34" charset="0"/>
              </a:rPr>
              <a:pPr/>
              <a:t>23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163845" name="Rectangle 2"/>
          <p:cNvSpPr>
            <a:spLocks noGrp="1" noChangeArrowheads="1"/>
          </p:cNvSpPr>
          <p:nvPr>
            <p:ph type="title"/>
          </p:nvPr>
        </p:nvSpPr>
        <p:spPr>
          <a:xfrm>
            <a:off x="915866" y="370743"/>
            <a:ext cx="7772400" cy="827942"/>
          </a:xfrm>
          <a:noFill/>
        </p:spPr>
        <p:txBody>
          <a:bodyPr/>
          <a:lstStyle/>
          <a:p>
            <a:r>
              <a:rPr lang="en-US" altLang="ro-RO" smtClean="0"/>
              <a:t>Cum poate fi f</a:t>
            </a:r>
            <a:r>
              <a:rPr lang="ro-RO" altLang="ro-RO" smtClean="0"/>
              <a:t>ăcut</a:t>
            </a:r>
            <a:r>
              <a:rPr lang="en-US" altLang="ro-RO" smtClean="0"/>
              <a:t> </a:t>
            </a:r>
            <a:r>
              <a:rPr lang="en-US" altLang="ro-RO" smtClean="0">
                <a:latin typeface="Symbol" panose="05050102010706020507" pitchFamily="18" charset="2"/>
              </a:rPr>
              <a:t>b</a:t>
            </a:r>
            <a:r>
              <a:rPr lang="en-US" altLang="ro-RO" baseline="-25000" smtClean="0"/>
              <a:t>n</a:t>
            </a:r>
            <a:r>
              <a:rPr lang="en-US" altLang="ro-RO" smtClean="0"/>
              <a:t> = </a:t>
            </a:r>
            <a:r>
              <a:rPr lang="en-US" altLang="ro-RO" smtClean="0">
                <a:latin typeface="Symbol" panose="05050102010706020507" pitchFamily="18" charset="2"/>
              </a:rPr>
              <a:t>b</a:t>
            </a:r>
            <a:r>
              <a:rPr lang="en-US" altLang="ro-RO" baseline="-25000" smtClean="0"/>
              <a:t>p</a:t>
            </a:r>
            <a:r>
              <a:rPr lang="ro-RO" altLang="ro-RO" baseline="-25000" smtClean="0"/>
              <a:t> </a:t>
            </a:r>
            <a:r>
              <a:rPr lang="en-US" altLang="ro-RO" smtClean="0"/>
              <a:t>?</a:t>
            </a:r>
            <a:endParaRPr lang="en-US" altLang="ro-RO" smtClean="0">
              <a:solidFill>
                <a:schemeClr val="tx1"/>
              </a:solidFill>
            </a:endParaRPr>
          </a:p>
        </p:txBody>
      </p:sp>
      <p:sp>
        <p:nvSpPr>
          <p:cNvPr id="82953" name="Rectangle 6"/>
          <p:cNvSpPr>
            <a:spLocks noChangeArrowheads="1"/>
          </p:cNvSpPr>
          <p:nvPr/>
        </p:nvSpPr>
        <p:spPr bwMode="auto">
          <a:xfrm>
            <a:off x="317990" y="5555274"/>
            <a:ext cx="8442080" cy="731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/>
          <a:lstStyle>
            <a:lvl1pPr marL="292100" indent="-292100" defTabSz="444500">
              <a:spcBef>
                <a:spcPct val="3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445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45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45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45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  <a:defRPr/>
            </a:pPr>
            <a:r>
              <a:rPr lang="en-US" altLang="ro-RO" sz="2215" dirty="0" err="1">
                <a:latin typeface="UT Sans" panose="00000500000000000000" pitchFamily="50" charset="0"/>
              </a:rPr>
              <a:t>Tranzistor</a:t>
            </a:r>
            <a:r>
              <a:rPr lang="ro-RO" altLang="ro-RO" sz="2215" dirty="0">
                <a:latin typeface="UT Sans" panose="00000500000000000000" pitchFamily="50" charset="0"/>
              </a:rPr>
              <a:t>ul</a:t>
            </a:r>
            <a:r>
              <a:rPr lang="en-US" altLang="ro-RO" sz="2215" dirty="0">
                <a:latin typeface="UT Sans" panose="00000500000000000000" pitchFamily="50" charset="0"/>
              </a:rPr>
              <a:t> </a:t>
            </a:r>
            <a:r>
              <a:rPr lang="en-US" altLang="ro-RO" sz="2215" dirty="0" err="1">
                <a:latin typeface="UT Sans" panose="00000500000000000000" pitchFamily="50" charset="0"/>
              </a:rPr>
              <a:t>pMOS</a:t>
            </a:r>
            <a:r>
              <a:rPr lang="en-US" altLang="ro-RO" sz="2215" dirty="0">
                <a:latin typeface="UT Sans" panose="00000500000000000000" pitchFamily="50" charset="0"/>
              </a:rPr>
              <a:t> </a:t>
            </a:r>
            <a:r>
              <a:rPr lang="en-US" altLang="ro-RO" sz="2215" dirty="0" err="1">
                <a:latin typeface="UT Sans" panose="00000500000000000000" pitchFamily="50" charset="0"/>
              </a:rPr>
              <a:t>mai</a:t>
            </a:r>
            <a:r>
              <a:rPr lang="en-US" altLang="ro-RO" sz="2215" dirty="0">
                <a:latin typeface="UT Sans" panose="00000500000000000000" pitchFamily="50" charset="0"/>
              </a:rPr>
              <a:t> </a:t>
            </a:r>
            <a:r>
              <a:rPr lang="en-US" altLang="ro-RO" sz="2215" dirty="0" err="1">
                <a:latin typeface="UT Sans" panose="00000500000000000000" pitchFamily="50" charset="0"/>
              </a:rPr>
              <a:t>lat</a:t>
            </a:r>
            <a:r>
              <a:rPr lang="en-US" altLang="ro-RO" sz="2215" dirty="0">
                <a:latin typeface="UT Sans" panose="00000500000000000000" pitchFamily="50" charset="0"/>
              </a:rPr>
              <a:t> </a:t>
            </a:r>
            <a:r>
              <a:rPr lang="en-US" altLang="ro-RO" sz="2215" dirty="0" err="1">
                <a:latin typeface="UT Sans" panose="00000500000000000000" pitchFamily="50" charset="0"/>
              </a:rPr>
              <a:t>dec</a:t>
            </a:r>
            <a:r>
              <a:rPr lang="ro-RO" altLang="ro-RO" sz="2215" dirty="0">
                <a:latin typeface="UT Sans" panose="00000500000000000000" pitchFamily="50" charset="0"/>
              </a:rPr>
              <a:t>â</a:t>
            </a:r>
            <a:r>
              <a:rPr lang="en-US" altLang="ro-RO" sz="2215" dirty="0">
                <a:latin typeface="UT Sans" panose="00000500000000000000" pitchFamily="50" charset="0"/>
              </a:rPr>
              <a:t>t </a:t>
            </a:r>
            <a:r>
              <a:rPr lang="en-US" altLang="ro-RO" sz="2215" dirty="0" err="1">
                <a:latin typeface="UT Sans" panose="00000500000000000000" pitchFamily="50" charset="0"/>
              </a:rPr>
              <a:t>cel</a:t>
            </a:r>
            <a:r>
              <a:rPr lang="en-US" altLang="ro-RO" sz="2215" dirty="0">
                <a:latin typeface="UT Sans" panose="00000500000000000000" pitchFamily="50" charset="0"/>
              </a:rPr>
              <a:t> </a:t>
            </a:r>
            <a:r>
              <a:rPr lang="en-US" altLang="ro-RO" sz="2215" dirty="0" err="1">
                <a:latin typeface="UT Sans" panose="00000500000000000000" pitchFamily="50" charset="0"/>
              </a:rPr>
              <a:t>nMOS</a:t>
            </a:r>
            <a:endParaRPr lang="ro-RO" altLang="ro-RO" sz="2215" dirty="0">
              <a:latin typeface="UT Sans" panose="00000500000000000000" pitchFamily="50" charset="0"/>
            </a:endParaRPr>
          </a:p>
          <a:p>
            <a:pPr>
              <a:defRPr/>
            </a:pPr>
            <a:endParaRPr lang="en-US" altLang="ro-RO" sz="2215" dirty="0">
              <a:latin typeface="UT Sans" panose="00000500000000000000" pitchFamily="50" charset="0"/>
            </a:endParaRPr>
          </a:p>
        </p:txBody>
      </p:sp>
      <p:graphicFrame>
        <p:nvGraphicFramePr>
          <p:cNvPr id="163847" name="Object 1"/>
          <p:cNvGraphicFramePr>
            <a:graphicFrameLocks noChangeAspect="1"/>
          </p:cNvGraphicFramePr>
          <p:nvPr/>
        </p:nvGraphicFramePr>
        <p:xfrm>
          <a:off x="1447800" y="1368669"/>
          <a:ext cx="6611815" cy="3823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Visio" r:id="rId5" imgW="3947615" imgH="2282828" progId="Visio.Drawing.11">
                  <p:embed/>
                </p:oleObj>
              </mc:Choice>
              <mc:Fallback>
                <p:oleObj name="Visio" r:id="rId5" imgW="3947615" imgH="22828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368669"/>
                        <a:ext cx="6611815" cy="3823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8" name="Object 2"/>
          <p:cNvGraphicFramePr>
            <a:graphicFrameLocks noChangeAspect="1"/>
          </p:cNvGraphicFramePr>
          <p:nvPr/>
        </p:nvGraphicFramePr>
        <p:xfrm>
          <a:off x="6233747" y="5133243"/>
          <a:ext cx="2195146" cy="1184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quation" r:id="rId7" imgW="799753" imgH="431613" progId="Equation.3">
                  <p:embed/>
                </p:oleObj>
              </mc:Choice>
              <mc:Fallback>
                <p:oleObj name="Equation" r:id="rId7" imgW="799753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747" y="5133243"/>
                        <a:ext cx="2195146" cy="1184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825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5A1C7B-CB8F-4CB4-A846-6D8D0DE1C21E}" type="slidenum">
              <a:rPr lang="en-US" altLang="en-US" sz="1292" b="0" i="0">
                <a:latin typeface="Arial" panose="020B0604020202020204" pitchFamily="34" charset="0"/>
              </a:rPr>
              <a:pPr/>
              <a:t>24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16589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o-RO" altLang="ro-RO" smtClean="0"/>
              <a:t>Caracteristici statice: I</a:t>
            </a:r>
            <a:r>
              <a:rPr lang="ro-RO" altLang="ro-RO" baseline="-25000" smtClean="0"/>
              <a:t>DS</a:t>
            </a:r>
            <a:r>
              <a:rPr lang="ro-RO" altLang="ro-RO" smtClean="0"/>
              <a:t> (V</a:t>
            </a:r>
            <a:r>
              <a:rPr lang="ro-RO" altLang="ro-RO" baseline="-25000" smtClean="0"/>
              <a:t>GS</a:t>
            </a:r>
            <a:r>
              <a:rPr lang="ro-RO" altLang="ro-RO" smtClean="0"/>
              <a:t>), I</a:t>
            </a:r>
            <a:r>
              <a:rPr lang="ro-RO" altLang="ro-RO" baseline="-25000" smtClean="0"/>
              <a:t>DS</a:t>
            </a:r>
            <a:r>
              <a:rPr lang="ro-RO" altLang="ro-RO" smtClean="0"/>
              <a:t>(V</a:t>
            </a:r>
            <a:r>
              <a:rPr lang="ro-RO" altLang="ro-RO" baseline="-25000" smtClean="0"/>
              <a:t>DS</a:t>
            </a:r>
            <a:r>
              <a:rPr lang="ro-RO" altLang="ro-RO" smtClean="0"/>
              <a:t>)</a:t>
            </a:r>
          </a:p>
        </p:txBody>
      </p:sp>
      <p:sp>
        <p:nvSpPr>
          <p:cNvPr id="165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728" y="1900605"/>
            <a:ext cx="2019300" cy="846992"/>
          </a:xfrm>
          <a:noFill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o-RO" altLang="ro-RO" dirty="0" smtClean="0"/>
              <a:t>Depletion</a:t>
            </a:r>
          </a:p>
          <a:p>
            <a:pPr marL="0" indent="0">
              <a:buNone/>
            </a:pPr>
            <a:r>
              <a:rPr lang="ro-RO" altLang="ro-RO" sz="1846" dirty="0"/>
              <a:t>(cu canal </a:t>
            </a:r>
            <a:r>
              <a:rPr lang="ro-RO" altLang="ro-RO" sz="1846" dirty="0" smtClean="0"/>
              <a:t>inițial</a:t>
            </a:r>
            <a:r>
              <a:rPr lang="ro-RO" altLang="ro-RO" sz="1846" dirty="0"/>
              <a:t>)</a:t>
            </a:r>
            <a:endParaRPr lang="ro-RO" altLang="ro-RO" dirty="0" smtClean="0"/>
          </a:p>
        </p:txBody>
      </p:sp>
      <p:pic>
        <p:nvPicPr>
          <p:cNvPr id="165895" name="Picture 12" descr="http://upload.wikimedia.org/wikipedia/commons/thumb/e/ed/MOSFET_depletion-mode_n-channel_en.svg/800px-MOSFET_depletion-mode_n-channel_e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197" y="1181100"/>
            <a:ext cx="6122377" cy="2678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896" name="Picture 18" descr="File:MOSFET enhancement-mode n-channel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43" y="3631223"/>
            <a:ext cx="6075485" cy="2658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17282" y="4692162"/>
            <a:ext cx="2458915" cy="846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/>
          <a:lstStyle>
            <a:lvl1pPr marL="292100" indent="-292100" algn="l" defTabSz="444500" rtl="0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2794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244600" indent="-2921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14500" indent="-2794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97100" indent="-2921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654300" indent="-2921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3111500" indent="-2921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568700" indent="-2921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4025900" indent="-2921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ro-RO" altLang="ro-RO" sz="2585" kern="0" dirty="0">
                <a:latin typeface="UT Sans" panose="00000500000000000000" pitchFamily="50" charset="0"/>
              </a:rPr>
              <a:t>Enhancement</a:t>
            </a:r>
          </a:p>
          <a:p>
            <a:pPr marL="0" indent="0">
              <a:buNone/>
              <a:defRPr/>
            </a:pPr>
            <a:r>
              <a:rPr lang="ro-RO" altLang="ro-RO" sz="1846" dirty="0">
                <a:latin typeface="UT Sans" panose="00000500000000000000" pitchFamily="50" charset="0"/>
              </a:rPr>
              <a:t>(cu canal indus)</a:t>
            </a:r>
            <a:endParaRPr lang="ro-RO" altLang="ro-RO" sz="1846" kern="0" dirty="0">
              <a:latin typeface="UT Sa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55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3D7760-DAD0-4B30-AC91-FB1C8C9C3382}" type="slidenum">
              <a:rPr lang="en-US" altLang="en-US" sz="1292" b="0" i="0">
                <a:latin typeface="Arial" panose="020B0604020202020204" pitchFamily="34" charset="0"/>
              </a:rPr>
              <a:pPr/>
              <a:t>25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16794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ro-RO" altLang="ro-RO" dirty="0" smtClean="0"/>
              <a:t>2.3. </a:t>
            </a:r>
            <a:r>
              <a:rPr lang="en-US" altLang="ro-RO" dirty="0" err="1" smtClean="0"/>
              <a:t>Efecte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secundare</a:t>
            </a:r>
            <a:r>
              <a:rPr lang="ro-RO" altLang="ro-RO" dirty="0" smtClean="0"/>
              <a:t> - </a:t>
            </a:r>
            <a:r>
              <a:rPr lang="en-US" altLang="ro-RO" dirty="0" err="1" smtClean="0"/>
              <a:t>Vari</a:t>
            </a:r>
            <a:r>
              <a:rPr lang="ro-RO" altLang="ro-RO" dirty="0" smtClean="0"/>
              <a:t>aț</a:t>
            </a:r>
            <a:r>
              <a:rPr lang="en-US" altLang="ro-RO" dirty="0" err="1" smtClean="0"/>
              <a:t>ia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mobilit</a:t>
            </a:r>
            <a:r>
              <a:rPr lang="ro-RO" altLang="ro-RO" dirty="0" smtClean="0"/>
              <a:t>ăț</a:t>
            </a:r>
            <a:r>
              <a:rPr lang="en-US" altLang="ro-RO" dirty="0" smtClean="0"/>
              <a:t>ii </a:t>
            </a:r>
            <a:r>
              <a:rPr lang="en-US" altLang="ro-RO" dirty="0" err="1" smtClean="0"/>
              <a:t>purt</a:t>
            </a:r>
            <a:r>
              <a:rPr lang="ro-RO" altLang="ro-RO" dirty="0" smtClean="0"/>
              <a:t>ă</a:t>
            </a:r>
            <a:r>
              <a:rPr lang="en-US" altLang="ro-RO" dirty="0" err="1" smtClean="0"/>
              <a:t>torilor</a:t>
            </a:r>
            <a:endParaRPr lang="en-US" altLang="ro-RO" dirty="0" smtClean="0"/>
          </a:p>
        </p:txBody>
      </p:sp>
      <p:graphicFrame>
        <p:nvGraphicFramePr>
          <p:cNvPr id="167942" name="Object 0"/>
          <p:cNvGraphicFramePr>
            <a:graphicFrameLocks/>
          </p:cNvGraphicFramePr>
          <p:nvPr/>
        </p:nvGraphicFramePr>
        <p:xfrm>
          <a:off x="984739" y="2233246"/>
          <a:ext cx="7948246" cy="1125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Equation" r:id="rId4" imgW="3454400" imgH="482600" progId="Equation.3">
                  <p:embed/>
                </p:oleObj>
              </mc:Choice>
              <mc:Fallback>
                <p:oleObj name="Equation" r:id="rId4" imgW="3454400" imgH="482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739" y="2233246"/>
                        <a:ext cx="7948246" cy="1125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3" name="Object 1"/>
          <p:cNvGraphicFramePr>
            <a:graphicFrameLocks noChangeAspect="1"/>
          </p:cNvGraphicFramePr>
          <p:nvPr/>
        </p:nvGraphicFramePr>
        <p:xfrm>
          <a:off x="3798277" y="3569678"/>
          <a:ext cx="1604597" cy="999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Equation" r:id="rId6" imgW="774364" imgH="482391" progId="Equation.3">
                  <p:embed/>
                </p:oleObj>
              </mc:Choice>
              <mc:Fallback>
                <p:oleObj name="Equation" r:id="rId6" imgW="774364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277" y="3569678"/>
                        <a:ext cx="1604597" cy="999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043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29048AD-D75C-43E1-92FD-7ED768CBEBAE}" type="slidenum">
              <a:rPr lang="en-US" altLang="en-US" sz="1292" b="0" i="0">
                <a:latin typeface="Arial" panose="020B0604020202020204" pitchFamily="34" charset="0"/>
              </a:rPr>
              <a:pPr/>
              <a:t>26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16998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ro-RO" dirty="0" err="1" smtClean="0"/>
              <a:t>Efectul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modul</a:t>
            </a:r>
            <a:r>
              <a:rPr lang="ro-RO" altLang="ro-RO" dirty="0" smtClean="0"/>
              <a:t>ă</a:t>
            </a:r>
            <a:r>
              <a:rPr lang="en-US" altLang="ro-RO" dirty="0" err="1" smtClean="0"/>
              <a:t>rii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lungimii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canalului</a:t>
            </a:r>
            <a:endParaRPr lang="en-US" altLang="ro-RO" dirty="0" smtClean="0"/>
          </a:p>
        </p:txBody>
      </p:sp>
      <p:graphicFrame>
        <p:nvGraphicFramePr>
          <p:cNvPr id="169990" name="Object 1024"/>
          <p:cNvGraphicFramePr>
            <a:graphicFrameLocks noChangeAspect="1"/>
          </p:cNvGraphicFramePr>
          <p:nvPr/>
        </p:nvGraphicFramePr>
        <p:xfrm>
          <a:off x="517281" y="1368670"/>
          <a:ext cx="3603380" cy="125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Equation" r:id="rId4" imgW="2120900" imgH="736600" progId="Equation.3">
                  <p:embed/>
                </p:oleObj>
              </mc:Choice>
              <mc:Fallback>
                <p:oleObj name="Equation" r:id="rId4" imgW="21209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81" y="1368670"/>
                        <a:ext cx="3603380" cy="125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1" name="Object 1025"/>
          <p:cNvGraphicFramePr>
            <a:graphicFrameLocks noChangeAspect="1"/>
          </p:cNvGraphicFramePr>
          <p:nvPr/>
        </p:nvGraphicFramePr>
        <p:xfrm>
          <a:off x="583223" y="4015154"/>
          <a:ext cx="3798277" cy="68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Equation" r:id="rId6" imgW="1955800" imgH="431800" progId="Equation.3">
                  <p:embed/>
                </p:oleObj>
              </mc:Choice>
              <mc:Fallback>
                <p:oleObj name="Equation" r:id="rId6" imgW="1955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23" y="4015154"/>
                        <a:ext cx="3798277" cy="68433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3" name="Object 1026"/>
          <p:cNvGraphicFramePr>
            <a:graphicFrameLocks noChangeAspect="1"/>
          </p:cNvGraphicFramePr>
          <p:nvPr/>
        </p:nvGraphicFramePr>
        <p:xfrm>
          <a:off x="517281" y="2763716"/>
          <a:ext cx="375138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Equation" r:id="rId8" imgW="2349500" imgH="393700" progId="Equation.3">
                  <p:embed/>
                </p:oleObj>
              </mc:Choice>
              <mc:Fallback>
                <p:oleObj name="Equation" r:id="rId8" imgW="2349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81" y="2763716"/>
                        <a:ext cx="375138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1" name="Rectangle 8"/>
          <p:cNvSpPr>
            <a:spLocks noChangeArrowheads="1"/>
          </p:cNvSpPr>
          <p:nvPr/>
        </p:nvSpPr>
        <p:spPr bwMode="auto">
          <a:xfrm>
            <a:off x="583223" y="4906108"/>
            <a:ext cx="4054720" cy="1266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/>
          <a:lstStyle/>
          <a:p>
            <a:pPr marL="316531" indent="-316531" defTabSz="410318">
              <a:spcBef>
                <a:spcPct val="30000"/>
              </a:spcBef>
              <a:buFont typeface="Symbol" pitchFamily="18" charset="2"/>
              <a:buChar char="l"/>
              <a:defRPr/>
            </a:pPr>
            <a:r>
              <a:rPr lang="ro-RO" dirty="0">
                <a:latin typeface="UT Sans" panose="00000500000000000000" pitchFamily="50" charset="0"/>
                <a:sym typeface="Symbol" pitchFamily="18" charset="2"/>
              </a:rPr>
              <a:t>- </a:t>
            </a:r>
            <a:r>
              <a:rPr lang="ro-RO" dirty="0">
                <a:latin typeface="UT Sans" panose="00000500000000000000" pitchFamily="50" charset="0"/>
              </a:rPr>
              <a:t>factor de </a:t>
            </a:r>
            <a:r>
              <a:rPr lang="en-US" dirty="0" err="1">
                <a:latin typeface="UT Sans" panose="00000500000000000000" pitchFamily="50" charset="0"/>
              </a:rPr>
              <a:t>modul</a:t>
            </a:r>
            <a:r>
              <a:rPr lang="ro-RO" dirty="0">
                <a:latin typeface="UT Sans" panose="00000500000000000000" pitchFamily="50" charset="0"/>
              </a:rPr>
              <a:t>are a</a:t>
            </a:r>
            <a:r>
              <a:rPr lang="en-US" dirty="0">
                <a:latin typeface="UT Sans" panose="00000500000000000000" pitchFamily="50" charset="0"/>
              </a:rPr>
              <a:t> </a:t>
            </a:r>
            <a:r>
              <a:rPr lang="en-US" dirty="0" err="1">
                <a:latin typeface="UT Sans" panose="00000500000000000000" pitchFamily="50" charset="0"/>
              </a:rPr>
              <a:t>lungimii</a:t>
            </a:r>
            <a:r>
              <a:rPr lang="en-US" dirty="0">
                <a:latin typeface="UT Sans" panose="00000500000000000000" pitchFamily="50" charset="0"/>
              </a:rPr>
              <a:t> </a:t>
            </a:r>
            <a:r>
              <a:rPr lang="en-US" dirty="0" err="1">
                <a:latin typeface="UT Sans" panose="00000500000000000000" pitchFamily="50" charset="0"/>
              </a:rPr>
              <a:t>canalului</a:t>
            </a:r>
            <a:r>
              <a:rPr lang="ro-RO" dirty="0">
                <a:latin typeface="UT Sans" panose="00000500000000000000" pitchFamily="50" charset="0"/>
              </a:rPr>
              <a:t>, determinat empiric</a:t>
            </a:r>
          </a:p>
          <a:p>
            <a:pPr defTabSz="410318">
              <a:spcBef>
                <a:spcPct val="30000"/>
              </a:spcBef>
              <a:defRPr/>
            </a:pPr>
            <a:r>
              <a:rPr lang="ro-RO" dirty="0">
                <a:latin typeface="UT Sans" panose="00000500000000000000" pitchFamily="50" charset="0"/>
              </a:rPr>
              <a:t>0.02 –</a:t>
            </a:r>
            <a:r>
              <a:rPr lang="en-US" dirty="0">
                <a:latin typeface="UT Sans" panose="00000500000000000000" pitchFamily="50" charset="0"/>
              </a:rPr>
              <a:t> </a:t>
            </a:r>
            <a:r>
              <a:rPr lang="ro-RO" dirty="0">
                <a:latin typeface="UT Sans" panose="00000500000000000000" pitchFamily="50" charset="0"/>
              </a:rPr>
              <a:t>0.00</a:t>
            </a:r>
            <a:r>
              <a:rPr lang="en-US" dirty="0">
                <a:latin typeface="UT Sans" panose="00000500000000000000" pitchFamily="50" charset="0"/>
              </a:rPr>
              <a:t>5</a:t>
            </a:r>
            <a:r>
              <a:rPr lang="ro-RO" dirty="0">
                <a:latin typeface="UT Sans" panose="00000500000000000000" pitchFamily="50" charset="0"/>
              </a:rPr>
              <a:t> </a:t>
            </a:r>
            <a:r>
              <a:rPr lang="en-US" dirty="0">
                <a:latin typeface="UT Sans" panose="00000500000000000000" pitchFamily="50" charset="0"/>
              </a:rPr>
              <a:t>[1/V]</a:t>
            </a:r>
          </a:p>
          <a:p>
            <a:pPr marL="269638" indent="-269638" defTabSz="410318">
              <a:spcBef>
                <a:spcPct val="30000"/>
              </a:spcBef>
              <a:buFontTx/>
              <a:buChar char="•"/>
              <a:defRPr/>
            </a:pPr>
            <a:endParaRPr lang="en-US" dirty="0">
              <a:latin typeface="UT Sans" panose="00000500000000000000" pitchFamily="50" charset="0"/>
            </a:endParaRPr>
          </a:p>
        </p:txBody>
      </p:sp>
      <p:pic>
        <p:nvPicPr>
          <p:cNvPr id="16999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174" y="3150577"/>
            <a:ext cx="4388826" cy="313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315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0C1BE1D-D517-4082-BAE8-8A807B24EB8E}" type="slidenum">
              <a:rPr lang="en-US" altLang="en-US" sz="1292" b="0" i="0">
                <a:latin typeface="Arial" panose="020B0604020202020204" pitchFamily="34" charset="0"/>
              </a:rPr>
              <a:pPr/>
              <a:t>27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17203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ro-RO" smtClean="0"/>
              <a:t>Efectul de substrat</a:t>
            </a:r>
          </a:p>
        </p:txBody>
      </p:sp>
      <p:graphicFrame>
        <p:nvGraphicFramePr>
          <p:cNvPr id="172038" name="Object 0"/>
          <p:cNvGraphicFramePr>
            <a:graphicFrameLocks noChangeAspect="1"/>
          </p:cNvGraphicFramePr>
          <p:nvPr/>
        </p:nvGraphicFramePr>
        <p:xfrm>
          <a:off x="983274" y="2233246"/>
          <a:ext cx="7225811" cy="1992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4" imgW="2209800" imgH="584200" progId="Equation.3">
                  <p:embed/>
                </p:oleObj>
              </mc:Choice>
              <mc:Fallback>
                <p:oleObj name="Equation" r:id="rId4" imgW="22098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274" y="2233246"/>
                        <a:ext cx="7225811" cy="1992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050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13ED69-3A73-43CE-8447-C002CE033ACD}" type="slidenum">
              <a:rPr lang="en-US" altLang="en-US" sz="1292" b="0" i="0">
                <a:latin typeface="Arial" panose="020B0604020202020204" pitchFamily="34" charset="0"/>
              </a:rPr>
              <a:pPr/>
              <a:t>28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17408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o-RO" altLang="ro-RO" smtClean="0"/>
              <a:t>Efectul de substrat</a:t>
            </a:r>
            <a:endParaRPr lang="en-US" altLang="ro-RO" smtClean="0"/>
          </a:p>
        </p:txBody>
      </p:sp>
      <p:sp>
        <p:nvSpPr>
          <p:cNvPr id="174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370" y="2564424"/>
            <a:ext cx="4611566" cy="3607777"/>
          </a:xfrm>
        </p:spPr>
        <p:txBody>
          <a:bodyPr/>
          <a:lstStyle/>
          <a:p>
            <a:pPr marL="0" indent="0">
              <a:buNone/>
            </a:pPr>
            <a:r>
              <a:rPr lang="ro-RO" altLang="ro-RO" dirty="0" smtClean="0"/>
              <a:t>Creşterea tensiunii sursă-substrat V</a:t>
            </a:r>
            <a:r>
              <a:rPr lang="en-US" altLang="ro-RO" baseline="-25000" dirty="0" err="1" smtClean="0"/>
              <a:t>sb</a:t>
            </a:r>
            <a:r>
              <a:rPr lang="ro-RO" altLang="ro-RO" baseline="-25000" dirty="0" smtClean="0"/>
              <a:t>1</a:t>
            </a:r>
            <a:r>
              <a:rPr lang="en-US" altLang="ro-RO" dirty="0" smtClean="0"/>
              <a:t>=0, V</a:t>
            </a:r>
            <a:r>
              <a:rPr lang="en-US" altLang="ro-RO" baseline="-25000" dirty="0" smtClean="0"/>
              <a:t>sb2</a:t>
            </a:r>
            <a:r>
              <a:rPr lang="en-US" altLang="ro-RO" dirty="0" smtClean="0">
                <a:sym typeface="Symbol" panose="05050102010706020507" pitchFamily="18" charset="2"/>
              </a:rPr>
              <a:t>0</a:t>
            </a:r>
            <a:r>
              <a:rPr lang="ro-RO" altLang="ro-RO" dirty="0" smtClean="0">
                <a:sym typeface="Symbol" panose="05050102010706020507" pitchFamily="18" charset="2"/>
              </a:rPr>
              <a:t>, determină creşterea tensiunii de prag V</a:t>
            </a:r>
            <a:r>
              <a:rPr lang="en-US" altLang="ro-RO" baseline="-25000" dirty="0" smtClean="0">
                <a:sym typeface="Symbol" panose="05050102010706020507" pitchFamily="18" charset="2"/>
              </a:rPr>
              <a:t>t</a:t>
            </a:r>
            <a:r>
              <a:rPr lang="ro-RO" altLang="ro-RO" baseline="-25000" dirty="0" smtClean="0">
                <a:sym typeface="Symbol" panose="05050102010706020507" pitchFamily="18" charset="2"/>
              </a:rPr>
              <a:t>2</a:t>
            </a:r>
            <a:r>
              <a:rPr lang="en-US" altLang="ro-RO" dirty="0" smtClean="0">
                <a:sym typeface="Symbol" panose="05050102010706020507" pitchFamily="18" charset="2"/>
              </a:rPr>
              <a:t>&gt;V</a:t>
            </a:r>
            <a:r>
              <a:rPr lang="en-US" altLang="ro-RO" baseline="-25000" dirty="0" smtClean="0">
                <a:sym typeface="Symbol" panose="05050102010706020507" pitchFamily="18" charset="2"/>
              </a:rPr>
              <a:t>t1</a:t>
            </a:r>
            <a:r>
              <a:rPr lang="ro-RO" altLang="ro-RO" baseline="-25000" dirty="0" smtClean="0">
                <a:sym typeface="Symbol" panose="05050102010706020507" pitchFamily="18" charset="2"/>
              </a:rPr>
              <a:t>.</a:t>
            </a:r>
          </a:p>
          <a:p>
            <a:pPr marL="0" indent="0"/>
            <a:endParaRPr lang="ro-RO" altLang="ro-RO" dirty="0" smtClean="0"/>
          </a:p>
        </p:txBody>
      </p:sp>
      <p:pic>
        <p:nvPicPr>
          <p:cNvPr id="17408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877" y="1459523"/>
            <a:ext cx="3607777" cy="4860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37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AF3DC5-7383-4C53-BA34-4043F710A445}" type="slidenum">
              <a:rPr lang="en-US" altLang="en-US" sz="1292" b="0" i="0">
                <a:latin typeface="Arial" panose="020B0604020202020204" pitchFamily="34" charset="0"/>
              </a:rPr>
              <a:pPr/>
              <a:t>29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17613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ro-RO" altLang="ro-RO" b="1" dirty="0"/>
              <a:t>Temă</a:t>
            </a:r>
            <a:r>
              <a:rPr lang="ro-RO" altLang="ro-RO" dirty="0"/>
              <a:t>: Viteză de drift</a:t>
            </a:r>
            <a:endParaRPr lang="en-US" altLang="ro-RO" dirty="0"/>
          </a:p>
        </p:txBody>
      </p:sp>
      <p:sp>
        <p:nvSpPr>
          <p:cNvPr id="176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369" y="2643554"/>
            <a:ext cx="8299938" cy="3598985"/>
          </a:xfrm>
        </p:spPr>
        <p:txBody>
          <a:bodyPr/>
          <a:lstStyle/>
          <a:p>
            <a:r>
              <a:rPr lang="en-US" altLang="en-US" smtClean="0"/>
              <a:t>Prezenta</a:t>
            </a:r>
            <a:r>
              <a:rPr lang="ro-RO" altLang="en-US" smtClean="0"/>
              <a:t>ți </a:t>
            </a:r>
            <a:r>
              <a:rPr lang="en-US" altLang="en-US" smtClean="0"/>
              <a:t>no</a:t>
            </a:r>
            <a:r>
              <a:rPr lang="ro-RO" altLang="en-US" smtClean="0"/>
              <a:t>ț</a:t>
            </a:r>
            <a:r>
              <a:rPr lang="en-US" altLang="en-US" smtClean="0"/>
              <a:t>iunea </a:t>
            </a:r>
            <a:r>
              <a:rPr lang="ro-RO" altLang="en-US" smtClean="0"/>
              <a:t>de </a:t>
            </a:r>
            <a:r>
              <a:rPr lang="en-US" altLang="en-US" b="1" smtClean="0"/>
              <a:t>”v</a:t>
            </a:r>
            <a:r>
              <a:rPr lang="ro-RO" altLang="en-US" b="1" smtClean="0"/>
              <a:t>iteză de drift</a:t>
            </a:r>
            <a:r>
              <a:rPr lang="en-US" altLang="en-US" b="1" smtClean="0"/>
              <a:t> a unei sarcini electrice </a:t>
            </a:r>
            <a:r>
              <a:rPr lang="ro-RO" altLang="en-US" b="1" smtClean="0"/>
              <a:t>î</a:t>
            </a:r>
            <a:r>
              <a:rPr lang="en-US" altLang="en-US" b="1" smtClean="0"/>
              <a:t>ntr-un conductor”</a:t>
            </a:r>
            <a:r>
              <a:rPr lang="en-US" altLang="en-US" smtClean="0"/>
              <a:t>.</a:t>
            </a:r>
          </a:p>
          <a:p>
            <a:endParaRPr lang="en-US" altLang="en-US" smtClean="0"/>
          </a:p>
          <a:p>
            <a:pPr>
              <a:buFontTx/>
              <a:buNone/>
            </a:pPr>
            <a:r>
              <a:rPr lang="en-US" altLang="en-US" smtClean="0">
                <a:hlinkClick r:id="rId3"/>
              </a:rPr>
              <a:t>http://www.youtube.com/watch?v=KgbqPKZU5IA</a:t>
            </a:r>
            <a:r>
              <a:rPr lang="en-US" altLang="en-US" smtClean="0"/>
              <a:t>  </a:t>
            </a:r>
          </a:p>
          <a:p>
            <a:endParaRPr lang="ro-RO" altLang="en-US" smtClean="0"/>
          </a:p>
        </p:txBody>
      </p:sp>
      <p:pic>
        <p:nvPicPr>
          <p:cNvPr id="176135" name="Picture 2" descr="http://www.a-levelphysicstutor.com/images/electricity/drift-ve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546" y="4624754"/>
            <a:ext cx="2875085" cy="1704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6136" name="Picture 11" descr="http://evantage.files.wordpress.com/2011/04/www_glob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046" y="438151"/>
            <a:ext cx="2164374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613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097" y="3628293"/>
            <a:ext cx="1002323" cy="465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11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3164749-D294-4733-BEE1-58817AA038EC}" type="slidenum">
              <a:rPr lang="en-US" altLang="en-US" sz="1292" b="0" i="0">
                <a:latin typeface="Arial" panose="020B0604020202020204" pitchFamily="34" charset="0"/>
              </a:rPr>
              <a:pPr/>
              <a:t>3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122885" name="Rectangle 1042"/>
          <p:cNvSpPr>
            <a:spLocks noGrp="1" noChangeArrowheads="1"/>
          </p:cNvSpPr>
          <p:nvPr>
            <p:ph type="title"/>
          </p:nvPr>
        </p:nvSpPr>
        <p:spPr>
          <a:xfrm>
            <a:off x="383931" y="363415"/>
            <a:ext cx="8299938" cy="703385"/>
          </a:xfrm>
        </p:spPr>
        <p:txBody>
          <a:bodyPr/>
          <a:lstStyle/>
          <a:p>
            <a:pPr algn="l"/>
            <a:r>
              <a:rPr lang="en-US" altLang="ro-RO" dirty="0"/>
              <a:t>Tem</a:t>
            </a:r>
            <a:r>
              <a:rPr lang="ro-RO" altLang="ro-RO" dirty="0"/>
              <a:t>ă: </a:t>
            </a:r>
            <a:r>
              <a:rPr lang="en-US" altLang="ro-RO" dirty="0"/>
              <a:t> T</a:t>
            </a:r>
            <a:r>
              <a:rPr lang="ro-RO" altLang="ro-RO" dirty="0"/>
              <a:t>ranzistorul MOS</a:t>
            </a:r>
            <a:endParaRPr lang="en-US" altLang="ro-RO" dirty="0"/>
          </a:p>
        </p:txBody>
      </p:sp>
      <p:pic>
        <p:nvPicPr>
          <p:cNvPr id="12288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028" y="2942492"/>
            <a:ext cx="5051180" cy="321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887" name="Picture 11" descr="http://evantage.files.wordpress.com/2011/04/www_glob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623" y="385397"/>
            <a:ext cx="2162908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8" name="Rectangle 1044"/>
          <p:cNvSpPr txBox="1">
            <a:spLocks noChangeArrowheads="1"/>
          </p:cNvSpPr>
          <p:nvPr/>
        </p:nvSpPr>
        <p:spPr bwMode="auto">
          <a:xfrm>
            <a:off x="464528" y="1992924"/>
            <a:ext cx="8299938" cy="132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/>
          <a:lstStyle>
            <a:lvl1pPr marL="292100" indent="-292100" defTabSz="444500">
              <a:spcBef>
                <a:spcPct val="3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2000" indent="-279400" defTabSz="4445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44600" indent="-292100" defTabSz="4445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279400" defTabSz="4445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97100" indent="-292100" defTabSz="4445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54300" indent="-2921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11500" indent="-2921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68700" indent="-2921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25900" indent="-2921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585" dirty="0">
                <a:latin typeface="UT Sans" panose="00000500000000000000" pitchFamily="50" charset="0"/>
              </a:rPr>
              <a:t>Link-</a:t>
            </a:r>
            <a:r>
              <a:rPr lang="en-US" altLang="en-US" sz="2585" dirty="0" err="1">
                <a:latin typeface="UT Sans" panose="00000500000000000000" pitchFamily="50" charset="0"/>
              </a:rPr>
              <a:t>uri</a:t>
            </a:r>
            <a:r>
              <a:rPr lang="en-US" altLang="en-US" sz="2585" dirty="0">
                <a:latin typeface="UT Sans" panose="00000500000000000000" pitchFamily="50" charset="0"/>
              </a:rPr>
              <a:t> la </a:t>
            </a:r>
            <a:r>
              <a:rPr lang="en-US" altLang="en-US" sz="2585" dirty="0" err="1">
                <a:latin typeface="UT Sans" panose="00000500000000000000" pitchFamily="50" charset="0"/>
              </a:rPr>
              <a:t>articole</a:t>
            </a:r>
            <a:r>
              <a:rPr lang="en-US" altLang="en-US" sz="2585" dirty="0">
                <a:latin typeface="UT Sans" panose="00000500000000000000" pitchFamily="50" charset="0"/>
              </a:rPr>
              <a:t>, demo, anima</a:t>
            </a:r>
            <a:r>
              <a:rPr lang="ro-RO" altLang="en-US" sz="2585" dirty="0">
                <a:latin typeface="UT Sans" panose="00000500000000000000" pitchFamily="50" charset="0"/>
              </a:rPr>
              <a:t>ții, filme educative</a:t>
            </a:r>
          </a:p>
          <a:p>
            <a:r>
              <a:rPr lang="ro-RO" altLang="en-US" sz="2585" dirty="0">
                <a:latin typeface="UT Sans" panose="00000500000000000000" pitchFamily="50" charset="0"/>
              </a:rPr>
              <a:t>Imagini, secțiuni, descrierea funcționării, aplicații</a:t>
            </a:r>
          </a:p>
          <a:p>
            <a:endParaRPr lang="ro-RO" altLang="en-US" sz="2585" dirty="0">
              <a:latin typeface="UT Sans" panose="00000500000000000000" pitchFamily="50" charset="0"/>
            </a:endParaRPr>
          </a:p>
          <a:p>
            <a:endParaRPr lang="en-US" altLang="en-US" sz="2954" dirty="0">
              <a:latin typeface="UT Sa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848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BD388F-B865-449E-8E10-01976E0B6D52}" type="slidenum">
              <a:rPr lang="en-US" altLang="en-US" sz="1292" b="0" i="0">
                <a:latin typeface="Arial" panose="020B0604020202020204" pitchFamily="34" charset="0"/>
              </a:rPr>
              <a:pPr/>
              <a:t>30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17818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ro-RO" smtClean="0"/>
              <a:t>Modele </a:t>
            </a:r>
            <a:r>
              <a:rPr lang="ro-RO" altLang="ro-RO" smtClean="0"/>
              <a:t>SPICE </a:t>
            </a:r>
            <a:r>
              <a:rPr lang="en-US" altLang="ro-RO" smtClean="0"/>
              <a:t>ale tranzistoarelor MOS</a:t>
            </a:r>
          </a:p>
        </p:txBody>
      </p:sp>
      <p:sp>
        <p:nvSpPr>
          <p:cNvPr id="178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1339" y="1529862"/>
            <a:ext cx="8340969" cy="4025412"/>
          </a:xfrm>
        </p:spPr>
        <p:txBody>
          <a:bodyPr/>
          <a:lstStyle/>
          <a:p>
            <a:pPr marL="0" indent="0">
              <a:buNone/>
            </a:pPr>
            <a:r>
              <a:rPr lang="ro-RO" altLang="ro-RO" b="1" dirty="0" smtClean="0"/>
              <a:t>LEVEL 1 </a:t>
            </a:r>
            <a:r>
              <a:rPr lang="ro-RO" altLang="ro-RO" dirty="0" smtClean="0"/>
              <a:t>– model construit pe baza relațiilor I</a:t>
            </a:r>
            <a:r>
              <a:rPr lang="ro-RO" altLang="ro-RO" baseline="-25000" dirty="0" smtClean="0"/>
              <a:t>DS</a:t>
            </a:r>
            <a:r>
              <a:rPr lang="en-US" altLang="ro-RO" dirty="0" smtClean="0"/>
              <a:t>(V</a:t>
            </a:r>
            <a:r>
              <a:rPr lang="en-US" altLang="ro-RO" baseline="-25000" dirty="0" smtClean="0"/>
              <a:t>DS</a:t>
            </a:r>
            <a:r>
              <a:rPr lang="en-US" altLang="ro-RO" dirty="0" smtClean="0"/>
              <a:t>) </a:t>
            </a:r>
            <a:r>
              <a:rPr lang="ro-RO" altLang="ro-RO" dirty="0" smtClean="0"/>
              <a:t>şi pe includerea unor efecte secundare.</a:t>
            </a:r>
          </a:p>
          <a:p>
            <a:pPr marL="0" indent="0">
              <a:buNone/>
            </a:pPr>
            <a:endParaRPr lang="ro-RO" altLang="ro-RO" dirty="0" smtClean="0"/>
          </a:p>
          <a:p>
            <a:pPr marL="0" indent="0">
              <a:buNone/>
            </a:pPr>
            <a:r>
              <a:rPr lang="ro-RO" altLang="ro-RO" b="1" dirty="0" smtClean="0"/>
              <a:t>LEVEL 2 </a:t>
            </a:r>
            <a:r>
              <a:rPr lang="ro-RO" altLang="ro-RO" dirty="0" smtClean="0"/>
              <a:t>– curent calculat pe baza fizicii dispozitivului.</a:t>
            </a:r>
          </a:p>
          <a:p>
            <a:pPr marL="0" indent="0">
              <a:buNone/>
            </a:pPr>
            <a:endParaRPr lang="ro-RO" altLang="ro-RO" dirty="0" smtClean="0"/>
          </a:p>
          <a:p>
            <a:pPr marL="0" indent="0">
              <a:buNone/>
            </a:pPr>
            <a:r>
              <a:rPr lang="ro-RO" altLang="ro-RO" b="1" dirty="0" smtClean="0"/>
              <a:t>LEVEL 3</a:t>
            </a:r>
            <a:r>
              <a:rPr lang="ro-RO" altLang="ro-RO" dirty="0" smtClean="0"/>
              <a:t> – model semiempiric care se bazează pe parametrii selectați astfel încât să se potrivească circuitelor reale.</a:t>
            </a:r>
            <a:endParaRPr lang="en-US" altLang="ro-RO" baseline="-25000" dirty="0" smtClean="0"/>
          </a:p>
          <a:p>
            <a:pPr marL="0" indent="0"/>
            <a:endParaRPr lang="en-US" altLang="ro-RO" dirty="0" smtClean="0"/>
          </a:p>
        </p:txBody>
      </p:sp>
    </p:spTree>
    <p:extLst>
      <p:ext uri="{BB962C8B-B14F-4D97-AF65-F5344CB8AC3E}">
        <p14:creationId xmlns:p14="http://schemas.microsoft.com/office/powerpoint/2010/main" val="394884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82F1464-BA88-4E86-BCD7-3CDCE7FAC490}" type="slidenum">
              <a:rPr lang="en-US" altLang="en-US" sz="1292" b="0" i="0">
                <a:latin typeface="Arial" panose="020B0604020202020204" pitchFamily="34" charset="0"/>
              </a:rPr>
              <a:pPr/>
              <a:t>31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1802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077" y="404446"/>
            <a:ext cx="7772400" cy="703385"/>
          </a:xfrm>
          <a:noFill/>
        </p:spPr>
        <p:txBody>
          <a:bodyPr/>
          <a:lstStyle/>
          <a:p>
            <a:r>
              <a:rPr lang="en-US" altLang="ro-RO" smtClean="0"/>
              <a:t>Modelul SPICE - </a:t>
            </a:r>
            <a:r>
              <a:rPr lang="ro-RO" altLang="ro-RO" smtClean="0"/>
              <a:t>L</a:t>
            </a:r>
            <a:r>
              <a:rPr lang="en-US" altLang="ro-RO" smtClean="0"/>
              <a:t>evel 1</a:t>
            </a:r>
          </a:p>
        </p:txBody>
      </p:sp>
      <p:sp>
        <p:nvSpPr>
          <p:cNvPr id="180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0069"/>
            <a:ext cx="5282712" cy="34143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en-US" altLang="ro-RO" sz="2215"/>
          </a:p>
          <a:p>
            <a:pPr>
              <a:lnSpc>
                <a:spcPct val="90000"/>
              </a:lnSpc>
            </a:pPr>
            <a:endParaRPr lang="en-US" altLang="ro-RO" sz="2215"/>
          </a:p>
        </p:txBody>
      </p:sp>
      <p:graphicFrame>
        <p:nvGraphicFramePr>
          <p:cNvPr id="180231" name="Object 3072"/>
          <p:cNvGraphicFramePr>
            <a:graphicFrameLocks noChangeAspect="1"/>
          </p:cNvGraphicFramePr>
          <p:nvPr/>
        </p:nvGraphicFramePr>
        <p:xfrm>
          <a:off x="550985" y="1693984"/>
          <a:ext cx="8546123" cy="3294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Document" r:id="rId5" imgW="7244702" imgH="2790735" progId="Word.Document.8">
                  <p:embed/>
                </p:oleObj>
              </mc:Choice>
              <mc:Fallback>
                <p:oleObj name="Document" r:id="rId5" imgW="7244702" imgH="27907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985" y="1693984"/>
                        <a:ext cx="8546123" cy="3294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798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903EA5-4C39-4910-839D-0E43485CB064}" type="slidenum">
              <a:rPr lang="en-US" altLang="en-US" sz="1292" b="0" i="0">
                <a:latin typeface="Arial" panose="020B0604020202020204" pitchFamily="34" charset="0"/>
              </a:rPr>
              <a:pPr/>
              <a:t>32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182277" name="Rectangle 2"/>
          <p:cNvSpPr>
            <a:spLocks noGrp="1" noChangeArrowheads="1"/>
          </p:cNvSpPr>
          <p:nvPr>
            <p:ph type="title"/>
          </p:nvPr>
        </p:nvSpPr>
        <p:spPr>
          <a:xfrm>
            <a:off x="517281" y="263769"/>
            <a:ext cx="8239857" cy="984738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ro-RO" altLang="ro-RO" smtClean="0"/>
              <a:t>2.4. Modelul de semnal mic al tranzistorului MOS</a:t>
            </a:r>
          </a:p>
        </p:txBody>
      </p:sp>
      <p:graphicFrame>
        <p:nvGraphicFramePr>
          <p:cNvPr id="182278" name="Object 2048"/>
          <p:cNvGraphicFramePr>
            <a:graphicFrameLocks noChangeAspect="1"/>
          </p:cNvGraphicFramePr>
          <p:nvPr/>
        </p:nvGraphicFramePr>
        <p:xfrm>
          <a:off x="5237285" y="2432539"/>
          <a:ext cx="2250831" cy="100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2" name="Equation" r:id="rId4" imgW="965200" imgH="431800" progId="Equation.3">
                  <p:embed/>
                </p:oleObj>
              </mc:Choice>
              <mc:Fallback>
                <p:oleObj name="Equation" r:id="rId4" imgW="965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7285" y="2432539"/>
                        <a:ext cx="2250831" cy="10067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9" name="Object 2049"/>
          <p:cNvGraphicFramePr>
            <a:graphicFrameLocks noChangeAspect="1"/>
          </p:cNvGraphicFramePr>
          <p:nvPr/>
        </p:nvGraphicFramePr>
        <p:xfrm>
          <a:off x="1195754" y="4976447"/>
          <a:ext cx="1828800" cy="700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3" name="Equation" r:id="rId6" imgW="1231366" imgH="431613" progId="Equation.3">
                  <p:embed/>
                </p:oleObj>
              </mc:Choice>
              <mc:Fallback>
                <p:oleObj name="Equation" r:id="rId6" imgW="123136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754" y="4976447"/>
                        <a:ext cx="1828800" cy="700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0" name="Object 2050"/>
          <p:cNvGraphicFramePr>
            <a:graphicFrameLocks noChangeAspect="1"/>
          </p:cNvGraphicFramePr>
          <p:nvPr/>
        </p:nvGraphicFramePr>
        <p:xfrm>
          <a:off x="1195754" y="4062046"/>
          <a:ext cx="2954215" cy="778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4" name="Equation" r:id="rId8" imgW="1854200" imgH="482600" progId="Equation.3">
                  <p:embed/>
                </p:oleObj>
              </mc:Choice>
              <mc:Fallback>
                <p:oleObj name="Equation" r:id="rId8" imgW="1854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754" y="4062046"/>
                        <a:ext cx="2954215" cy="778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2051"/>
          <p:cNvGraphicFramePr>
            <a:graphicFrameLocks noChangeAspect="1"/>
          </p:cNvGraphicFramePr>
          <p:nvPr/>
        </p:nvGraphicFramePr>
        <p:xfrm>
          <a:off x="5251938" y="3956538"/>
          <a:ext cx="2580543" cy="955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5" name="Equation" r:id="rId10" imgW="1371600" imgH="508000" progId="Equation.3">
                  <p:embed/>
                </p:oleObj>
              </mc:Choice>
              <mc:Fallback>
                <p:oleObj name="Equation" r:id="rId10" imgW="13716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938" y="3956538"/>
                        <a:ext cx="2580543" cy="95543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2" name="Object 2052"/>
          <p:cNvGraphicFramePr>
            <a:graphicFrameLocks noChangeAspect="1"/>
          </p:cNvGraphicFramePr>
          <p:nvPr/>
        </p:nvGraphicFramePr>
        <p:xfrm>
          <a:off x="5263662" y="5013081"/>
          <a:ext cx="3351335" cy="978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6" name="Equation" r:id="rId12" imgW="1739900" imgH="508000" progId="Equation.3">
                  <p:embed/>
                </p:oleObj>
              </mc:Choice>
              <mc:Fallback>
                <p:oleObj name="Equation" r:id="rId12" imgW="17399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3662" y="5013081"/>
                        <a:ext cx="3351335" cy="97887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83" name="Line 9"/>
          <p:cNvSpPr>
            <a:spLocks noChangeShapeType="1"/>
          </p:cNvSpPr>
          <p:nvPr/>
        </p:nvSpPr>
        <p:spPr bwMode="auto">
          <a:xfrm>
            <a:off x="4220307" y="4484077"/>
            <a:ext cx="8440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62"/>
          </a:p>
        </p:txBody>
      </p:sp>
      <p:sp>
        <p:nvSpPr>
          <p:cNvPr id="182284" name="Line 10"/>
          <p:cNvSpPr>
            <a:spLocks noChangeShapeType="1"/>
          </p:cNvSpPr>
          <p:nvPr/>
        </p:nvSpPr>
        <p:spPr bwMode="auto">
          <a:xfrm>
            <a:off x="4220307" y="5468815"/>
            <a:ext cx="8440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62"/>
          </a:p>
        </p:txBody>
      </p:sp>
      <p:graphicFrame>
        <p:nvGraphicFramePr>
          <p:cNvPr id="182285" name="Object 2053"/>
          <p:cNvGraphicFramePr>
            <a:graphicFrameLocks noChangeAspect="1"/>
          </p:cNvGraphicFramePr>
          <p:nvPr/>
        </p:nvGraphicFramePr>
        <p:xfrm>
          <a:off x="1617785" y="1951892"/>
          <a:ext cx="3727938" cy="1787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7" name="Picture" r:id="rId14" imgW="2103120" imgH="1010412" progId="Word.Picture.8">
                  <p:embed/>
                </p:oleObj>
              </mc:Choice>
              <mc:Fallback>
                <p:oleObj name="Picture" r:id="rId14" imgW="2103120" imgH="101041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785" y="1951892"/>
                        <a:ext cx="3727938" cy="1787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568461" y="970085"/>
            <a:ext cx="2924908" cy="73122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lIns="84992" tIns="42497" rIns="84992" bIns="42497"/>
          <a:lstStyle>
            <a:lvl1pPr marL="292100" indent="-292100" algn="l" defTabSz="444500" rtl="0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2794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244600" indent="-2921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14500" indent="-2794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97100" indent="-2921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654300" indent="-2921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3111500" indent="-2921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568700" indent="-2921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4025900" indent="-2921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ro-RO" altLang="ro-RO" sz="2954" dirty="0" smtClean="0">
                <a:latin typeface="UT Sans" panose="00000500000000000000" pitchFamily="50" charset="0"/>
              </a:rPr>
              <a:t>Frecvențe </a:t>
            </a:r>
            <a:r>
              <a:rPr lang="ro-RO" altLang="ro-RO" sz="2954" dirty="0">
                <a:latin typeface="UT Sans" panose="00000500000000000000" pitchFamily="50" charset="0"/>
              </a:rPr>
              <a:t>joase</a:t>
            </a:r>
          </a:p>
        </p:txBody>
      </p:sp>
    </p:spTree>
    <p:extLst>
      <p:ext uri="{BB962C8B-B14F-4D97-AF65-F5344CB8AC3E}">
        <p14:creationId xmlns:p14="http://schemas.microsoft.com/office/powerpoint/2010/main" val="206614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40C5DA-7F57-4F38-A572-80C23490699A}" type="slidenum">
              <a:rPr lang="en-US" altLang="en-US" sz="1292" b="0" i="0">
                <a:latin typeface="Arial" panose="020B0604020202020204" pitchFamily="34" charset="0"/>
              </a:rPr>
              <a:pPr/>
              <a:t>33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184325" name="Rectangle 2"/>
          <p:cNvSpPr>
            <a:spLocks noGrp="1" noChangeArrowheads="1"/>
          </p:cNvSpPr>
          <p:nvPr>
            <p:ph type="title"/>
          </p:nvPr>
        </p:nvSpPr>
        <p:spPr>
          <a:xfrm>
            <a:off x="583224" y="263769"/>
            <a:ext cx="8173915" cy="984738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ro-RO" altLang="ro-RO" smtClean="0"/>
              <a:t>Modelul de semnal mic al tranzistorului MOS</a:t>
            </a:r>
          </a:p>
        </p:txBody>
      </p:sp>
      <p:graphicFrame>
        <p:nvGraphicFramePr>
          <p:cNvPr id="184326" name="Object 2048"/>
          <p:cNvGraphicFramePr>
            <a:graphicFrameLocks noChangeAspect="1"/>
          </p:cNvGraphicFramePr>
          <p:nvPr/>
        </p:nvGraphicFramePr>
        <p:xfrm>
          <a:off x="1049215" y="1334966"/>
          <a:ext cx="2250831" cy="1006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4" name="Equation" r:id="rId4" imgW="965200" imgH="431800" progId="Equation.3">
                  <p:embed/>
                </p:oleObj>
              </mc:Choice>
              <mc:Fallback>
                <p:oleObj name="Equation" r:id="rId4" imgW="965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215" y="1334966"/>
                        <a:ext cx="2250831" cy="100671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7" name="Object 2049"/>
          <p:cNvGraphicFramePr>
            <a:graphicFrameLocks noChangeAspect="1"/>
          </p:cNvGraphicFramePr>
          <p:nvPr/>
        </p:nvGraphicFramePr>
        <p:xfrm>
          <a:off x="1195754" y="4976447"/>
          <a:ext cx="1828800" cy="700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5" name="Equation" r:id="rId6" imgW="1231366" imgH="431613" progId="Equation.3">
                  <p:embed/>
                </p:oleObj>
              </mc:Choice>
              <mc:Fallback>
                <p:oleObj name="Equation" r:id="rId6" imgW="123136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754" y="4976447"/>
                        <a:ext cx="1828800" cy="700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8" name="Object 2050"/>
          <p:cNvGraphicFramePr>
            <a:graphicFrameLocks noChangeAspect="1"/>
          </p:cNvGraphicFramePr>
          <p:nvPr/>
        </p:nvGraphicFramePr>
        <p:xfrm>
          <a:off x="984739" y="2725616"/>
          <a:ext cx="2954215" cy="778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6" name="Equation" r:id="rId8" imgW="1854200" imgH="482600" progId="Equation.3">
                  <p:embed/>
                </p:oleObj>
              </mc:Choice>
              <mc:Fallback>
                <p:oleObj name="Equation" r:id="rId8" imgW="1854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739" y="2725616"/>
                        <a:ext cx="2954215" cy="778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9" name="Object 2051"/>
          <p:cNvGraphicFramePr>
            <a:graphicFrameLocks noChangeAspect="1"/>
          </p:cNvGraphicFramePr>
          <p:nvPr/>
        </p:nvGraphicFramePr>
        <p:xfrm>
          <a:off x="5070231" y="2655277"/>
          <a:ext cx="4013689" cy="181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7" name="Equation" r:id="rId10" imgW="2133600" imgH="965200" progId="Equation.3">
                  <p:embed/>
                </p:oleObj>
              </mc:Choice>
              <mc:Fallback>
                <p:oleObj name="Equation" r:id="rId10" imgW="21336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231" y="2655277"/>
                        <a:ext cx="4013689" cy="18156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30" name="Line 8"/>
          <p:cNvSpPr>
            <a:spLocks noChangeShapeType="1"/>
          </p:cNvSpPr>
          <p:nvPr/>
        </p:nvSpPr>
        <p:spPr bwMode="auto">
          <a:xfrm>
            <a:off x="4079631" y="3077308"/>
            <a:ext cx="8440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62"/>
          </a:p>
        </p:txBody>
      </p:sp>
      <p:sp>
        <p:nvSpPr>
          <p:cNvPr id="184331" name="Line 9"/>
          <p:cNvSpPr>
            <a:spLocks noChangeShapeType="1"/>
          </p:cNvSpPr>
          <p:nvPr/>
        </p:nvSpPr>
        <p:spPr bwMode="auto">
          <a:xfrm>
            <a:off x="4079631" y="5468815"/>
            <a:ext cx="8440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62"/>
          </a:p>
        </p:txBody>
      </p:sp>
      <p:graphicFrame>
        <p:nvGraphicFramePr>
          <p:cNvPr id="184332" name="Object 2052"/>
          <p:cNvGraphicFramePr>
            <a:graphicFrameLocks noChangeAspect="1"/>
          </p:cNvGraphicFramePr>
          <p:nvPr/>
        </p:nvGraphicFramePr>
        <p:xfrm>
          <a:off x="5064370" y="4906108"/>
          <a:ext cx="2077915" cy="956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8" name="Equation" r:id="rId12" imgW="1104900" imgH="508000" progId="Equation.3">
                  <p:embed/>
                </p:oleObj>
              </mc:Choice>
              <mc:Fallback>
                <p:oleObj name="Equation" r:id="rId12" imgW="11049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370" y="4906108"/>
                        <a:ext cx="2077915" cy="95689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502520" y="970085"/>
            <a:ext cx="2924908" cy="73122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lIns="84992" tIns="42497" rIns="84992" bIns="42497"/>
          <a:lstStyle>
            <a:lvl1pPr marL="292100" indent="-292100" algn="l" defTabSz="444500" rtl="0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2794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244600" indent="-2921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14500" indent="-2794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97100" indent="-2921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654300" indent="-2921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3111500" indent="-2921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568700" indent="-2921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4025900" indent="-2921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ro-RO" altLang="ro-RO" sz="2954" dirty="0" smtClean="0">
                <a:latin typeface="UT Sans" panose="00000500000000000000" pitchFamily="50" charset="0"/>
              </a:rPr>
              <a:t>Frecvențe </a:t>
            </a:r>
            <a:r>
              <a:rPr lang="ro-RO" altLang="ro-RO" sz="2954" dirty="0">
                <a:latin typeface="UT Sans" panose="00000500000000000000" pitchFamily="50" charset="0"/>
              </a:rPr>
              <a:t>joase</a:t>
            </a:r>
          </a:p>
        </p:txBody>
      </p:sp>
    </p:spTree>
    <p:extLst>
      <p:ext uri="{BB962C8B-B14F-4D97-AF65-F5344CB8AC3E}">
        <p14:creationId xmlns:p14="http://schemas.microsoft.com/office/powerpoint/2010/main" val="395331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F41081-E187-41CD-B715-9E68644D83D1}" type="slidenum">
              <a:rPr lang="en-US" altLang="en-US" sz="1292" b="0" i="0">
                <a:latin typeface="Arial" panose="020B0604020202020204" pitchFamily="34" charset="0"/>
              </a:rPr>
              <a:pPr/>
              <a:t>34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186373" name="Rectangle 2"/>
          <p:cNvSpPr>
            <a:spLocks noGrp="1" noChangeArrowheads="1"/>
          </p:cNvSpPr>
          <p:nvPr>
            <p:ph type="title"/>
          </p:nvPr>
        </p:nvSpPr>
        <p:spPr>
          <a:xfrm>
            <a:off x="517281" y="370743"/>
            <a:ext cx="8239857" cy="877765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ro-RO" altLang="ro-RO" smtClean="0"/>
              <a:t>Modelul de semnal mic al tranzistorului MOS</a:t>
            </a:r>
          </a:p>
        </p:txBody>
      </p:sp>
      <p:graphicFrame>
        <p:nvGraphicFramePr>
          <p:cNvPr id="186374" name="Object 1024"/>
          <p:cNvGraphicFramePr>
            <a:graphicFrameLocks noChangeAspect="1"/>
          </p:cNvGraphicFramePr>
          <p:nvPr/>
        </p:nvGraphicFramePr>
        <p:xfrm>
          <a:off x="3453912" y="4132384"/>
          <a:ext cx="5420457" cy="2151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Picture" r:id="rId4" imgW="2589276" imgH="1028700" progId="Word.Picture.8">
                  <p:embed/>
                </p:oleObj>
              </mc:Choice>
              <mc:Fallback>
                <p:oleObj name="Picture" r:id="rId4" imgW="2589276" imgH="10287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3912" y="4132384"/>
                        <a:ext cx="5420457" cy="2151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5" name="Line 6"/>
          <p:cNvSpPr>
            <a:spLocks noChangeShapeType="1"/>
          </p:cNvSpPr>
          <p:nvPr/>
        </p:nvSpPr>
        <p:spPr bwMode="auto">
          <a:xfrm>
            <a:off x="6056435" y="3851031"/>
            <a:ext cx="0" cy="422031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62"/>
          </a:p>
        </p:txBody>
      </p:sp>
      <p:pic>
        <p:nvPicPr>
          <p:cNvPr id="18637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39" y="1368669"/>
            <a:ext cx="3930162" cy="95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86377" name="Object 1"/>
          <p:cNvGraphicFramePr>
            <a:graphicFrameLocks noChangeAspect="1"/>
          </p:cNvGraphicFramePr>
          <p:nvPr/>
        </p:nvGraphicFramePr>
        <p:xfrm>
          <a:off x="4572000" y="2054469"/>
          <a:ext cx="3727938" cy="1787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Picture" r:id="rId7" imgW="2103120" imgH="1010412" progId="Word.Picture.8">
                  <p:embed/>
                </p:oleObj>
              </mc:Choice>
              <mc:Fallback>
                <p:oleObj name="Picture" r:id="rId7" imgW="2103120" imgH="101041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054469"/>
                        <a:ext cx="3727938" cy="1787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568461" y="970085"/>
            <a:ext cx="2924908" cy="73122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lIns="84992" tIns="42497" rIns="84992" bIns="42497"/>
          <a:lstStyle>
            <a:lvl1pPr marL="292100" indent="-292100" algn="l" defTabSz="444500" rtl="0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2794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244600" indent="-2921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14500" indent="-2794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97100" indent="-2921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654300" indent="-2921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3111500" indent="-2921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568700" indent="-2921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4025900" indent="-2921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ro-RO" altLang="ro-RO" sz="2954" dirty="0" smtClean="0">
                <a:latin typeface="UT Sans" panose="00000500000000000000" pitchFamily="50" charset="0"/>
              </a:rPr>
              <a:t>Frecvențe </a:t>
            </a:r>
            <a:r>
              <a:rPr lang="ro-RO" altLang="ro-RO" sz="2954" dirty="0">
                <a:latin typeface="UT Sans" panose="00000500000000000000" pitchFamily="50" charset="0"/>
              </a:rPr>
              <a:t>înalte</a:t>
            </a:r>
          </a:p>
        </p:txBody>
      </p:sp>
    </p:spTree>
    <p:extLst>
      <p:ext uri="{BB962C8B-B14F-4D97-AF65-F5344CB8AC3E}">
        <p14:creationId xmlns:p14="http://schemas.microsoft.com/office/powerpoint/2010/main" val="243770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6A0FED-7FBD-4EFE-A32D-08859572A99E}" type="slidenum">
              <a:rPr lang="en-US" altLang="en-US" sz="1292" b="0" i="0">
                <a:latin typeface="Arial" panose="020B0604020202020204" pitchFamily="34" charset="0"/>
              </a:rPr>
              <a:pPr/>
              <a:t>35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18842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o-RO" altLang="ro-RO" b="1" dirty="0"/>
              <a:t>Recapitulare</a:t>
            </a:r>
            <a:r>
              <a:rPr lang="ro-RO" altLang="ro-RO" dirty="0"/>
              <a:t>: Semnal mic</a:t>
            </a:r>
            <a:endParaRPr lang="en-US" altLang="ro-RO" dirty="0"/>
          </a:p>
        </p:txBody>
      </p:sp>
      <p:sp>
        <p:nvSpPr>
          <p:cNvPr id="188422" name="Content Placeholder 1"/>
          <p:cNvSpPr>
            <a:spLocks noGrp="1"/>
          </p:cNvSpPr>
          <p:nvPr>
            <p:ph idx="1"/>
          </p:nvPr>
        </p:nvSpPr>
        <p:spPr>
          <a:xfrm>
            <a:off x="492370" y="1318846"/>
            <a:ext cx="8267700" cy="914400"/>
          </a:xfrm>
        </p:spPr>
        <p:txBody>
          <a:bodyPr/>
          <a:lstStyle/>
          <a:p>
            <a:pPr marL="0" indent="0">
              <a:buNone/>
            </a:pPr>
            <a:r>
              <a:rPr lang="ro-RO" altLang="ro-RO" b="1" dirty="0" smtClean="0"/>
              <a:t>Semnal mic</a:t>
            </a:r>
            <a:r>
              <a:rPr lang="ro-RO" altLang="ro-RO" dirty="0" smtClean="0"/>
              <a:t> = permite modelarea comportamentului dispozitivelor neliniare prin ecuații liniare.</a:t>
            </a:r>
          </a:p>
        </p:txBody>
      </p:sp>
      <p:pic>
        <p:nvPicPr>
          <p:cNvPr id="188423" name="Picture 4" descr="xkcd - Error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211096"/>
            <a:ext cx="4009292" cy="358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4" name="Content Placeholder 1"/>
          <p:cNvSpPr txBox="1">
            <a:spLocks/>
          </p:cNvSpPr>
          <p:nvPr/>
        </p:nvSpPr>
        <p:spPr bwMode="auto">
          <a:xfrm>
            <a:off x="583224" y="2299189"/>
            <a:ext cx="3390900" cy="385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/>
          <a:lstStyle>
            <a:lvl1pPr defTabSz="444500">
              <a:spcBef>
                <a:spcPct val="3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2000" indent="-279400" defTabSz="4445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44600" indent="-292100" defTabSz="4445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279400" defTabSz="4445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97100" indent="-292100" defTabSz="4445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54300" indent="-2921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11500" indent="-2921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68700" indent="-2921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25900" indent="-292100" defTabSz="4445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ro-RO" altLang="ro-RO" sz="2000" dirty="0">
                <a:latin typeface="UT Sans" panose="00000500000000000000" pitchFamily="50" charset="0"/>
              </a:rPr>
              <a:t>Amplitudinea semnalului mic reprezintă valoarea maximă a amplitudinii unui semnal care păstrează dispozitivul activ în ipoteza de </a:t>
            </a:r>
            <a:r>
              <a:rPr lang="ro-RO" altLang="ro-RO" sz="2000" dirty="0" smtClean="0">
                <a:latin typeface="UT Sans" panose="00000500000000000000" pitchFamily="50" charset="0"/>
              </a:rPr>
              <a:t>funcționare </a:t>
            </a:r>
            <a:r>
              <a:rPr lang="ro-RO" altLang="ro-RO" sz="2000" dirty="0">
                <a:latin typeface="UT Sans" panose="00000500000000000000" pitchFamily="50" charset="0"/>
              </a:rPr>
              <a:t>liniară.</a:t>
            </a:r>
          </a:p>
        </p:txBody>
      </p:sp>
    </p:spTree>
    <p:extLst>
      <p:ext uri="{BB962C8B-B14F-4D97-AF65-F5344CB8AC3E}">
        <p14:creationId xmlns:p14="http://schemas.microsoft.com/office/powerpoint/2010/main" val="108208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BE71D4-D571-4787-B10A-F6AFDFF3A488}" type="slidenum">
              <a:rPr lang="en-US" altLang="en-US" sz="1292" b="0" i="0">
                <a:latin typeface="Arial" panose="020B0604020202020204" pitchFamily="34" charset="0"/>
              </a:rPr>
              <a:pPr/>
              <a:t>36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19046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o-RO" altLang="ro-RO" b="1" dirty="0"/>
              <a:t>Recapitulare</a:t>
            </a:r>
            <a:r>
              <a:rPr lang="ro-RO" altLang="ro-RO" dirty="0"/>
              <a:t>: Semnal mic, tranzistor nMOS</a:t>
            </a:r>
            <a:endParaRPr lang="en-US" altLang="ro-RO" dirty="0"/>
          </a:p>
        </p:txBody>
      </p:sp>
      <p:pic>
        <p:nvPicPr>
          <p:cNvPr id="1904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3905"/>
            <a:ext cx="6723185" cy="3988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346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E34658-B8E1-4AE3-A062-0C156992FFAB}" type="slidenum">
              <a:rPr lang="en-US" altLang="en-US" sz="1292" b="0" i="0">
                <a:latin typeface="Arial" panose="020B0604020202020204" pitchFamily="34" charset="0"/>
              </a:rPr>
              <a:pPr/>
              <a:t>37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19251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o-RO" altLang="ro-RO" b="1" dirty="0"/>
              <a:t>Recapitulare</a:t>
            </a:r>
            <a:r>
              <a:rPr lang="ro-RO" altLang="ro-RO" dirty="0"/>
              <a:t>: Convenție de notații</a:t>
            </a:r>
            <a:endParaRPr lang="en-US" altLang="ro-RO" dirty="0"/>
          </a:p>
        </p:txBody>
      </p:sp>
      <p:sp>
        <p:nvSpPr>
          <p:cNvPr id="1925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1339" y="1302727"/>
            <a:ext cx="8299938" cy="930519"/>
          </a:xfrm>
          <a:noFill/>
        </p:spPr>
        <p:txBody>
          <a:bodyPr>
            <a:normAutofit fontScale="92500" lnSpcReduction="20000"/>
          </a:bodyPr>
          <a:lstStyle/>
          <a:p>
            <a:pPr algn="ctr">
              <a:buFontTx/>
              <a:buNone/>
            </a:pPr>
            <a:r>
              <a:rPr lang="ro-RO" altLang="ro-RO" sz="4062"/>
              <a:t>i</a:t>
            </a:r>
            <a:r>
              <a:rPr lang="ro-RO" altLang="ro-RO" sz="4062" baseline="-25000"/>
              <a:t>DS</a:t>
            </a:r>
            <a:r>
              <a:rPr lang="en-US" altLang="ro-RO" sz="4062"/>
              <a:t> = I</a:t>
            </a:r>
            <a:r>
              <a:rPr lang="en-US" altLang="ro-RO" sz="4062" baseline="-25000"/>
              <a:t>DS</a:t>
            </a:r>
            <a:r>
              <a:rPr lang="en-US" altLang="ro-RO" sz="4062"/>
              <a:t> + i</a:t>
            </a:r>
            <a:r>
              <a:rPr lang="en-US" altLang="ro-RO" sz="4062" baseline="-25000"/>
              <a:t>ds</a:t>
            </a:r>
            <a:r>
              <a:rPr lang="en-US" altLang="ro-RO" sz="4062"/>
              <a:t> = I</a:t>
            </a:r>
            <a:r>
              <a:rPr lang="en-US" altLang="ro-RO" sz="4062" baseline="-25000"/>
              <a:t>DS</a:t>
            </a:r>
            <a:r>
              <a:rPr lang="en-US" altLang="ro-RO" sz="4062"/>
              <a:t> + I</a:t>
            </a:r>
            <a:r>
              <a:rPr lang="en-US" altLang="ro-RO" sz="4062" baseline="-25000"/>
              <a:t>ds</a:t>
            </a:r>
            <a:r>
              <a:rPr lang="en-US" altLang="ro-RO" sz="4062"/>
              <a:t> sin </a:t>
            </a:r>
            <a:r>
              <a:rPr lang="en-US" altLang="ro-RO" sz="4062"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ro-RO" sz="4062"/>
              <a:t>t</a:t>
            </a:r>
          </a:p>
        </p:txBody>
      </p:sp>
      <p:pic>
        <p:nvPicPr>
          <p:cNvPr id="1925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377" y="2099897"/>
            <a:ext cx="5117123" cy="4237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207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2.5. Inversorul CMOS</a:t>
            </a:r>
            <a:endParaRPr lang="en-US" altLang="ro-RO" smtClean="0"/>
          </a:p>
        </p:txBody>
      </p:sp>
      <p:sp>
        <p:nvSpPr>
          <p:cNvPr id="1945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7A4F3B-AB92-42FB-AE06-83CAD5EC1E96}" type="slidenum">
              <a:rPr lang="en-US" altLang="en-US" sz="1292" b="0" i="0">
                <a:latin typeface="Arial" panose="020B0604020202020204" pitchFamily="34" charset="0"/>
              </a:rPr>
              <a:pPr/>
              <a:t>38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98311" name="Rectangle 4"/>
          <p:cNvSpPr>
            <a:spLocks noChangeArrowheads="1"/>
          </p:cNvSpPr>
          <p:nvPr/>
        </p:nvSpPr>
        <p:spPr bwMode="auto">
          <a:xfrm>
            <a:off x="594946" y="1502020"/>
            <a:ext cx="6260123" cy="1617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/>
          <a:lstStyle/>
          <a:p>
            <a:pPr marL="269638" indent="-269638" defTabSz="410318">
              <a:lnSpc>
                <a:spcPct val="150000"/>
              </a:lnSpc>
              <a:spcBef>
                <a:spcPct val="30000"/>
              </a:spcBef>
              <a:defRPr/>
            </a:pPr>
            <a:r>
              <a:rPr lang="en-US" sz="2585" dirty="0" err="1"/>
              <a:t>V</a:t>
            </a:r>
            <a:r>
              <a:rPr lang="en-US" sz="2585" baseline="-25000" dirty="0" err="1"/>
              <a:t>GSp</a:t>
            </a:r>
            <a:r>
              <a:rPr lang="en-US" sz="2585" dirty="0"/>
              <a:t> = V</a:t>
            </a:r>
            <a:r>
              <a:rPr lang="en-US" sz="2585" baseline="-25000" dirty="0"/>
              <a:t>in</a:t>
            </a:r>
            <a:r>
              <a:rPr lang="en-US" sz="2585" dirty="0"/>
              <a:t> – V</a:t>
            </a:r>
            <a:r>
              <a:rPr lang="en-US" sz="2585" baseline="-25000" dirty="0"/>
              <a:t>DD			 </a:t>
            </a:r>
            <a:r>
              <a:rPr lang="en-US" sz="2585" dirty="0" err="1"/>
              <a:t>V</a:t>
            </a:r>
            <a:r>
              <a:rPr lang="en-US" sz="2585" baseline="-25000" dirty="0" err="1"/>
              <a:t>DSp</a:t>
            </a:r>
            <a:r>
              <a:rPr lang="en-US" sz="2585" dirty="0"/>
              <a:t> = </a:t>
            </a:r>
            <a:r>
              <a:rPr lang="en-US" sz="2585" dirty="0" err="1"/>
              <a:t>V</a:t>
            </a:r>
            <a:r>
              <a:rPr lang="en-US" sz="2585" baseline="-25000" dirty="0" err="1"/>
              <a:t>out</a:t>
            </a:r>
            <a:r>
              <a:rPr lang="en-US" sz="2585" baseline="-25000" dirty="0"/>
              <a:t> </a:t>
            </a:r>
            <a:r>
              <a:rPr lang="en-US" sz="2585" dirty="0"/>
              <a:t>– V</a:t>
            </a:r>
            <a:r>
              <a:rPr lang="en-US" sz="2585" baseline="-25000" dirty="0"/>
              <a:t>DD</a:t>
            </a:r>
          </a:p>
          <a:p>
            <a:pPr marL="269638" indent="-269638" defTabSz="410318">
              <a:lnSpc>
                <a:spcPct val="150000"/>
              </a:lnSpc>
              <a:spcBef>
                <a:spcPct val="30000"/>
              </a:spcBef>
              <a:defRPr/>
            </a:pPr>
            <a:r>
              <a:rPr lang="en-US" sz="2585" dirty="0" err="1"/>
              <a:t>V</a:t>
            </a:r>
            <a:r>
              <a:rPr lang="en-US" sz="2585" baseline="-25000" dirty="0" err="1"/>
              <a:t>GSn</a:t>
            </a:r>
            <a:r>
              <a:rPr lang="en-US" sz="2585" dirty="0"/>
              <a:t> = V</a:t>
            </a:r>
            <a:r>
              <a:rPr lang="en-US" sz="2585" baseline="-25000" dirty="0"/>
              <a:t>in					 </a:t>
            </a:r>
            <a:r>
              <a:rPr lang="en-US" sz="2585" dirty="0" err="1"/>
              <a:t>V</a:t>
            </a:r>
            <a:r>
              <a:rPr lang="en-US" sz="2585" baseline="-25000" dirty="0" err="1"/>
              <a:t>DSn</a:t>
            </a:r>
            <a:r>
              <a:rPr lang="en-US" sz="2585" dirty="0"/>
              <a:t> = </a:t>
            </a:r>
            <a:r>
              <a:rPr lang="en-US" sz="2585" dirty="0" err="1"/>
              <a:t>V</a:t>
            </a:r>
            <a:r>
              <a:rPr lang="en-US" sz="2585" baseline="-25000" dirty="0" err="1"/>
              <a:t>out</a:t>
            </a:r>
            <a:endParaRPr lang="en-US" sz="2585" baseline="-25000" dirty="0"/>
          </a:p>
          <a:p>
            <a:pPr marL="269638" indent="-269638" defTabSz="410318">
              <a:spcBef>
                <a:spcPct val="30000"/>
              </a:spcBef>
              <a:defRPr/>
            </a:pPr>
            <a:endParaRPr lang="ro-RO" sz="2585" dirty="0"/>
          </a:p>
          <a:p>
            <a:pPr marL="269638" indent="-269638" defTabSz="410318">
              <a:spcBef>
                <a:spcPct val="30000"/>
              </a:spcBef>
              <a:defRPr/>
            </a:pPr>
            <a:endParaRPr lang="en-US" sz="2585" dirty="0"/>
          </a:p>
        </p:txBody>
      </p:sp>
      <p:pic>
        <p:nvPicPr>
          <p:cNvPr id="194567" name="Picture 10" descr="http://www.iue.tuwien.ac.at/phd/entner/img6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870" y="2337289"/>
            <a:ext cx="3152043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95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o-RO" dirty="0" err="1" smtClean="0"/>
              <a:t>Rela</a:t>
            </a:r>
            <a:r>
              <a:rPr lang="ro-RO" altLang="ro-RO" dirty="0" smtClean="0"/>
              <a:t>ții între tensiuni în </a:t>
            </a:r>
            <a:br>
              <a:rPr lang="ro-RO" altLang="ro-RO" dirty="0" smtClean="0"/>
            </a:br>
            <a:r>
              <a:rPr lang="ro-RO" altLang="ro-RO" dirty="0" smtClean="0"/>
              <a:t>cele 3 moduri de operare ale inversorului CMOS</a:t>
            </a:r>
            <a:endParaRPr lang="en-US" altLang="ro-RO" dirty="0" smtClean="0"/>
          </a:p>
        </p:txBody>
      </p:sp>
      <p:sp>
        <p:nvSpPr>
          <p:cNvPr id="1966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6840D4-ACEA-41C2-95F5-DD2E4978082F}" type="slidenum">
              <a:rPr lang="en-US" altLang="en-US" sz="1292" b="0" i="0">
                <a:latin typeface="Arial" panose="020B0604020202020204" pitchFamily="34" charset="0"/>
              </a:rPr>
              <a:pPr/>
              <a:t>39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graphicFrame>
        <p:nvGraphicFramePr>
          <p:cNvPr id="402435" name="Group 3"/>
          <p:cNvGraphicFramePr>
            <a:graphicFrameLocks noGrp="1"/>
          </p:cNvGraphicFramePr>
          <p:nvPr/>
        </p:nvGraphicFramePr>
        <p:xfrm>
          <a:off x="914400" y="1670539"/>
          <a:ext cx="7877908" cy="4013691"/>
        </p:xfrm>
        <a:graphic>
          <a:graphicData uri="http://schemas.openxmlformats.org/drawingml/2006/table">
            <a:tbl>
              <a:tblPr/>
              <a:tblGrid>
                <a:gridCol w="646235"/>
                <a:gridCol w="2004646"/>
                <a:gridCol w="2935165"/>
                <a:gridCol w="2291862"/>
              </a:tblGrid>
              <a:tr h="435220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Tip</a:t>
                      </a: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Blocare</a:t>
                      </a:r>
                      <a:endParaRPr kumimoji="0" lang="en-US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Liniară</a:t>
                      </a:r>
                      <a:endParaRPr kumimoji="0" lang="en-US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Saturație</a:t>
                      </a:r>
                      <a:endParaRPr kumimoji="0" lang="en-US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031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GSp</a:t>
                      </a: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GSp</a:t>
                      </a: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</a:t>
                      </a:r>
                      <a:endParaRPr kumimoji="0" lang="en-US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GSp</a:t>
                      </a: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031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</a:t>
                      </a: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 </a:t>
                      </a: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DD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</a:t>
                      </a: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 </a:t>
                      </a: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DD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</a:t>
                      </a: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 </a:t>
                      </a: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DD</a:t>
                      </a:r>
                      <a:endParaRPr kumimoji="0" lang="en-US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031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DSp</a:t>
                      </a: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GSp </a:t>
                      </a: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–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DSp</a:t>
                      </a: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GSp </a:t>
                      </a: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031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out</a:t>
                      </a: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GSp </a:t>
                      </a: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–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 </a:t>
                      </a: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DD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4254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out</a:t>
                      </a: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 </a:t>
                      </a: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–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out</a:t>
                      </a: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 </a:t>
                      </a: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–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</a:t>
                      </a:r>
                      <a:endParaRPr kumimoji="0" lang="en-US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031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GSn</a:t>
                      </a: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Tn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GSn</a:t>
                      </a: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Tn</a:t>
                      </a:r>
                      <a:endParaRPr kumimoji="0" lang="en-US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GSn</a:t>
                      </a: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Tn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031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</a:t>
                      </a: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Tn</a:t>
                      </a:r>
                      <a:endParaRPr kumimoji="0" lang="en-US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</a:t>
                      </a: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Tn</a:t>
                      </a:r>
                      <a:endParaRPr kumimoji="0" lang="en-US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031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DSn</a:t>
                      </a: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GSn </a:t>
                      </a: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Tn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DSn</a:t>
                      </a: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GSn </a:t>
                      </a: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–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Tn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27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F2C81B6-ECF0-4332-9158-3F6CDA0854F8}" type="slidenum">
              <a:rPr lang="en-US" altLang="en-US" sz="1292" b="0" i="0">
                <a:latin typeface="Arial" panose="020B0604020202020204" pitchFamily="34" charset="0"/>
              </a:rPr>
              <a:pPr/>
              <a:t>4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12493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o-RO" altLang="ro-RO" b="1" dirty="0"/>
              <a:t>Recapitulare</a:t>
            </a:r>
            <a:r>
              <a:rPr lang="ro-RO" altLang="ro-RO" dirty="0"/>
              <a:t>: Convenție de notații</a:t>
            </a:r>
            <a:endParaRPr lang="en-US" altLang="ro-RO" dirty="0"/>
          </a:p>
        </p:txBody>
      </p:sp>
      <p:sp>
        <p:nvSpPr>
          <p:cNvPr id="1249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1339" y="1302727"/>
            <a:ext cx="8299938" cy="930519"/>
          </a:xfrm>
          <a:noFill/>
        </p:spPr>
        <p:txBody>
          <a:bodyPr>
            <a:normAutofit fontScale="92500" lnSpcReduction="20000"/>
          </a:bodyPr>
          <a:lstStyle/>
          <a:p>
            <a:pPr algn="ctr">
              <a:buFontTx/>
              <a:buNone/>
            </a:pPr>
            <a:r>
              <a:rPr lang="ro-RO" altLang="ro-RO" sz="4062" dirty="0"/>
              <a:t>i</a:t>
            </a:r>
            <a:r>
              <a:rPr lang="ro-RO" altLang="ro-RO" sz="4062" baseline="-25000" dirty="0"/>
              <a:t>DS</a:t>
            </a:r>
            <a:r>
              <a:rPr lang="ro-RO" altLang="ro-RO" sz="4062" dirty="0"/>
              <a:t>(t)</a:t>
            </a:r>
            <a:r>
              <a:rPr lang="en-US" altLang="ro-RO" sz="4062" dirty="0"/>
              <a:t> = I</a:t>
            </a:r>
            <a:r>
              <a:rPr lang="en-US" altLang="ro-RO" sz="4062" baseline="-25000" dirty="0"/>
              <a:t>DS</a:t>
            </a:r>
            <a:r>
              <a:rPr lang="en-US" altLang="ro-RO" sz="4062" dirty="0"/>
              <a:t> + i</a:t>
            </a:r>
            <a:r>
              <a:rPr lang="en-US" altLang="ro-RO" sz="4062" baseline="-25000" dirty="0"/>
              <a:t>ds</a:t>
            </a:r>
            <a:r>
              <a:rPr lang="ro-RO" altLang="ro-RO" sz="4062" dirty="0"/>
              <a:t>(t)</a:t>
            </a:r>
            <a:r>
              <a:rPr lang="en-US" altLang="ro-RO" sz="4062" dirty="0"/>
              <a:t> = I</a:t>
            </a:r>
            <a:r>
              <a:rPr lang="en-US" altLang="ro-RO" sz="4062" baseline="-25000" dirty="0"/>
              <a:t>DS</a:t>
            </a:r>
            <a:r>
              <a:rPr lang="en-US" altLang="ro-RO" sz="4062" dirty="0"/>
              <a:t> + I</a:t>
            </a:r>
            <a:r>
              <a:rPr lang="en-US" altLang="ro-RO" sz="4062" baseline="-25000" dirty="0"/>
              <a:t>ds</a:t>
            </a:r>
            <a:r>
              <a:rPr lang="en-US" altLang="ro-RO" sz="4062" dirty="0"/>
              <a:t> sin </a:t>
            </a:r>
            <a:r>
              <a:rPr lang="en-US" altLang="ro-RO" sz="4062" dirty="0"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ro-RO" sz="4062" dirty="0"/>
              <a:t>t</a:t>
            </a:r>
          </a:p>
        </p:txBody>
      </p:sp>
      <p:pic>
        <p:nvPicPr>
          <p:cNvPr id="1249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377" y="2099897"/>
            <a:ext cx="5117123" cy="4237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77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3F5B4F-763B-493D-A472-1085763938E2}" type="slidenum">
              <a:rPr lang="en-US" altLang="en-US" sz="1292" b="0" i="0">
                <a:latin typeface="Arial" panose="020B0604020202020204" pitchFamily="34" charset="0"/>
              </a:rPr>
              <a:pPr/>
              <a:t>40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19866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17281" y="474784"/>
            <a:ext cx="8204688" cy="703385"/>
          </a:xfrm>
          <a:noFill/>
        </p:spPr>
        <p:txBody>
          <a:bodyPr>
            <a:normAutofit fontScale="90000"/>
          </a:bodyPr>
          <a:lstStyle/>
          <a:p>
            <a:r>
              <a:rPr lang="ro-RO" altLang="ro-RO" smtClean="0"/>
              <a:t>Caracteristica de transfer </a:t>
            </a:r>
            <a:r>
              <a:rPr lang="ro-RO" altLang="ro-RO" b="1" smtClean="0"/>
              <a:t>ideală</a:t>
            </a:r>
            <a:r>
              <a:rPr lang="ro-RO" altLang="ro-RO" smtClean="0"/>
              <a:t> a inversorului </a:t>
            </a:r>
            <a:r>
              <a:rPr lang="en-US" altLang="ro-RO" smtClean="0"/>
              <a:t>C</a:t>
            </a:r>
            <a:r>
              <a:rPr lang="ro-RO" altLang="ro-RO" smtClean="0"/>
              <a:t>MOS</a:t>
            </a:r>
          </a:p>
        </p:txBody>
      </p:sp>
      <p:sp>
        <p:nvSpPr>
          <p:cNvPr id="198662" name="Rectangle 1027"/>
          <p:cNvSpPr>
            <a:spLocks noChangeArrowheads="1"/>
          </p:cNvSpPr>
          <p:nvPr/>
        </p:nvSpPr>
        <p:spPr bwMode="auto">
          <a:xfrm>
            <a:off x="2919046" y="2202474"/>
            <a:ext cx="9144000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ro-RO" altLang="ro-RO" sz="2215"/>
          </a:p>
        </p:txBody>
      </p:sp>
      <p:graphicFrame>
        <p:nvGraphicFramePr>
          <p:cNvPr id="198663" name="Object 4096"/>
          <p:cNvGraphicFramePr>
            <a:graphicFrameLocks noChangeAspect="1"/>
          </p:cNvGraphicFramePr>
          <p:nvPr/>
        </p:nvGraphicFramePr>
        <p:xfrm>
          <a:off x="1969477" y="1529861"/>
          <a:ext cx="5908431" cy="4384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r:id="rId4" imgW="3581400" imgH="2657856" progId="Word.Picture.8">
                  <p:embed/>
                </p:oleObj>
              </mc:Choice>
              <mc:Fallback>
                <p:oleObj r:id="rId4" imgW="3581400" imgH="265785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9477" y="1529861"/>
                        <a:ext cx="5908431" cy="43844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479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Caracteristica de transfer </a:t>
            </a:r>
            <a:r>
              <a:rPr lang="en-US" altLang="ro-RO" smtClean="0"/>
              <a:t>a</a:t>
            </a:r>
            <a:r>
              <a:rPr lang="ro-RO" altLang="ro-RO" smtClean="0"/>
              <a:t> inversorului CMOS</a:t>
            </a:r>
            <a:endParaRPr lang="en-US" altLang="ro-RO" smtClean="0"/>
          </a:p>
        </p:txBody>
      </p:sp>
      <p:sp>
        <p:nvSpPr>
          <p:cNvPr id="2007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20F5795-E633-4D5C-ADF3-012C57E4E35E}" type="slidenum">
              <a:rPr lang="en-US" altLang="en-US" sz="1292" b="0" i="0">
                <a:latin typeface="Arial" panose="020B0604020202020204" pitchFamily="34" charset="0"/>
              </a:rPr>
              <a:pPr/>
              <a:t>41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pic>
        <p:nvPicPr>
          <p:cNvPr id="2007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020" y="1389185"/>
            <a:ext cx="5994888" cy="4964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04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191822" cy="1325563"/>
          </a:xfrm>
        </p:spPr>
        <p:txBody>
          <a:bodyPr/>
          <a:lstStyle/>
          <a:p>
            <a:r>
              <a:rPr lang="en-US" altLang="ro-RO" dirty="0" err="1" smtClean="0"/>
              <a:t>Moduri</a:t>
            </a:r>
            <a:r>
              <a:rPr lang="en-US" altLang="ro-RO" dirty="0" smtClean="0"/>
              <a:t> de </a:t>
            </a:r>
            <a:r>
              <a:rPr lang="en-US" altLang="ro-RO" dirty="0" err="1" smtClean="0"/>
              <a:t>operare</a:t>
            </a:r>
            <a:r>
              <a:rPr lang="en-US" altLang="ro-RO" dirty="0" smtClean="0"/>
              <a:t> ale </a:t>
            </a:r>
            <a:r>
              <a:rPr lang="en-US" altLang="ro-RO" dirty="0" err="1" smtClean="0"/>
              <a:t>inversorului</a:t>
            </a:r>
            <a:r>
              <a:rPr lang="en-US" altLang="ro-RO" dirty="0" smtClean="0"/>
              <a:t> CMOS	(1)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o-RO" b="1" dirty="0" err="1" smtClean="0"/>
              <a:t>Regiunea</a:t>
            </a:r>
            <a:r>
              <a:rPr lang="en-US" altLang="ro-RO" b="1" dirty="0" smtClean="0"/>
              <a:t> A</a:t>
            </a:r>
            <a:r>
              <a:rPr lang="ro-RO" altLang="ro-RO" b="1" dirty="0" smtClean="0"/>
              <a:t>  </a:t>
            </a:r>
            <a:endParaRPr lang="en-US" altLang="ro-RO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ro-RO" dirty="0" err="1" smtClean="0"/>
              <a:t>nMOS</a:t>
            </a:r>
            <a:r>
              <a:rPr lang="en-US" altLang="ro-RO" dirty="0" smtClean="0"/>
              <a:t> – </a:t>
            </a:r>
            <a:r>
              <a:rPr lang="en-US" altLang="ro-RO" dirty="0" err="1" smtClean="0"/>
              <a:t>blocat</a:t>
            </a:r>
            <a:endParaRPr lang="en-US" altLang="ro-RO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ro-RO" dirty="0" err="1" smtClean="0"/>
              <a:t>pMOS</a:t>
            </a:r>
            <a:r>
              <a:rPr lang="en-US" altLang="ro-RO" dirty="0" smtClean="0"/>
              <a:t> – </a:t>
            </a:r>
            <a:r>
              <a:rPr lang="en-US" altLang="ro-RO" dirty="0" err="1" smtClean="0"/>
              <a:t>regiune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liniar</a:t>
            </a:r>
            <a:r>
              <a:rPr lang="ro-RO" altLang="ro-RO" dirty="0" smtClean="0"/>
              <a:t>ă</a:t>
            </a:r>
          </a:p>
          <a:p>
            <a:endParaRPr lang="en-US" altLang="ro-RO" dirty="0" smtClean="0"/>
          </a:p>
        </p:txBody>
      </p:sp>
      <p:sp>
        <p:nvSpPr>
          <p:cNvPr id="2027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335BB8-79F5-4576-B317-0C739B17332C}" type="slidenum">
              <a:rPr lang="en-US" altLang="en-US" sz="1292" b="0" i="0">
                <a:latin typeface="Arial" panose="020B0604020202020204" pitchFamily="34" charset="0"/>
              </a:rPr>
              <a:pPr/>
              <a:t>42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graphicFrame>
        <p:nvGraphicFramePr>
          <p:cNvPr id="202759" name="Object 1024"/>
          <p:cNvGraphicFramePr>
            <a:graphicFrameLocks noChangeAspect="1"/>
          </p:cNvGraphicFramePr>
          <p:nvPr/>
        </p:nvGraphicFramePr>
        <p:xfrm>
          <a:off x="5134708" y="2022231"/>
          <a:ext cx="3250223" cy="505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Equation" r:id="rId4" imgW="736600" imgH="241300" progId="Equation.3">
                  <p:embed/>
                </p:oleObj>
              </mc:Choice>
              <mc:Fallback>
                <p:oleObj name="Equation" r:id="rId4" imgW="736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4708" y="2022231"/>
                        <a:ext cx="3250223" cy="50555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0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107338"/>
              </p:ext>
            </p:extLst>
          </p:nvPr>
        </p:nvGraphicFramePr>
        <p:xfrm>
          <a:off x="755576" y="3522784"/>
          <a:ext cx="2419350" cy="1705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Equation" r:id="rId6" imgW="990600" imgH="698500" progId="Equation.3">
                  <p:embed/>
                </p:oleObj>
              </mc:Choice>
              <mc:Fallback>
                <p:oleObj name="Equation" r:id="rId6" imgW="9906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522784"/>
                        <a:ext cx="2419350" cy="17057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865602"/>
              </p:ext>
            </p:extLst>
          </p:nvPr>
        </p:nvGraphicFramePr>
        <p:xfrm>
          <a:off x="4305300" y="3420206"/>
          <a:ext cx="4515172" cy="2457070"/>
        </p:xfrm>
        <a:graphic>
          <a:graphicData uri="http://schemas.openxmlformats.org/drawingml/2006/table">
            <a:tbl>
              <a:tblPr/>
              <a:tblGrid>
                <a:gridCol w="369777"/>
                <a:gridCol w="1149877"/>
                <a:gridCol w="1681836"/>
                <a:gridCol w="1313682"/>
              </a:tblGrid>
              <a:tr h="413566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Tip</a:t>
                      </a: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Blocare</a:t>
                      </a:r>
                      <a:endParaRPr kumimoji="0" lang="en-US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Liniară</a:t>
                      </a:r>
                      <a:endParaRPr kumimoji="0" lang="en-US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Saturație</a:t>
                      </a:r>
                      <a:endParaRPr kumimoji="0" lang="en-US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438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GSp</a:t>
                      </a: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Tpy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GSp</a:t>
                      </a: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</a:t>
                      </a:r>
                      <a:endParaRPr kumimoji="0" lang="en-US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GSp</a:t>
                      </a: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438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</a:t>
                      </a: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 </a:t>
                      </a: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+V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DD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</a:t>
                      </a: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 </a:t>
                      </a: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V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DD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</a:t>
                      </a: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 </a:t>
                      </a: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+V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DD</a:t>
                      </a:r>
                      <a:endParaRPr kumimoji="0" lang="en-US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438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DSp</a:t>
                      </a: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GSp </a:t>
                      </a: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–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DSp</a:t>
                      </a: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GSp </a:t>
                      </a: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438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out</a:t>
                      </a: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GSp </a:t>
                      </a: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–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 </a:t>
                      </a: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V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DD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438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out</a:t>
                      </a: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 </a:t>
                      </a: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–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out</a:t>
                      </a: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 </a:t>
                      </a: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–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</a:t>
                      </a:r>
                      <a:endParaRPr kumimoji="0" lang="en-US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438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GSn</a:t>
                      </a: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Tn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GSn</a:t>
                      </a: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Tn</a:t>
                      </a:r>
                      <a:endParaRPr kumimoji="0" lang="en-US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GSn</a:t>
                      </a: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Tn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438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</a:t>
                      </a: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Tn</a:t>
                      </a:r>
                      <a:endParaRPr kumimoji="0" lang="en-US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</a:t>
                      </a:r>
                      <a:r>
                        <a:rPr kumimoji="0" lang="en-US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Tn</a:t>
                      </a:r>
                      <a:endParaRPr kumimoji="0" lang="en-US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438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9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DSn</a:t>
                      </a: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</a:t>
                      </a:r>
                      <a:r>
                        <a:rPr kumimoji="0" lang="en-US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9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GSn</a:t>
                      </a:r>
                      <a:r>
                        <a:rPr kumimoji="0" lang="en-US" altLang="en-US" sz="9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kumimoji="0" lang="en-US" altLang="en-US" sz="9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9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Tn</a:t>
                      </a:r>
                      <a:endParaRPr kumimoji="0" lang="en-US" altLang="en-US" sz="9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9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DSn</a:t>
                      </a: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</a:t>
                      </a:r>
                      <a:r>
                        <a:rPr kumimoji="0" lang="en-US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9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GSn</a:t>
                      </a:r>
                      <a:r>
                        <a:rPr kumimoji="0" lang="en-US" altLang="en-US" sz="9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–</a:t>
                      </a:r>
                      <a:r>
                        <a:rPr kumimoji="0" lang="en-US" altLang="en-US" sz="9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9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Tn</a:t>
                      </a:r>
                      <a:endParaRPr kumimoji="0" lang="en-US" altLang="en-US" sz="9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3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altLang="ro-RO" dirty="0" err="1" smtClean="0"/>
              <a:t>Moduri</a:t>
            </a:r>
            <a:r>
              <a:rPr lang="en-US" altLang="ro-RO" dirty="0" smtClean="0"/>
              <a:t> de </a:t>
            </a:r>
            <a:r>
              <a:rPr lang="en-US" altLang="ro-RO" dirty="0" err="1" smtClean="0"/>
              <a:t>operare</a:t>
            </a:r>
            <a:r>
              <a:rPr lang="en-US" altLang="ro-RO" dirty="0" smtClean="0"/>
              <a:t> ale </a:t>
            </a:r>
            <a:r>
              <a:rPr lang="en-US" altLang="ro-RO" dirty="0" err="1" smtClean="0"/>
              <a:t>inversorului</a:t>
            </a:r>
            <a:r>
              <a:rPr lang="en-US" altLang="ro-RO" dirty="0" smtClean="0"/>
              <a:t> CMOS	(2)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o-RO" b="1" dirty="0" err="1" smtClean="0"/>
              <a:t>Regiunea</a:t>
            </a:r>
            <a:r>
              <a:rPr lang="en-US" altLang="ro-RO" b="1" dirty="0" smtClean="0"/>
              <a:t> </a:t>
            </a:r>
            <a:r>
              <a:rPr lang="ro-RO" altLang="ro-RO" b="1" dirty="0" smtClean="0"/>
              <a:t>B  </a:t>
            </a:r>
            <a:endParaRPr lang="en-US" altLang="ro-RO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ro-RO" dirty="0" err="1" smtClean="0"/>
              <a:t>nMOS</a:t>
            </a:r>
            <a:r>
              <a:rPr lang="en-US" altLang="ro-RO" dirty="0" smtClean="0"/>
              <a:t> – </a:t>
            </a:r>
            <a:r>
              <a:rPr lang="ro-RO" altLang="ro-RO" dirty="0" smtClean="0"/>
              <a:t>saturație</a:t>
            </a:r>
            <a:endParaRPr lang="en-US" altLang="ro-RO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ro-RO" dirty="0" err="1" smtClean="0"/>
              <a:t>pMOS</a:t>
            </a:r>
            <a:r>
              <a:rPr lang="en-US" altLang="ro-RO" dirty="0" smtClean="0"/>
              <a:t> – </a:t>
            </a:r>
            <a:r>
              <a:rPr lang="en-US" altLang="ro-RO" dirty="0" err="1" smtClean="0"/>
              <a:t>regiune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liniar</a:t>
            </a:r>
            <a:r>
              <a:rPr lang="ro-RO" altLang="ro-RO" dirty="0" smtClean="0"/>
              <a:t>ă</a:t>
            </a:r>
          </a:p>
          <a:p>
            <a:endParaRPr lang="en-US" altLang="ro-RO" dirty="0" smtClean="0"/>
          </a:p>
        </p:txBody>
      </p:sp>
      <p:sp>
        <p:nvSpPr>
          <p:cNvPr id="2048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4F78CF7-50BB-4C08-A236-17981AD473ED}" type="slidenum">
              <a:rPr lang="en-US" altLang="en-US" sz="1292" b="0" i="0">
                <a:latin typeface="Arial" panose="020B0604020202020204" pitchFamily="34" charset="0"/>
              </a:rPr>
              <a:pPr/>
              <a:t>43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graphicFrame>
        <p:nvGraphicFramePr>
          <p:cNvPr id="204807" name="Object 30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424027"/>
              </p:ext>
            </p:extLst>
          </p:nvPr>
        </p:nvGraphicFramePr>
        <p:xfrm>
          <a:off x="410612" y="4199305"/>
          <a:ext cx="7385538" cy="2157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Equation" r:id="rId4" imgW="4394200" imgH="1460500" progId="Equation.3">
                  <p:embed/>
                </p:oleObj>
              </mc:Choice>
              <mc:Fallback>
                <p:oleObj name="Equation" r:id="rId4" imgW="4394200" imgH="146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12" y="4199305"/>
                        <a:ext cx="7385538" cy="2157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8" name="Object 3073"/>
          <p:cNvGraphicFramePr>
            <a:graphicFrameLocks noChangeAspect="1"/>
          </p:cNvGraphicFramePr>
          <p:nvPr/>
        </p:nvGraphicFramePr>
        <p:xfrm>
          <a:off x="5134708" y="1459524"/>
          <a:ext cx="361070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name="Equation" r:id="rId6" imgW="926698" imgH="393529" progId="Equation.3">
                  <p:embed/>
                </p:oleObj>
              </mc:Choice>
              <mc:Fallback>
                <p:oleObj name="Equation" r:id="rId6" imgW="92669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4708" y="1459524"/>
                        <a:ext cx="3610708" cy="7429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0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411126"/>
              </p:ext>
            </p:extLst>
          </p:nvPr>
        </p:nvGraphicFramePr>
        <p:xfrm>
          <a:off x="4326459" y="2354900"/>
          <a:ext cx="4431322" cy="2529574"/>
        </p:xfrm>
        <a:graphic>
          <a:graphicData uri="http://schemas.openxmlformats.org/drawingml/2006/table">
            <a:tbl>
              <a:tblPr/>
              <a:tblGrid>
                <a:gridCol w="362910"/>
                <a:gridCol w="1128523"/>
                <a:gridCol w="1650603"/>
                <a:gridCol w="1289286"/>
              </a:tblGrid>
              <a:tr h="431118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Tip</a:t>
                      </a: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Blocare</a:t>
                      </a: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Liniară</a:t>
                      </a: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Saturație</a:t>
                      </a:r>
                      <a:endParaRPr kumimoji="0" lang="en-US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307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GSp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Tpy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GSp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GSp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307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 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DD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 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DD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 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DD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307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DSp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GSp 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–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DSp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GSp 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307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out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GSp 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–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 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DD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307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out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 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–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out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 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–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307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GSn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Tn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GSn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Tn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GSn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Tn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62307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Tn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Tn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62307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DSn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GSn 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Tn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DSn</a:t>
                      </a: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</a:t>
                      </a:r>
                      <a:r>
                        <a:rPr kumimoji="0" lang="en-US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GSn</a:t>
                      </a:r>
                      <a:r>
                        <a:rPr kumimoji="0" lang="en-US" altLang="en-US" sz="1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–</a:t>
                      </a:r>
                      <a:r>
                        <a:rPr kumimoji="0" lang="en-US" altLang="en-US" sz="1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Tn</a:t>
                      </a:r>
                      <a:endParaRPr kumimoji="0" lang="en-US" altLang="en-US" sz="1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14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299834" cy="1325563"/>
          </a:xfrm>
        </p:spPr>
        <p:txBody>
          <a:bodyPr/>
          <a:lstStyle/>
          <a:p>
            <a:r>
              <a:rPr lang="en-US" altLang="ro-RO" dirty="0" err="1" smtClean="0"/>
              <a:t>Moduri</a:t>
            </a:r>
            <a:r>
              <a:rPr lang="en-US" altLang="ro-RO" dirty="0" smtClean="0"/>
              <a:t> de </a:t>
            </a:r>
            <a:r>
              <a:rPr lang="en-US" altLang="ro-RO" dirty="0" err="1" smtClean="0"/>
              <a:t>operare</a:t>
            </a:r>
            <a:r>
              <a:rPr lang="en-US" altLang="ro-RO" dirty="0" smtClean="0"/>
              <a:t> ale </a:t>
            </a:r>
            <a:r>
              <a:rPr lang="en-US" altLang="ro-RO" dirty="0" err="1" smtClean="0"/>
              <a:t>inversorului</a:t>
            </a:r>
            <a:r>
              <a:rPr lang="en-US" altLang="ro-RO" dirty="0" smtClean="0"/>
              <a:t> CMOS	(3)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o-RO" b="1" dirty="0" err="1" smtClean="0"/>
              <a:t>Regiunea</a:t>
            </a:r>
            <a:r>
              <a:rPr lang="en-US" altLang="ro-RO" b="1" dirty="0" smtClean="0"/>
              <a:t> </a:t>
            </a:r>
            <a:r>
              <a:rPr lang="ro-RO" altLang="ro-RO" b="1" dirty="0" smtClean="0"/>
              <a:t>B  </a:t>
            </a:r>
            <a:endParaRPr lang="en-US" altLang="ro-RO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ro-RO" dirty="0" err="1" smtClean="0"/>
              <a:t>nMOS</a:t>
            </a:r>
            <a:r>
              <a:rPr lang="en-US" altLang="ro-RO" dirty="0" smtClean="0"/>
              <a:t> – </a:t>
            </a:r>
            <a:r>
              <a:rPr lang="ro-RO" altLang="ro-RO" dirty="0" smtClean="0"/>
              <a:t>saturație</a:t>
            </a:r>
            <a:endParaRPr lang="en-US" altLang="ro-RO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ro-RO" dirty="0" err="1" smtClean="0"/>
              <a:t>pMOS</a:t>
            </a:r>
            <a:r>
              <a:rPr lang="en-US" altLang="ro-RO" dirty="0" smtClean="0"/>
              <a:t> – </a:t>
            </a:r>
            <a:r>
              <a:rPr lang="en-US" altLang="ro-RO" dirty="0" err="1" smtClean="0"/>
              <a:t>regiune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liniar</a:t>
            </a:r>
            <a:r>
              <a:rPr lang="ro-RO" altLang="ro-RO" dirty="0" smtClean="0"/>
              <a:t>ă</a:t>
            </a:r>
            <a:endParaRPr lang="en-US" altLang="ro-RO" dirty="0" smtClean="0"/>
          </a:p>
        </p:txBody>
      </p:sp>
      <p:sp>
        <p:nvSpPr>
          <p:cNvPr id="2068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B4D660-9E27-4101-8443-0FCF9513B52C}" type="slidenum">
              <a:rPr lang="en-US" altLang="en-US" sz="1292" b="0" i="0">
                <a:latin typeface="Arial" panose="020B0604020202020204" pitchFamily="34" charset="0"/>
              </a:rPr>
              <a:pPr/>
              <a:t>44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graphicFrame>
        <p:nvGraphicFramePr>
          <p:cNvPr id="206855" name="Object 0"/>
          <p:cNvGraphicFramePr>
            <a:graphicFrameLocks noChangeAspect="1"/>
          </p:cNvGraphicFramePr>
          <p:nvPr/>
        </p:nvGraphicFramePr>
        <p:xfrm>
          <a:off x="5134708" y="1459524"/>
          <a:ext cx="361070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Equation" r:id="rId4" imgW="926698" imgH="393529" progId="Equation.3">
                  <p:embed/>
                </p:oleObj>
              </mc:Choice>
              <mc:Fallback>
                <p:oleObj name="Equation" r:id="rId4" imgW="92669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4708" y="1459524"/>
                        <a:ext cx="3610708" cy="7429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685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369" y="2514600"/>
            <a:ext cx="309049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13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28649" y="365126"/>
            <a:ext cx="8124093" cy="1325563"/>
          </a:xfrm>
        </p:spPr>
        <p:txBody>
          <a:bodyPr/>
          <a:lstStyle/>
          <a:p>
            <a:r>
              <a:rPr lang="en-US" altLang="ro-RO" dirty="0" err="1" smtClean="0"/>
              <a:t>Moduri</a:t>
            </a:r>
            <a:r>
              <a:rPr lang="en-US" altLang="ro-RO" dirty="0" smtClean="0"/>
              <a:t> de </a:t>
            </a:r>
            <a:r>
              <a:rPr lang="en-US" altLang="ro-RO" dirty="0" err="1" smtClean="0"/>
              <a:t>operare</a:t>
            </a:r>
            <a:r>
              <a:rPr lang="en-US" altLang="ro-RO" dirty="0" smtClean="0"/>
              <a:t> ale </a:t>
            </a:r>
            <a:r>
              <a:rPr lang="en-US" altLang="ro-RO" dirty="0" err="1" smtClean="0"/>
              <a:t>inversorului</a:t>
            </a:r>
            <a:r>
              <a:rPr lang="en-US" altLang="ro-RO" dirty="0" smtClean="0"/>
              <a:t> CMOS</a:t>
            </a:r>
            <a:r>
              <a:rPr lang="ro-RO" altLang="ro-RO" dirty="0" smtClean="0"/>
              <a:t> </a:t>
            </a:r>
            <a:r>
              <a:rPr lang="en-US" altLang="ro-RO" dirty="0" smtClean="0"/>
              <a:t>(4)</a:t>
            </a:r>
          </a:p>
        </p:txBody>
      </p:sp>
      <p:sp>
        <p:nvSpPr>
          <p:cNvPr id="2088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o-RO" b="1" dirty="0" err="1" smtClean="0"/>
              <a:t>Regiunea</a:t>
            </a:r>
            <a:r>
              <a:rPr lang="en-US" altLang="ro-RO" b="1" dirty="0" smtClean="0"/>
              <a:t> </a:t>
            </a:r>
            <a:r>
              <a:rPr lang="ro-RO" altLang="ro-RO" b="1" dirty="0" smtClean="0"/>
              <a:t>C  </a:t>
            </a:r>
            <a:endParaRPr lang="en-US" altLang="ro-RO" b="1" dirty="0" smtClean="0"/>
          </a:p>
          <a:p>
            <a:pPr marL="0" indent="0">
              <a:buNone/>
            </a:pPr>
            <a:r>
              <a:rPr lang="en-US" altLang="ro-RO" dirty="0" err="1" smtClean="0"/>
              <a:t>nMOS</a:t>
            </a:r>
            <a:r>
              <a:rPr lang="en-US" altLang="ro-RO" dirty="0" smtClean="0"/>
              <a:t> – </a:t>
            </a:r>
            <a:r>
              <a:rPr lang="ro-RO" altLang="ro-RO" dirty="0" smtClean="0"/>
              <a:t>saturație</a:t>
            </a:r>
            <a:endParaRPr lang="en-US" altLang="ro-RO" dirty="0" smtClean="0"/>
          </a:p>
          <a:p>
            <a:pPr marL="0" indent="0">
              <a:buNone/>
            </a:pPr>
            <a:r>
              <a:rPr lang="en-US" altLang="ro-RO" dirty="0" err="1" smtClean="0"/>
              <a:t>pMOS</a:t>
            </a:r>
            <a:r>
              <a:rPr lang="en-US" altLang="ro-RO" dirty="0" smtClean="0"/>
              <a:t> – </a:t>
            </a:r>
            <a:r>
              <a:rPr lang="ro-RO" altLang="ro-RO" dirty="0" smtClean="0"/>
              <a:t>saturație</a:t>
            </a:r>
          </a:p>
          <a:p>
            <a:endParaRPr lang="en-US" altLang="ro-RO" dirty="0" smtClean="0"/>
          </a:p>
        </p:txBody>
      </p:sp>
      <p:sp>
        <p:nvSpPr>
          <p:cNvPr id="2089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ABB995-23EE-4901-A628-5820C7DA642B}" type="slidenum">
              <a:rPr lang="en-US" altLang="en-US" sz="1292" b="0" i="0">
                <a:latin typeface="Arial" panose="020B0604020202020204" pitchFamily="34" charset="0"/>
              </a:rPr>
              <a:pPr/>
              <a:t>45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graphicFrame>
        <p:nvGraphicFramePr>
          <p:cNvPr id="208903" name="Object 3072"/>
          <p:cNvGraphicFramePr>
            <a:graphicFrameLocks noChangeAspect="1"/>
          </p:cNvGraphicFramePr>
          <p:nvPr/>
        </p:nvGraphicFramePr>
        <p:xfrm>
          <a:off x="5908431" y="2655278"/>
          <a:ext cx="2781300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Equation" r:id="rId4" imgW="1765300" imgH="2260600" progId="Equation.3">
                  <p:embed/>
                </p:oleObj>
              </mc:Choice>
              <mc:Fallback>
                <p:oleObj name="Equation" r:id="rId4" imgW="1765300" imgH="226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8431" y="2655278"/>
                        <a:ext cx="2781300" cy="356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4" name="Object 3073"/>
          <p:cNvGraphicFramePr>
            <a:graphicFrameLocks noChangeAspect="1"/>
          </p:cNvGraphicFramePr>
          <p:nvPr/>
        </p:nvGraphicFramePr>
        <p:xfrm>
          <a:off x="5908431" y="1529862"/>
          <a:ext cx="2844312" cy="873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Equation" r:id="rId6" imgW="609336" imgH="393529" progId="Equation.3">
                  <p:embed/>
                </p:oleObj>
              </mc:Choice>
              <mc:Fallback>
                <p:oleObj name="Equation" r:id="rId6" imgW="60933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8431" y="1529862"/>
                        <a:ext cx="2844312" cy="87336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6" name="Group 10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987648"/>
              </p:ext>
            </p:extLst>
          </p:nvPr>
        </p:nvGraphicFramePr>
        <p:xfrm>
          <a:off x="755576" y="3428999"/>
          <a:ext cx="4519809" cy="2262556"/>
        </p:xfrm>
        <a:graphic>
          <a:graphicData uri="http://schemas.openxmlformats.org/drawingml/2006/table">
            <a:tbl>
              <a:tblPr/>
              <a:tblGrid>
                <a:gridCol w="370157"/>
                <a:gridCol w="1151058"/>
                <a:gridCol w="1683563"/>
                <a:gridCol w="1315031"/>
              </a:tblGrid>
              <a:tr h="249852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Tip</a:t>
                      </a: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Blocare</a:t>
                      </a: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Liniară</a:t>
                      </a: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Saturație</a:t>
                      </a:r>
                      <a:endParaRPr kumimoji="0" lang="en-US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588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GSp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Tpy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GSp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GSp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51588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</a:t>
                      </a: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</a:t>
                      </a:r>
                      <a:r>
                        <a:rPr kumimoji="0" lang="en-US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</a:t>
                      </a:r>
                      <a:r>
                        <a:rPr kumimoji="0" lang="en-US" altLang="en-US" sz="1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+V</a:t>
                      </a:r>
                      <a:r>
                        <a:rPr kumimoji="0" lang="en-US" altLang="en-US" sz="1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DD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 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DD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 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DD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51588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DSp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GSp 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–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DSp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GSp 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51588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out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GSp 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–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 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DD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51588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out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 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–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out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 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–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51588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GSn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Tn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GSn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Tn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GSn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Tn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51588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Tn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Tn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51588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DSn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GSn 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Tn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DSn</a:t>
                      </a: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</a:t>
                      </a:r>
                      <a:r>
                        <a:rPr kumimoji="0" lang="en-US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GSn</a:t>
                      </a:r>
                      <a:r>
                        <a:rPr kumimoji="0" lang="en-US" altLang="en-US" sz="1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–</a:t>
                      </a:r>
                      <a:r>
                        <a:rPr kumimoji="0" lang="en-US" altLang="en-US" sz="1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Tn</a:t>
                      </a:r>
                      <a:endParaRPr kumimoji="0" lang="en-US" altLang="en-US" sz="1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25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227826" cy="1325563"/>
          </a:xfrm>
        </p:spPr>
        <p:txBody>
          <a:bodyPr/>
          <a:lstStyle/>
          <a:p>
            <a:r>
              <a:rPr lang="en-US" altLang="ro-RO" dirty="0" err="1" smtClean="0"/>
              <a:t>Moduri</a:t>
            </a:r>
            <a:r>
              <a:rPr lang="en-US" altLang="ro-RO" dirty="0" smtClean="0"/>
              <a:t> de </a:t>
            </a:r>
            <a:r>
              <a:rPr lang="en-US" altLang="ro-RO" dirty="0" err="1" smtClean="0"/>
              <a:t>operare</a:t>
            </a:r>
            <a:r>
              <a:rPr lang="en-US" altLang="ro-RO" dirty="0" smtClean="0"/>
              <a:t> ale </a:t>
            </a:r>
            <a:r>
              <a:rPr lang="en-US" altLang="ro-RO" dirty="0" err="1" smtClean="0"/>
              <a:t>inversorului</a:t>
            </a:r>
            <a:r>
              <a:rPr lang="en-US" altLang="ro-RO" dirty="0" smtClean="0"/>
              <a:t> CMOS</a:t>
            </a:r>
            <a:r>
              <a:rPr lang="ro-RO" altLang="ro-RO" dirty="0" smtClean="0"/>
              <a:t> </a:t>
            </a:r>
            <a:r>
              <a:rPr lang="en-US" altLang="ro-RO" dirty="0" smtClean="0"/>
              <a:t>(5)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o-RO" b="1" dirty="0" err="1" smtClean="0"/>
              <a:t>Regiunea</a:t>
            </a:r>
            <a:r>
              <a:rPr lang="en-US" altLang="ro-RO" b="1" dirty="0" smtClean="0"/>
              <a:t> </a:t>
            </a:r>
            <a:r>
              <a:rPr lang="ro-RO" altLang="ro-RO" b="1" dirty="0" smtClean="0"/>
              <a:t>C  </a:t>
            </a:r>
            <a:endParaRPr lang="en-US" altLang="ro-RO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ro-RO" dirty="0" err="1" smtClean="0"/>
              <a:t>nMOS</a:t>
            </a:r>
            <a:r>
              <a:rPr lang="en-US" altLang="ro-RO" dirty="0" smtClean="0"/>
              <a:t> – </a:t>
            </a:r>
            <a:r>
              <a:rPr lang="ro-RO" altLang="ro-RO" dirty="0" smtClean="0"/>
              <a:t>saturație</a:t>
            </a:r>
            <a:endParaRPr lang="en-US" altLang="ro-RO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ro-RO" dirty="0" err="1" smtClean="0"/>
              <a:t>pMOS</a:t>
            </a:r>
            <a:r>
              <a:rPr lang="en-US" altLang="ro-RO" dirty="0" smtClean="0"/>
              <a:t> – </a:t>
            </a:r>
            <a:r>
              <a:rPr lang="ro-RO" altLang="ro-RO" dirty="0" smtClean="0"/>
              <a:t>saturați</a:t>
            </a:r>
            <a:r>
              <a:rPr lang="en-US" altLang="ro-RO" dirty="0" smtClean="0"/>
              <a:t>e</a:t>
            </a:r>
          </a:p>
        </p:txBody>
      </p:sp>
      <p:sp>
        <p:nvSpPr>
          <p:cNvPr id="2109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BA35A6E-7286-48E9-A305-8FC6AC1A272C}" type="slidenum">
              <a:rPr lang="en-US" altLang="en-US" sz="1292" b="0" i="0">
                <a:latin typeface="Arial" panose="020B0604020202020204" pitchFamily="34" charset="0"/>
              </a:rPr>
              <a:pPr/>
              <a:t>46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graphicFrame>
        <p:nvGraphicFramePr>
          <p:cNvPr id="210951" name="Object 2048"/>
          <p:cNvGraphicFramePr>
            <a:graphicFrameLocks noChangeAspect="1"/>
          </p:cNvGraphicFramePr>
          <p:nvPr/>
        </p:nvGraphicFramePr>
        <p:xfrm>
          <a:off x="5908431" y="1529862"/>
          <a:ext cx="2385646" cy="873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Equation" r:id="rId4" imgW="609336" imgH="393529" progId="Equation.3">
                  <p:embed/>
                </p:oleObj>
              </mc:Choice>
              <mc:Fallback>
                <p:oleObj name="Equation" r:id="rId4" imgW="60933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8431" y="1529862"/>
                        <a:ext cx="2385646" cy="87336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095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369" y="2444262"/>
            <a:ext cx="3116874" cy="3798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8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53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140212" cy="1325563"/>
          </a:xfrm>
        </p:spPr>
        <p:txBody>
          <a:bodyPr/>
          <a:lstStyle/>
          <a:p>
            <a:r>
              <a:rPr lang="en-US" altLang="ro-RO" dirty="0" err="1" smtClean="0"/>
              <a:t>Moduri</a:t>
            </a:r>
            <a:r>
              <a:rPr lang="en-US" altLang="ro-RO" dirty="0" smtClean="0"/>
              <a:t> de </a:t>
            </a:r>
            <a:r>
              <a:rPr lang="en-US" altLang="ro-RO" dirty="0" err="1" smtClean="0"/>
              <a:t>operare</a:t>
            </a:r>
            <a:r>
              <a:rPr lang="en-US" altLang="ro-RO" dirty="0" smtClean="0"/>
              <a:t> ale </a:t>
            </a:r>
            <a:r>
              <a:rPr lang="en-US" altLang="ro-RO" dirty="0" err="1" smtClean="0"/>
              <a:t>inversorului</a:t>
            </a:r>
            <a:r>
              <a:rPr lang="en-US" altLang="ro-RO" dirty="0" smtClean="0"/>
              <a:t> CMOS</a:t>
            </a:r>
            <a:r>
              <a:rPr lang="ro-RO" altLang="ro-RO" dirty="0" smtClean="0"/>
              <a:t> </a:t>
            </a:r>
            <a:r>
              <a:rPr lang="en-US" altLang="ro-RO" dirty="0" smtClean="0"/>
              <a:t>(6)</a:t>
            </a:r>
            <a:endParaRPr lang="en-GB" altLang="ro-RO" dirty="0" smtClean="0"/>
          </a:p>
        </p:txBody>
      </p:sp>
      <p:sp>
        <p:nvSpPr>
          <p:cNvPr id="2129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o-RO" b="1" dirty="0" err="1" smtClean="0"/>
              <a:t>Regiunea</a:t>
            </a:r>
            <a:r>
              <a:rPr lang="en-US" altLang="ro-RO" b="1" dirty="0" smtClean="0"/>
              <a:t> </a:t>
            </a:r>
            <a:r>
              <a:rPr lang="ro-RO" altLang="ro-RO" b="1" dirty="0" smtClean="0"/>
              <a:t>D  </a:t>
            </a:r>
            <a:endParaRPr lang="en-US" altLang="ro-RO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ro-RO" dirty="0" err="1" smtClean="0"/>
              <a:t>nMOS</a:t>
            </a:r>
            <a:r>
              <a:rPr lang="en-US" altLang="ro-RO" dirty="0" smtClean="0"/>
              <a:t> – </a:t>
            </a:r>
            <a:r>
              <a:rPr lang="en-US" altLang="ro-RO" dirty="0" err="1" smtClean="0"/>
              <a:t>regiune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liniar</a:t>
            </a:r>
            <a:r>
              <a:rPr lang="ro-RO" altLang="ro-RO" dirty="0" smtClean="0"/>
              <a:t>ă</a:t>
            </a:r>
            <a:endParaRPr lang="en-US" altLang="ro-RO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ro-RO" dirty="0" err="1" smtClean="0"/>
              <a:t>pMOS</a:t>
            </a:r>
            <a:r>
              <a:rPr lang="en-US" altLang="ro-RO" dirty="0" smtClean="0"/>
              <a:t> – </a:t>
            </a:r>
            <a:r>
              <a:rPr lang="ro-RO" altLang="ro-RO" dirty="0" smtClean="0"/>
              <a:t>saturație</a:t>
            </a:r>
          </a:p>
          <a:p>
            <a:endParaRPr lang="en-US" altLang="ro-RO" dirty="0" smtClean="0"/>
          </a:p>
        </p:txBody>
      </p:sp>
      <p:sp>
        <p:nvSpPr>
          <p:cNvPr id="2129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F322DB-B8CA-45BA-AB6B-BFE42922FE03}" type="slidenum">
              <a:rPr lang="en-US" altLang="en-US" sz="1292" b="0" i="0">
                <a:latin typeface="Arial" panose="020B0604020202020204" pitchFamily="34" charset="0"/>
              </a:rPr>
              <a:pPr/>
              <a:t>47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graphicFrame>
        <p:nvGraphicFramePr>
          <p:cNvPr id="212999" name="Object 0"/>
          <p:cNvGraphicFramePr>
            <a:graphicFrameLocks noChangeAspect="1"/>
          </p:cNvGraphicFramePr>
          <p:nvPr/>
        </p:nvGraphicFramePr>
        <p:xfrm>
          <a:off x="984739" y="3006970"/>
          <a:ext cx="5838092" cy="3068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Equation" r:id="rId4" imgW="3175000" imgH="1473200" progId="Equation.3">
                  <p:embed/>
                </p:oleObj>
              </mc:Choice>
              <mc:Fallback>
                <p:oleObj name="Equation" r:id="rId4" imgW="3175000" imgH="147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739" y="3006970"/>
                        <a:ext cx="5838092" cy="3068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0" name="Object 1"/>
          <p:cNvGraphicFramePr>
            <a:graphicFrameLocks noChangeAspect="1"/>
          </p:cNvGraphicFramePr>
          <p:nvPr/>
        </p:nvGraphicFramePr>
        <p:xfrm>
          <a:off x="4501662" y="1529862"/>
          <a:ext cx="4267200" cy="597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r:id="rId6" imgW="1333500" imgH="393700" progId="Equation.3">
                  <p:embed/>
                </p:oleObj>
              </mc:Choice>
              <mc:Fallback>
                <p:oleObj r:id="rId6" imgW="1333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1662" y="1529862"/>
                        <a:ext cx="4267200" cy="59787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039845"/>
              </p:ext>
            </p:extLst>
          </p:nvPr>
        </p:nvGraphicFramePr>
        <p:xfrm>
          <a:off x="4716017" y="2307127"/>
          <a:ext cx="4356483" cy="2165985"/>
        </p:xfrm>
        <a:graphic>
          <a:graphicData uri="http://schemas.openxmlformats.org/drawingml/2006/table">
            <a:tbl>
              <a:tblPr/>
              <a:tblGrid>
                <a:gridCol w="356781"/>
                <a:gridCol w="1109464"/>
                <a:gridCol w="1622726"/>
                <a:gridCol w="1267512"/>
              </a:tblGrid>
              <a:tr h="236182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Tip</a:t>
                      </a: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Blocare</a:t>
                      </a:r>
                      <a:endParaRPr kumimoji="0" lang="en-US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Liniară</a:t>
                      </a:r>
                      <a:endParaRPr kumimoji="0" lang="en-US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Saturație</a:t>
                      </a:r>
                      <a:endParaRPr kumimoji="0" lang="en-US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822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GSp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Tpy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GSp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</a:t>
                      </a:r>
                      <a:endParaRPr kumimoji="0" lang="en-US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GSp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37822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 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DD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 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DD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 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DD</a:t>
                      </a:r>
                      <a:endParaRPr kumimoji="0" lang="en-US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37822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DSp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GSp 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–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DSp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GSp 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37822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out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GSp 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–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 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DD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65049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out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 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–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out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 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–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</a:t>
                      </a:r>
                      <a:endParaRPr kumimoji="0" lang="en-US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37822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GSn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Tn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GSn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Tn</a:t>
                      </a:r>
                      <a:endParaRPr kumimoji="0" lang="en-US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GSn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Tn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822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Tn</a:t>
                      </a:r>
                      <a:endParaRPr kumimoji="0" lang="en-US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Tn</a:t>
                      </a:r>
                      <a:endParaRPr kumimoji="0" lang="en-US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822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DSn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GSn 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Tn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DSn</a:t>
                      </a:r>
                      <a:r>
                        <a:rPr kumimoji="0" lang="en-US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</a:t>
                      </a:r>
                      <a:r>
                        <a:rPr kumimoji="0" lang="en-US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GSn</a:t>
                      </a:r>
                      <a:r>
                        <a:rPr kumimoji="0" lang="en-US" altLang="en-US" sz="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–</a:t>
                      </a:r>
                      <a:r>
                        <a:rPr kumimoji="0" lang="en-US" altLang="en-US" sz="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Tn</a:t>
                      </a:r>
                      <a:endParaRPr kumimoji="0" lang="en-US" altLang="en-US" sz="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70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140212" cy="1325563"/>
          </a:xfrm>
        </p:spPr>
        <p:txBody>
          <a:bodyPr/>
          <a:lstStyle/>
          <a:p>
            <a:r>
              <a:rPr lang="en-US" altLang="ro-RO" dirty="0" err="1" smtClean="0"/>
              <a:t>Moduri</a:t>
            </a:r>
            <a:r>
              <a:rPr lang="en-US" altLang="ro-RO" dirty="0" smtClean="0"/>
              <a:t> de </a:t>
            </a:r>
            <a:r>
              <a:rPr lang="en-US" altLang="ro-RO" dirty="0" err="1" smtClean="0"/>
              <a:t>operare</a:t>
            </a:r>
            <a:r>
              <a:rPr lang="en-US" altLang="ro-RO" dirty="0" smtClean="0"/>
              <a:t> ale </a:t>
            </a:r>
            <a:r>
              <a:rPr lang="en-US" altLang="ro-RO" dirty="0" err="1" smtClean="0"/>
              <a:t>inversorului</a:t>
            </a:r>
            <a:r>
              <a:rPr lang="en-US" altLang="ro-RO" dirty="0" smtClean="0"/>
              <a:t> CMOS</a:t>
            </a:r>
            <a:r>
              <a:rPr lang="ro-RO" altLang="ro-RO" dirty="0" smtClean="0"/>
              <a:t> </a:t>
            </a:r>
            <a:r>
              <a:rPr lang="en-US" altLang="ro-RO" dirty="0" smtClean="0"/>
              <a:t>(7)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o-RO" b="1" dirty="0" err="1" smtClean="0"/>
              <a:t>Regiunea</a:t>
            </a:r>
            <a:r>
              <a:rPr lang="en-US" altLang="ro-RO" b="1" dirty="0" smtClean="0"/>
              <a:t> </a:t>
            </a:r>
            <a:r>
              <a:rPr lang="ro-RO" altLang="ro-RO" b="1" dirty="0" smtClean="0"/>
              <a:t>D  </a:t>
            </a:r>
            <a:endParaRPr lang="en-US" altLang="ro-RO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ro-RO" dirty="0" err="1" smtClean="0"/>
              <a:t>nMOS</a:t>
            </a:r>
            <a:r>
              <a:rPr lang="en-US" altLang="ro-RO" dirty="0" smtClean="0"/>
              <a:t> – </a:t>
            </a:r>
            <a:r>
              <a:rPr lang="en-US" altLang="ro-RO" dirty="0" err="1" smtClean="0"/>
              <a:t>regiune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liniar</a:t>
            </a:r>
            <a:r>
              <a:rPr lang="ro-RO" altLang="ro-RO" dirty="0" smtClean="0"/>
              <a:t>ă</a:t>
            </a:r>
            <a:endParaRPr lang="en-US" altLang="ro-RO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ro-RO" dirty="0" err="1" smtClean="0"/>
              <a:t>pMOS</a:t>
            </a:r>
            <a:r>
              <a:rPr lang="en-US" altLang="ro-RO" dirty="0" smtClean="0"/>
              <a:t> – </a:t>
            </a:r>
            <a:r>
              <a:rPr lang="ro-RO" altLang="ro-RO" dirty="0" smtClean="0"/>
              <a:t>saturație</a:t>
            </a:r>
          </a:p>
          <a:p>
            <a:endParaRPr lang="en-US" altLang="ro-RO" dirty="0" smtClean="0"/>
          </a:p>
        </p:txBody>
      </p:sp>
      <p:sp>
        <p:nvSpPr>
          <p:cNvPr id="2150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F27A4C7-0BFC-4815-8D4B-B142C8857AA7}" type="slidenum">
              <a:rPr lang="en-US" altLang="en-US" sz="1292" b="0" i="0">
                <a:latin typeface="Arial" panose="020B0604020202020204" pitchFamily="34" charset="0"/>
              </a:rPr>
              <a:pPr/>
              <a:t>48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graphicFrame>
        <p:nvGraphicFramePr>
          <p:cNvPr id="215047" name="Object 1024"/>
          <p:cNvGraphicFramePr>
            <a:graphicFrameLocks noChangeAspect="1"/>
          </p:cNvGraphicFramePr>
          <p:nvPr/>
        </p:nvGraphicFramePr>
        <p:xfrm>
          <a:off x="4501662" y="1529862"/>
          <a:ext cx="4267200" cy="597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r:id="rId4" imgW="1333500" imgH="393700" progId="Equation.3">
                  <p:embed/>
                </p:oleObj>
              </mc:Choice>
              <mc:Fallback>
                <p:oleObj r:id="rId4" imgW="1333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1662" y="1529862"/>
                        <a:ext cx="4267200" cy="59787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04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46" y="2373923"/>
            <a:ext cx="3201866" cy="3798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63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233996" cy="1325563"/>
          </a:xfrm>
        </p:spPr>
        <p:txBody>
          <a:bodyPr/>
          <a:lstStyle/>
          <a:p>
            <a:r>
              <a:rPr lang="en-US" altLang="ro-RO" dirty="0" err="1" smtClean="0"/>
              <a:t>Moduri</a:t>
            </a:r>
            <a:r>
              <a:rPr lang="en-US" altLang="ro-RO" dirty="0" smtClean="0"/>
              <a:t> de </a:t>
            </a:r>
            <a:r>
              <a:rPr lang="en-US" altLang="ro-RO" dirty="0" err="1" smtClean="0"/>
              <a:t>operare</a:t>
            </a:r>
            <a:r>
              <a:rPr lang="en-US" altLang="ro-RO" dirty="0" smtClean="0"/>
              <a:t> ale </a:t>
            </a:r>
            <a:r>
              <a:rPr lang="en-US" altLang="ro-RO" dirty="0" err="1" smtClean="0"/>
              <a:t>inversorului</a:t>
            </a:r>
            <a:r>
              <a:rPr lang="en-US" altLang="ro-RO" dirty="0" smtClean="0"/>
              <a:t> CMOS</a:t>
            </a:r>
            <a:r>
              <a:rPr lang="ro-RO" altLang="ro-RO" dirty="0" smtClean="0"/>
              <a:t> </a:t>
            </a:r>
            <a:r>
              <a:rPr lang="en-US" altLang="ro-RO" dirty="0" smtClean="0"/>
              <a:t>(8)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o-RO" b="1" dirty="0" err="1" smtClean="0"/>
              <a:t>Regiunea</a:t>
            </a:r>
            <a:r>
              <a:rPr lang="en-US" altLang="ro-RO" b="1" dirty="0" smtClean="0"/>
              <a:t> </a:t>
            </a:r>
            <a:r>
              <a:rPr lang="ro-RO" altLang="ro-RO" b="1" dirty="0" smtClean="0"/>
              <a:t>E  </a:t>
            </a:r>
            <a:endParaRPr lang="en-US" altLang="ro-RO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ro-RO" dirty="0" err="1" smtClean="0"/>
              <a:t>nMOS</a:t>
            </a:r>
            <a:r>
              <a:rPr lang="en-US" altLang="ro-RO" dirty="0" smtClean="0"/>
              <a:t> – </a:t>
            </a:r>
            <a:r>
              <a:rPr lang="en-US" altLang="ro-RO" dirty="0" err="1" smtClean="0"/>
              <a:t>regiune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liniar</a:t>
            </a:r>
            <a:r>
              <a:rPr lang="ro-RO" altLang="ro-RO" dirty="0" smtClean="0"/>
              <a:t>ă</a:t>
            </a:r>
            <a:endParaRPr lang="en-US" altLang="ro-RO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ro-RO" dirty="0" err="1" smtClean="0"/>
              <a:t>pMOS</a:t>
            </a:r>
            <a:r>
              <a:rPr lang="en-US" altLang="ro-RO" dirty="0" smtClean="0"/>
              <a:t> – </a:t>
            </a:r>
            <a:r>
              <a:rPr lang="en-US" altLang="ro-RO" dirty="0" err="1" smtClean="0"/>
              <a:t>blocat</a:t>
            </a:r>
            <a:endParaRPr lang="en-US" altLang="ro-RO" dirty="0" smtClean="0"/>
          </a:p>
        </p:txBody>
      </p:sp>
      <p:sp>
        <p:nvSpPr>
          <p:cNvPr id="2170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85C11D-A307-41AA-A7F2-A02E7B538EF1}" type="slidenum">
              <a:rPr lang="en-US" altLang="en-US" sz="1292" b="0" i="0">
                <a:latin typeface="Arial" panose="020B0604020202020204" pitchFamily="34" charset="0"/>
              </a:rPr>
              <a:pPr/>
              <a:t>49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graphicFrame>
        <p:nvGraphicFramePr>
          <p:cNvPr id="217095" name="Object 0"/>
          <p:cNvGraphicFramePr>
            <a:graphicFrameLocks noChangeAspect="1"/>
          </p:cNvGraphicFramePr>
          <p:nvPr/>
        </p:nvGraphicFramePr>
        <p:xfrm>
          <a:off x="1547446" y="3640016"/>
          <a:ext cx="2420815" cy="1737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Equation" r:id="rId4" imgW="990170" imgH="710891" progId="Equation.3">
                  <p:embed/>
                </p:oleObj>
              </mc:Choice>
              <mc:Fallback>
                <p:oleObj name="Equation" r:id="rId4" imgW="990170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446" y="3640016"/>
                        <a:ext cx="2420815" cy="17379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6" name="Object 1"/>
          <p:cNvGraphicFramePr>
            <a:graphicFrameLocks noChangeAspect="1"/>
          </p:cNvGraphicFramePr>
          <p:nvPr/>
        </p:nvGraphicFramePr>
        <p:xfrm>
          <a:off x="7174523" y="1529862"/>
          <a:ext cx="1512277" cy="477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r:id="rId6" imgW="964781" imgH="304668" progId="Equation.3">
                  <p:embed/>
                </p:oleObj>
              </mc:Choice>
              <mc:Fallback>
                <p:oleObj r:id="rId6" imgW="964781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4523" y="1529862"/>
                        <a:ext cx="1512277" cy="47771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18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923099"/>
              </p:ext>
            </p:extLst>
          </p:nvPr>
        </p:nvGraphicFramePr>
        <p:xfrm>
          <a:off x="4568656" y="2554415"/>
          <a:ext cx="4541513" cy="2171201"/>
        </p:xfrm>
        <a:graphic>
          <a:graphicData uri="http://schemas.openxmlformats.org/drawingml/2006/table">
            <a:tbl>
              <a:tblPr/>
              <a:tblGrid>
                <a:gridCol w="371935"/>
                <a:gridCol w="1156585"/>
                <a:gridCol w="1691647"/>
                <a:gridCol w="1321346"/>
              </a:tblGrid>
              <a:tr h="239948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Tip</a:t>
                      </a: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Blocare</a:t>
                      </a:r>
                      <a:endParaRPr kumimoji="0" lang="en-US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Liniară</a:t>
                      </a:r>
                      <a:endParaRPr kumimoji="0" lang="en-US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Saturație</a:t>
                      </a:r>
                      <a:endParaRPr kumimoji="0" lang="en-US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615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GSp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Tpy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GSp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</a:t>
                      </a:r>
                      <a:endParaRPr kumimoji="0" lang="en-US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GSp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615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 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DD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 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DD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 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DD</a:t>
                      </a:r>
                      <a:endParaRPr kumimoji="0" lang="en-US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615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DSp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GSp 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–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DSp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GSp 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948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out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GSp 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–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 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DD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615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out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 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–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out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 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–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</a:t>
                      </a:r>
                      <a:endParaRPr kumimoji="0" lang="en-US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615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GSn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Tn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GSn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Tn</a:t>
                      </a:r>
                      <a:endParaRPr kumimoji="0" lang="en-US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GSn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Tn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615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Tn</a:t>
                      </a:r>
                      <a:endParaRPr kumimoji="0" lang="en-US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Tn</a:t>
                      </a:r>
                      <a:endParaRPr kumimoji="0" lang="en-US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615"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DSn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&lt; 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GSn 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Tn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defTabSz="444500"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445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44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44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4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DSn</a:t>
                      </a:r>
                      <a:r>
                        <a:rPr kumimoji="0" lang="en-US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&gt; </a:t>
                      </a:r>
                      <a:r>
                        <a:rPr kumimoji="0" lang="en-US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GSn</a:t>
                      </a:r>
                      <a:r>
                        <a:rPr kumimoji="0" lang="en-US" altLang="en-US" sz="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–</a:t>
                      </a:r>
                      <a:r>
                        <a:rPr kumimoji="0" lang="en-US" altLang="en-US" sz="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Tn</a:t>
                      </a:r>
                      <a:endParaRPr kumimoji="0" lang="en-US" altLang="en-US" sz="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25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02111B-B65D-4AEA-9310-D8FEA1FADDC6}" type="slidenum">
              <a:rPr lang="en-US" altLang="en-US" sz="1292" b="0" i="0">
                <a:latin typeface="Arial" panose="020B0604020202020204" pitchFamily="34" charset="0"/>
              </a:rPr>
              <a:pPr/>
              <a:t>5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12698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191822" cy="1325563"/>
          </a:xfrm>
          <a:noFill/>
        </p:spPr>
        <p:txBody>
          <a:bodyPr/>
          <a:lstStyle/>
          <a:p>
            <a:r>
              <a:rPr lang="ro-RO" altLang="ro-RO" b="1" dirty="0"/>
              <a:t>Recapitulare</a:t>
            </a:r>
            <a:r>
              <a:rPr lang="ro-RO" altLang="ro-RO" dirty="0"/>
              <a:t>: Simboluri de tranzistoare MOS</a:t>
            </a:r>
            <a:endParaRPr lang="en-US" altLang="ro-RO" dirty="0"/>
          </a:p>
        </p:txBody>
      </p:sp>
      <p:pic>
        <p:nvPicPr>
          <p:cNvPr id="12698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743" y="1364274"/>
            <a:ext cx="5946531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072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263830" cy="1325563"/>
          </a:xfrm>
        </p:spPr>
        <p:txBody>
          <a:bodyPr/>
          <a:lstStyle/>
          <a:p>
            <a:r>
              <a:rPr lang="en-US" altLang="ro-RO" dirty="0" err="1" smtClean="0"/>
              <a:t>Moduri</a:t>
            </a:r>
            <a:r>
              <a:rPr lang="en-US" altLang="ro-RO" dirty="0" smtClean="0"/>
              <a:t> de </a:t>
            </a:r>
            <a:r>
              <a:rPr lang="en-US" altLang="ro-RO" dirty="0" err="1" smtClean="0"/>
              <a:t>operare</a:t>
            </a:r>
            <a:r>
              <a:rPr lang="en-US" altLang="ro-RO" dirty="0" smtClean="0"/>
              <a:t> ale </a:t>
            </a:r>
            <a:r>
              <a:rPr lang="en-US" altLang="ro-RO" dirty="0" err="1" smtClean="0"/>
              <a:t>inversorului</a:t>
            </a:r>
            <a:r>
              <a:rPr lang="en-US" altLang="ro-RO" dirty="0" smtClean="0"/>
              <a:t> CMOS</a:t>
            </a:r>
            <a:r>
              <a:rPr lang="ro-RO" altLang="ro-RO" dirty="0" smtClean="0"/>
              <a:t> </a:t>
            </a:r>
            <a:r>
              <a:rPr lang="en-US" altLang="ro-RO" dirty="0" smtClean="0"/>
              <a:t>(9)</a:t>
            </a:r>
          </a:p>
        </p:txBody>
      </p:sp>
      <p:sp>
        <p:nvSpPr>
          <p:cNvPr id="2191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3D3C6B-697A-462F-9EA9-28D35E792EB6}" type="slidenum">
              <a:rPr lang="en-US" altLang="en-US" sz="1292" b="0" i="0">
                <a:latin typeface="Arial" panose="020B0604020202020204" pitchFamily="34" charset="0"/>
              </a:rPr>
              <a:pPr/>
              <a:t>50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graphicFrame>
        <p:nvGraphicFramePr>
          <p:cNvPr id="219142" name="Object 0"/>
          <p:cNvGraphicFramePr>
            <a:graphicFrameLocks noChangeAspect="1"/>
          </p:cNvGraphicFramePr>
          <p:nvPr/>
        </p:nvGraphicFramePr>
        <p:xfrm>
          <a:off x="1192824" y="1532792"/>
          <a:ext cx="7423638" cy="3165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name="Document" r:id="rId5" imgW="6509549" imgH="2783749" progId="Word.Document.8">
                  <p:embed/>
                </p:oleObj>
              </mc:Choice>
              <mc:Fallback>
                <p:oleObj name="Document" r:id="rId5" imgW="6509549" imgH="27837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824" y="1532792"/>
                        <a:ext cx="7423638" cy="3165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157966"/>
              </p:ext>
            </p:extLst>
          </p:nvPr>
        </p:nvGraphicFramePr>
        <p:xfrm>
          <a:off x="1501350" y="4243364"/>
          <a:ext cx="6806585" cy="16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name="Document" r:id="rId8" imgW="4779071" imgH="1165278" progId="Word.Document.8">
                  <p:embed/>
                </p:oleObj>
              </mc:Choice>
              <mc:Fallback>
                <p:oleObj name="Document" r:id="rId8" imgW="4779071" imgH="11652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350" y="4243364"/>
                        <a:ext cx="6806585" cy="16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241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2</a:t>
            </a:r>
            <a:r>
              <a:rPr lang="en-US" altLang="ro-RO" smtClean="0"/>
              <a:t>.</a:t>
            </a:r>
            <a:r>
              <a:rPr lang="ro-RO" altLang="ro-RO" smtClean="0"/>
              <a:t>4</a:t>
            </a:r>
            <a:r>
              <a:rPr lang="en-US" altLang="ro-RO" smtClean="0"/>
              <a:t>.2. </a:t>
            </a:r>
            <a:r>
              <a:rPr lang="ro-RO" altLang="ro-RO" smtClean="0"/>
              <a:t>Raportul </a:t>
            </a:r>
            <a:r>
              <a:rPr lang="ro-RO" altLang="ro-RO" smtClean="0">
                <a:sym typeface="Symbol" panose="05050102010706020507" pitchFamily="18" charset="2"/>
              </a:rPr>
              <a:t></a:t>
            </a:r>
            <a:r>
              <a:rPr lang="en-US" altLang="ro-RO" baseline="-25000" smtClean="0">
                <a:sym typeface="Symbol" panose="05050102010706020507" pitchFamily="18" charset="2"/>
              </a:rPr>
              <a:t>n</a:t>
            </a:r>
            <a:r>
              <a:rPr lang="en-US" altLang="ro-RO" smtClean="0">
                <a:sym typeface="Symbol" panose="05050102010706020507" pitchFamily="18" charset="2"/>
              </a:rPr>
              <a:t>/</a:t>
            </a:r>
            <a:r>
              <a:rPr lang="ro-RO" altLang="ro-RO" smtClean="0">
                <a:sym typeface="Symbol" panose="05050102010706020507" pitchFamily="18" charset="2"/>
              </a:rPr>
              <a:t></a:t>
            </a:r>
            <a:r>
              <a:rPr lang="en-US" altLang="ro-RO" baseline="-25000" smtClean="0">
                <a:sym typeface="Symbol" panose="05050102010706020507" pitchFamily="18" charset="2"/>
              </a:rPr>
              <a:t>p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o-RO" dirty="0" err="1" smtClean="0"/>
              <a:t>Pragul</a:t>
            </a:r>
            <a:r>
              <a:rPr lang="en-US" altLang="ro-RO" dirty="0" smtClean="0"/>
              <a:t> de </a:t>
            </a:r>
            <a:r>
              <a:rPr lang="en-US" altLang="ro-RO" dirty="0" err="1" smtClean="0"/>
              <a:t>comutare</a:t>
            </a:r>
            <a:r>
              <a:rPr lang="en-US" altLang="ro-RO" dirty="0" smtClean="0"/>
              <a:t>:</a:t>
            </a:r>
          </a:p>
        </p:txBody>
      </p:sp>
      <p:sp>
        <p:nvSpPr>
          <p:cNvPr id="2211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4CF8F00-F3FA-4E3F-A291-A2714E7EB3AF}" type="slidenum">
              <a:rPr lang="en-US" altLang="en-US" sz="1292" b="0" i="0">
                <a:latin typeface="Arial" panose="020B0604020202020204" pitchFamily="34" charset="0"/>
              </a:rPr>
              <a:pPr/>
              <a:t>51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221191" name="Rectangle 4"/>
          <p:cNvSpPr>
            <a:spLocks noChangeArrowheads="1"/>
          </p:cNvSpPr>
          <p:nvPr/>
        </p:nvSpPr>
        <p:spPr bwMode="auto">
          <a:xfrm>
            <a:off x="4082562" y="3352800"/>
            <a:ext cx="9144000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ro-RO" altLang="ro-RO" sz="2215"/>
          </a:p>
        </p:txBody>
      </p:sp>
      <p:graphicFrame>
        <p:nvGraphicFramePr>
          <p:cNvPr id="221192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094818"/>
              </p:ext>
            </p:extLst>
          </p:nvPr>
        </p:nvGraphicFramePr>
        <p:xfrm>
          <a:off x="600808" y="2383448"/>
          <a:ext cx="3946280" cy="1938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name="Equation" r:id="rId4" imgW="1600200" imgH="965200" progId="Equation.3">
                  <p:embed/>
                </p:oleObj>
              </mc:Choice>
              <mc:Fallback>
                <p:oleObj name="Equation" r:id="rId4" imgW="16002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808" y="2383448"/>
                        <a:ext cx="3946280" cy="19387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3" name="Rectangle 6"/>
          <p:cNvSpPr>
            <a:spLocks noChangeArrowheads="1"/>
          </p:cNvSpPr>
          <p:nvPr/>
        </p:nvSpPr>
        <p:spPr bwMode="auto">
          <a:xfrm>
            <a:off x="3930162" y="3298581"/>
            <a:ext cx="9144000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ro-RO" altLang="ro-RO" sz="2215"/>
          </a:p>
        </p:txBody>
      </p:sp>
      <p:graphicFrame>
        <p:nvGraphicFramePr>
          <p:cNvPr id="221194" name="Object 1025"/>
          <p:cNvGraphicFramePr>
            <a:graphicFrameLocks noChangeAspect="1"/>
          </p:cNvGraphicFramePr>
          <p:nvPr/>
        </p:nvGraphicFramePr>
        <p:xfrm>
          <a:off x="1244112" y="4425462"/>
          <a:ext cx="2659673" cy="597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Equation" r:id="rId6" imgW="1180588" imgH="241195" progId="Equation.3">
                  <p:embed/>
                </p:oleObj>
              </mc:Choice>
              <mc:Fallback>
                <p:oleObj name="Equation" r:id="rId6" imgW="118058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112" y="4425462"/>
                        <a:ext cx="2659673" cy="5978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1195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70539"/>
            <a:ext cx="4149969" cy="381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8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Raportul </a:t>
            </a:r>
            <a:r>
              <a:rPr lang="en-US" altLang="ro-RO" smtClean="0"/>
              <a:t>W</a:t>
            </a:r>
            <a:r>
              <a:rPr lang="en-US" altLang="ro-RO" smtClean="0">
                <a:sym typeface="Symbol" panose="05050102010706020507" pitchFamily="18" charset="2"/>
              </a:rPr>
              <a:t>n/Wp</a:t>
            </a:r>
          </a:p>
        </p:txBody>
      </p:sp>
      <p:sp>
        <p:nvSpPr>
          <p:cNvPr id="2232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5F1560-DDB6-4CAE-BBE8-54124E45FEC2}" type="slidenum">
              <a:rPr lang="en-US" altLang="en-US" sz="1292" b="0" i="0">
                <a:latin typeface="Arial" panose="020B0604020202020204" pitchFamily="34" charset="0"/>
              </a:rPr>
              <a:pPr/>
              <a:t>52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223238" name="Rectangle 3"/>
          <p:cNvSpPr>
            <a:spLocks noChangeArrowheads="1"/>
          </p:cNvSpPr>
          <p:nvPr/>
        </p:nvSpPr>
        <p:spPr bwMode="auto">
          <a:xfrm>
            <a:off x="4082562" y="3352800"/>
            <a:ext cx="9144000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ro-RO" altLang="ro-RO" sz="2215"/>
          </a:p>
        </p:txBody>
      </p:sp>
      <p:sp>
        <p:nvSpPr>
          <p:cNvPr id="223239" name="Rectangle 4"/>
          <p:cNvSpPr>
            <a:spLocks noChangeArrowheads="1"/>
          </p:cNvSpPr>
          <p:nvPr/>
        </p:nvSpPr>
        <p:spPr bwMode="auto">
          <a:xfrm>
            <a:off x="3930162" y="3298581"/>
            <a:ext cx="9144000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ro-RO" altLang="ro-RO" sz="2215"/>
          </a:p>
        </p:txBody>
      </p:sp>
      <p:pic>
        <p:nvPicPr>
          <p:cNvPr id="2232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82" y="1433147"/>
            <a:ext cx="2603137" cy="444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2324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323" y="2022231"/>
            <a:ext cx="4220308" cy="377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46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smtClean="0"/>
              <a:t>Marginea de zgomot</a:t>
            </a:r>
            <a:endParaRPr lang="ro-RO" altLang="ro-RO" smtClean="0"/>
          </a:p>
        </p:txBody>
      </p:sp>
      <p:sp>
        <p:nvSpPr>
          <p:cNvPr id="2252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679262-FFDB-4531-B60D-7ECC302731E4}" type="slidenum">
              <a:rPr lang="en-US" altLang="en-US" sz="1292" b="0" i="0">
                <a:latin typeface="Arial" panose="020B0604020202020204" pitchFamily="34" charset="0"/>
              </a:rPr>
              <a:pPr/>
              <a:t>53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225286" name="Rectangle 3"/>
          <p:cNvSpPr>
            <a:spLocks noChangeArrowheads="1"/>
          </p:cNvSpPr>
          <p:nvPr/>
        </p:nvSpPr>
        <p:spPr bwMode="auto">
          <a:xfrm>
            <a:off x="4082562" y="3352800"/>
            <a:ext cx="9144000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ro-RO" altLang="ro-RO" sz="2215"/>
          </a:p>
        </p:txBody>
      </p:sp>
      <p:sp>
        <p:nvSpPr>
          <p:cNvPr id="225287" name="Rectangle 4"/>
          <p:cNvSpPr>
            <a:spLocks noChangeArrowheads="1"/>
          </p:cNvSpPr>
          <p:nvPr/>
        </p:nvSpPr>
        <p:spPr bwMode="auto">
          <a:xfrm>
            <a:off x="3930162" y="3298581"/>
            <a:ext cx="9144000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ro-RO" altLang="ro-RO" sz="2215"/>
          </a:p>
        </p:txBody>
      </p:sp>
      <p:sp>
        <p:nvSpPr>
          <p:cNvPr id="225288" name="Rectangle 5"/>
          <p:cNvSpPr>
            <a:spLocks noChangeArrowheads="1"/>
          </p:cNvSpPr>
          <p:nvPr/>
        </p:nvSpPr>
        <p:spPr bwMode="auto">
          <a:xfrm>
            <a:off x="3682512" y="3304443"/>
            <a:ext cx="9144000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ro-RO" altLang="ro-RO" sz="2215"/>
          </a:p>
        </p:txBody>
      </p:sp>
      <p:pic>
        <p:nvPicPr>
          <p:cNvPr id="22528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15" y="1966547"/>
            <a:ext cx="7948246" cy="353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92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EE2ACFD-B9D7-4B46-9AA3-32DF3675CB82}" type="slidenum">
              <a:rPr lang="en-US" altLang="en-US" sz="1292" b="0" i="0">
                <a:latin typeface="Arial" panose="020B0604020202020204" pitchFamily="34" charset="0"/>
              </a:rPr>
              <a:pPr/>
              <a:t>6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12902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o-RO" altLang="ro-RO" smtClean="0"/>
              <a:t>2.1. Introducere</a:t>
            </a:r>
            <a:endParaRPr lang="en-US" altLang="ro-RO" smtClean="0"/>
          </a:p>
        </p:txBody>
      </p:sp>
      <p:sp>
        <p:nvSpPr>
          <p:cNvPr id="129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281" y="2514600"/>
            <a:ext cx="8239857" cy="2908789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ro-RO" b="1" u="sng" dirty="0" err="1" smtClean="0"/>
              <a:t>Tranzistor</a:t>
            </a:r>
            <a:r>
              <a:rPr lang="en-US" altLang="ro-RO" b="1" u="sng" dirty="0" smtClean="0"/>
              <a:t> MOS</a:t>
            </a:r>
            <a:r>
              <a:rPr lang="en-US" altLang="ro-RO" dirty="0" smtClean="0"/>
              <a:t> = </a:t>
            </a:r>
            <a:r>
              <a:rPr lang="en-US" altLang="ro-RO" dirty="0" err="1" smtClean="0"/>
              <a:t>dispo</a:t>
            </a:r>
            <a:r>
              <a:rPr lang="ro-RO" altLang="ro-RO" dirty="0" smtClean="0"/>
              <a:t>zitiv </a:t>
            </a:r>
            <a:r>
              <a:rPr lang="en-US" altLang="ro-RO" dirty="0" smtClean="0"/>
              <a:t>semiconductor </a:t>
            </a:r>
            <a:r>
              <a:rPr lang="ro-RO" altLang="ro-RO" dirty="0" smtClean="0"/>
              <a:t>în care conducția este asigurată de purtători </a:t>
            </a:r>
            <a:r>
              <a:rPr lang="ro-RO" altLang="ro-RO" sz="3323" dirty="0"/>
              <a:t>majoritari</a:t>
            </a:r>
            <a:r>
              <a:rPr lang="ro-RO" altLang="ro-RO" dirty="0" smtClean="0"/>
              <a:t>. </a:t>
            </a:r>
            <a:r>
              <a:rPr lang="ro-RO" altLang="ro-RO" sz="3323" dirty="0"/>
              <a:t>Curentul </a:t>
            </a:r>
            <a:r>
              <a:rPr lang="ro-RO" altLang="ro-RO" dirty="0" smtClean="0"/>
              <a:t>prin canalul de conducție dintre sursă şi drenă este modulat de </a:t>
            </a:r>
            <a:r>
              <a:rPr lang="ro-RO" altLang="ro-RO" sz="3323" dirty="0"/>
              <a:t>tensiunea </a:t>
            </a:r>
            <a:r>
              <a:rPr lang="ro-RO" altLang="ro-RO" dirty="0" smtClean="0"/>
              <a:t>aplicată între poartă (G) şi sursă (S).</a:t>
            </a:r>
          </a:p>
          <a:p>
            <a:pPr>
              <a:buFontTx/>
              <a:buNone/>
            </a:pPr>
            <a:endParaRPr lang="ro-RO" altLang="ro-RO" dirty="0" smtClean="0"/>
          </a:p>
        </p:txBody>
      </p:sp>
    </p:spTree>
    <p:extLst>
      <p:ext uri="{BB962C8B-B14F-4D97-AF65-F5344CB8AC3E}">
        <p14:creationId xmlns:p14="http://schemas.microsoft.com/office/powerpoint/2010/main" val="35646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7E723CA-71C7-40BD-9C4E-7575F4628BE7}" type="slidenum">
              <a:rPr lang="en-US" altLang="en-US" sz="1292" b="0" i="0">
                <a:latin typeface="Arial" panose="020B0604020202020204" pitchFamily="34" charset="0"/>
              </a:rPr>
              <a:pPr/>
              <a:t>7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13107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o-RO" altLang="ro-RO" smtClean="0"/>
              <a:t>Analogie între un robinet de apă și un tranzistor MOS</a:t>
            </a:r>
            <a:endParaRPr lang="en-US" altLang="ro-RO" smtClean="0">
              <a:solidFill>
                <a:srgbClr val="FF0000"/>
              </a:solidFill>
            </a:endParaRPr>
          </a:p>
        </p:txBody>
      </p:sp>
      <p:pic>
        <p:nvPicPr>
          <p:cNvPr id="131078" name="Picture 2" descr="http://www.methven.com/yk-images/c7a75c7c21d64506cbbf33c4ac86a67c/main/tub-tap-image_m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46" y="2432538"/>
            <a:ext cx="4220308" cy="290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079" name="Picture 4" descr="http://i852.photobucket.com/albums/ab83/Caos85/mos/cros-section_N-type_transistor_20M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943" y="2665536"/>
            <a:ext cx="4352192" cy="243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37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29ED1C-534A-484F-AB90-2C3D8D0BD539}" type="slidenum">
              <a:rPr lang="en-US" altLang="en-US" sz="1292" b="0" i="0">
                <a:latin typeface="Arial" panose="020B0604020202020204" pitchFamily="34" charset="0"/>
              </a:rPr>
              <a:pPr/>
              <a:t>8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133125" name="Rectangle 2"/>
          <p:cNvSpPr>
            <a:spLocks noGrp="1" noChangeArrowheads="1"/>
          </p:cNvSpPr>
          <p:nvPr>
            <p:ph type="title"/>
          </p:nvPr>
        </p:nvSpPr>
        <p:spPr>
          <a:xfrm>
            <a:off x="517282" y="2032489"/>
            <a:ext cx="2392973" cy="4254011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ro-RO" altLang="ro-RO" dirty="0" smtClean="0"/>
              <a:t>a) a</a:t>
            </a:r>
            <a:r>
              <a:rPr lang="en-US" altLang="ro-RO" dirty="0" err="1" smtClean="0"/>
              <a:t>cumulare</a:t>
            </a:r>
            <a:r>
              <a:rPr lang="ro-RO" altLang="ro-RO" dirty="0" smtClean="0"/>
              <a:t/>
            </a:r>
            <a:br>
              <a:rPr lang="ro-RO" altLang="ro-RO" dirty="0" smtClean="0"/>
            </a:br>
            <a:r>
              <a:rPr lang="ro-RO" altLang="ro-RO" dirty="0" smtClean="0"/>
              <a:t/>
            </a:r>
            <a:br>
              <a:rPr lang="ro-RO" altLang="ro-RO" dirty="0" smtClean="0"/>
            </a:br>
            <a:r>
              <a:rPr lang="ro-RO" altLang="ro-RO" dirty="0" smtClean="0"/>
              <a:t/>
            </a:r>
            <a:br>
              <a:rPr lang="ro-RO" altLang="ro-RO" dirty="0" smtClean="0"/>
            </a:br>
            <a:r>
              <a:rPr lang="ro-RO" altLang="ro-RO" dirty="0" smtClean="0"/>
              <a:t/>
            </a:r>
            <a:br>
              <a:rPr lang="ro-RO" altLang="ro-RO" dirty="0" smtClean="0"/>
            </a:br>
            <a:r>
              <a:rPr lang="ro-RO" altLang="ro-RO" dirty="0" smtClean="0"/>
              <a:t>b) golire</a:t>
            </a:r>
            <a:br>
              <a:rPr lang="ro-RO" altLang="ro-RO" dirty="0" smtClean="0"/>
            </a:br>
            <a:r>
              <a:rPr lang="ro-RO" altLang="ro-RO" dirty="0" smtClean="0"/>
              <a:t/>
            </a:r>
            <a:br>
              <a:rPr lang="ro-RO" altLang="ro-RO" dirty="0" smtClean="0"/>
            </a:br>
            <a:r>
              <a:rPr lang="ro-RO" altLang="ro-RO" dirty="0" smtClean="0"/>
              <a:t/>
            </a:r>
            <a:br>
              <a:rPr lang="ro-RO" altLang="ro-RO" dirty="0" smtClean="0"/>
            </a:br>
            <a:r>
              <a:rPr lang="ro-RO" altLang="ro-RO" dirty="0" smtClean="0"/>
              <a:t/>
            </a:r>
            <a:br>
              <a:rPr lang="ro-RO" altLang="ro-RO" dirty="0" smtClean="0"/>
            </a:br>
            <a:r>
              <a:rPr lang="ro-RO" altLang="ro-RO" dirty="0" smtClean="0"/>
              <a:t>c) inversie</a:t>
            </a:r>
          </a:p>
        </p:txBody>
      </p:sp>
      <p:pic>
        <p:nvPicPr>
          <p:cNvPr id="13312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844824"/>
            <a:ext cx="4824536" cy="450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92370" y="379535"/>
            <a:ext cx="8022980" cy="8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o-RO" altLang="ro-RO" dirty="0">
                <a:solidFill>
                  <a:schemeClr val="tx1"/>
                </a:solidFill>
                <a:latin typeface="UT Sans" panose="00000500000000000000" pitchFamily="50" charset="0"/>
              </a:rPr>
              <a:t>Moduri de operare ale capacitorului MOS</a:t>
            </a:r>
            <a:endParaRPr lang="en-US" altLang="ro-RO" dirty="0">
              <a:solidFill>
                <a:schemeClr val="tx1"/>
              </a:solidFill>
              <a:latin typeface="UT Sa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98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B069BAF-5DC1-46D1-AC09-918CDF9E08F3}" type="slidenum">
              <a:rPr lang="en-US" altLang="en-US" sz="1292" b="0" i="0">
                <a:latin typeface="Arial" panose="020B0604020202020204" pitchFamily="34" charset="0"/>
              </a:rPr>
              <a:pPr/>
              <a:t>9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135173" name="Rectangle 1042"/>
          <p:cNvSpPr>
            <a:spLocks noGrp="1" noChangeArrowheads="1"/>
          </p:cNvSpPr>
          <p:nvPr>
            <p:ph type="title"/>
          </p:nvPr>
        </p:nvSpPr>
        <p:spPr>
          <a:xfrm>
            <a:off x="383931" y="363415"/>
            <a:ext cx="8299938" cy="703385"/>
          </a:xfrm>
        </p:spPr>
        <p:txBody>
          <a:bodyPr/>
          <a:lstStyle/>
          <a:p>
            <a:pPr algn="l"/>
            <a:r>
              <a:rPr lang="ro-RO" altLang="ro-RO" dirty="0"/>
              <a:t>Care este diferența?</a:t>
            </a:r>
            <a:endParaRPr lang="en-US" altLang="ro-RO" dirty="0"/>
          </a:p>
        </p:txBody>
      </p:sp>
      <p:sp>
        <p:nvSpPr>
          <p:cNvPr id="135174" name="Rectangle 1"/>
          <p:cNvSpPr>
            <a:spLocks noChangeArrowheads="1"/>
          </p:cNvSpPr>
          <p:nvPr/>
        </p:nvSpPr>
        <p:spPr bwMode="auto">
          <a:xfrm>
            <a:off x="471854" y="2845839"/>
            <a:ext cx="8272097" cy="2876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o-RO" altLang="ro-RO" b="0" i="0" dirty="0">
                <a:latin typeface="UT Sans" panose="00000500000000000000" pitchFamily="50" charset="0"/>
              </a:rPr>
              <a:t>Joncțiunea PN a tranzistoarelor bipolare - joncțiunea PN din stratul de inversie a</a:t>
            </a:r>
            <a:r>
              <a:rPr lang="en-US" altLang="ro-RO" b="0" i="0" dirty="0">
                <a:latin typeface="UT Sans" panose="00000500000000000000" pitchFamily="50" charset="0"/>
              </a:rPr>
              <a:t>l</a:t>
            </a:r>
            <a:r>
              <a:rPr lang="ro-RO" altLang="ro-RO" b="0" i="0" dirty="0">
                <a:latin typeface="UT Sans" panose="00000500000000000000" pitchFamily="50" charset="0"/>
              </a:rPr>
              <a:t> tranzistoarelor nMOS</a:t>
            </a:r>
          </a:p>
          <a:p>
            <a:pPr>
              <a:buFont typeface="Wingdings" panose="05000000000000000000" pitchFamily="2" charset="2"/>
              <a:buChar char="§"/>
            </a:pPr>
            <a:endParaRPr lang="ro-RO" altLang="ro-RO" b="0" i="0" dirty="0">
              <a:latin typeface="UT Sans" panose="00000500000000000000" pitchFamily="50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b="0" i="0" dirty="0">
                <a:latin typeface="UT Sans" panose="00000500000000000000" pitchFamily="50" charset="0"/>
              </a:rPr>
              <a:t>Tranzistor MOS - tranzistor bipolar</a:t>
            </a:r>
          </a:p>
          <a:p>
            <a:pPr>
              <a:buFont typeface="Wingdings" panose="05000000000000000000" pitchFamily="2" charset="2"/>
              <a:buChar char="§"/>
            </a:pPr>
            <a:endParaRPr lang="ro-RO" altLang="ro-RO" b="0" i="0" dirty="0">
              <a:latin typeface="UT Sans" panose="00000500000000000000" pitchFamily="50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b="0" i="0" dirty="0">
                <a:latin typeface="UT Sans" panose="00000500000000000000" pitchFamily="50" charset="0"/>
              </a:rPr>
              <a:t>Tranzistor MOS cu canal indus - tranzistor MOS cu canal inițial</a:t>
            </a:r>
          </a:p>
          <a:p>
            <a:r>
              <a:rPr lang="en-US" altLang="ro-RO" sz="1846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ro-RO" sz="1846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ro-RO" sz="1846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175" name="Picture 9" descr="http://evantage.files.wordpress.com/2011/04/www_glob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043" y="438151"/>
            <a:ext cx="2162908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176" name="Picture 8" descr="http://static.freepik.com/free-photo/simple-red-checkmark-clip-art_41898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289" y="5024804"/>
            <a:ext cx="1263162" cy="1317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544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2067</Words>
  <Application>Microsoft Office PowerPoint</Application>
  <PresentationFormat>On-screen Show (4:3)</PresentationFormat>
  <Paragraphs>458</Paragraphs>
  <Slides>53</Slides>
  <Notes>52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53</vt:i4>
      </vt:variant>
    </vt:vector>
  </HeadingPairs>
  <TitlesOfParts>
    <vt:vector size="69" baseType="lpstr">
      <vt:lpstr>Arial</vt:lpstr>
      <vt:lpstr>Calibri</vt:lpstr>
      <vt:lpstr>Calibri Light</vt:lpstr>
      <vt:lpstr>Symbol</vt:lpstr>
      <vt:lpstr>Times New Roman</vt:lpstr>
      <vt:lpstr>UT Sans</vt:lpstr>
      <vt:lpstr>UT Sans Bold</vt:lpstr>
      <vt:lpstr>UT Sans Light</vt:lpstr>
      <vt:lpstr>Wingdings</vt:lpstr>
      <vt:lpstr>Office Theme</vt:lpstr>
      <vt:lpstr>Visio</vt:lpstr>
      <vt:lpstr>Equation</vt:lpstr>
      <vt:lpstr>Document</vt:lpstr>
      <vt:lpstr>Picture</vt:lpstr>
      <vt:lpstr>Microsoft Word Picture</vt:lpstr>
      <vt:lpstr>Equation.3</vt:lpstr>
      <vt:lpstr>PowerPoint Presentation</vt:lpstr>
      <vt:lpstr>CAPITOLUL 2 - Teoria tranzistorului MOS</vt:lpstr>
      <vt:lpstr>Temă:  Tranzistorul MOS</vt:lpstr>
      <vt:lpstr>Recapitulare: Convenție de notații</vt:lpstr>
      <vt:lpstr>Recapitulare: Simboluri de tranzistoare MOS</vt:lpstr>
      <vt:lpstr>2.1. Introducere</vt:lpstr>
      <vt:lpstr>Analogie între un robinet de apă și un tranzistor MOS</vt:lpstr>
      <vt:lpstr>a) acumulare    b) golire    c) inversie</vt:lpstr>
      <vt:lpstr>Care este diferența?</vt:lpstr>
      <vt:lpstr>Lipsă canal IDS = 0</vt:lpstr>
      <vt:lpstr>Apare canalul Apare curent IDS Funcționare similară cu a unui rezistor liniar</vt:lpstr>
      <vt:lpstr>Canal se blochează la drenă IDS independent de VDS Curentul se saturează</vt:lpstr>
      <vt:lpstr>2.2. Caracteristici I(V) - IDS (VGS)</vt:lpstr>
      <vt:lpstr>Regiuni de operare ale tranzistorului MOS</vt:lpstr>
      <vt:lpstr>Tensiuni poartă-canal</vt:lpstr>
      <vt:lpstr>Dimensiuni tranzistor MOS</vt:lpstr>
      <vt:lpstr>Tensiunea de prag</vt:lpstr>
      <vt:lpstr>Tensiunea de prag depinde de:</vt:lpstr>
      <vt:lpstr>Caracteristici IDS(VDS) – Regiunea liniară  </vt:lpstr>
      <vt:lpstr>PowerPoint Presentation</vt:lpstr>
      <vt:lpstr>Regiunea de saturație </vt:lpstr>
      <vt:lpstr>Caracteristica IDS(VDS)</vt:lpstr>
      <vt:lpstr>Cum poate fi făcut bn = bp ?</vt:lpstr>
      <vt:lpstr>Caracteristici statice: IDS (VGS), IDS(VDS)</vt:lpstr>
      <vt:lpstr>2.3. Efecte secundare - Variația mobilității purtătorilor</vt:lpstr>
      <vt:lpstr>Efectul modulării lungimii canalului</vt:lpstr>
      <vt:lpstr>Efectul de substrat</vt:lpstr>
      <vt:lpstr>Efectul de substrat</vt:lpstr>
      <vt:lpstr>Temă: Viteză de drift</vt:lpstr>
      <vt:lpstr>Modele SPICE ale tranzistoarelor MOS</vt:lpstr>
      <vt:lpstr>Modelul SPICE - Level 1</vt:lpstr>
      <vt:lpstr>2.4. Modelul de semnal mic al tranzistorului MOS</vt:lpstr>
      <vt:lpstr>Modelul de semnal mic al tranzistorului MOS</vt:lpstr>
      <vt:lpstr>Modelul de semnal mic al tranzistorului MOS</vt:lpstr>
      <vt:lpstr>Recapitulare: Semnal mic</vt:lpstr>
      <vt:lpstr>Recapitulare: Semnal mic, tranzistor nMOS</vt:lpstr>
      <vt:lpstr>Recapitulare: Convenție de notații</vt:lpstr>
      <vt:lpstr>2.5. Inversorul CMOS</vt:lpstr>
      <vt:lpstr>Relații între tensiuni în  cele 3 moduri de operare ale inversorului CMOS</vt:lpstr>
      <vt:lpstr>Caracteristica de transfer ideală a inversorului CMOS</vt:lpstr>
      <vt:lpstr>Caracteristica de transfer a inversorului CMOS</vt:lpstr>
      <vt:lpstr>Moduri de operare ale inversorului CMOS (1)</vt:lpstr>
      <vt:lpstr>Moduri de operare ale inversorului CMOS (2)</vt:lpstr>
      <vt:lpstr>Moduri de operare ale inversorului CMOS (3)</vt:lpstr>
      <vt:lpstr>Moduri de operare ale inversorului CMOS (4)</vt:lpstr>
      <vt:lpstr>Moduri de operare ale inversorului CMOS (5)</vt:lpstr>
      <vt:lpstr>Moduri de operare ale inversorului CMOS (6)</vt:lpstr>
      <vt:lpstr>Moduri de operare ale inversorului CMOS (7)</vt:lpstr>
      <vt:lpstr>Moduri de operare ale inversorului CMOS (8)</vt:lpstr>
      <vt:lpstr>Moduri de operare ale inversorului CMOS (9)</vt:lpstr>
      <vt:lpstr>2.4.2. Raportul n/p</vt:lpstr>
      <vt:lpstr>Raportul Wn/Wp</vt:lpstr>
      <vt:lpstr>Marginea de zgomot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Adi</cp:lastModifiedBy>
  <cp:revision>63</cp:revision>
  <dcterms:created xsi:type="dcterms:W3CDTF">2017-10-19T09:49:50Z</dcterms:created>
  <dcterms:modified xsi:type="dcterms:W3CDTF">2020-04-26T09:23:57Z</dcterms:modified>
</cp:coreProperties>
</file>