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34" r:id="rId1"/>
  </p:sldMasterIdLst>
  <p:notesMasterIdLst>
    <p:notesMasterId r:id="rId20"/>
  </p:notesMasterIdLst>
  <p:sldIdLst>
    <p:sldId id="256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5198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64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3A0EA-43E2-40FA-BDD9-7CF63E5B825C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7502-A3D8-4149-9E28-B3DB13D2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36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49C8AB-7E01-4098-9F8D-4A626C6BF12F}" type="slidenum">
              <a:rPr lang="en-US" altLang="ro-RO" sz="1900" b="0" smtClean="0"/>
              <a:pPr/>
              <a:t>2</a:t>
            </a:fld>
            <a:endParaRPr lang="en-US" altLang="ro-RO" sz="1900" b="0" smtClean="0"/>
          </a:p>
        </p:txBody>
      </p:sp>
      <p:sp>
        <p:nvSpPr>
          <p:cNvPr id="336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3369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94706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553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57D770-6B3C-4FD6-A259-694F762B5590}" type="slidenum">
              <a:rPr lang="en-US" altLang="ro-RO" sz="1900" b="0" smtClean="0"/>
              <a:pPr/>
              <a:t>11</a:t>
            </a:fld>
            <a:endParaRPr lang="en-US" altLang="ro-RO" sz="1900" b="0" smtClean="0"/>
          </a:p>
        </p:txBody>
      </p:sp>
      <p:sp>
        <p:nvSpPr>
          <p:cNvPr id="355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53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74729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573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05E1CD-8E71-46B7-B56F-D04EB1A80B42}" type="slidenum">
              <a:rPr lang="en-US" altLang="ro-RO" sz="1900" b="0" smtClean="0"/>
              <a:pPr/>
              <a:t>12</a:t>
            </a:fld>
            <a:endParaRPr lang="en-US" altLang="ro-RO" sz="1900" b="0" smtClean="0"/>
          </a:p>
        </p:txBody>
      </p:sp>
      <p:sp>
        <p:nvSpPr>
          <p:cNvPr id="357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73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035706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594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5200BA-071E-4B10-AF75-2483E62958DB}" type="slidenum">
              <a:rPr lang="en-US" altLang="ro-RO" sz="1900" b="0" smtClean="0"/>
              <a:pPr/>
              <a:t>13</a:t>
            </a:fld>
            <a:endParaRPr lang="en-US" altLang="ro-RO" sz="1900" b="0" smtClean="0"/>
          </a:p>
        </p:txBody>
      </p:sp>
      <p:sp>
        <p:nvSpPr>
          <p:cNvPr id="359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3594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9" tIns="49520" rIns="99039" bIns="49520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67915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614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772CA3-DC11-4135-956E-7188D3F19A80}" type="slidenum">
              <a:rPr lang="en-US" altLang="ro-RO" sz="1900" b="0" smtClean="0"/>
              <a:pPr/>
              <a:t>14</a:t>
            </a:fld>
            <a:endParaRPr lang="en-US" altLang="ro-RO" sz="1900" b="0" smtClean="0"/>
          </a:p>
        </p:txBody>
      </p:sp>
      <p:sp>
        <p:nvSpPr>
          <p:cNvPr id="361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3614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5112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635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E09670-46C0-40A5-B077-CB39C1D473BC}" type="slidenum">
              <a:rPr lang="en-US" altLang="ro-RO" sz="1900" b="0" smtClean="0"/>
              <a:pPr/>
              <a:t>15</a:t>
            </a:fld>
            <a:endParaRPr lang="en-US" altLang="ro-RO" sz="1900" b="0" smtClean="0"/>
          </a:p>
        </p:txBody>
      </p:sp>
      <p:sp>
        <p:nvSpPr>
          <p:cNvPr id="363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35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61855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655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244D22-604A-4756-9EED-4B26DF67228C}" type="slidenum">
              <a:rPr lang="en-US" altLang="ro-RO" sz="1900" b="0" smtClean="0"/>
              <a:pPr/>
              <a:t>16</a:t>
            </a:fld>
            <a:endParaRPr lang="en-US" altLang="ro-RO" sz="1900" b="0" smtClean="0"/>
          </a:p>
        </p:txBody>
      </p:sp>
      <p:sp>
        <p:nvSpPr>
          <p:cNvPr id="365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55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973631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676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CD8458-6AB9-4320-93B7-EAAA941A4D15}" type="slidenum">
              <a:rPr lang="en-US" altLang="ro-RO" sz="1900" b="0" smtClean="0"/>
              <a:pPr/>
              <a:t>17</a:t>
            </a:fld>
            <a:endParaRPr lang="en-US" altLang="ro-RO" sz="1900" b="0" smtClean="0"/>
          </a:p>
        </p:txBody>
      </p:sp>
      <p:sp>
        <p:nvSpPr>
          <p:cNvPr id="367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3676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081498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696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1201F7-8730-4BC4-9BFE-007BA29E89CF}" type="slidenum">
              <a:rPr lang="en-US" altLang="ro-RO" sz="1900" b="0" smtClean="0"/>
              <a:pPr/>
              <a:t>18</a:t>
            </a:fld>
            <a:endParaRPr lang="en-US" altLang="ro-RO" sz="1900" b="0" smtClean="0"/>
          </a:p>
        </p:txBody>
      </p:sp>
      <p:sp>
        <p:nvSpPr>
          <p:cNvPr id="369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0188" y="746125"/>
            <a:ext cx="4071937" cy="3054350"/>
          </a:xfrm>
          <a:solidFill>
            <a:srgbClr val="FFFFFF"/>
          </a:solidFill>
          <a:ln/>
        </p:spPr>
      </p:sp>
      <p:sp>
        <p:nvSpPr>
          <p:cNvPr id="36966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7232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38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3D4E9B-E5BD-4323-BC32-5E5ADA2834AB}" type="slidenum">
              <a:rPr lang="en-US" altLang="ro-RO" sz="1900" b="0" smtClean="0"/>
              <a:pPr/>
              <a:t>3</a:t>
            </a:fld>
            <a:endParaRPr lang="en-US" altLang="ro-RO" sz="1900" b="0" smtClean="0"/>
          </a:p>
        </p:txBody>
      </p:sp>
      <p:sp>
        <p:nvSpPr>
          <p:cNvPr id="338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89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62401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409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37562D-9BFD-48F0-8CBE-FC0DDEE637DD}" type="slidenum">
              <a:rPr lang="en-US" altLang="ro-RO" sz="1900" b="0" smtClean="0"/>
              <a:pPr/>
              <a:t>4</a:t>
            </a:fld>
            <a:endParaRPr lang="en-US" altLang="ro-RO" sz="1900" b="0" smtClean="0"/>
          </a:p>
        </p:txBody>
      </p:sp>
      <p:sp>
        <p:nvSpPr>
          <p:cNvPr id="340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09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05961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43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371EEF-CDE3-4FC1-8554-318098351A7F}" type="slidenum">
              <a:rPr lang="en-US" altLang="ro-RO" sz="1900" b="0" smtClean="0"/>
              <a:pPr/>
              <a:t>5</a:t>
            </a:fld>
            <a:endParaRPr lang="en-US" altLang="ro-RO" sz="1900" b="0" smtClean="0"/>
          </a:p>
        </p:txBody>
      </p:sp>
      <p:sp>
        <p:nvSpPr>
          <p:cNvPr id="343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30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14643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45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5457EA-D1D7-4C01-8C79-C25AB8265DB7}" type="slidenum">
              <a:rPr lang="en-US" altLang="ro-RO" sz="1900" b="0" smtClean="0"/>
              <a:pPr/>
              <a:t>6</a:t>
            </a:fld>
            <a:endParaRPr lang="en-US" altLang="ro-RO" sz="1900" b="0" smtClean="0"/>
          </a:p>
        </p:txBody>
      </p:sp>
      <p:sp>
        <p:nvSpPr>
          <p:cNvPr id="345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50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2219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471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97449F-2546-44D1-BF20-C4E8D646396F}" type="slidenum">
              <a:rPr lang="en-US" altLang="ro-RO" sz="1900" b="0" smtClean="0"/>
              <a:pPr/>
              <a:t>7</a:t>
            </a:fld>
            <a:endParaRPr lang="en-US" altLang="ro-RO" sz="1900" b="0" smtClean="0"/>
          </a:p>
        </p:txBody>
      </p:sp>
      <p:sp>
        <p:nvSpPr>
          <p:cNvPr id="347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71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3945194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491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3BDD20-D4DB-45AB-A60F-467005CCB042}" type="slidenum">
              <a:rPr lang="en-US" altLang="ro-RO" sz="1900" b="0" smtClean="0"/>
              <a:pPr/>
              <a:t>8</a:t>
            </a:fld>
            <a:endParaRPr lang="en-US" altLang="ro-RO" sz="1900" b="0" smtClean="0"/>
          </a:p>
        </p:txBody>
      </p:sp>
      <p:sp>
        <p:nvSpPr>
          <p:cNvPr id="349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158695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512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1A34D1-E5B4-4F1B-9922-2261E22308E9}" type="slidenum">
              <a:rPr lang="en-US" altLang="ro-RO" sz="1900" b="0" smtClean="0"/>
              <a:pPr/>
              <a:t>9</a:t>
            </a:fld>
            <a:endParaRPr lang="en-US" altLang="ro-RO" sz="1900" b="0" smtClean="0"/>
          </a:p>
        </p:txBody>
      </p:sp>
      <p:sp>
        <p:nvSpPr>
          <p:cNvPr id="351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12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50384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ro-RO" sz="1900" b="0" smtClean="0"/>
              <a:t>(C) 2006 Dan NICULA, PROIECTAREA CIRCUITELOR INTEGRATE</a:t>
            </a:r>
          </a:p>
        </p:txBody>
      </p:sp>
      <p:sp>
        <p:nvSpPr>
          <p:cNvPr id="3532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07975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66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19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7263" indent="-246063" defTabSz="1009650"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44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6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88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6063" indent="-246063" defTabSz="100965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ACA50F-A92C-46EF-B69F-72E38B246C6F}" type="slidenum">
              <a:rPr lang="en-US" altLang="ro-RO" sz="1900" b="0" smtClean="0"/>
              <a:pPr/>
              <a:t>10</a:t>
            </a:fld>
            <a:endParaRPr lang="en-US" altLang="ro-RO" sz="1900" b="0" smtClean="0"/>
          </a:p>
        </p:txBody>
      </p:sp>
      <p:sp>
        <p:nvSpPr>
          <p:cNvPr id="353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32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9038" tIns="49517" rIns="99038" bIns="49517"/>
          <a:lstStyle/>
          <a:p>
            <a:endParaRPr lang="en-AU" altLang="ro-RO" smtClean="0"/>
          </a:p>
        </p:txBody>
      </p:sp>
    </p:spTree>
    <p:extLst>
      <p:ext uri="{BB962C8B-B14F-4D97-AF65-F5344CB8AC3E}">
        <p14:creationId xmlns:p14="http://schemas.microsoft.com/office/powerpoint/2010/main" val="281397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1D8F-98E4-4619-B56F-523A86F9FC55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UT Sans" panose="00000500000000000000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T Sans" panose="00000500000000000000" pitchFamily="50" charset="0"/>
              </a:defRPr>
            </a:lvl1pPr>
            <a:lvl2pPr marL="628650" indent="-285750">
              <a:buFont typeface="Wingdings" panose="05000000000000000000" pitchFamily="2" charset="2"/>
              <a:buChar char="§"/>
              <a:defRPr>
                <a:latin typeface="UT Sans" panose="00000500000000000000" pitchFamily="50" charset="0"/>
              </a:defRPr>
            </a:lvl2pPr>
            <a:lvl3pPr marL="857250" indent="-171450">
              <a:buFont typeface="Wingdings" panose="05000000000000000000" pitchFamily="2" charset="2"/>
              <a:buChar char="§"/>
              <a:defRPr>
                <a:latin typeface="UT Sans" panose="00000500000000000000" pitchFamily="50" charset="0"/>
              </a:defRPr>
            </a:lvl3pPr>
            <a:lvl4pPr>
              <a:defRPr>
                <a:latin typeface="UT Sans" panose="00000500000000000000" pitchFamily="50" charset="0"/>
              </a:defRPr>
            </a:lvl4pPr>
            <a:lvl5pPr>
              <a:defRPr>
                <a:latin typeface="UT Sans" panose="00000500000000000000" pitchFamily="50" charset="0"/>
              </a:defRPr>
            </a:lvl5pPr>
          </a:lstStyle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UT Sans Light" panose="00000500000000000000" pitchFamily="50" charset="0"/>
              </a:defRPr>
            </a:lvl1pPr>
          </a:lstStyle>
          <a:p>
            <a:fld id="{735A3DBB-FBA3-4A4C-B7D7-E60F12564F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642250" y="6430913"/>
            <a:ext cx="216000" cy="216000"/>
            <a:chOff x="8064388" y="4417764"/>
            <a:chExt cx="216000" cy="216000"/>
          </a:xfrm>
        </p:grpSpPr>
        <p:sp>
          <p:nvSpPr>
            <p:cNvPr id="8" name="Rectangle 7"/>
            <p:cNvSpPr/>
            <p:nvPr/>
          </p:nvSpPr>
          <p:spPr>
            <a:xfrm>
              <a:off x="8064388" y="4417764"/>
              <a:ext cx="216000" cy="216000"/>
            </a:xfrm>
            <a:prstGeom prst="rect">
              <a:avLst/>
            </a:prstGeom>
            <a:solidFill>
              <a:srgbClr val="006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35834" y="4489210"/>
              <a:ext cx="73108" cy="73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36836"/>
            <a:ext cx="1944216" cy="5310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FA28-D78D-4ECC-A34D-4619CF2A0FDF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0BD8-2142-4306-AB1E-0457DA41AEAE}" type="datetime1">
              <a:rPr lang="en-US" smtClean="0"/>
              <a:t>3/31/2020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2pPr marL="342900" indent="0">
              <a:buNone/>
              <a:defRPr/>
            </a:lvl2pPr>
          </a:lstStyle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marL="342900" indent="-342900" algn="just">
              <a:buBlip>
                <a:blip r:embed="rId2"/>
              </a:buBlip>
            </a:pPr>
            <a:r>
              <a:rPr lang="en-US" dirty="0" smtClean="0"/>
              <a:t>Click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F662-0DD4-413E-B2CB-B91534FCBD2C}" type="datetime1">
              <a:rPr lang="en-US" smtClean="0"/>
              <a:t>3/31/2020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Blip>
                <a:blip r:embed="rId8"/>
              </a:buBlip>
            </a:pPr>
            <a:r>
              <a:rPr lang="en-US" dirty="0" smtClean="0"/>
              <a:t>Click to edit Master text </a:t>
            </a:r>
            <a:r>
              <a:rPr lang="en-US" dirty="0" err="1" smtClean="0"/>
              <a:t>stylesClick</a:t>
            </a:r>
            <a:r>
              <a:rPr lang="en-US" dirty="0" smtClean="0"/>
              <a:t> to edit Master text</a:t>
            </a:r>
            <a:endParaRPr lang="ro-RO" sz="2000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F7F1-597A-40CE-9B83-7E25BD94D0E1}" type="datetime1">
              <a:rPr lang="en-US" smtClean="0"/>
              <a:t>3/31/2020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1">
                <a:solidFill>
                  <a:schemeClr val="tx1">
                    <a:tint val="75000"/>
                  </a:schemeClr>
                </a:solidFill>
                <a:latin typeface="UT Sans Light" panose="00000500000000000000" pitchFamily="50" charset="0"/>
              </a:defRPr>
            </a:lvl1pPr>
          </a:lstStyle>
          <a:p>
            <a:r>
              <a:rPr lang="ro-RO" smtClean="0"/>
              <a:t>Electronică Digitală - dan.nicula@unitbv.ro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smtClean="0">
                <a:latin typeface="UT Sans Bold" pitchFamily="50" charset="0"/>
              </a:rPr>
              <a:t>PROIECTAREA</a:t>
            </a:r>
          </a:p>
          <a:p>
            <a:r>
              <a:rPr lang="ro-RO" sz="3600" dirty="0" smtClean="0">
                <a:latin typeface="UT Sans Bold" pitchFamily="50" charset="0"/>
              </a:rPr>
              <a:t>CIRCUITELOR</a:t>
            </a:r>
          </a:p>
          <a:p>
            <a:r>
              <a:rPr lang="ro-RO" sz="3600" dirty="0" smtClean="0">
                <a:latin typeface="UT Sans Bold" pitchFamily="50" charset="0"/>
              </a:rPr>
              <a:t>INTEGRATE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828" y="2891325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smtClean="0"/>
              <a:t>Traian Tulbure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Layout SRAM</a:t>
            </a:r>
          </a:p>
        </p:txBody>
      </p:sp>
      <p:sp>
        <p:nvSpPr>
          <p:cNvPr id="3522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8FFD32-18CB-4A88-A81C-8EA7CC8F09B6}" type="slidenum">
              <a:rPr lang="en-US" altLang="en-US" sz="1292" b="0" i="0">
                <a:latin typeface="Arial" panose="020B0604020202020204" pitchFamily="34" charset="0"/>
              </a:rPr>
              <a:pPr/>
              <a:t>10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352262" name="Object 1"/>
          <p:cNvGraphicFramePr>
            <a:graphicFrameLocks noChangeAspect="1"/>
          </p:cNvGraphicFramePr>
          <p:nvPr/>
        </p:nvGraphicFramePr>
        <p:xfrm>
          <a:off x="451339" y="1633905"/>
          <a:ext cx="2688981" cy="387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Visio" r:id="rId4" imgW="1263396" imgH="1816608" progId="Visio.Drawing.11">
                  <p:embed/>
                </p:oleObj>
              </mc:Choice>
              <mc:Fallback>
                <p:oleObj name="Visio" r:id="rId4" imgW="1263396" imgH="18166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39" y="1633905"/>
                        <a:ext cx="2688981" cy="3871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3" name="Object 2"/>
          <p:cNvGraphicFramePr>
            <a:graphicFrameLocks noChangeAspect="1"/>
          </p:cNvGraphicFramePr>
          <p:nvPr/>
        </p:nvGraphicFramePr>
        <p:xfrm>
          <a:off x="3109547" y="1633904"/>
          <a:ext cx="5924550" cy="406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Visio" r:id="rId6" imgW="5788152" imgH="3968496" progId="Visio.Drawing.11">
                  <p:embed/>
                </p:oleObj>
              </mc:Choice>
              <mc:Fallback>
                <p:oleObj name="Visio" r:id="rId6" imgW="5788152" imgH="39684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547" y="1633904"/>
                        <a:ext cx="5924550" cy="4067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49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4.3. DRAM – Dynamic RAM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Informația este stocată sub forma de </a:t>
            </a:r>
            <a:r>
              <a:rPr lang="ro-RO" altLang="ro-RO" b="1" dirty="0" smtClean="0"/>
              <a:t>sarcină electrică într-un capacitor</a:t>
            </a:r>
            <a:r>
              <a:rPr lang="ro-RO" altLang="ro-RO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Necesită reîmprospătarea (engl. </a:t>
            </a:r>
            <a:r>
              <a:rPr lang="ro-RO" altLang="ro-RO" i="1" dirty="0" smtClean="0"/>
              <a:t>refresh</a:t>
            </a:r>
            <a:r>
              <a:rPr lang="ro-RO" altLang="ro-RO" dirty="0" smtClean="0"/>
              <a:t>) informației datorită curenților reziduali prin capacitor.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Cea mai mică suprafață a celulei de memorie, mult mai mică decât a celulei SRAM.</a:t>
            </a:r>
          </a:p>
        </p:txBody>
      </p:sp>
      <p:sp>
        <p:nvSpPr>
          <p:cNvPr id="3543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A05EF8-CDCF-4D71-8C2F-A5168B8E1728}" type="slidenum">
              <a:rPr lang="en-US" altLang="en-US" sz="1292" b="0" i="0">
                <a:latin typeface="Arial" panose="020B0604020202020204" pitchFamily="34" charset="0"/>
              </a:rPr>
              <a:pPr/>
              <a:t>11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1T DRAM Cell</a:t>
            </a:r>
          </a:p>
        </p:txBody>
      </p:sp>
      <p:sp>
        <p:nvSpPr>
          <p:cNvPr id="3563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BF9C89-6709-436C-A172-4CF03F95854E}" type="slidenum">
              <a:rPr lang="en-US" altLang="en-US" sz="1292" b="0" i="0">
                <a:latin typeface="Arial" panose="020B0604020202020204" pitchFamily="34" charset="0"/>
              </a:rPr>
              <a:pPr/>
              <a:t>12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563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377" y="1502020"/>
            <a:ext cx="4218843" cy="4487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7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81789F-6C82-470C-838C-9D942B62B05E}" type="slidenum">
              <a:rPr lang="en-US" altLang="en-US" sz="1292" b="0" i="0">
                <a:latin typeface="Arial" panose="020B0604020202020204" pitchFamily="34" charset="0"/>
              </a:rPr>
              <a:pPr/>
              <a:t>13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sp>
        <p:nvSpPr>
          <p:cNvPr id="3584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l"/>
            <a:r>
              <a:rPr lang="ro-RO" altLang="ro-RO" b="1" dirty="0"/>
              <a:t>Temă</a:t>
            </a:r>
            <a:r>
              <a:rPr lang="ro-RO" altLang="ro-RO" dirty="0"/>
              <a:t>: </a:t>
            </a:r>
            <a:br>
              <a:rPr lang="ro-RO" altLang="ro-RO" dirty="0"/>
            </a:br>
            <a:r>
              <a:rPr lang="ro-RO" altLang="ro-RO" dirty="0"/>
              <a:t>T</a:t>
            </a:r>
            <a:r>
              <a:rPr lang="en-US" altLang="ro-RO" dirty="0" err="1"/>
              <a:t>ehnologia</a:t>
            </a:r>
            <a:r>
              <a:rPr lang="en-US" altLang="ro-RO" dirty="0"/>
              <a:t> de </a:t>
            </a:r>
            <a:r>
              <a:rPr lang="en-US" altLang="ro-RO" dirty="0" err="1"/>
              <a:t>realizare</a:t>
            </a:r>
            <a:r>
              <a:rPr lang="en-US" altLang="ro-RO" dirty="0"/>
              <a:t> a </a:t>
            </a:r>
            <a:r>
              <a:rPr lang="ro-RO" altLang="ro-RO" dirty="0"/>
              <a:t>memoriilor dinamice</a:t>
            </a:r>
            <a:endParaRPr lang="en-US" altLang="ro-RO" dirty="0"/>
          </a:p>
        </p:txBody>
      </p:sp>
      <p:sp>
        <p:nvSpPr>
          <p:cNvPr id="358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70" y="2763716"/>
            <a:ext cx="8532935" cy="3478823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Celula DRAM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Tipuri de memorii DRAM</a:t>
            </a:r>
          </a:p>
        </p:txBody>
      </p:sp>
      <p:pic>
        <p:nvPicPr>
          <p:cNvPr id="358407" name="Picture 11" descr="http://evantage.files.wordpress.com/2011/04/www_glob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85011"/>
            <a:ext cx="1793164" cy="134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08" name="Picture 2" descr="http://img.tfd.com/cde/DRAM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85" y="3363058"/>
            <a:ext cx="2419350" cy="292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36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Trench Capacitor – DRAM Cell</a:t>
            </a:r>
          </a:p>
        </p:txBody>
      </p:sp>
      <p:sp>
        <p:nvSpPr>
          <p:cNvPr id="3604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74E559-06D0-40E3-9399-D03F50FC6E26}" type="slidenum">
              <a:rPr lang="en-US" altLang="en-US" sz="1292" b="0" i="0">
                <a:latin typeface="Arial" panose="020B0604020202020204" pitchFamily="34" charset="0"/>
              </a:rPr>
              <a:pPr/>
              <a:t>14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604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20" y="1377462"/>
            <a:ext cx="2990850" cy="482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045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1" y="1701312"/>
            <a:ext cx="4009292" cy="336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1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4.4. ROM – Read-Only Memory</a:t>
            </a:r>
          </a:p>
        </p:txBody>
      </p:sp>
      <p:sp>
        <p:nvSpPr>
          <p:cNvPr id="3625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64BA57-F16D-4B01-BB84-693F2CACDAD4}" type="slidenum">
              <a:rPr lang="en-US" altLang="en-US" sz="1292" b="0" i="0">
                <a:latin typeface="Arial" panose="020B0604020202020204" pitchFamily="34" charset="0"/>
              </a:rPr>
              <a:pPr/>
              <a:t>15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6250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81" y="1415561"/>
            <a:ext cx="5416062" cy="350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995854"/>
            <a:ext cx="3417277" cy="228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3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Celula de memorie Flash</a:t>
            </a:r>
          </a:p>
        </p:txBody>
      </p:sp>
      <p:sp>
        <p:nvSpPr>
          <p:cNvPr id="3645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EA1D27-6846-4B11-8222-909A03442009}" type="slidenum">
              <a:rPr lang="en-US" altLang="en-US" sz="1292" b="0" i="0">
                <a:latin typeface="Arial" panose="020B0604020202020204" pitchFamily="34" charset="0"/>
              </a:rPr>
              <a:pPr/>
              <a:t>16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645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66" y="2165839"/>
            <a:ext cx="7514492" cy="332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7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Memoria Flash</a:t>
            </a:r>
            <a:endParaRPr lang="en-US" altLang="ro-RO" smtClean="0"/>
          </a:p>
        </p:txBody>
      </p:sp>
      <p:sp>
        <p:nvSpPr>
          <p:cNvPr id="3665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94CE6E-D250-4AFF-A721-4DBA24521A5E}" type="slidenum">
              <a:rPr lang="en-US" altLang="en-US" sz="1292" b="0" i="0">
                <a:latin typeface="Arial" panose="020B0604020202020204" pitchFamily="34" charset="0"/>
              </a:rPr>
              <a:pPr/>
              <a:t>17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66598" name="Picture 12" descr="embedded system cour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6" y="1481504"/>
            <a:ext cx="7312269" cy="44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8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Memoria Flash</a:t>
            </a:r>
            <a:endParaRPr lang="en-US" altLang="ro-RO" smtClean="0"/>
          </a:p>
        </p:txBody>
      </p:sp>
      <p:sp>
        <p:nvSpPr>
          <p:cNvPr id="3686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41DF95-410A-4CD6-985A-C502698492F8}" type="slidenum">
              <a:rPr lang="en-US" altLang="en-US" sz="1292" b="0" i="0">
                <a:latin typeface="Arial" panose="020B0604020202020204" pitchFamily="34" charset="0"/>
              </a:rPr>
              <a:pPr/>
              <a:t>18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686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81" y="2963008"/>
            <a:ext cx="8440615" cy="17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4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CAPITOLUL </a:t>
            </a:r>
            <a:r>
              <a:rPr lang="ro-RO" altLang="ro-RO" smtClean="0"/>
              <a:t>4</a:t>
            </a:r>
            <a:r>
              <a:rPr lang="en-US" altLang="ro-RO" smtClean="0"/>
              <a:t> - </a:t>
            </a:r>
            <a:r>
              <a:rPr lang="ro-RO" altLang="ro-RO" b="1" smtClean="0"/>
              <a:t>Memorii</a:t>
            </a:r>
            <a:endParaRPr lang="en-US" altLang="ro-RO" b="1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ro-RO" dirty="0" smtClean="0"/>
              <a:t>4.1. Introducere</a:t>
            </a:r>
          </a:p>
          <a:p>
            <a:pPr marL="0" indent="0">
              <a:buNone/>
            </a:pPr>
            <a:r>
              <a:rPr lang="ro-RO" altLang="ro-RO" dirty="0" smtClean="0"/>
              <a:t>4.2. SRAM</a:t>
            </a:r>
          </a:p>
          <a:p>
            <a:pPr marL="0" indent="0">
              <a:buNone/>
            </a:pPr>
            <a:r>
              <a:rPr lang="ro-RO" altLang="ro-RO" dirty="0" smtClean="0"/>
              <a:t>4.3. DRAM</a:t>
            </a:r>
          </a:p>
          <a:p>
            <a:pPr marL="0" indent="0">
              <a:buNone/>
            </a:pPr>
            <a:r>
              <a:rPr lang="ro-RO" altLang="ro-RO" dirty="0" smtClean="0"/>
              <a:t>4.4. ROM</a:t>
            </a:r>
            <a:endParaRPr lang="en-US" altLang="ro-RO" dirty="0" smtClean="0"/>
          </a:p>
        </p:txBody>
      </p:sp>
      <p:sp>
        <p:nvSpPr>
          <p:cNvPr id="3358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F6C3B1-D14E-4DEA-906E-C84CC06F207A}" type="slidenum">
              <a:rPr lang="en-US" altLang="en-US" sz="1292" b="0" i="0">
                <a:latin typeface="Arial" panose="020B0604020202020204" pitchFamily="34" charset="0"/>
              </a:rPr>
              <a:pPr/>
              <a:t>2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4.1.</a:t>
            </a:r>
            <a:r>
              <a:rPr lang="en-US" altLang="ro-RO" smtClean="0"/>
              <a:t> </a:t>
            </a:r>
            <a:r>
              <a:rPr lang="ro-RO" altLang="ro-RO" smtClean="0"/>
              <a:t>Introducere – Categorii de memorii</a:t>
            </a:r>
            <a:endParaRPr lang="en-US" altLang="ro-RO" smtClean="0"/>
          </a:p>
        </p:txBody>
      </p:sp>
      <p:sp>
        <p:nvSpPr>
          <p:cNvPr id="3379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27D877-A572-49FE-85E9-EE15D9F97948}" type="slidenum">
              <a:rPr lang="en-US" altLang="en-US" sz="1292" b="0" i="0">
                <a:latin typeface="Arial" panose="020B0604020202020204" pitchFamily="34" charset="0"/>
              </a:rPr>
              <a:pPr/>
              <a:t>3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3792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6" y="1633904"/>
            <a:ext cx="7385538" cy="41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1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dirty="0" smtClean="0"/>
              <a:t>Clasificări</a:t>
            </a:r>
            <a:r>
              <a:rPr lang="en-US" altLang="ro-RO" dirty="0" smtClean="0"/>
              <a:t> ale </a:t>
            </a:r>
            <a:r>
              <a:rPr lang="en-US" altLang="ro-RO" dirty="0" err="1" smtClean="0"/>
              <a:t>memoriilor</a:t>
            </a:r>
            <a:endParaRPr lang="en-US" altLang="ro-RO" dirty="0" smtClean="0"/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370" y="2096852"/>
            <a:ext cx="8466992" cy="41456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b="1" dirty="0" smtClean="0"/>
              <a:t>ROM</a:t>
            </a:r>
            <a:r>
              <a:rPr lang="ro-RO" altLang="ro-RO" dirty="0" smtClean="0"/>
              <a:t> = Read Only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b="1" dirty="0" smtClean="0"/>
              <a:t>RAM</a:t>
            </a:r>
            <a:r>
              <a:rPr lang="ro-RO" altLang="ro-RO" dirty="0" smtClean="0"/>
              <a:t> = Random Acces Memory (Read/Write Memory)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Volatile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Nevolatile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altLang="ro-RO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Statice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Dinamice</a:t>
            </a:r>
          </a:p>
          <a:p>
            <a:endParaRPr lang="ro-RO" altLang="ro-RO" dirty="0" smtClean="0"/>
          </a:p>
        </p:txBody>
      </p:sp>
      <p:sp>
        <p:nvSpPr>
          <p:cNvPr id="3399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C946D2-B766-4849-8B05-4391557C90D1}" type="slidenum">
              <a:rPr lang="en-US" altLang="en-US" sz="1292" b="0" i="0">
                <a:latin typeface="Arial" panose="020B0604020202020204" pitchFamily="34" charset="0"/>
              </a:rPr>
              <a:pPr/>
              <a:t>4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Memorii nevolatile accesibile doar pentru citire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b="1" dirty="0" smtClean="0"/>
              <a:t>Mask ROM </a:t>
            </a:r>
            <a:r>
              <a:rPr lang="ro-RO" altLang="ro-RO" dirty="0" smtClean="0"/>
              <a:t>– programabilă la fabricație (hardwired)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b="1" dirty="0" smtClean="0"/>
              <a:t>Programmable ROM </a:t>
            </a:r>
            <a:r>
              <a:rPr lang="ro-RO" altLang="ro-RO" dirty="0" smtClean="0"/>
              <a:t>(</a:t>
            </a:r>
            <a:r>
              <a:rPr lang="ro-RO" altLang="ro-RO" i="1" dirty="0" smtClean="0"/>
              <a:t>PROM</a:t>
            </a:r>
            <a:r>
              <a:rPr lang="ro-RO" altLang="ro-RO" dirty="0" smtClean="0"/>
              <a:t>) – programabilă o singură dată de către utilizator (fuzible arse la tensiuni mai mari decât cele de utilizare normală)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b="1" dirty="0" smtClean="0"/>
              <a:t>Erasable PROM </a:t>
            </a:r>
            <a:r>
              <a:rPr lang="ro-RO" altLang="ro-RO" dirty="0" smtClean="0"/>
              <a:t>(</a:t>
            </a:r>
            <a:r>
              <a:rPr lang="ro-RO" altLang="ro-RO" i="1" dirty="0" smtClean="0"/>
              <a:t>EPROM</a:t>
            </a:r>
            <a:r>
              <a:rPr lang="ro-RO" altLang="ro-RO" dirty="0" smtClean="0"/>
              <a:t>) – informația este stocată ca sarcină electrică, posibil de șters cu raze ultra-violete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b="1" dirty="0" smtClean="0"/>
              <a:t>Electrical Erasable PROM </a:t>
            </a:r>
            <a:r>
              <a:rPr lang="ro-RO" altLang="ro-RO" dirty="0" smtClean="0"/>
              <a:t>(</a:t>
            </a:r>
            <a:r>
              <a:rPr lang="ro-RO" altLang="ro-RO" i="1" dirty="0" smtClean="0"/>
              <a:t>EEPROM</a:t>
            </a:r>
            <a:r>
              <a:rPr lang="ro-RO" altLang="ro-RO" dirty="0" smtClean="0"/>
              <a:t>) = posibil de șters în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b="1" dirty="0" smtClean="0"/>
              <a:t>Flash</a:t>
            </a:r>
            <a:r>
              <a:rPr lang="ro-RO" altLang="ro-RO" dirty="0" smtClean="0"/>
              <a:t> = variantă de EEPROM cu posibilitate de ștergere la nivel de bloc</a:t>
            </a:r>
          </a:p>
        </p:txBody>
      </p:sp>
      <p:sp>
        <p:nvSpPr>
          <p:cNvPr id="3420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D8B58C-1AAD-41D1-BDA6-AB8C04D88B3C}" type="slidenum">
              <a:rPr lang="en-US" altLang="en-US" sz="1292" b="0" i="0">
                <a:latin typeface="Arial" panose="020B0604020202020204" pitchFamily="34" charset="0"/>
              </a:rPr>
              <a:pPr/>
              <a:t>5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3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Arhitectura matricii de memorie</a:t>
            </a:r>
          </a:p>
        </p:txBody>
      </p:sp>
      <p:sp>
        <p:nvSpPr>
          <p:cNvPr id="3440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AD0CDE-7969-4C32-99C4-AC76F8E9420E}" type="slidenum">
              <a:rPr lang="en-US" altLang="en-US" sz="1292" b="0" i="0">
                <a:latin typeface="Arial" panose="020B0604020202020204" pitchFamily="34" charset="0"/>
              </a:rPr>
              <a:pPr/>
              <a:t>6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4407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85" y="1302728"/>
            <a:ext cx="5537689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8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4.2. SRAM – Static RAM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Informația este stocată </a:t>
            </a:r>
            <a:r>
              <a:rPr lang="ro-RO" altLang="ro-RO" b="1" dirty="0" smtClean="0"/>
              <a:t>în interiorul structurii </a:t>
            </a:r>
            <a:r>
              <a:rPr lang="ro-RO" altLang="ro-RO" dirty="0" smtClean="0"/>
              <a:t>de circuit (</a:t>
            </a:r>
            <a:r>
              <a:rPr lang="ro-RO" altLang="ro-RO" b="1" dirty="0" smtClean="0"/>
              <a:t>buclă</a:t>
            </a:r>
            <a:r>
              <a:rPr lang="ro-RO" altLang="ro-RO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Suprafața celulei de memorie mai mică decât a unui bistabil.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altLang="ro-RO" dirty="0" smtClean="0"/>
              <a:t>Pentru realizare în tehnologie CMOS nu sunt necesare etape suplimentare.</a:t>
            </a:r>
          </a:p>
        </p:txBody>
      </p:sp>
      <p:sp>
        <p:nvSpPr>
          <p:cNvPr id="346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702657-9A27-48A5-912B-FE25863D7C8F}" type="slidenum">
              <a:rPr lang="en-US" altLang="en-US" sz="1292" b="0" i="0">
                <a:latin typeface="Arial" panose="020B0604020202020204" pitchFamily="34" charset="0"/>
              </a:rPr>
              <a:pPr/>
              <a:t>7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12T SRAM Cell</a:t>
            </a:r>
          </a:p>
        </p:txBody>
      </p:sp>
      <p:sp>
        <p:nvSpPr>
          <p:cNvPr id="3481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103CEA-3557-42B9-AF07-516DED879EB7}" type="slidenum">
              <a:rPr lang="en-US" altLang="en-US" sz="1292" b="0" i="0">
                <a:latin typeface="Arial" panose="020B0604020202020204" pitchFamily="34" charset="0"/>
              </a:rPr>
              <a:pPr/>
              <a:t>8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graphicFrame>
        <p:nvGraphicFramePr>
          <p:cNvPr id="348166" name="Object 1"/>
          <p:cNvGraphicFramePr>
            <a:graphicFrameLocks noChangeAspect="1"/>
          </p:cNvGraphicFramePr>
          <p:nvPr/>
        </p:nvGraphicFramePr>
        <p:xfrm>
          <a:off x="517281" y="1502020"/>
          <a:ext cx="3862754" cy="405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Visio" r:id="rId4" imgW="1405128" imgH="1472184" progId="Visio.Drawing.11">
                  <p:embed/>
                </p:oleObj>
              </mc:Choice>
              <mc:Fallback>
                <p:oleObj name="Visio" r:id="rId4" imgW="1405128" imgH="147218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81" y="1502020"/>
                        <a:ext cx="3862754" cy="4053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7" name="Object 2"/>
          <p:cNvGraphicFramePr>
            <a:graphicFrameLocks noChangeAspect="1"/>
          </p:cNvGraphicFramePr>
          <p:nvPr/>
        </p:nvGraphicFramePr>
        <p:xfrm>
          <a:off x="4904643" y="1434612"/>
          <a:ext cx="3730869" cy="4412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Visio" r:id="rId6" imgW="1812036" imgH="2139696" progId="Visio.Drawing.11">
                  <p:embed/>
                </p:oleObj>
              </mc:Choice>
              <mc:Fallback>
                <p:oleObj name="Visio" r:id="rId6" imgW="1812036" imgH="21396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643" y="1434612"/>
                        <a:ext cx="3730869" cy="4412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3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ro-RO" smtClean="0"/>
              <a:t>6T SRAM Cell</a:t>
            </a:r>
          </a:p>
        </p:txBody>
      </p:sp>
      <p:sp>
        <p:nvSpPr>
          <p:cNvPr id="3502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6A0BEB-ED94-4416-8458-55E11A4754FA}" type="slidenum">
              <a:rPr lang="en-US" altLang="en-US" sz="1292" b="0" i="0">
                <a:latin typeface="Arial" panose="020B0604020202020204" pitchFamily="34" charset="0"/>
              </a:rPr>
              <a:pPr/>
              <a:t>9</a:t>
            </a:fld>
            <a:endParaRPr lang="en-US" altLang="en-US" sz="1292" b="0" i="0">
              <a:latin typeface="Arial" panose="020B0604020202020204" pitchFamily="34" charset="0"/>
            </a:endParaRPr>
          </a:p>
        </p:txBody>
      </p:sp>
      <p:pic>
        <p:nvPicPr>
          <p:cNvPr id="3502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7" y="1434612"/>
            <a:ext cx="5051181" cy="323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02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1" y="3132993"/>
            <a:ext cx="4393223" cy="325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467</Words>
  <Application>Microsoft Office PowerPoint</Application>
  <PresentationFormat>On-screen Show (4:3)</PresentationFormat>
  <Paragraphs>97</Paragraphs>
  <Slides>18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UT Sans</vt:lpstr>
      <vt:lpstr>UT Sans Bold</vt:lpstr>
      <vt:lpstr>UT Sans Light</vt:lpstr>
      <vt:lpstr>Wingdings</vt:lpstr>
      <vt:lpstr>Office Theme</vt:lpstr>
      <vt:lpstr>Visio</vt:lpstr>
      <vt:lpstr>PowerPoint Presentation</vt:lpstr>
      <vt:lpstr>CAPITOLUL 4 - Memorii</vt:lpstr>
      <vt:lpstr>4.1. Introducere – Categorii de memorii</vt:lpstr>
      <vt:lpstr>Clasificări ale memoriilor</vt:lpstr>
      <vt:lpstr>Memorii nevolatile accesibile doar pentru citire</vt:lpstr>
      <vt:lpstr>Arhitectura matricii de memorie</vt:lpstr>
      <vt:lpstr>4.2. SRAM – Static RAM</vt:lpstr>
      <vt:lpstr>12T SRAM Cell</vt:lpstr>
      <vt:lpstr>6T SRAM Cell</vt:lpstr>
      <vt:lpstr>Layout SRAM</vt:lpstr>
      <vt:lpstr>4.3. DRAM – Dynamic RAM</vt:lpstr>
      <vt:lpstr>1T DRAM Cell</vt:lpstr>
      <vt:lpstr>Temă:  Tehnologia de realizare a memoriilor dinamice</vt:lpstr>
      <vt:lpstr>Trench Capacitor – DRAM Cell</vt:lpstr>
      <vt:lpstr>4.4. ROM – Read-Only Memory</vt:lpstr>
      <vt:lpstr>Celula de memorie Flash</vt:lpstr>
      <vt:lpstr>Memoria Flash</vt:lpstr>
      <vt:lpstr>Memoria Flash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Adi</cp:lastModifiedBy>
  <cp:revision>63</cp:revision>
  <dcterms:created xsi:type="dcterms:W3CDTF">2017-10-19T09:49:50Z</dcterms:created>
  <dcterms:modified xsi:type="dcterms:W3CDTF">2020-03-31T18:29:51Z</dcterms:modified>
</cp:coreProperties>
</file>