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34" r:id="rId1"/>
  </p:sldMasterIdLst>
  <p:notesMasterIdLst>
    <p:notesMasterId r:id="rId24"/>
  </p:notesMasterIdLst>
  <p:sldIdLst>
    <p:sldId id="256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5198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4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3A0EA-43E2-40FA-BDD9-7CF63E5B825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7502-A3D8-4149-9E28-B3DB13D2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71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535422-7985-4414-ABC9-41E549D09AE9}" type="slidenum">
              <a:rPr lang="en-US" altLang="ro-RO" sz="1900" b="0" smtClean="0"/>
              <a:pPr/>
              <a:t>2</a:t>
            </a:fld>
            <a:endParaRPr lang="en-US" altLang="ro-RO" sz="1900" b="0" smtClean="0"/>
          </a:p>
        </p:txBody>
      </p:sp>
      <p:sp>
        <p:nvSpPr>
          <p:cNvPr id="371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3717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11196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90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AAF4B-78B8-47A0-95B8-2A3826CB4E69}" type="slidenum">
              <a:rPr lang="en-US" altLang="ro-RO" sz="1900" b="0" smtClean="0"/>
              <a:pPr/>
              <a:t>11</a:t>
            </a:fld>
            <a:endParaRPr lang="en-US" altLang="ro-RO" sz="1900" b="0" smtClean="0"/>
          </a:p>
        </p:txBody>
      </p:sp>
      <p:sp>
        <p:nvSpPr>
          <p:cNvPr id="390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01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34379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92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9F921-7B6F-448B-9513-51F53A23BB87}" type="slidenum">
              <a:rPr lang="en-US" altLang="ro-RO" sz="1900" b="0" smtClean="0"/>
              <a:pPr/>
              <a:t>12</a:t>
            </a:fld>
            <a:endParaRPr lang="en-US" altLang="ro-RO" sz="1900" b="0" smtClean="0"/>
          </a:p>
        </p:txBody>
      </p:sp>
      <p:sp>
        <p:nvSpPr>
          <p:cNvPr id="392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21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015792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94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DA575B-4F75-49C6-9FC6-522A02D94FD8}" type="slidenum">
              <a:rPr lang="en-US" altLang="ro-RO" sz="1900" b="0" smtClean="0"/>
              <a:pPr/>
              <a:t>13</a:t>
            </a:fld>
            <a:endParaRPr lang="en-US" altLang="ro-RO" sz="1900" b="0" smtClean="0"/>
          </a:p>
        </p:txBody>
      </p:sp>
      <p:sp>
        <p:nvSpPr>
          <p:cNvPr id="394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42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386628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96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C3FC9C-51A4-45D2-BF71-81679383D35F}" type="slidenum">
              <a:rPr lang="en-US" altLang="ro-RO" sz="1900" b="0" smtClean="0"/>
              <a:pPr/>
              <a:t>14</a:t>
            </a:fld>
            <a:endParaRPr lang="en-US" altLang="ro-RO" sz="1900" b="0" smtClean="0"/>
          </a:p>
        </p:txBody>
      </p:sp>
      <p:sp>
        <p:nvSpPr>
          <p:cNvPr id="396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62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08058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98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F1E660-056A-4D43-84DD-03B86DE1B399}" type="slidenum">
              <a:rPr lang="en-US" altLang="ro-RO" sz="1900" b="0" smtClean="0"/>
              <a:pPr/>
              <a:t>15</a:t>
            </a:fld>
            <a:endParaRPr lang="en-US" altLang="ro-RO" sz="1900" b="0" smtClean="0"/>
          </a:p>
        </p:txBody>
      </p:sp>
      <p:sp>
        <p:nvSpPr>
          <p:cNvPr id="398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8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309480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00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90593A-F8FA-4550-B18C-CEEEF3675CCF}" type="slidenum">
              <a:rPr lang="en-US" altLang="ro-RO" sz="1900" b="0" smtClean="0"/>
              <a:pPr/>
              <a:t>16</a:t>
            </a:fld>
            <a:endParaRPr lang="en-US" altLang="ro-RO" sz="1900" b="0" smtClean="0"/>
          </a:p>
        </p:txBody>
      </p:sp>
      <p:sp>
        <p:nvSpPr>
          <p:cNvPr id="400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03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65797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02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A7A2E4-F519-45EE-8F82-2F5C145B8483}" type="slidenum">
              <a:rPr lang="en-US" altLang="ro-RO" sz="1900" b="0" smtClean="0"/>
              <a:pPr/>
              <a:t>17</a:t>
            </a:fld>
            <a:endParaRPr lang="en-US" altLang="ro-RO" sz="1900" b="0" smtClean="0"/>
          </a:p>
        </p:txBody>
      </p:sp>
      <p:sp>
        <p:nvSpPr>
          <p:cNvPr id="402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2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4563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04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43C86A-BCF8-498C-B361-3DDBE5F95F6C}" type="slidenum">
              <a:rPr lang="en-US" altLang="ro-RO" sz="1900" b="0" smtClean="0"/>
              <a:pPr/>
              <a:t>18</a:t>
            </a:fld>
            <a:endParaRPr lang="en-US" altLang="ro-RO" sz="1900" b="0" smtClean="0"/>
          </a:p>
        </p:txBody>
      </p:sp>
      <p:sp>
        <p:nvSpPr>
          <p:cNvPr id="404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44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891555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06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CFA866-9274-4A47-AB1C-FAD3D9C51E08}" type="slidenum">
              <a:rPr lang="en-US" altLang="ro-RO" sz="1900" b="0" smtClean="0"/>
              <a:pPr/>
              <a:t>19</a:t>
            </a:fld>
            <a:endParaRPr lang="en-US" altLang="ro-RO" sz="1900" b="0" smtClean="0"/>
          </a:p>
        </p:txBody>
      </p:sp>
      <p:sp>
        <p:nvSpPr>
          <p:cNvPr id="406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65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979014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08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06981B-CFAE-4445-925D-117DC3C1B421}" type="slidenum">
              <a:rPr lang="en-US" altLang="ro-RO" sz="1900" b="0" smtClean="0"/>
              <a:pPr/>
              <a:t>20</a:t>
            </a:fld>
            <a:endParaRPr lang="en-US" altLang="ro-RO" sz="1900" b="0" smtClean="0"/>
          </a:p>
        </p:txBody>
      </p:sp>
      <p:sp>
        <p:nvSpPr>
          <p:cNvPr id="408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8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22872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737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708AE8-30B4-4C82-95D7-B5E219BF9136}" type="slidenum">
              <a:rPr lang="en-US" altLang="ro-RO" sz="1900" b="0" smtClean="0"/>
              <a:pPr/>
              <a:t>3</a:t>
            </a:fld>
            <a:endParaRPr lang="en-US" altLang="ro-RO" sz="1900" b="0" smtClean="0"/>
          </a:p>
        </p:txBody>
      </p:sp>
      <p:sp>
        <p:nvSpPr>
          <p:cNvPr id="373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37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89789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10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B5BA87-965E-4579-AA86-3C7BFBEFA1B4}" type="slidenum">
              <a:rPr lang="en-US" altLang="ro-RO" sz="1900" b="0" smtClean="0"/>
              <a:pPr/>
              <a:t>21</a:t>
            </a:fld>
            <a:endParaRPr lang="en-US" altLang="ro-RO" sz="1900" b="0" smtClean="0"/>
          </a:p>
        </p:txBody>
      </p:sp>
      <p:sp>
        <p:nvSpPr>
          <p:cNvPr id="410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106731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12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3B1193-96C0-40D4-8F54-1E2088BB5BED}" type="slidenum">
              <a:rPr lang="en-US" altLang="ro-RO" sz="1900" b="0" smtClean="0"/>
              <a:pPr/>
              <a:t>22</a:t>
            </a:fld>
            <a:endParaRPr lang="en-US" altLang="ro-RO" sz="1900" b="0" smtClean="0"/>
          </a:p>
        </p:txBody>
      </p:sp>
      <p:sp>
        <p:nvSpPr>
          <p:cNvPr id="412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2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84084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758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AB77BA-9829-411E-9774-7C449A423BE3}" type="slidenum">
              <a:rPr lang="en-US" altLang="ro-RO" sz="1900" b="0" smtClean="0"/>
              <a:pPr/>
              <a:t>4</a:t>
            </a:fld>
            <a:endParaRPr lang="en-US" altLang="ro-RO" sz="1900" b="0" smtClean="0"/>
          </a:p>
        </p:txBody>
      </p:sp>
      <p:sp>
        <p:nvSpPr>
          <p:cNvPr id="375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58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425559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77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8371B3-6B8F-4057-AF21-7B7674B4D5DF}" type="slidenum">
              <a:rPr lang="en-US" altLang="ro-RO" sz="1900" b="0" smtClean="0"/>
              <a:pPr/>
              <a:t>5</a:t>
            </a:fld>
            <a:endParaRPr lang="en-US" altLang="ro-RO" sz="1900" b="0" smtClean="0"/>
          </a:p>
        </p:txBody>
      </p:sp>
      <p:sp>
        <p:nvSpPr>
          <p:cNvPr id="377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78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23" tIns="49511" rIns="99023" bIns="49511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32028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799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AEB5D9-228C-4BBB-954F-752D59B8A374}" type="slidenum">
              <a:rPr lang="en-US" altLang="ro-RO" sz="1900" b="0" smtClean="0"/>
              <a:pPr/>
              <a:t>6</a:t>
            </a:fld>
            <a:endParaRPr lang="en-US" altLang="ro-RO" sz="1900" b="0" smtClean="0"/>
          </a:p>
        </p:txBody>
      </p:sp>
      <p:sp>
        <p:nvSpPr>
          <p:cNvPr id="379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99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99991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819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A91C4E-60DC-4562-820D-E44C4AD51727}" type="slidenum">
              <a:rPr lang="en-US" altLang="ro-RO" sz="1900" b="0" smtClean="0"/>
              <a:pPr/>
              <a:t>7</a:t>
            </a:fld>
            <a:endParaRPr lang="en-US" altLang="ro-RO" sz="1900" b="0" smtClean="0"/>
          </a:p>
        </p:txBody>
      </p:sp>
      <p:sp>
        <p:nvSpPr>
          <p:cNvPr id="381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19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7949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840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4A8D5A-F543-4BAE-A4BD-068BE3CE3F7A}" type="slidenum">
              <a:rPr lang="en-US" altLang="ro-RO" sz="1900" b="0" smtClean="0"/>
              <a:pPr/>
              <a:t>8</a:t>
            </a:fld>
            <a:endParaRPr lang="en-US" altLang="ro-RO" sz="1900" b="0" smtClean="0"/>
          </a:p>
        </p:txBody>
      </p:sp>
      <p:sp>
        <p:nvSpPr>
          <p:cNvPr id="384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3840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48782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860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FA3A7B-B335-44CD-9A09-800DAA93F826}" type="slidenum">
              <a:rPr lang="en-US" altLang="ro-RO" sz="1900" b="0" smtClean="0"/>
              <a:pPr/>
              <a:t>9</a:t>
            </a:fld>
            <a:endParaRPr lang="en-US" altLang="ro-RO" sz="1900" b="0" smtClean="0"/>
          </a:p>
        </p:txBody>
      </p:sp>
      <p:sp>
        <p:nvSpPr>
          <p:cNvPr id="386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60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81575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88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251C40-5737-476E-885B-EC1AEB1C2FE7}" type="slidenum">
              <a:rPr lang="en-US" altLang="ro-RO" sz="1900" b="0" smtClean="0"/>
              <a:pPr/>
              <a:t>10</a:t>
            </a:fld>
            <a:endParaRPr lang="en-US" altLang="ro-RO" sz="1900" b="0" smtClean="0"/>
          </a:p>
        </p:txBody>
      </p:sp>
      <p:sp>
        <p:nvSpPr>
          <p:cNvPr id="388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81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02963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1D8F-98E4-4619-B56F-523A86F9FC55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  <a:lvl2pPr marL="628650" indent="-2857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3pPr>
            <a:lvl4pPr>
              <a:defRPr>
                <a:latin typeface="UT Sans" panose="00000500000000000000" pitchFamily="50" charset="0"/>
              </a:defRPr>
            </a:lvl4pPr>
            <a:lvl5pPr>
              <a:defRPr>
                <a:latin typeface="UT Sans" panose="00000500000000000000" pitchFamily="50" charset="0"/>
              </a:defRPr>
            </a:lvl5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T Sans Light" panose="00000500000000000000" pitchFamily="50" charset="0"/>
              </a:defRPr>
            </a:lvl1pPr>
          </a:lstStyle>
          <a:p>
            <a:fld id="{735A3DBB-FBA3-4A4C-B7D7-E60F12564F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642250" y="6430913"/>
            <a:ext cx="216000" cy="216000"/>
            <a:chOff x="8064388" y="4417764"/>
            <a:chExt cx="216000" cy="216000"/>
          </a:xfrm>
        </p:grpSpPr>
        <p:sp>
          <p:nvSpPr>
            <p:cNvPr id="8" name="Rectangle 7"/>
            <p:cNvSpPr/>
            <p:nvPr/>
          </p:nvSpPr>
          <p:spPr>
            <a:xfrm>
              <a:off x="8064388" y="4417764"/>
              <a:ext cx="216000" cy="216000"/>
            </a:xfrm>
            <a:prstGeom prst="rect">
              <a:avLst/>
            </a:prstGeom>
            <a:solidFill>
              <a:srgbClr val="006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35834" y="4489210"/>
              <a:ext cx="73108" cy="7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36836"/>
            <a:ext cx="1944216" cy="53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A28-D78D-4ECC-A34D-4619CF2A0FDF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0BD8-2142-4306-AB1E-0457DA41AEAE}" type="datetime1">
              <a:rPr lang="en-US" smtClean="0"/>
              <a:t>4/12/2020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2pPr marL="342900" indent="0">
              <a:buNone/>
              <a:defRPr/>
            </a:lvl2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F662-0DD4-413E-B2CB-B91534FCBD2C}" type="datetime1">
              <a:rPr lang="en-US" smtClean="0"/>
              <a:t>4/12/2020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Blip>
                <a:blip r:embed="rId8"/>
              </a:buBlip>
            </a:pPr>
            <a:r>
              <a:rPr lang="en-US" dirty="0" smtClean="0"/>
              <a:t>Click to edit Master text </a:t>
            </a:r>
            <a:r>
              <a:rPr lang="en-US" dirty="0" err="1" smtClean="0"/>
              <a:t>stylesClick</a:t>
            </a:r>
            <a:r>
              <a:rPr lang="en-US" dirty="0" smtClean="0"/>
              <a:t>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F7F1-597A-40CE-9B83-7E25BD94D0E1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>
                    <a:tint val="75000"/>
                  </a:schemeClr>
                </a:solidFill>
                <a:latin typeface="UT Sans Light" panose="00000500000000000000" pitchFamily="50" charset="0"/>
              </a:defRPr>
            </a:lvl1pPr>
          </a:lstStyle>
          <a:p>
            <a:r>
              <a:rPr lang="ro-RO" smtClean="0"/>
              <a:t>Electronică Digitală - dan.nicula@unitbv.ro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latin typeface="UT Sans Bold" pitchFamily="50" charset="0"/>
              </a:rPr>
              <a:t>PROIECTAREA</a:t>
            </a:r>
          </a:p>
          <a:p>
            <a:r>
              <a:rPr lang="ro-RO" sz="3600" dirty="0" smtClean="0">
                <a:latin typeface="UT Sans Bold" pitchFamily="50" charset="0"/>
              </a:rPr>
              <a:t>CIRCUITELOR</a:t>
            </a:r>
          </a:p>
          <a:p>
            <a:r>
              <a:rPr lang="ro-RO" sz="3600" dirty="0" smtClean="0">
                <a:latin typeface="UT Sans Bold" pitchFamily="50" charset="0"/>
              </a:rPr>
              <a:t>INTEGRATE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828" y="289132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UT Sans Bold" pitchFamily="50" charset="0"/>
              </a:rPr>
              <a:t>Traian</a:t>
            </a:r>
            <a:r>
              <a:rPr lang="en-US" sz="2400" dirty="0" smtClean="0">
                <a:latin typeface="UT Sans Bold" pitchFamily="50" charset="0"/>
              </a:rPr>
              <a:t> </a:t>
            </a:r>
            <a:r>
              <a:rPr lang="en-US" sz="2400" dirty="0" err="1" smtClean="0">
                <a:latin typeface="UT Sans Bold" pitchFamily="50" charset="0"/>
              </a:rPr>
              <a:t>Tulbure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F374A0-188E-4EE6-9B06-23E05B2BB793}" type="slidenum">
              <a:rPr lang="en-US" altLang="en-US" sz="1292" b="0" i="0">
                <a:latin typeface="Arial" panose="020B0604020202020204" pitchFamily="34" charset="0"/>
              </a:rPr>
              <a:pPr/>
              <a:t>10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87077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545123"/>
            <a:ext cx="7772400" cy="703385"/>
          </a:xfrm>
          <a:noFill/>
        </p:spPr>
        <p:txBody>
          <a:bodyPr/>
          <a:lstStyle/>
          <a:p>
            <a:r>
              <a:rPr lang="ro-RO" altLang="ro-RO" smtClean="0"/>
              <a:t>Arhitectura sistemului </a:t>
            </a:r>
            <a:r>
              <a:rPr lang="en-US" altLang="ro-RO" smtClean="0"/>
              <a:t>de ceas</a:t>
            </a:r>
          </a:p>
        </p:txBody>
      </p:sp>
      <p:sp>
        <p:nvSpPr>
          <p:cNvPr id="387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4984"/>
            <a:ext cx="7886700" cy="4751979"/>
          </a:xfrm>
        </p:spPr>
        <p:txBody>
          <a:bodyPr/>
          <a:lstStyle/>
          <a:p>
            <a:r>
              <a:rPr lang="ro-RO" altLang="ro-RO" b="1" dirty="0"/>
              <a:t>Modulul generator de ceas </a:t>
            </a:r>
            <a:r>
              <a:rPr lang="ro-RO" altLang="ro-RO" dirty="0"/>
              <a:t>– primește un semnal de ceas extern și produce un semnal de ceas global, pe baza PLL sau DLL.</a:t>
            </a:r>
          </a:p>
          <a:p>
            <a:r>
              <a:rPr lang="ro-RO" altLang="ro-RO" b="1" dirty="0"/>
              <a:t>Distribuția de ceas </a:t>
            </a:r>
            <a:r>
              <a:rPr lang="ro-RO" altLang="ro-RO" dirty="0"/>
              <a:t>– rețea de propagare a ceasului spre elementele de comutare care asigură un defazaj (skew) minim.</a:t>
            </a:r>
          </a:p>
          <a:p>
            <a:r>
              <a:rPr lang="ro-RO" altLang="ro-RO" b="1" dirty="0"/>
              <a:t>Condiționarea locală a ceasului </a:t>
            </a:r>
            <a:r>
              <a:rPr lang="ro-RO" altLang="ro-RO" dirty="0"/>
              <a:t>– primește ceasul global și produce ceasurile fizice necesare comutării circuitelor.</a:t>
            </a:r>
          </a:p>
        </p:txBody>
      </p:sp>
      <p:pic>
        <p:nvPicPr>
          <p:cNvPr id="3870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3" y="4241190"/>
            <a:ext cx="6301154" cy="229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0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08987A-F65B-4468-BB8F-8087FEC4A45B}" type="slidenum">
              <a:rPr lang="en-US" altLang="en-US" sz="1292" b="0" i="0">
                <a:latin typeface="Arial" panose="020B0604020202020204" pitchFamily="34" charset="0"/>
              </a:rPr>
              <a:pPr/>
              <a:t>11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89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545123"/>
            <a:ext cx="7772400" cy="703385"/>
          </a:xfrm>
          <a:noFill/>
        </p:spPr>
        <p:txBody>
          <a:bodyPr/>
          <a:lstStyle/>
          <a:p>
            <a:r>
              <a:rPr lang="ro-RO" altLang="ro-RO" smtClean="0"/>
              <a:t>Modulul generator de ceas </a:t>
            </a:r>
            <a:endParaRPr lang="en-US" altLang="ro-RO" smtClean="0"/>
          </a:p>
        </p:txBody>
      </p:sp>
      <p:pic>
        <p:nvPicPr>
          <p:cNvPr id="38912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92" y="1614854"/>
            <a:ext cx="626012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3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D7A1B3-9434-4B6E-8AC1-DC4469553D6D}" type="slidenum">
              <a:rPr lang="en-US" altLang="en-US" sz="1292" b="0" i="0">
                <a:latin typeface="Arial" panose="020B0604020202020204" pitchFamily="34" charset="0"/>
              </a:rPr>
              <a:pPr/>
              <a:t>12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91173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545123"/>
            <a:ext cx="7772400" cy="703385"/>
          </a:xfrm>
          <a:noFill/>
        </p:spPr>
        <p:txBody>
          <a:bodyPr/>
          <a:lstStyle/>
          <a:p>
            <a:r>
              <a:rPr lang="ro-RO" altLang="ro-RO" dirty="0" smtClean="0"/>
              <a:t>PLL </a:t>
            </a:r>
            <a:r>
              <a:rPr lang="en-US" altLang="ro-RO" dirty="0" smtClean="0"/>
              <a:t>vs. </a:t>
            </a:r>
            <a:r>
              <a:rPr lang="ro-RO" altLang="ro-RO" dirty="0" smtClean="0"/>
              <a:t>DLL</a:t>
            </a:r>
            <a:endParaRPr lang="en-US" altLang="ro-RO" dirty="0" smtClean="0"/>
          </a:p>
        </p:txBody>
      </p:sp>
      <p:sp>
        <p:nvSpPr>
          <p:cNvPr id="391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ro-RO" b="1" dirty="0"/>
              <a:t>PLL – Phase Lock Loop</a:t>
            </a:r>
            <a:r>
              <a:rPr lang="ro-RO" altLang="ro-RO" dirty="0"/>
              <a:t> – utilizează un oscilator (circuit analogic) pentru a </a:t>
            </a:r>
            <a:r>
              <a:rPr lang="ro-RO" altLang="ro-RO" b="1" dirty="0"/>
              <a:t>crea</a:t>
            </a:r>
            <a:r>
              <a:rPr lang="ro-RO" altLang="ro-RO" dirty="0"/>
              <a:t> un nou ceas. Permite multiplicarea frecvenței de ceas.</a:t>
            </a:r>
          </a:p>
          <a:p>
            <a:r>
              <a:rPr lang="ro-RO" altLang="ro-RO" b="1" dirty="0"/>
              <a:t>DLL – Digital Lock Loop </a:t>
            </a:r>
            <a:r>
              <a:rPr lang="ro-RO" altLang="ro-RO" dirty="0"/>
              <a:t>– utilizează o linie de întârziere variabilă care </a:t>
            </a:r>
            <a:r>
              <a:rPr lang="ro-RO" altLang="ro-RO" b="1" dirty="0"/>
              <a:t>întârzie</a:t>
            </a:r>
            <a:r>
              <a:rPr lang="ro-RO" altLang="ro-RO" dirty="0"/>
              <a:t> ceasul de intrare.</a:t>
            </a:r>
          </a:p>
        </p:txBody>
      </p:sp>
    </p:spTree>
    <p:extLst>
      <p:ext uri="{BB962C8B-B14F-4D97-AF65-F5344CB8AC3E}">
        <p14:creationId xmlns:p14="http://schemas.microsoft.com/office/powerpoint/2010/main" val="2064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4D7863-DDEA-4018-8F46-5421CD2DBD6B}" type="slidenum">
              <a:rPr lang="en-US" altLang="en-US" sz="1292" b="0" i="0">
                <a:latin typeface="Arial" panose="020B0604020202020204" pitchFamily="34" charset="0"/>
              </a:rPr>
              <a:pPr/>
              <a:t>13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93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545123"/>
            <a:ext cx="7737231" cy="844062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smtClean="0"/>
              <a:t>Sincronizarea ceasurilor cu PLL</a:t>
            </a:r>
            <a:r>
              <a:rPr lang="en-US" altLang="ro-RO" b="1" smtClean="0">
                <a:solidFill>
                  <a:srgbClr val="0033CC"/>
                </a:solidFill>
              </a:rPr>
              <a:t> </a:t>
            </a:r>
            <a:r>
              <a:rPr lang="ro-RO" altLang="ro-RO" b="1" smtClean="0">
                <a:solidFill>
                  <a:srgbClr val="0033CC"/>
                </a:solidFill>
              </a:rPr>
              <a:t/>
            </a:r>
            <a:br>
              <a:rPr lang="ro-RO" altLang="ro-RO" b="1" smtClean="0">
                <a:solidFill>
                  <a:srgbClr val="0033CC"/>
                </a:solidFill>
              </a:rPr>
            </a:br>
            <a:endParaRPr lang="en-US" altLang="ro-RO" b="1" smtClean="0">
              <a:solidFill>
                <a:srgbClr val="0033CC"/>
              </a:solidFill>
            </a:endParaRPr>
          </a:p>
        </p:txBody>
      </p:sp>
      <p:sp>
        <p:nvSpPr>
          <p:cNvPr id="393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4764"/>
            <a:ext cx="7886700" cy="4872199"/>
          </a:xfrm>
        </p:spPr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Sincronizarea unui semnal de ceas intern cu un semnal de ceas primit din exterior</a:t>
            </a:r>
          </a:p>
        </p:txBody>
      </p:sp>
      <p:pic>
        <p:nvPicPr>
          <p:cNvPr id="3932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6" y="2233246"/>
            <a:ext cx="5701812" cy="399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Sincronizarea ceasurilor cu PLL</a:t>
            </a:r>
            <a:r>
              <a:rPr lang="en-US" altLang="ro-RO" dirty="0" smtClean="0"/>
              <a:t> 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Frecvența ceasului intern mai mare decât frecvența ceasului extern.</a:t>
            </a:r>
          </a:p>
        </p:txBody>
      </p:sp>
      <p:sp>
        <p:nvSpPr>
          <p:cNvPr id="395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967250-9E46-46E4-B3CF-6213E3222F5A}" type="slidenum">
              <a:rPr lang="en-US" altLang="en-US" sz="1292" b="0" i="0">
                <a:latin typeface="Arial" panose="020B0604020202020204" pitchFamily="34" charset="0"/>
              </a:rPr>
              <a:pPr/>
              <a:t>14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952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28900"/>
            <a:ext cx="7297615" cy="406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3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3603381"/>
            <a:ext cx="4693627" cy="268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7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Distribuția semnalului de ceas</a:t>
            </a:r>
            <a:endParaRPr lang="en-US" altLang="ro-RO" dirty="0" smtClean="0"/>
          </a:p>
        </p:txBody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Grilă/rețea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Arbore 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Coloană vertebrală (spine)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Ad-hoc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Hibrid</a:t>
            </a:r>
            <a:endParaRPr lang="en-US" altLang="ro-RO" dirty="0" smtClean="0"/>
          </a:p>
        </p:txBody>
      </p:sp>
      <p:sp>
        <p:nvSpPr>
          <p:cNvPr id="397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DB45C5-D28A-4A25-B383-FA5122705861}" type="slidenum">
              <a:rPr lang="en-US" altLang="en-US" sz="1292" b="0" i="0">
                <a:latin typeface="Arial" panose="020B0604020202020204" pitchFamily="34" charset="0"/>
              </a:rPr>
              <a:pPr/>
              <a:t>15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973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35" y="1302728"/>
            <a:ext cx="2732942" cy="245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3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altLang="ro-RO" dirty="0" smtClean="0"/>
              <a:t>Condiționarea locală a ceasului</a:t>
            </a:r>
            <a:r>
              <a:rPr lang="en-US" altLang="ro-RO" dirty="0" smtClean="0"/>
              <a:t> </a:t>
            </a:r>
            <a:r>
              <a:rPr lang="ro-RO" altLang="ro-RO" dirty="0" smtClean="0"/>
              <a:t/>
            </a:r>
            <a:br>
              <a:rPr lang="ro-RO" altLang="ro-RO" dirty="0" smtClean="0"/>
            </a:br>
            <a:endParaRPr lang="en-US" altLang="ro-RO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PROIECTAREA CIRCUITELOR INTEGRATE</a:t>
            </a:r>
            <a:endParaRPr lang="en-US"/>
          </a:p>
        </p:txBody>
      </p:sp>
      <p:sp>
        <p:nvSpPr>
          <p:cNvPr id="399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483A03-A3BB-4184-BC75-4F9874A5E8BE}" type="slidenum">
              <a:rPr lang="en-US" altLang="en-US" sz="1292" b="0" i="0">
                <a:latin typeface="Arial" panose="020B0604020202020204" pitchFamily="34" charset="0"/>
              </a:rPr>
              <a:pPr/>
              <a:t>16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9936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43" y="1437543"/>
            <a:ext cx="5772150" cy="515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2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5.3</a:t>
            </a:r>
            <a:r>
              <a:rPr lang="en-US" altLang="ro-RO" smtClean="0"/>
              <a:t>. </a:t>
            </a:r>
            <a:r>
              <a:rPr lang="ro-RO" altLang="ro-RO" smtClean="0"/>
              <a:t>Circuite</a:t>
            </a:r>
            <a:r>
              <a:rPr lang="en-US" altLang="ro-RO" smtClean="0"/>
              <a:t> I/O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V</a:t>
            </a:r>
            <a:r>
              <a:rPr lang="ro-RO" altLang="ro-RO" baseline="-25000" dirty="0" smtClean="0"/>
              <a:t>DD</a:t>
            </a:r>
            <a:r>
              <a:rPr lang="ro-RO" altLang="ro-RO" dirty="0" smtClean="0"/>
              <a:t> și GND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Intrări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Ieșiri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Bidirecționale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Analogice</a:t>
            </a:r>
            <a:endParaRPr lang="en-US" altLang="ro-RO" dirty="0" smtClean="0"/>
          </a:p>
        </p:txBody>
      </p:sp>
      <p:sp>
        <p:nvSpPr>
          <p:cNvPr id="401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578423-4A8C-4C72-8387-E4FE4C197061}" type="slidenum">
              <a:rPr lang="en-US" altLang="en-US" sz="1292" b="0" i="0">
                <a:latin typeface="Arial" panose="020B0604020202020204" pitchFamily="34" charset="0"/>
              </a:rPr>
              <a:pPr/>
              <a:t>17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Pad-uri pentru V</a:t>
            </a:r>
            <a:r>
              <a:rPr lang="ro-RO" altLang="ro-RO" baseline="-25000" smtClean="0"/>
              <a:t>DD</a:t>
            </a:r>
            <a:r>
              <a:rPr lang="ro-RO" altLang="ro-RO" smtClean="0"/>
              <a:t> și GND</a:t>
            </a:r>
            <a:endParaRPr lang="en-US" altLang="ro-RO" smtClean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ro-RO" dirty="0" smtClean="0"/>
              <a:t>Suprafețe metalice care conectează capsula la rețeaua de dis</a:t>
            </a:r>
            <a:r>
              <a:rPr lang="en-US" altLang="ro-RO" dirty="0" smtClean="0"/>
              <a:t>t</a:t>
            </a:r>
            <a:r>
              <a:rPr lang="ro-RO" altLang="ro-RO" dirty="0" smtClean="0"/>
              <a:t>ribuție a alimentării de pe chip.</a:t>
            </a:r>
          </a:p>
          <a:p>
            <a:r>
              <a:rPr lang="ro-RO" altLang="ro-RO" dirty="0" smtClean="0"/>
              <a:t>Cele mai multe chip-uri performante alocă aproape jumătate de pini pentru alimentare.</a:t>
            </a:r>
          </a:p>
          <a:p>
            <a:r>
              <a:rPr lang="ro-RO" altLang="ro-RO" dirty="0" smtClean="0"/>
              <a:t>Multe chip-uri utilizează alimentări separate pentru circuitele de intrare-ieșire și pentru circuitele logice.</a:t>
            </a:r>
          </a:p>
        </p:txBody>
      </p:sp>
      <p:sp>
        <p:nvSpPr>
          <p:cNvPr id="403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37E6FB-3D3B-4BFA-A1BC-1A15047969B0}" type="slidenum">
              <a:rPr lang="en-US" altLang="en-US" sz="1292" b="0" i="0">
                <a:latin typeface="Arial" panose="020B0604020202020204" pitchFamily="34" charset="0"/>
              </a:rPr>
              <a:pPr/>
              <a:t>18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Pad-uri de ieșire</a:t>
            </a:r>
            <a:endParaRPr lang="en-US" altLang="ro-RO" smtClean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Curent de ieșire suficient de mare pentru comanda circuitelor de sarcină (fan-out, rise time, fall time).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Eliminare efect de latch-up.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Adaptare caracteristică de curent continuu DC.</a:t>
            </a:r>
          </a:p>
        </p:txBody>
      </p:sp>
      <p:sp>
        <p:nvSpPr>
          <p:cNvPr id="405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6C82C7-353B-46ED-AC26-DFEF80078D22}" type="slidenum">
              <a:rPr lang="en-US" altLang="en-US" sz="1292" b="0" i="0">
                <a:latin typeface="Arial" panose="020B0604020202020204" pitchFamily="34" charset="0"/>
              </a:rPr>
              <a:pPr/>
              <a:t>19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055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37" y="3448417"/>
            <a:ext cx="3283926" cy="309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CAPITOLUL </a:t>
            </a:r>
            <a:r>
              <a:rPr lang="ro-RO" altLang="ro-RO" smtClean="0"/>
              <a:t>5 - </a:t>
            </a:r>
            <a:r>
              <a:rPr lang="ro-RO" altLang="ro-RO" b="1" smtClean="0"/>
              <a:t>Subsisteme speciale</a:t>
            </a:r>
            <a:endParaRPr lang="en-US" altLang="ro-RO" b="1" smtClean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5.1. Capsule</a:t>
            </a:r>
          </a:p>
          <a:p>
            <a:pPr marL="0" indent="0">
              <a:buNone/>
            </a:pPr>
            <a:r>
              <a:rPr lang="ro-RO" altLang="ro-RO" dirty="0" smtClean="0"/>
              <a:t>5.2. Semnalul de ceas</a:t>
            </a:r>
          </a:p>
          <a:p>
            <a:pPr marL="0" indent="0">
              <a:buNone/>
            </a:pPr>
            <a:r>
              <a:rPr lang="ro-RO" altLang="ro-RO" dirty="0" smtClean="0"/>
              <a:t>5.3. Circuite I/O</a:t>
            </a:r>
          </a:p>
        </p:txBody>
      </p:sp>
      <p:sp>
        <p:nvSpPr>
          <p:cNvPr id="3706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D03360-FC70-490E-B29B-99EE91AD0872}" type="slidenum">
              <a:rPr lang="en-US" altLang="en-US" sz="1292" b="0" i="0">
                <a:latin typeface="Arial" panose="020B0604020202020204" pitchFamily="34" charset="0"/>
              </a:rPr>
              <a:pPr/>
              <a:t>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Inele de gardă</a:t>
            </a:r>
            <a:endParaRPr lang="en-US" altLang="ro-RO" smtClean="0"/>
          </a:p>
        </p:txBody>
      </p:sp>
      <p:sp>
        <p:nvSpPr>
          <p:cNvPr id="407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C63B99-4BAF-4003-AA72-7A7BDC2BB754}" type="slidenum">
              <a:rPr lang="en-US" altLang="en-US" sz="1292" b="0" i="0">
                <a:latin typeface="Arial" panose="020B0604020202020204" pitchFamily="34" charset="0"/>
              </a:rPr>
              <a:pPr/>
              <a:t>20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0755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9" y="1633905"/>
            <a:ext cx="8357089" cy="359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9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Pad-uri de intrare</a:t>
            </a:r>
            <a:endParaRPr lang="en-US" altLang="ro-RO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Protecție electrostatică.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Intrare trigger-Schmitt.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Circuite de protecție la supratensiuni.</a:t>
            </a:r>
          </a:p>
          <a:p>
            <a:endParaRPr lang="ro-RO" altLang="ro-RO" dirty="0" smtClean="0"/>
          </a:p>
        </p:txBody>
      </p:sp>
      <p:sp>
        <p:nvSpPr>
          <p:cNvPr id="409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C71081-F829-4D1D-8C2F-DC42555AD21C}" type="slidenum">
              <a:rPr lang="en-US" altLang="en-US" sz="1292" b="0" i="0">
                <a:latin typeface="Arial" panose="020B0604020202020204" pitchFamily="34" charset="0"/>
              </a:rPr>
              <a:pPr/>
              <a:t>21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Pad-uri bidirecționale</a:t>
            </a:r>
            <a:endParaRPr lang="en-US" altLang="ro-RO" dirty="0" smtClean="0"/>
          </a:p>
        </p:txBody>
      </p:sp>
      <p:sp>
        <p:nvSpPr>
          <p:cNvPr id="411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12B7D9-EFBA-4762-B732-B579C0CCBA72}" type="slidenum">
              <a:rPr lang="en-US" altLang="en-US" sz="1292" b="0" i="0">
                <a:latin typeface="Arial" panose="020B0604020202020204" pitchFamily="34" charset="0"/>
              </a:rPr>
              <a:pPr/>
              <a:t>22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1165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" y="2099897"/>
            <a:ext cx="84406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5.1. Capsule</a:t>
            </a:r>
            <a:endParaRPr lang="en-US" altLang="ro-RO" smtClean="0"/>
          </a:p>
        </p:txBody>
      </p:sp>
      <p:sp>
        <p:nvSpPr>
          <p:cNvPr id="3727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FCBAB7-56FC-444D-872B-25286508F412}" type="slidenum">
              <a:rPr lang="en-US" altLang="en-US" sz="1292" b="0" i="0">
                <a:latin typeface="Arial" panose="020B0604020202020204" pitchFamily="34" charset="0"/>
              </a:rPr>
              <a:pPr/>
              <a:t>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727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6" y="1295400"/>
            <a:ext cx="7491046" cy="50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5.1. Capsule</a:t>
            </a:r>
            <a:endParaRPr lang="en-US" altLang="ro-RO" smtClean="0"/>
          </a:p>
        </p:txBody>
      </p:sp>
      <p:sp>
        <p:nvSpPr>
          <p:cNvPr id="3747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2ED7C6-B44E-407D-932E-733E57205B8F}" type="slidenum">
              <a:rPr lang="en-US" altLang="en-US" sz="1292" b="0" i="0">
                <a:latin typeface="Arial" panose="020B0604020202020204" pitchFamily="34" charset="0"/>
              </a:rPr>
              <a:pPr/>
              <a:t>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7479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9" y="1833197"/>
            <a:ext cx="8513885" cy="345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7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B0920F-E750-40A9-840E-505D5D76C109}" type="slidenum">
              <a:rPr lang="en-US" altLang="en-US" sz="1292" b="0" i="0">
                <a:latin typeface="Arial" panose="020B0604020202020204" pitchFamily="34" charset="0"/>
              </a:rPr>
              <a:pPr/>
              <a:t>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7683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63830" cy="1325563"/>
          </a:xfrm>
          <a:noFill/>
        </p:spPr>
        <p:txBody>
          <a:bodyPr/>
          <a:lstStyle/>
          <a:p>
            <a:r>
              <a:rPr lang="en-US" altLang="ro-RO" b="1" dirty="0" smtClean="0"/>
              <a:t>ASIC </a:t>
            </a:r>
            <a:r>
              <a:rPr lang="en-US" altLang="ro-RO" dirty="0" smtClean="0"/>
              <a:t>Application Specific Integrated Circuit</a:t>
            </a:r>
          </a:p>
        </p:txBody>
      </p:sp>
      <p:pic>
        <p:nvPicPr>
          <p:cNvPr id="376838" name="Picture 6" descr="C:\home\azi\bg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7" y="1529862"/>
            <a:ext cx="3024554" cy="161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839" name="Picture 7" descr="C:\home\azi\qf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1459524"/>
            <a:ext cx="2321169" cy="14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8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3499338"/>
            <a:ext cx="3446585" cy="221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768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3288323"/>
            <a:ext cx="3868615" cy="278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3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155ED7-8E82-483B-B37E-B4A3E8543939}" type="slidenum">
              <a:rPr lang="en-US" altLang="en-US" sz="1292" b="0" i="0">
                <a:latin typeface="Arial" panose="020B0604020202020204" pitchFamily="34" charset="0"/>
              </a:rPr>
              <a:pPr/>
              <a:t>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78885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545123"/>
            <a:ext cx="7772400" cy="703385"/>
          </a:xfrm>
          <a:noFill/>
        </p:spPr>
        <p:txBody>
          <a:bodyPr/>
          <a:lstStyle/>
          <a:p>
            <a:r>
              <a:rPr lang="ro-RO" altLang="ro-RO" smtClean="0"/>
              <a:t>5.2. Semnalul </a:t>
            </a:r>
            <a:r>
              <a:rPr lang="en-US" altLang="ro-RO" smtClean="0"/>
              <a:t>de ceas</a:t>
            </a:r>
          </a:p>
        </p:txBody>
      </p:sp>
      <p:sp>
        <p:nvSpPr>
          <p:cNvPr id="378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974" y="3753036"/>
            <a:ext cx="8299938" cy="2605268"/>
          </a:xfrm>
        </p:spPr>
        <p:txBody>
          <a:bodyPr/>
          <a:lstStyle/>
          <a:p>
            <a:r>
              <a:rPr lang="ro-RO" altLang="ro-RO" b="1" dirty="0" smtClean="0"/>
              <a:t>Skew</a:t>
            </a:r>
            <a:r>
              <a:rPr lang="ro-RO" altLang="ro-RO" dirty="0" smtClean="0"/>
              <a:t> </a:t>
            </a:r>
            <a:r>
              <a:rPr lang="ro-RO" altLang="ro-RO" dirty="0"/>
              <a:t>– defazaj al semnalului de ceas datorită propagării în spațiu (între două puncte ale circuitului).</a:t>
            </a:r>
          </a:p>
          <a:p>
            <a:r>
              <a:rPr lang="ro-RO" altLang="ro-RO" b="1" dirty="0"/>
              <a:t>Jitter</a:t>
            </a:r>
            <a:r>
              <a:rPr lang="ro-RO" altLang="ro-RO" dirty="0"/>
              <a:t> – defazaj al semnalului de ceas datorită propagării în timp (modificări rapide ale mediului, tensiune de alimentare, zgomot).</a:t>
            </a:r>
          </a:p>
          <a:p>
            <a:r>
              <a:rPr lang="ro-RO" altLang="ro-RO" b="1" dirty="0"/>
              <a:t>Drift</a:t>
            </a:r>
            <a:r>
              <a:rPr lang="ro-RO" altLang="ro-RO" dirty="0"/>
              <a:t> – defazaj al semnalului de ceas datorită modificărilor lente ale mediului (temperatură).</a:t>
            </a:r>
          </a:p>
          <a:p>
            <a:endParaRPr lang="ro-RO" altLang="ro-RO" dirty="0" smtClean="0"/>
          </a:p>
        </p:txBody>
      </p:sp>
      <p:pic>
        <p:nvPicPr>
          <p:cNvPr id="37888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43" y="1302728"/>
            <a:ext cx="3969726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CC0A26-690B-4A60-8C27-EEC69C3DB83A}" type="slidenum">
              <a:rPr lang="en-US" altLang="en-US" sz="1292" b="0" i="0">
                <a:latin typeface="Arial" panose="020B0604020202020204" pitchFamily="34" charset="0"/>
              </a:rPr>
              <a:pPr/>
              <a:t>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80933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545123"/>
            <a:ext cx="7737231" cy="844062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dirty="0" smtClean="0"/>
              <a:t>Parametrii asociați semn</a:t>
            </a:r>
            <a:r>
              <a:rPr lang="en-US" altLang="ro-RO" dirty="0" smtClean="0"/>
              <a:t>a</a:t>
            </a:r>
            <a:r>
              <a:rPr lang="ro-RO" altLang="ro-RO" dirty="0" smtClean="0"/>
              <a:t>lului de ceas</a:t>
            </a:r>
            <a:r>
              <a:rPr lang="ro-RO" altLang="ro-RO" b="1" dirty="0" smtClean="0">
                <a:solidFill>
                  <a:srgbClr val="0033CC"/>
                </a:solidFill>
              </a:rPr>
              <a:t/>
            </a:r>
            <a:br>
              <a:rPr lang="ro-RO" altLang="ro-RO" b="1" dirty="0" smtClean="0">
                <a:solidFill>
                  <a:srgbClr val="0033CC"/>
                </a:solidFill>
              </a:rPr>
            </a:br>
            <a:endParaRPr lang="en-US" altLang="ro-RO" b="1" dirty="0" smtClean="0">
              <a:solidFill>
                <a:srgbClr val="0033CC"/>
              </a:solidFill>
            </a:endParaRPr>
          </a:p>
        </p:txBody>
      </p:sp>
      <p:pic>
        <p:nvPicPr>
          <p:cNvPr id="3809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43" y="1302728"/>
            <a:ext cx="6071088" cy="471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99F7C8-4799-4E63-B1C9-941C0932766F}" type="slidenum">
              <a:rPr lang="en-US" altLang="en-US" sz="1292" b="0" i="0">
                <a:latin typeface="Arial" panose="020B0604020202020204" pitchFamily="34" charset="0"/>
              </a:rPr>
              <a:pPr/>
              <a:t>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829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ro-RO" altLang="ro-RO" dirty="0"/>
              <a:t>Starea de metastabilitate a bistabilelor.</a:t>
            </a:r>
            <a:endParaRPr lang="en-US" altLang="ro-RO" dirty="0"/>
          </a:p>
        </p:txBody>
      </p:sp>
      <p:pic>
        <p:nvPicPr>
          <p:cNvPr id="382982" name="Picture 11" descr="http://evantage.files.wordpress.com/2011/04/www_glo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34409"/>
            <a:ext cx="1677399" cy="125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83" name="Picture 2" descr="File:Stability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" y="2057400"/>
            <a:ext cx="2813538" cy="16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84" name="Picture 4" descr="http://upload.wikimedia.org/wikipedia/commons/thumb/5/54/Bistability.svg/480px-Bistability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39" y="2030758"/>
            <a:ext cx="2816469" cy="16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85" name="Picture 6" descr="http://upload.wikimedia.org/wikipedia/commons/thumb/a/a0/Meta-stability.svg/480px-Meta-stability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9" y="4111870"/>
            <a:ext cx="2857500" cy="166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86" name="Picture 8" descr="http://upload.wikimedia.org/wikipedia/commons/thumb/8/88/Indifference.svg/480px-Indifferenc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39" y="4144108"/>
            <a:ext cx="2803281" cy="162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87" name="Picture 10" descr="http://upload.wikimedia.org/wikipedia/commons/thumb/3/3a/Lability.svg/480px-Lability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39" y="4119197"/>
            <a:ext cx="2847243" cy="165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88" name="Rectangle 3"/>
          <p:cNvSpPr txBox="1">
            <a:spLocks noChangeArrowheads="1"/>
          </p:cNvSpPr>
          <p:nvPr/>
        </p:nvSpPr>
        <p:spPr bwMode="auto">
          <a:xfrm>
            <a:off x="745882" y="3679581"/>
            <a:ext cx="2001715" cy="34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ro-RO" altLang="ro-RO" sz="1846"/>
              <a:t>- stabil -</a:t>
            </a:r>
          </a:p>
        </p:txBody>
      </p:sp>
      <p:sp>
        <p:nvSpPr>
          <p:cNvPr id="382989" name="Rectangle 3"/>
          <p:cNvSpPr txBox="1">
            <a:spLocks noChangeArrowheads="1"/>
          </p:cNvSpPr>
          <p:nvPr/>
        </p:nvSpPr>
        <p:spPr bwMode="auto">
          <a:xfrm>
            <a:off x="3708889" y="3679581"/>
            <a:ext cx="2003180" cy="34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ro-RO" altLang="ro-RO" sz="1846"/>
              <a:t>- bistabil -</a:t>
            </a:r>
          </a:p>
        </p:txBody>
      </p:sp>
      <p:sp>
        <p:nvSpPr>
          <p:cNvPr id="382990" name="Rectangle 3"/>
          <p:cNvSpPr txBox="1">
            <a:spLocks noChangeArrowheads="1"/>
          </p:cNvSpPr>
          <p:nvPr/>
        </p:nvSpPr>
        <p:spPr bwMode="auto">
          <a:xfrm>
            <a:off x="583224" y="5707674"/>
            <a:ext cx="2003181" cy="34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ro-RO" altLang="ro-RO" sz="1846"/>
              <a:t>- metastabil -</a:t>
            </a:r>
          </a:p>
        </p:txBody>
      </p:sp>
      <p:sp>
        <p:nvSpPr>
          <p:cNvPr id="382991" name="Rectangle 3"/>
          <p:cNvSpPr txBox="1">
            <a:spLocks noChangeArrowheads="1"/>
          </p:cNvSpPr>
          <p:nvPr/>
        </p:nvSpPr>
        <p:spPr bwMode="auto">
          <a:xfrm>
            <a:off x="3641482" y="5707674"/>
            <a:ext cx="2001715" cy="34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ro-RO" altLang="ro-RO" sz="1846"/>
              <a:t>- indiferent -</a:t>
            </a:r>
          </a:p>
        </p:txBody>
      </p:sp>
      <p:sp>
        <p:nvSpPr>
          <p:cNvPr id="382992" name="Rectangle 3"/>
          <p:cNvSpPr txBox="1">
            <a:spLocks noChangeArrowheads="1"/>
          </p:cNvSpPr>
          <p:nvPr/>
        </p:nvSpPr>
        <p:spPr bwMode="auto">
          <a:xfrm>
            <a:off x="6702670" y="5707674"/>
            <a:ext cx="2003181" cy="34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ro-RO" altLang="ro-RO" sz="1846"/>
              <a:t>- instabil -</a:t>
            </a:r>
          </a:p>
        </p:txBody>
      </p:sp>
    </p:spTree>
    <p:extLst>
      <p:ext uri="{BB962C8B-B14F-4D97-AF65-F5344CB8AC3E}">
        <p14:creationId xmlns:p14="http://schemas.microsoft.com/office/powerpoint/2010/main" val="17068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50C326-E342-4A79-8B2E-B28F086E326F}" type="slidenum">
              <a:rPr lang="en-US" altLang="en-US" sz="1292" b="0" i="0">
                <a:latin typeface="Arial" panose="020B0604020202020204" pitchFamily="34" charset="0"/>
              </a:rPr>
              <a:pPr/>
              <a:t>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85029" name="Rectangle 2"/>
          <p:cNvSpPr>
            <a:spLocks noGrp="1" noChangeArrowheads="1"/>
          </p:cNvSpPr>
          <p:nvPr>
            <p:ph type="title"/>
          </p:nvPr>
        </p:nvSpPr>
        <p:spPr>
          <a:xfrm>
            <a:off x="813289" y="512885"/>
            <a:ext cx="7737231" cy="589085"/>
          </a:xfrm>
          <a:noFill/>
        </p:spPr>
        <p:txBody>
          <a:bodyPr/>
          <a:lstStyle/>
          <a:p>
            <a:r>
              <a:rPr lang="ro-RO" altLang="ro-RO" smtClean="0"/>
              <a:t>Setup, hold, skew</a:t>
            </a:r>
            <a:endParaRPr lang="en-US" altLang="ro-RO" smtClean="0"/>
          </a:p>
        </p:txBody>
      </p:sp>
      <p:pic>
        <p:nvPicPr>
          <p:cNvPr id="3850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4" y="1389185"/>
            <a:ext cx="5143500" cy="218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850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10354"/>
            <a:ext cx="4615962" cy="235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666</Words>
  <Application>Microsoft Office PowerPoint</Application>
  <PresentationFormat>On-screen Show (4:3)</PresentationFormat>
  <Paragraphs>126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UT Sans</vt:lpstr>
      <vt:lpstr>UT Sans Bold</vt:lpstr>
      <vt:lpstr>UT Sans Light</vt:lpstr>
      <vt:lpstr>Wingdings</vt:lpstr>
      <vt:lpstr>Office Theme</vt:lpstr>
      <vt:lpstr>PowerPoint Presentation</vt:lpstr>
      <vt:lpstr>CAPITOLUL 5 - Subsisteme speciale</vt:lpstr>
      <vt:lpstr>5.1. Capsule</vt:lpstr>
      <vt:lpstr>5.1. Capsule</vt:lpstr>
      <vt:lpstr>ASIC Application Specific Integrated Circuit</vt:lpstr>
      <vt:lpstr>5.2. Semnalul de ceas</vt:lpstr>
      <vt:lpstr>Parametrii asociați semnalului de ceas </vt:lpstr>
      <vt:lpstr>Starea de metastabilitate a bistabilelor.</vt:lpstr>
      <vt:lpstr>Setup, hold, skew</vt:lpstr>
      <vt:lpstr>Arhitectura sistemului de ceas</vt:lpstr>
      <vt:lpstr>Modulul generator de ceas </vt:lpstr>
      <vt:lpstr>PLL vs. DLL</vt:lpstr>
      <vt:lpstr>Sincronizarea ceasurilor cu PLL  </vt:lpstr>
      <vt:lpstr>Sincronizarea ceasurilor cu PLL </vt:lpstr>
      <vt:lpstr>Distribuția semnalului de ceas</vt:lpstr>
      <vt:lpstr>Condiționarea locală a ceasului  </vt:lpstr>
      <vt:lpstr>5.3. Circuite I/O</vt:lpstr>
      <vt:lpstr>Pad-uri pentru VDD și GND</vt:lpstr>
      <vt:lpstr>Pad-uri de ieșire</vt:lpstr>
      <vt:lpstr>Inele de gardă</vt:lpstr>
      <vt:lpstr>Pad-uri de intrare</vt:lpstr>
      <vt:lpstr>Pad-uri bidirecționale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Adi</cp:lastModifiedBy>
  <cp:revision>66</cp:revision>
  <dcterms:created xsi:type="dcterms:W3CDTF">2017-10-19T09:49:50Z</dcterms:created>
  <dcterms:modified xsi:type="dcterms:W3CDTF">2020-04-12T12:34:24Z</dcterms:modified>
</cp:coreProperties>
</file>