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34" r:id="rId1"/>
  </p:sldMasterIdLst>
  <p:notesMasterIdLst>
    <p:notesMasterId r:id="rId32"/>
  </p:notes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19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A0EA-43E2-40FA-BDD9-7CF63E5B825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7502-A3D8-4149-9E28-B3DB13D2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14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EC7AB-7B18-42E6-B682-A9B20FC0A511}" type="slidenum">
              <a:rPr lang="en-US" altLang="ro-RO" sz="1900" b="0" smtClean="0"/>
              <a:pPr/>
              <a:t>2</a:t>
            </a:fld>
            <a:endParaRPr lang="en-US" altLang="ro-RO" sz="1900" b="0" smtClean="0"/>
          </a:p>
        </p:txBody>
      </p:sp>
      <p:sp>
        <p:nvSpPr>
          <p:cNvPr id="414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414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4242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33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169400-163A-43DB-BB71-07363945BE4A}" type="slidenum">
              <a:rPr lang="en-US" altLang="ro-RO" sz="1900" b="0" smtClean="0"/>
              <a:pPr/>
              <a:t>11</a:t>
            </a:fld>
            <a:endParaRPr lang="en-US" altLang="ro-RO" sz="1900" b="0" smtClean="0"/>
          </a:p>
        </p:txBody>
      </p:sp>
      <p:sp>
        <p:nvSpPr>
          <p:cNvPr id="433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3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11209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35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21D814-0013-47E2-94F7-88B4CC18C111}" type="slidenum">
              <a:rPr lang="en-US" altLang="ro-RO" sz="1900" b="0" smtClean="0"/>
              <a:pPr/>
              <a:t>12</a:t>
            </a:fld>
            <a:endParaRPr lang="en-US" altLang="ro-RO" sz="1900" b="0" smtClean="0"/>
          </a:p>
        </p:txBody>
      </p:sp>
      <p:sp>
        <p:nvSpPr>
          <p:cNvPr id="435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5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53595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37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B9194D-3042-4EFC-B753-B3A2E75CAC99}" type="slidenum">
              <a:rPr lang="en-US" altLang="ro-RO" sz="1900" b="0" smtClean="0"/>
              <a:pPr/>
              <a:t>13</a:t>
            </a:fld>
            <a:endParaRPr lang="en-US" altLang="ro-RO" sz="1900" b="0" smtClean="0"/>
          </a:p>
        </p:txBody>
      </p:sp>
      <p:sp>
        <p:nvSpPr>
          <p:cNvPr id="437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72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209993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39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092A15-CCEE-4ABB-969B-86C79E1A35CE}" type="slidenum">
              <a:rPr lang="en-US" altLang="ro-RO" sz="1900" b="0" smtClean="0"/>
              <a:pPr/>
              <a:t>14</a:t>
            </a:fld>
            <a:endParaRPr lang="en-US" altLang="ro-RO" sz="1900" b="0" smtClean="0"/>
          </a:p>
        </p:txBody>
      </p:sp>
      <p:sp>
        <p:nvSpPr>
          <p:cNvPr id="439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93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261502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41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6FEB52-EB57-4029-B7C1-4C37C10418C7}" type="slidenum">
              <a:rPr lang="en-US" altLang="ro-RO" sz="1900" b="0" smtClean="0"/>
              <a:pPr/>
              <a:t>15</a:t>
            </a:fld>
            <a:endParaRPr lang="en-US" altLang="ro-RO" sz="1900" b="0" smtClean="0"/>
          </a:p>
        </p:txBody>
      </p:sp>
      <p:sp>
        <p:nvSpPr>
          <p:cNvPr id="441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13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69921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43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79901E-0A4E-4236-B5F6-E1C2AD6269A7}" type="slidenum">
              <a:rPr lang="en-US" altLang="ro-RO" sz="1900" b="0" smtClean="0"/>
              <a:pPr/>
              <a:t>16</a:t>
            </a:fld>
            <a:endParaRPr lang="en-US" altLang="ro-RO" sz="1900" b="0" smtClean="0"/>
          </a:p>
        </p:txBody>
      </p:sp>
      <p:sp>
        <p:nvSpPr>
          <p:cNvPr id="443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33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87952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45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101F9B-BFC2-4F35-9833-BE11B30486C7}" type="slidenum">
              <a:rPr lang="en-US" altLang="ro-RO" sz="1900" b="0" smtClean="0"/>
              <a:pPr/>
              <a:t>17</a:t>
            </a:fld>
            <a:endParaRPr lang="en-US" altLang="ro-RO" sz="1900" b="0" smtClean="0"/>
          </a:p>
        </p:txBody>
      </p:sp>
      <p:sp>
        <p:nvSpPr>
          <p:cNvPr id="445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5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323255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47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1F5647-A0A5-4AFE-8ECA-8F0E110E561C}" type="slidenum">
              <a:rPr lang="en-US" altLang="ro-RO" sz="1900" b="0" smtClean="0"/>
              <a:pPr/>
              <a:t>18</a:t>
            </a:fld>
            <a:endParaRPr lang="en-US" altLang="ro-RO" sz="1900" b="0" smtClean="0"/>
          </a:p>
        </p:txBody>
      </p:sp>
      <p:sp>
        <p:nvSpPr>
          <p:cNvPr id="447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74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774661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49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D86F41-C03D-49A8-A5AD-95515CCC921C}" type="slidenum">
              <a:rPr lang="en-US" altLang="ro-RO" sz="1900" b="0" smtClean="0"/>
              <a:pPr/>
              <a:t>19</a:t>
            </a:fld>
            <a:endParaRPr lang="en-US" altLang="ro-RO" sz="1900" b="0" smtClean="0"/>
          </a:p>
        </p:txBody>
      </p:sp>
      <p:sp>
        <p:nvSpPr>
          <p:cNvPr id="449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95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43477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51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A902F4-44DA-4074-AE78-621C9A8C1838}" type="slidenum">
              <a:rPr lang="en-US" altLang="ro-RO" sz="1900" b="0" smtClean="0"/>
              <a:pPr/>
              <a:t>20</a:t>
            </a:fld>
            <a:endParaRPr lang="en-US" altLang="ro-RO" sz="1900" b="0" smtClean="0"/>
          </a:p>
        </p:txBody>
      </p:sp>
      <p:sp>
        <p:nvSpPr>
          <p:cNvPr id="451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15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131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16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350253-FDD1-4C98-A85D-6FC0126D9A1A}" type="slidenum">
              <a:rPr lang="en-US" altLang="ro-RO" sz="1900" b="0" smtClean="0"/>
              <a:pPr/>
              <a:t>3</a:t>
            </a:fld>
            <a:endParaRPr lang="en-US" altLang="ro-RO" sz="1900" b="0" smtClean="0"/>
          </a:p>
        </p:txBody>
      </p:sp>
      <p:sp>
        <p:nvSpPr>
          <p:cNvPr id="416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6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293581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53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A8CC3F-E48F-4BE4-A264-4F99C0447E7C}" type="slidenum">
              <a:rPr lang="en-US" altLang="ro-RO" sz="1900" b="0" smtClean="0"/>
              <a:pPr/>
              <a:t>21</a:t>
            </a:fld>
            <a:endParaRPr lang="en-US" altLang="ro-RO" sz="1900" b="0" smtClean="0"/>
          </a:p>
        </p:txBody>
      </p:sp>
      <p:sp>
        <p:nvSpPr>
          <p:cNvPr id="453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36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80761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55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D8F77-5263-46CA-BAB4-2BF0650A020A}" type="slidenum">
              <a:rPr lang="en-US" altLang="ro-RO" sz="1900" b="0" smtClean="0"/>
              <a:pPr/>
              <a:t>22</a:t>
            </a:fld>
            <a:endParaRPr lang="en-US" altLang="ro-RO" sz="1900" b="0" smtClean="0"/>
          </a:p>
        </p:txBody>
      </p:sp>
      <p:sp>
        <p:nvSpPr>
          <p:cNvPr id="455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56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76576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57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AE904C-BF5C-4C66-829E-394D35FDFE28}" type="slidenum">
              <a:rPr lang="en-US" altLang="ro-RO" sz="1900" b="0" smtClean="0"/>
              <a:pPr/>
              <a:t>23</a:t>
            </a:fld>
            <a:endParaRPr lang="en-US" altLang="ro-RO" sz="1900" b="0" smtClean="0"/>
          </a:p>
        </p:txBody>
      </p:sp>
      <p:sp>
        <p:nvSpPr>
          <p:cNvPr id="457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77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584823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59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5B22B-EE9A-4134-B909-2DAABAC67A66}" type="slidenum">
              <a:rPr lang="en-US" altLang="ro-RO" sz="1900" b="0" smtClean="0"/>
              <a:pPr/>
              <a:t>24</a:t>
            </a:fld>
            <a:endParaRPr lang="en-US" altLang="ro-RO" sz="1900" b="0" smtClean="0"/>
          </a:p>
        </p:txBody>
      </p:sp>
      <p:sp>
        <p:nvSpPr>
          <p:cNvPr id="459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97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33931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61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8BC1BE-3B7F-4D98-A61C-6E8B66CF4C54}" type="slidenum">
              <a:rPr lang="en-US" altLang="ro-RO" sz="1900" b="0" smtClean="0"/>
              <a:pPr/>
              <a:t>25</a:t>
            </a:fld>
            <a:endParaRPr lang="en-US" altLang="ro-RO" sz="1900" b="0" smtClean="0"/>
          </a:p>
        </p:txBody>
      </p:sp>
      <p:sp>
        <p:nvSpPr>
          <p:cNvPr id="461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18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956435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63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9147EC-496C-4FB3-AEAC-3FAFDB14DECC}" type="slidenum">
              <a:rPr lang="en-US" altLang="ro-RO" sz="1900" b="0" smtClean="0"/>
              <a:pPr/>
              <a:t>26</a:t>
            </a:fld>
            <a:endParaRPr lang="en-US" altLang="ro-RO" sz="1900" b="0" smtClean="0"/>
          </a:p>
        </p:txBody>
      </p:sp>
      <p:sp>
        <p:nvSpPr>
          <p:cNvPr id="463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38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932257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65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259481-42CF-44EE-AA74-A0028B7B1652}" type="slidenum">
              <a:rPr lang="en-US" altLang="ro-RO" sz="1900" b="0" smtClean="0"/>
              <a:pPr/>
              <a:t>27</a:t>
            </a:fld>
            <a:endParaRPr lang="en-US" altLang="ro-RO" sz="1900" b="0" smtClean="0"/>
          </a:p>
        </p:txBody>
      </p:sp>
      <p:sp>
        <p:nvSpPr>
          <p:cNvPr id="465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59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248190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67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02A3BD-2566-4129-B75B-28A8952F676B}" type="slidenum">
              <a:rPr lang="en-US" altLang="ro-RO" sz="1900" b="0" smtClean="0"/>
              <a:pPr/>
              <a:t>28</a:t>
            </a:fld>
            <a:endParaRPr lang="en-US" altLang="ro-RO" sz="1900" b="0" smtClean="0"/>
          </a:p>
        </p:txBody>
      </p:sp>
      <p:sp>
        <p:nvSpPr>
          <p:cNvPr id="467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79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4016721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70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7B8BCE-ED94-49C8-8299-5B673D76EB75}" type="slidenum">
              <a:rPr lang="en-US" altLang="ro-RO" sz="1900" b="0" smtClean="0"/>
              <a:pPr/>
              <a:t>29</a:t>
            </a:fld>
            <a:endParaRPr lang="en-US" altLang="ro-RO" sz="1900" b="0" smtClean="0"/>
          </a:p>
        </p:txBody>
      </p:sp>
      <p:sp>
        <p:nvSpPr>
          <p:cNvPr id="470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00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659900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72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CB3CF0-F784-448E-A9D7-72E6EDD170FA}" type="slidenum">
              <a:rPr lang="en-US" altLang="ro-RO" sz="1900" b="0" smtClean="0"/>
              <a:pPr/>
              <a:t>30</a:t>
            </a:fld>
            <a:endParaRPr lang="en-US" altLang="ro-RO" sz="1900" b="0" smtClean="0"/>
          </a:p>
        </p:txBody>
      </p:sp>
      <p:sp>
        <p:nvSpPr>
          <p:cNvPr id="472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20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2698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18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1F2018-44C2-4677-B4EB-31C70664DDC0}" type="slidenum">
              <a:rPr lang="en-US" altLang="ro-RO" sz="1900" b="0" smtClean="0"/>
              <a:pPr/>
              <a:t>4</a:t>
            </a:fld>
            <a:endParaRPr lang="en-US" altLang="ro-RO" sz="1900" b="0" smtClean="0"/>
          </a:p>
        </p:txBody>
      </p:sp>
      <p:sp>
        <p:nvSpPr>
          <p:cNvPr id="418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88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28054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20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630AC1-0965-4560-8A73-C552A1501EA1}" type="slidenum">
              <a:rPr lang="en-US" altLang="ro-RO" sz="1900" b="0" smtClean="0"/>
              <a:pPr/>
              <a:t>5</a:t>
            </a:fld>
            <a:endParaRPr lang="en-US" altLang="ro-RO" sz="1900" b="0" smtClean="0"/>
          </a:p>
        </p:txBody>
      </p:sp>
      <p:sp>
        <p:nvSpPr>
          <p:cNvPr id="420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0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866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22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31CEBC-41D9-4E56-BD1F-AF82A8B70C6D}" type="slidenum">
              <a:rPr lang="en-US" altLang="ro-RO" sz="1900" b="0" smtClean="0"/>
              <a:pPr/>
              <a:t>6</a:t>
            </a:fld>
            <a:endParaRPr lang="en-US" altLang="ro-RO" sz="1900" b="0" smtClean="0"/>
          </a:p>
        </p:txBody>
      </p:sp>
      <p:sp>
        <p:nvSpPr>
          <p:cNvPr id="422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29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17218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24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B7A93-9D14-46C6-8DF4-5BAA2D93DAC3}" type="slidenum">
              <a:rPr lang="en-US" altLang="ro-RO" sz="1900" b="0" smtClean="0"/>
              <a:pPr/>
              <a:t>7</a:t>
            </a:fld>
            <a:endParaRPr lang="en-US" altLang="ro-RO" sz="1900" b="0" smtClean="0"/>
          </a:p>
        </p:txBody>
      </p:sp>
      <p:sp>
        <p:nvSpPr>
          <p:cNvPr id="424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4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7406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27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905EFE-8703-484D-A3B0-5E57C7302A4A}" type="slidenum">
              <a:rPr lang="en-US" altLang="ro-RO" sz="1900" b="0" smtClean="0"/>
              <a:pPr/>
              <a:t>8</a:t>
            </a:fld>
            <a:endParaRPr lang="en-US" altLang="ro-RO" sz="1900" b="0" smtClean="0"/>
          </a:p>
        </p:txBody>
      </p:sp>
      <p:sp>
        <p:nvSpPr>
          <p:cNvPr id="427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7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46931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29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6E119C-8D62-4961-B847-5E81ED20113D}" type="slidenum">
              <a:rPr lang="en-US" altLang="ro-RO" sz="1900" b="0" smtClean="0"/>
              <a:pPr/>
              <a:t>9</a:t>
            </a:fld>
            <a:endParaRPr lang="en-US" altLang="ro-RO" sz="1900" b="0" smtClean="0"/>
          </a:p>
        </p:txBody>
      </p:sp>
      <p:sp>
        <p:nvSpPr>
          <p:cNvPr id="429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90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04384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31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46BCA2-7742-436A-AA04-3095E6E45CDB}" type="slidenum">
              <a:rPr lang="en-US" altLang="ro-RO" sz="1900" b="0" smtClean="0"/>
              <a:pPr/>
              <a:t>10</a:t>
            </a:fld>
            <a:endParaRPr lang="en-US" altLang="ro-RO" sz="1900" b="0" smtClean="0"/>
          </a:p>
        </p:txBody>
      </p:sp>
      <p:sp>
        <p:nvSpPr>
          <p:cNvPr id="431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1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866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1D8F-98E4-4619-B56F-523A86F9FC55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  <a:lvl2pPr marL="628650" indent="-2857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3pPr>
            <a:lvl4pPr>
              <a:defRPr>
                <a:latin typeface="UT Sans" panose="00000500000000000000" pitchFamily="50" charset="0"/>
              </a:defRPr>
            </a:lvl4pPr>
            <a:lvl5pPr>
              <a:defRPr>
                <a:latin typeface="UT Sans" panose="00000500000000000000" pitchFamily="50" charset="0"/>
              </a:defRPr>
            </a:lvl5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T Sans Light" panose="00000500000000000000" pitchFamily="50" charset="0"/>
              </a:defRPr>
            </a:lvl1pPr>
          </a:lstStyle>
          <a:p>
            <a:fld id="{735A3DBB-FBA3-4A4C-B7D7-E60F12564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2250" y="6430913"/>
            <a:ext cx="216000" cy="216000"/>
            <a:chOff x="8064388" y="4417764"/>
            <a:chExt cx="216000" cy="216000"/>
          </a:xfrm>
        </p:grpSpPr>
        <p:sp>
          <p:nvSpPr>
            <p:cNvPr id="8" name="Rectangle 7"/>
            <p:cNvSpPr/>
            <p:nvPr/>
          </p:nvSpPr>
          <p:spPr>
            <a:xfrm>
              <a:off x="8064388" y="4417764"/>
              <a:ext cx="216000" cy="216000"/>
            </a:xfrm>
            <a:prstGeom prst="rect">
              <a:avLst/>
            </a:prstGeom>
            <a:solidFill>
              <a:srgbClr val="00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35834" y="4489210"/>
              <a:ext cx="73108" cy="7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6836"/>
            <a:ext cx="1944216" cy="53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A28-D78D-4ECC-A34D-4619CF2A0FDF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0BD8-2142-4306-AB1E-0457DA41AEAE}" type="datetime1">
              <a:rPr lang="en-US" smtClean="0"/>
              <a:t>4/12/2020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662-0DD4-413E-B2CB-B91534FCBD2C}" type="datetime1">
              <a:rPr lang="en-US" smtClean="0"/>
              <a:t>4/12/2020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Blip>
                <a:blip r:embed="rId8"/>
              </a:buBlip>
            </a:pPr>
            <a:r>
              <a:rPr lang="en-US" dirty="0" smtClean="0"/>
              <a:t>Click to edit Master text </a:t>
            </a:r>
            <a:r>
              <a:rPr lang="en-US" dirty="0" err="1" smtClean="0"/>
              <a:t>stylesClick</a:t>
            </a:r>
            <a:r>
              <a:rPr lang="en-US" dirty="0" smtClean="0"/>
              <a:t>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7F1-597A-40CE-9B83-7E25BD94D0E1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UT Sans Light" panose="00000500000000000000" pitchFamily="50" charset="0"/>
              </a:defRPr>
            </a:lvl1pPr>
          </a:lstStyle>
          <a:p>
            <a:r>
              <a:rPr lang="ro-RO" smtClean="0"/>
              <a:t>Electronică Digitală - dan.nicula@unitbv.ro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micron.com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hyperlink" Target="http://www.nxp.com/" TargetMode="External"/><Relationship Id="rId4" Type="http://schemas.openxmlformats.org/officeDocument/2006/relationships/hyperlink" Target="http://www.ti.com/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latin typeface="UT Sans Bold" pitchFamily="50" charset="0"/>
              </a:rPr>
              <a:t>PROIECTAREA</a:t>
            </a:r>
          </a:p>
          <a:p>
            <a:r>
              <a:rPr lang="ro-RO" sz="3600" dirty="0" smtClean="0">
                <a:latin typeface="UT Sans Bold" pitchFamily="50" charset="0"/>
              </a:rPr>
              <a:t>CIRCUITELOR</a:t>
            </a:r>
          </a:p>
          <a:p>
            <a:r>
              <a:rPr lang="ro-RO" sz="3600" dirty="0" smtClean="0">
                <a:latin typeface="UT Sans Bold" pitchFamily="50" charset="0"/>
              </a:rPr>
              <a:t>INTEGRATE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28" y="289132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Traian Tulbure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EDFAF8-4032-4C71-AD65-5248394118C5}" type="slidenum">
              <a:rPr lang="en-US" altLang="en-US" sz="1292" b="0" i="0">
                <a:latin typeface="Arial" panose="020B0604020202020204" pitchFamily="34" charset="0"/>
              </a:rPr>
              <a:pPr/>
              <a:t>10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300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5123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en-US" altLang="ro-RO" smtClean="0"/>
              <a:t>Sinteza comportamental</a:t>
            </a:r>
            <a:r>
              <a:rPr lang="ro-RO" altLang="ro-RO" smtClean="0"/>
              <a:t>ă (ASIC Design Flow)</a:t>
            </a:r>
            <a:endParaRPr lang="en-US" altLang="ro-RO" smtClean="0"/>
          </a:p>
        </p:txBody>
      </p:sp>
      <p:sp>
        <p:nvSpPr>
          <p:cNvPr id="430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b="1" dirty="0" smtClean="0"/>
              <a:t>RTL</a:t>
            </a:r>
            <a:r>
              <a:rPr lang="ro-RO" altLang="ro-RO" dirty="0" smtClean="0"/>
              <a:t> = </a:t>
            </a:r>
            <a:r>
              <a:rPr lang="ro-RO" altLang="ro-RO" i="1" dirty="0" smtClean="0"/>
              <a:t>Register Transfer Level  </a:t>
            </a:r>
            <a:r>
              <a:rPr lang="ro-RO" altLang="ro-RO" dirty="0" smtClean="0"/>
              <a:t>(model HDL la un nivel de detaliere care permite sintetizatoarelor deducerea resurselor hardware).</a:t>
            </a:r>
          </a:p>
          <a:p>
            <a:pPr marL="0" indent="0">
              <a:buNone/>
            </a:pPr>
            <a:r>
              <a:rPr lang="ro-RO" altLang="ro-RO" dirty="0" smtClean="0"/>
              <a:t>Intrări</a:t>
            </a:r>
          </a:p>
          <a:p>
            <a:pPr lvl="1"/>
            <a:r>
              <a:rPr lang="ro-RO" altLang="ro-RO" dirty="0" smtClean="0"/>
              <a:t>Cod RTL</a:t>
            </a:r>
          </a:p>
          <a:p>
            <a:pPr lvl="1"/>
            <a:r>
              <a:rPr lang="ro-RO" altLang="ro-RO" dirty="0" smtClean="0"/>
              <a:t>Constrângeri</a:t>
            </a:r>
          </a:p>
          <a:p>
            <a:pPr lvl="1"/>
            <a:r>
              <a:rPr lang="ro-RO" altLang="ro-RO" dirty="0" smtClean="0"/>
              <a:t>Biblioteca de componente, specifice tehnologiei.</a:t>
            </a:r>
          </a:p>
          <a:p>
            <a:pPr marL="0" indent="0">
              <a:buNone/>
            </a:pPr>
            <a:r>
              <a:rPr lang="ro-RO" altLang="ro-RO" dirty="0" smtClean="0"/>
              <a:t>Ieșiri</a:t>
            </a:r>
          </a:p>
          <a:p>
            <a:pPr lvl="1"/>
            <a:r>
              <a:rPr lang="ro-RO" altLang="ro-RO" dirty="0" smtClean="0"/>
              <a:t>Netlist</a:t>
            </a:r>
          </a:p>
          <a:p>
            <a:pPr lvl="1"/>
            <a:r>
              <a:rPr lang="ro-RO" altLang="ro-RO" dirty="0" smtClean="0"/>
              <a:t>Informații legate de timp</a:t>
            </a:r>
          </a:p>
        </p:txBody>
      </p:sp>
    </p:spTree>
    <p:extLst>
      <p:ext uri="{BB962C8B-B14F-4D97-AF65-F5344CB8AC3E}">
        <p14:creationId xmlns:p14="http://schemas.microsoft.com/office/powerpoint/2010/main" val="11285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Metodologie s</a:t>
            </a:r>
            <a:r>
              <a:rPr lang="en-US" altLang="ro-RO" dirty="0" err="1" smtClean="0"/>
              <a:t>intez</a:t>
            </a:r>
            <a:r>
              <a:rPr lang="ro-RO" altLang="ro-RO" dirty="0" smtClean="0"/>
              <a:t>ă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comportamental</a:t>
            </a:r>
            <a:r>
              <a:rPr lang="ro-RO" altLang="ro-RO" dirty="0" smtClean="0"/>
              <a:t>ă RTL</a:t>
            </a:r>
            <a:endParaRPr lang="en-US" altLang="ro-RO" dirty="0" smtClean="0"/>
          </a:p>
        </p:txBody>
      </p:sp>
      <p:sp>
        <p:nvSpPr>
          <p:cNvPr id="432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B60B32-6EC9-4524-BD49-40D221B36E4A}" type="slidenum">
              <a:rPr lang="en-US" altLang="en-US" sz="1292" b="0" i="0">
                <a:latin typeface="Arial" panose="020B0604020202020204" pitchFamily="34" charset="0"/>
              </a:rPr>
              <a:pPr/>
              <a:t>11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321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0" y="1798333"/>
            <a:ext cx="7643446" cy="415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21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6061808"/>
            <a:ext cx="2540977" cy="58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321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47" y="6039827"/>
            <a:ext cx="2523392" cy="63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321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006124"/>
            <a:ext cx="2064727" cy="64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8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b="1" smtClean="0"/>
              <a:t>RTL</a:t>
            </a:r>
            <a:r>
              <a:rPr lang="ro-RO" altLang="ro-RO" smtClean="0"/>
              <a:t> = Model HDL care specifică:</a:t>
            </a:r>
            <a:endParaRPr lang="en-US" altLang="ro-RO" smtClean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Controlul, cu specificații if-then-else sau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Iterații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Ierarhie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Dimensiunea datelor (în biți)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Operații secvențiale sau paralele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Registre şi alocarea acestora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Operații aritmetice şi logice</a:t>
            </a:r>
          </a:p>
        </p:txBody>
      </p:sp>
      <p:sp>
        <p:nvSpPr>
          <p:cNvPr id="434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E92CD1-E8B9-44D7-92EE-F0EC96DA5AF8}" type="slidenum">
              <a:rPr lang="en-US" altLang="en-US" sz="1292" b="0" i="0">
                <a:latin typeface="Arial" panose="020B0604020202020204" pitchFamily="34" charset="0"/>
              </a:rPr>
              <a:pPr/>
              <a:t>12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Proiectarea și verificarea logică</a:t>
            </a:r>
            <a:endParaRPr lang="en-US" altLang="ro-RO" smtClean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Proiectarea se porneşte de la specificații prin realizarea unui model HDL (Verilog sau VHDL) utilizat atât pentru simulare cât și pentru sinteză.</a:t>
            </a:r>
          </a:p>
          <a:p>
            <a:pPr marL="0" indent="0">
              <a:buNone/>
            </a:pPr>
            <a:r>
              <a:rPr lang="ro-RO" altLang="ro-RO" dirty="0" smtClean="0"/>
              <a:t>Simulatoare</a:t>
            </a:r>
          </a:p>
          <a:p>
            <a:pPr lvl="1"/>
            <a:r>
              <a:rPr lang="ro-RO" altLang="ro-RO" i="1" dirty="0" smtClean="0"/>
              <a:t>Ncsim – Cadence</a:t>
            </a:r>
          </a:p>
          <a:p>
            <a:pPr lvl="1"/>
            <a:r>
              <a:rPr lang="ro-RO" altLang="ro-RO" i="1" dirty="0" smtClean="0"/>
              <a:t>VCS – Synopsys</a:t>
            </a:r>
          </a:p>
          <a:p>
            <a:pPr lvl="1"/>
            <a:r>
              <a:rPr lang="ro-RO" altLang="ro-RO" i="1" dirty="0" smtClean="0"/>
              <a:t>ModelSim – Mentor Graphics</a:t>
            </a:r>
          </a:p>
        </p:txBody>
      </p:sp>
      <p:sp>
        <p:nvSpPr>
          <p:cNvPr id="436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95D81D-18AF-4C36-9785-0E6BC01ED304}" type="slidenum">
              <a:rPr lang="en-US" altLang="en-US" sz="1292" b="0" i="0">
                <a:latin typeface="Arial" panose="020B0604020202020204" pitchFamily="34" charset="0"/>
              </a:rPr>
              <a:pPr/>
              <a:t>13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Sinteza </a:t>
            </a:r>
            <a:r>
              <a:rPr lang="ro-RO" altLang="ro-RO" smtClean="0"/>
              <a:t>RTL</a:t>
            </a:r>
            <a:endParaRPr lang="en-US" altLang="ro-RO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Pe baza modelului RTL se generează un netlist cu primitive din biblioteca de componente asociată tehnologiei alese.</a:t>
            </a:r>
          </a:p>
          <a:p>
            <a:pPr marL="0" indent="0">
              <a:buNone/>
            </a:pPr>
            <a:r>
              <a:rPr lang="ro-RO" altLang="ro-RO" dirty="0" smtClean="0"/>
              <a:t>Sintetizatoare</a:t>
            </a:r>
          </a:p>
          <a:p>
            <a:pPr lvl="1"/>
            <a:r>
              <a:rPr lang="ro-RO" altLang="ro-RO" dirty="0" smtClean="0"/>
              <a:t>Design Compiler – Synopsys</a:t>
            </a:r>
          </a:p>
          <a:p>
            <a:pPr lvl="1"/>
            <a:r>
              <a:rPr lang="ro-RO" altLang="ro-RO" dirty="0" smtClean="0"/>
              <a:t>RTL Compiler – Cadence</a:t>
            </a:r>
          </a:p>
        </p:txBody>
      </p:sp>
      <p:sp>
        <p:nvSpPr>
          <p:cNvPr id="438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4390D-01BE-48B6-AE2A-90C0E97BF535}" type="slidenum">
              <a:rPr lang="en-US" altLang="en-US" sz="1292" b="0" i="0">
                <a:latin typeface="Arial" panose="020B0604020202020204" pitchFamily="34" charset="0"/>
              </a:rPr>
              <a:pPr/>
              <a:t>14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Verificarea funcțională și formală</a:t>
            </a:r>
            <a:endParaRPr lang="en-US" altLang="ro-RO" dirty="0" smtClean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Compararea echivalenței logice a două descrieri.</a:t>
            </a:r>
          </a:p>
          <a:p>
            <a:pPr marL="0" indent="0">
              <a:buNone/>
            </a:pPr>
            <a:r>
              <a:rPr lang="ro-RO" altLang="ro-RO" dirty="0" smtClean="0"/>
              <a:t>Verificare formală</a:t>
            </a:r>
          </a:p>
          <a:p>
            <a:pPr lvl="1"/>
            <a:r>
              <a:rPr lang="ro-RO" altLang="ro-RO" dirty="0"/>
              <a:t>Formality – Synopsys</a:t>
            </a:r>
          </a:p>
          <a:p>
            <a:pPr lvl="1"/>
            <a:r>
              <a:rPr lang="ro-RO" altLang="ro-RO" dirty="0"/>
              <a:t>Conformal – Cadence</a:t>
            </a:r>
            <a:endParaRPr lang="en-US" altLang="ro-RO" dirty="0"/>
          </a:p>
        </p:txBody>
      </p:sp>
      <p:sp>
        <p:nvSpPr>
          <p:cNvPr id="440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13E84-C488-438D-A616-EFF9A99FE387}" type="slidenum">
              <a:rPr lang="en-US" altLang="en-US" sz="1292" b="0" i="0">
                <a:latin typeface="Arial" panose="020B0604020202020204" pitchFamily="34" charset="0"/>
              </a:rPr>
              <a:pPr/>
              <a:t>15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Analiză statică de timp - STA</a:t>
            </a:r>
            <a:endParaRPr lang="en-US" altLang="ro-RO" smtClean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b="1" dirty="0" smtClean="0"/>
              <a:t>Static Timing Analysis – STA </a:t>
            </a:r>
            <a:r>
              <a:rPr lang="ro-RO" altLang="ro-RO" dirty="0" smtClean="0"/>
              <a:t>= determinarea timpilor de propagare a semnalelor pe toate căile de propagare prin considerarea timpilor de propagare prin componente și prin căile de interconectare.</a:t>
            </a:r>
          </a:p>
          <a:p>
            <a:pPr marL="0" indent="0">
              <a:buNone/>
            </a:pPr>
            <a:r>
              <a:rPr lang="ro-RO" altLang="ro-RO" dirty="0" smtClean="0"/>
              <a:t>Necesită experiență pentru eliminarea căilor false (</a:t>
            </a:r>
            <a:r>
              <a:rPr lang="ro-RO" altLang="ro-RO" i="1" dirty="0" smtClean="0"/>
              <a:t>false path</a:t>
            </a:r>
            <a:r>
              <a:rPr lang="ro-RO" altLang="ro-RO" dirty="0" smtClean="0"/>
              <a:t>).</a:t>
            </a:r>
          </a:p>
          <a:p>
            <a:pPr marL="0" indent="0">
              <a:buNone/>
            </a:pPr>
            <a:r>
              <a:rPr lang="ro-RO" altLang="ro-RO" dirty="0" smtClean="0"/>
              <a:t>STA</a:t>
            </a:r>
          </a:p>
          <a:p>
            <a:pPr lvl="1"/>
            <a:r>
              <a:rPr lang="ro-RO" altLang="ro-RO" dirty="0"/>
              <a:t>PrimeTime – Synopsys</a:t>
            </a:r>
          </a:p>
          <a:p>
            <a:pPr lvl="1"/>
            <a:r>
              <a:rPr lang="ro-RO" altLang="ro-RO" dirty="0"/>
              <a:t>ETS – Cadence</a:t>
            </a:r>
            <a:endParaRPr lang="en-US" altLang="ro-RO" dirty="0"/>
          </a:p>
        </p:txBody>
      </p:sp>
      <p:sp>
        <p:nvSpPr>
          <p:cNvPr id="442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ED076-41DB-487F-A13E-E25E9825FBD7}" type="slidenum">
              <a:rPr lang="en-US" altLang="en-US" sz="1292" b="0" i="0">
                <a:latin typeface="Arial" panose="020B0604020202020204" pitchFamily="34" charset="0"/>
              </a:rPr>
              <a:pPr/>
              <a:t>16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Inserare logică de test</a:t>
            </a:r>
            <a:endParaRPr lang="en-US" altLang="ro-RO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b="1" dirty="0" smtClean="0"/>
              <a:t>Automatic Test Pattern Generator – ATPG </a:t>
            </a:r>
            <a:r>
              <a:rPr lang="ro-RO" altLang="ro-RO" dirty="0" smtClean="0"/>
              <a:t>= determinarea timpilor de propagare a semnalelor pe toate căile de propagare prin considerarea timpilor de propagare prin componente și prin căile de interconectare.</a:t>
            </a:r>
          </a:p>
          <a:p>
            <a:pPr marL="0" indent="0">
              <a:buNone/>
            </a:pPr>
            <a:r>
              <a:rPr lang="ro-RO" altLang="ro-RO" b="1" dirty="0" smtClean="0"/>
              <a:t>Built-In Self-Test - BIST </a:t>
            </a:r>
            <a:r>
              <a:rPr lang="ro-RO" altLang="ro-RO" dirty="0" smtClean="0"/>
              <a:t>= modificarea registrelor pentru inserarea de puncte de test.</a:t>
            </a:r>
          </a:p>
          <a:p>
            <a:pPr marL="0" indent="0">
              <a:buNone/>
            </a:pPr>
            <a:r>
              <a:rPr lang="ro-RO" altLang="ro-RO" dirty="0" smtClean="0"/>
              <a:t>Design for test:</a:t>
            </a:r>
          </a:p>
          <a:p>
            <a:pPr lvl="1"/>
            <a:r>
              <a:rPr lang="ro-RO" altLang="ro-RO" dirty="0"/>
              <a:t>DFT Max/Tetramax – Synopsys</a:t>
            </a:r>
          </a:p>
          <a:p>
            <a:pPr lvl="1"/>
            <a:endParaRPr lang="en-US" altLang="ro-RO" dirty="0" smtClean="0"/>
          </a:p>
        </p:txBody>
      </p:sp>
      <p:sp>
        <p:nvSpPr>
          <p:cNvPr id="4444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3875D2-9913-46F4-BF0B-4BBB423A456A}" type="slidenum">
              <a:rPr lang="en-US" altLang="en-US" sz="1292" b="0" i="0">
                <a:latin typeface="Arial" panose="020B0604020202020204" pitchFamily="34" charset="0"/>
              </a:rPr>
              <a:pPr/>
              <a:t>17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DEF294-FD27-4CD7-AE3F-CDDB05438112}" type="slidenum">
              <a:rPr lang="en-US" altLang="en-US" sz="1292" b="0" i="0">
                <a:latin typeface="Arial" panose="020B0604020202020204" pitchFamily="34" charset="0"/>
              </a:rPr>
              <a:pPr/>
              <a:t>18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46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490010"/>
            <a:ext cx="8568952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b="1" dirty="0"/>
              <a:t>Exemplu</a:t>
            </a:r>
            <a:r>
              <a:rPr lang="ro-RO" altLang="ro-RO" dirty="0"/>
              <a:t>: Inserare de registre pentru testare - BIST</a:t>
            </a:r>
            <a:endParaRPr lang="en-US" altLang="ro-RO" dirty="0"/>
          </a:p>
        </p:txBody>
      </p:sp>
      <p:pic>
        <p:nvPicPr>
          <p:cNvPr id="44647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" y="2365131"/>
            <a:ext cx="8440615" cy="281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9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Analiză de putere disipată</a:t>
            </a:r>
            <a:endParaRPr lang="en-US" altLang="ro-RO" smtClean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Analiză efectuată pe un set de stimuli de test, pe un simulator prin evaluarea capacității comutate la fiecare tranzacție.</a:t>
            </a:r>
          </a:p>
          <a:p>
            <a:pPr marL="0" indent="0">
              <a:buNone/>
            </a:pPr>
            <a:r>
              <a:rPr lang="ro-RO" altLang="ro-RO" dirty="0" smtClean="0"/>
              <a:t>Power Analysis:</a:t>
            </a:r>
          </a:p>
          <a:p>
            <a:pPr lvl="1"/>
            <a:r>
              <a:rPr lang="ro-RO" altLang="ro-RO" dirty="0"/>
              <a:t>PrimePower, Powermill – Synopsys</a:t>
            </a:r>
          </a:p>
          <a:p>
            <a:pPr lvl="1"/>
            <a:endParaRPr lang="en-US" altLang="ro-RO" dirty="0" smtClean="0"/>
          </a:p>
        </p:txBody>
      </p:sp>
      <p:sp>
        <p:nvSpPr>
          <p:cNvPr id="4485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6EAF6C-6FBD-4439-8287-142D52AAFDE5}" type="slidenum">
              <a:rPr lang="en-US" altLang="en-US" sz="1292" b="0" i="0">
                <a:latin typeface="Arial" panose="020B0604020202020204" pitchFamily="34" charset="0"/>
              </a:rPr>
              <a:pPr/>
              <a:t>19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CAPITOLUL </a:t>
            </a:r>
            <a:r>
              <a:rPr lang="ro-RO" altLang="ro-RO" smtClean="0"/>
              <a:t>6 – </a:t>
            </a:r>
            <a:r>
              <a:rPr lang="ro-RO" altLang="ro-RO" b="1" smtClean="0"/>
              <a:t>Metodologia de proiectare</a:t>
            </a:r>
            <a:endParaRPr lang="en-US" altLang="ro-RO" b="1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6.1. Introducere</a:t>
            </a:r>
          </a:p>
          <a:p>
            <a:pPr marL="0" indent="0">
              <a:buNone/>
            </a:pPr>
            <a:r>
              <a:rPr lang="ro-RO" altLang="ro-RO" dirty="0" smtClean="0"/>
              <a:t>6.2. </a:t>
            </a:r>
            <a:r>
              <a:rPr lang="en-US" altLang="ro-RO" dirty="0" err="1" smtClean="0"/>
              <a:t>Strategii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proiectare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structurat</a:t>
            </a:r>
            <a:r>
              <a:rPr lang="ro-RO" altLang="ro-RO" dirty="0" smtClean="0"/>
              <a:t>ă</a:t>
            </a:r>
          </a:p>
          <a:p>
            <a:pPr marL="0" indent="0">
              <a:buNone/>
            </a:pPr>
            <a:r>
              <a:rPr lang="ro-RO" altLang="ro-RO" dirty="0" smtClean="0"/>
              <a:t>6.3. Metode de proiectare</a:t>
            </a:r>
          </a:p>
          <a:p>
            <a:pPr marL="0" indent="0">
              <a:buNone/>
            </a:pPr>
            <a:r>
              <a:rPr lang="ro-RO" altLang="ro-RO" dirty="0" smtClean="0"/>
              <a:t>6.4. Metodologii de proiectare</a:t>
            </a:r>
          </a:p>
          <a:p>
            <a:pPr marL="0" indent="0">
              <a:buNone/>
            </a:pPr>
            <a:r>
              <a:rPr lang="ro-RO" altLang="ro-RO" dirty="0" smtClean="0"/>
              <a:t>6.5. Aspecte economice ale proiectării</a:t>
            </a:r>
          </a:p>
          <a:p>
            <a:pPr marL="0" indent="0">
              <a:buNone/>
            </a:pPr>
            <a:r>
              <a:rPr lang="ro-RO" altLang="ro-RO" dirty="0" smtClean="0"/>
              <a:t>6.6. Foaia de catalog și documentația</a:t>
            </a:r>
          </a:p>
          <a:p>
            <a:pPr marL="0" indent="0"/>
            <a:endParaRPr lang="en-US" altLang="ro-RO" dirty="0" smtClean="0"/>
          </a:p>
        </p:txBody>
      </p:sp>
      <p:sp>
        <p:nvSpPr>
          <p:cNvPr id="413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4AF98-B05D-4B21-89A1-0F1AE2AB16FA}" type="slidenum">
              <a:rPr lang="en-US" altLang="en-US" sz="1292" b="0" i="0">
                <a:latin typeface="Arial" panose="020B0604020202020204" pitchFamily="34" charset="0"/>
              </a:rPr>
              <a:pPr/>
              <a:t>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03611-DE00-41F5-B033-80AE2D685235}" type="slidenum">
              <a:rPr lang="en-US" altLang="en-US" sz="1292" b="0" i="0">
                <a:latin typeface="Arial" panose="020B0604020202020204" pitchFamily="34" charset="0"/>
              </a:rPr>
              <a:pPr/>
              <a:t>20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505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489" y="485043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smtClean="0"/>
              <a:t>Generarea automată de layout – sinteză fizică</a:t>
            </a:r>
            <a:endParaRPr lang="en-US" altLang="ro-RO" smtClean="0"/>
          </a:p>
        </p:txBody>
      </p:sp>
      <p:sp>
        <p:nvSpPr>
          <p:cNvPr id="450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318846"/>
            <a:ext cx="2883877" cy="49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altLang="ro-RO" sz="2000" dirty="0" smtClean="0"/>
              <a:t>Transformarea netlist-ului abstract într-o reprezentare fizică prin plasarea și rutarea componentelor primitive pe layout-ul circuitului integrat.</a:t>
            </a:r>
          </a:p>
        </p:txBody>
      </p:sp>
      <p:pic>
        <p:nvPicPr>
          <p:cNvPr id="45056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1301262"/>
            <a:ext cx="5649058" cy="453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Formate de date utilizate </a:t>
            </a:r>
            <a:r>
              <a:rPr lang="en-US" altLang="ro-RO" dirty="0" smtClean="0"/>
              <a:t/>
            </a:r>
            <a:br>
              <a:rPr lang="en-US" altLang="ro-RO" dirty="0" smtClean="0"/>
            </a:br>
            <a:r>
              <a:rPr lang="ro-RO" altLang="ro-RO" dirty="0" smtClean="0"/>
              <a:t>în etapa de back-end</a:t>
            </a:r>
            <a:endParaRPr lang="en-US" altLang="ro-RO" dirty="0" smtClean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b="1" u="sng" dirty="0" smtClean="0"/>
              <a:t>D</a:t>
            </a:r>
            <a:r>
              <a:rPr lang="ro-RO" altLang="ro-RO" dirty="0" smtClean="0"/>
              <a:t>esign </a:t>
            </a:r>
            <a:r>
              <a:rPr lang="ro-RO" altLang="ro-RO" b="1" u="sng" dirty="0" smtClean="0"/>
              <a:t>E</a:t>
            </a:r>
            <a:r>
              <a:rPr lang="ro-RO" altLang="ro-RO" dirty="0" smtClean="0"/>
              <a:t>xchange </a:t>
            </a:r>
            <a:r>
              <a:rPr lang="ro-RO" altLang="ro-RO" b="1" u="sng" dirty="0" smtClean="0"/>
              <a:t>F</a:t>
            </a:r>
            <a:r>
              <a:rPr lang="ro-RO" altLang="ro-RO" dirty="0" smtClean="0"/>
              <a:t>ormat = DEF</a:t>
            </a:r>
          </a:p>
          <a:p>
            <a:pPr marL="0" indent="0">
              <a:buNone/>
            </a:pPr>
            <a:r>
              <a:rPr lang="ro-RO" altLang="ro-RO" b="1" u="sng" dirty="0" smtClean="0"/>
              <a:t>L</a:t>
            </a:r>
            <a:r>
              <a:rPr lang="ro-RO" altLang="ro-RO" dirty="0" smtClean="0"/>
              <a:t>ibrary </a:t>
            </a:r>
            <a:r>
              <a:rPr lang="ro-RO" altLang="ro-RO" b="1" u="sng" dirty="0" smtClean="0"/>
              <a:t>E</a:t>
            </a:r>
            <a:r>
              <a:rPr lang="ro-RO" altLang="ro-RO" dirty="0" smtClean="0"/>
              <a:t>xchange </a:t>
            </a:r>
            <a:r>
              <a:rPr lang="ro-RO" altLang="ro-RO" b="1" u="sng" dirty="0" smtClean="0"/>
              <a:t>F</a:t>
            </a:r>
            <a:r>
              <a:rPr lang="ro-RO" altLang="ro-RO" dirty="0" smtClean="0"/>
              <a:t>ormat = LEF</a:t>
            </a:r>
          </a:p>
          <a:p>
            <a:pPr marL="0" indent="0">
              <a:buNone/>
            </a:pPr>
            <a:r>
              <a:rPr lang="ro-RO" altLang="ro-RO" b="1" u="sng" dirty="0" smtClean="0"/>
              <a:t>E</a:t>
            </a:r>
            <a:r>
              <a:rPr lang="ro-RO" altLang="ro-RO" dirty="0" smtClean="0"/>
              <a:t>xtended </a:t>
            </a:r>
            <a:r>
              <a:rPr lang="ro-RO" altLang="ro-RO" b="1" u="sng" dirty="0" smtClean="0"/>
              <a:t>S</a:t>
            </a:r>
            <a:r>
              <a:rPr lang="ro-RO" altLang="ro-RO" dirty="0" smtClean="0"/>
              <a:t>tandard </a:t>
            </a:r>
            <a:r>
              <a:rPr lang="ro-RO" altLang="ro-RO" b="1" u="sng" dirty="0" smtClean="0"/>
              <a:t>P</a:t>
            </a:r>
            <a:r>
              <a:rPr lang="ro-RO" altLang="ro-RO" dirty="0" smtClean="0"/>
              <a:t>arasitic </a:t>
            </a:r>
            <a:r>
              <a:rPr lang="ro-RO" altLang="ro-RO" b="1" u="sng" dirty="0" smtClean="0"/>
              <a:t>F</a:t>
            </a:r>
            <a:r>
              <a:rPr lang="ro-RO" altLang="ro-RO" dirty="0" smtClean="0"/>
              <a:t>ormat = ESPF</a:t>
            </a:r>
          </a:p>
          <a:p>
            <a:pPr marL="0" indent="0">
              <a:buNone/>
            </a:pPr>
            <a:r>
              <a:rPr lang="ro-RO" altLang="ro-RO" b="1" u="sng" dirty="0" smtClean="0"/>
              <a:t>S</a:t>
            </a:r>
            <a:r>
              <a:rPr lang="ro-RO" altLang="ro-RO" dirty="0" smtClean="0"/>
              <a:t>tandard </a:t>
            </a:r>
            <a:r>
              <a:rPr lang="ro-RO" altLang="ro-RO" b="1" u="sng" dirty="0" smtClean="0"/>
              <a:t>P</a:t>
            </a:r>
            <a:r>
              <a:rPr lang="ro-RO" altLang="ro-RO" dirty="0" smtClean="0"/>
              <a:t>arasitic </a:t>
            </a:r>
            <a:r>
              <a:rPr lang="ro-RO" altLang="ro-RO" b="1" u="sng" dirty="0" smtClean="0"/>
              <a:t>E</a:t>
            </a:r>
            <a:r>
              <a:rPr lang="ro-RO" altLang="ro-RO" dirty="0" smtClean="0"/>
              <a:t>xchange </a:t>
            </a:r>
            <a:r>
              <a:rPr lang="ro-RO" altLang="ro-RO" b="1" u="sng" dirty="0" smtClean="0"/>
              <a:t>F</a:t>
            </a:r>
            <a:r>
              <a:rPr lang="ro-RO" altLang="ro-RO" dirty="0" smtClean="0"/>
              <a:t>ormat = SPEF</a:t>
            </a:r>
          </a:p>
          <a:p>
            <a:pPr marL="0" indent="0">
              <a:buNone/>
            </a:pPr>
            <a:r>
              <a:rPr lang="en-US" altLang="ro-RO" b="1" u="sng" dirty="0" smtClean="0"/>
              <a:t>S</a:t>
            </a:r>
            <a:r>
              <a:rPr lang="en-US" altLang="ro-RO" dirty="0" smtClean="0"/>
              <a:t>imulation </a:t>
            </a:r>
            <a:r>
              <a:rPr lang="en-US" altLang="ro-RO" b="1" u="sng" dirty="0" smtClean="0"/>
              <a:t>P</a:t>
            </a:r>
            <a:r>
              <a:rPr lang="en-US" altLang="ro-RO" dirty="0" smtClean="0"/>
              <a:t>rogram with </a:t>
            </a:r>
            <a:r>
              <a:rPr lang="en-US" altLang="ro-RO" b="1" u="sng" dirty="0" smtClean="0"/>
              <a:t>I</a:t>
            </a:r>
            <a:r>
              <a:rPr lang="en-US" altLang="ro-RO" dirty="0" smtClean="0"/>
              <a:t>ntegrated </a:t>
            </a:r>
            <a:r>
              <a:rPr lang="en-US" altLang="ro-RO" b="1" u="sng" dirty="0" smtClean="0"/>
              <a:t>C</a:t>
            </a:r>
            <a:r>
              <a:rPr lang="en-US" altLang="ro-RO" dirty="0" smtClean="0"/>
              <a:t>ircuit </a:t>
            </a:r>
            <a:r>
              <a:rPr lang="en-US" altLang="ro-RO" b="1" u="sng" dirty="0" smtClean="0"/>
              <a:t>E</a:t>
            </a:r>
            <a:r>
              <a:rPr lang="en-US" altLang="ro-RO" dirty="0" smtClean="0"/>
              <a:t>mphasis</a:t>
            </a:r>
            <a:r>
              <a:rPr lang="ro-RO" altLang="ro-RO" dirty="0" smtClean="0"/>
              <a:t> = SPICE</a:t>
            </a:r>
          </a:p>
          <a:p>
            <a:pPr marL="0" indent="0">
              <a:buNone/>
            </a:pPr>
            <a:endParaRPr lang="ro-RO" altLang="ro-RO" dirty="0" smtClean="0"/>
          </a:p>
          <a:p>
            <a:pPr lvl="1"/>
            <a:endParaRPr lang="en-US" altLang="ro-RO" dirty="0" smtClean="0"/>
          </a:p>
        </p:txBody>
      </p:sp>
      <p:sp>
        <p:nvSpPr>
          <p:cNvPr id="4526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9369A-0F9C-4F04-970F-9D548053E799}" type="slidenum">
              <a:rPr lang="en-US" altLang="en-US" sz="1292" b="0" i="0">
                <a:latin typeface="Arial" panose="020B0604020202020204" pitchFamily="34" charset="0"/>
              </a:rPr>
              <a:pPr/>
              <a:t>21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Etape în etapa de back-end</a:t>
            </a:r>
            <a:endParaRPr lang="en-US" altLang="ro-RO" smtClean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Plasare (Placing)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Floorplan (Floorplanning)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Rutare (Routing)</a:t>
            </a:r>
          </a:p>
          <a:p>
            <a:pPr lvl="1"/>
            <a:r>
              <a:rPr lang="ro-RO" altLang="ro-RO" dirty="0" smtClean="0"/>
              <a:t>Globală (Global Rounting)</a:t>
            </a:r>
          </a:p>
          <a:p>
            <a:pPr lvl="1"/>
            <a:r>
              <a:rPr lang="ro-RO" altLang="ro-RO" dirty="0" smtClean="0"/>
              <a:t>Detaliată (Detailed Routing)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Extragere parametrii paraziți (Parasitic Extraction)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Analiza de timp (Timing Analysis)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Rutarea semnalului de ceas (Clock Rounting)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Analiza de putere (Power Analysis)</a:t>
            </a:r>
          </a:p>
          <a:p>
            <a:endParaRPr lang="ro-RO" altLang="ro-RO" dirty="0" smtClean="0"/>
          </a:p>
          <a:p>
            <a:pPr lvl="1"/>
            <a:endParaRPr lang="en-US" altLang="ro-RO" dirty="0" smtClean="0"/>
          </a:p>
        </p:txBody>
      </p:sp>
      <p:sp>
        <p:nvSpPr>
          <p:cNvPr id="454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294026-DAAA-4CFF-A73A-97E6116BBA35}" type="slidenum">
              <a:rPr lang="en-US" altLang="en-US" sz="1292" b="0" i="0">
                <a:latin typeface="Arial" panose="020B0604020202020204" pitchFamily="34" charset="0"/>
              </a:rPr>
              <a:pPr/>
              <a:t>22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Layout al unui chip realizat cu celule standard</a:t>
            </a:r>
            <a:endParaRPr lang="en-US" altLang="ro-RO" smtClean="0"/>
          </a:p>
        </p:txBody>
      </p:sp>
      <p:sp>
        <p:nvSpPr>
          <p:cNvPr id="456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74BBE2-CDDC-44C6-AE0C-CFE48EA93238}" type="slidenum">
              <a:rPr lang="en-US" altLang="en-US" sz="1292" b="0" i="0">
                <a:latin typeface="Arial" panose="020B0604020202020204" pitchFamily="34" charset="0"/>
              </a:rPr>
              <a:pPr/>
              <a:t>23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567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880828"/>
            <a:ext cx="5080362" cy="397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0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err="1" smtClean="0"/>
              <a:t>Metodologie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proiectare</a:t>
            </a:r>
            <a:r>
              <a:rPr lang="en-US" altLang="ro-RO" dirty="0" smtClean="0"/>
              <a:t> </a:t>
            </a:r>
            <a:r>
              <a:rPr lang="ro-RO" altLang="ro-RO" dirty="0" smtClean="0"/>
              <a:t>FPGA </a:t>
            </a:r>
            <a:r>
              <a:rPr lang="en-US" altLang="ro-RO" dirty="0" smtClean="0"/>
              <a:t>vs.</a:t>
            </a:r>
            <a:r>
              <a:rPr lang="ro-RO" altLang="ro-RO" dirty="0" smtClean="0"/>
              <a:t> ASIC</a:t>
            </a:r>
            <a:endParaRPr lang="en-US" altLang="ro-RO" dirty="0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93" y="2718289"/>
            <a:ext cx="1837592" cy="13950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o-RO" altLang="ro-RO" sz="1600" dirty="0"/>
              <a:t>Field </a:t>
            </a:r>
          </a:p>
          <a:p>
            <a:pPr marL="0" indent="0">
              <a:buNone/>
              <a:defRPr/>
            </a:pPr>
            <a:r>
              <a:rPr lang="ro-RO" altLang="ro-RO" sz="1600" dirty="0"/>
              <a:t>Programmable </a:t>
            </a:r>
          </a:p>
          <a:p>
            <a:pPr marL="0" indent="0">
              <a:buNone/>
              <a:defRPr/>
            </a:pPr>
            <a:r>
              <a:rPr lang="ro-RO" altLang="ro-RO" sz="1600" dirty="0"/>
              <a:t>Gate </a:t>
            </a:r>
          </a:p>
          <a:p>
            <a:pPr marL="0" indent="0">
              <a:buNone/>
              <a:defRPr/>
            </a:pPr>
            <a:r>
              <a:rPr lang="ro-RO" altLang="ro-RO" sz="1600" dirty="0"/>
              <a:t>Array</a:t>
            </a:r>
          </a:p>
          <a:p>
            <a:pPr algn="r">
              <a:defRPr/>
            </a:pPr>
            <a:endParaRPr lang="ro-RO" altLang="ro-RO" sz="1600" dirty="0"/>
          </a:p>
          <a:p>
            <a:pPr lvl="1" algn="r">
              <a:defRPr/>
            </a:pPr>
            <a:endParaRPr lang="en-US" altLang="ro-RO" sz="1600" dirty="0"/>
          </a:p>
        </p:txBody>
      </p:sp>
      <p:sp>
        <p:nvSpPr>
          <p:cNvPr id="458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808BC9-2F0F-4329-80F9-5CC074F77A1D}" type="slidenum">
              <a:rPr lang="en-US" altLang="en-US" sz="1292" b="0" i="0">
                <a:latin typeface="Arial" panose="020B0604020202020204" pitchFamily="34" charset="0"/>
              </a:rPr>
              <a:pPr/>
              <a:t>24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58759" name="Picture 2" descr="http://www.xilinx.com/images/fpgavsas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1" y="1368669"/>
            <a:ext cx="5517174" cy="445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30259" y="2631831"/>
            <a:ext cx="1378926" cy="156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 marL="292100" indent="-292100" algn="l" defTabSz="444500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2446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14500" indent="-2794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71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6543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1115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5687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4025900" indent="-29210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o-RO" altLang="ro-RO" sz="1600" kern="0" dirty="0">
                <a:latin typeface="UT Sans" panose="00000500000000000000" pitchFamily="50" charset="0"/>
              </a:rPr>
              <a:t>Application</a:t>
            </a:r>
          </a:p>
          <a:p>
            <a:pPr marL="0" indent="0">
              <a:buNone/>
              <a:defRPr/>
            </a:pPr>
            <a:r>
              <a:rPr lang="ro-RO" altLang="ro-RO" sz="1600" kern="0" dirty="0">
                <a:latin typeface="UT Sans" panose="00000500000000000000" pitchFamily="50" charset="0"/>
              </a:rPr>
              <a:t>Specific</a:t>
            </a:r>
          </a:p>
          <a:p>
            <a:pPr marL="0" indent="0">
              <a:buNone/>
              <a:defRPr/>
            </a:pPr>
            <a:r>
              <a:rPr lang="ro-RO" altLang="ro-RO" sz="1600" kern="0" dirty="0">
                <a:latin typeface="UT Sans" panose="00000500000000000000" pitchFamily="50" charset="0"/>
              </a:rPr>
              <a:t>Integrated </a:t>
            </a:r>
          </a:p>
          <a:p>
            <a:pPr marL="0" indent="0">
              <a:buNone/>
              <a:defRPr/>
            </a:pPr>
            <a:r>
              <a:rPr lang="ro-RO" altLang="ro-RO" sz="1600" kern="0" dirty="0">
                <a:latin typeface="UT Sans" panose="00000500000000000000" pitchFamily="50" charset="0"/>
              </a:rPr>
              <a:t>Circuit</a:t>
            </a:r>
          </a:p>
          <a:p>
            <a:pPr>
              <a:defRPr/>
            </a:pPr>
            <a:endParaRPr lang="ro-RO" altLang="ro-RO" sz="1600" kern="0" dirty="0">
              <a:latin typeface="UT Sans" panose="00000500000000000000" pitchFamily="50" charset="0"/>
            </a:endParaRPr>
          </a:p>
          <a:p>
            <a:pPr>
              <a:defRPr/>
            </a:pPr>
            <a:endParaRPr lang="ro-RO" altLang="ro-RO" sz="1600" kern="0" dirty="0">
              <a:latin typeface="UT Sans" panose="00000500000000000000" pitchFamily="50" charset="0"/>
            </a:endParaRPr>
          </a:p>
          <a:p>
            <a:pPr lvl="1">
              <a:defRPr/>
            </a:pPr>
            <a:endParaRPr lang="en-US" altLang="ro-RO" sz="1600" kern="0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FPGA </a:t>
            </a:r>
            <a:r>
              <a:rPr lang="en-US" altLang="ro-RO" dirty="0" smtClean="0"/>
              <a:t>vs. </a:t>
            </a:r>
            <a:r>
              <a:rPr lang="ro-RO" altLang="ro-RO" dirty="0" smtClean="0"/>
              <a:t>ASIC</a:t>
            </a:r>
            <a:endParaRPr lang="en-US" altLang="ro-RO" dirty="0" smtClean="0"/>
          </a:p>
        </p:txBody>
      </p:sp>
      <p:sp>
        <p:nvSpPr>
          <p:cNvPr id="4608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00AC1F-C1B7-4893-9F9E-CD2B4D9BAF2B}" type="slidenum">
              <a:rPr lang="en-US" altLang="en-US" sz="1292" b="0" i="0">
                <a:latin typeface="Arial" panose="020B0604020202020204" pitchFamily="34" charset="0"/>
              </a:rPr>
              <a:pPr/>
              <a:t>25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608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3" y="1402373"/>
            <a:ext cx="8830408" cy="42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2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6</a:t>
            </a:r>
            <a:r>
              <a:rPr lang="en-US" altLang="ro-RO" smtClean="0"/>
              <a:t>.</a:t>
            </a:r>
            <a:r>
              <a:rPr lang="ro-RO" altLang="ro-RO" smtClean="0"/>
              <a:t>5</a:t>
            </a:r>
            <a:r>
              <a:rPr lang="en-US" altLang="ro-RO" smtClean="0"/>
              <a:t>. Aspecte economice ale proiect</a:t>
            </a:r>
            <a:r>
              <a:rPr lang="ro-RO" altLang="ro-RO" smtClean="0"/>
              <a:t>ă</a:t>
            </a:r>
            <a:r>
              <a:rPr lang="en-US" altLang="ro-RO" smtClean="0"/>
              <a:t>rii</a:t>
            </a:r>
          </a:p>
        </p:txBody>
      </p:sp>
      <p:sp>
        <p:nvSpPr>
          <p:cNvPr id="4628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5E3D87-7332-40E3-8DAE-4B46E51516FD}" type="slidenum">
              <a:rPr lang="en-US" altLang="en-US" sz="1292" b="0" i="0">
                <a:latin typeface="Arial" panose="020B0604020202020204" pitchFamily="34" charset="0"/>
              </a:rPr>
              <a:pPr/>
              <a:t>26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462854" name="Object 1024"/>
          <p:cNvGraphicFramePr>
            <a:graphicFrameLocks noChangeAspect="1"/>
          </p:cNvGraphicFramePr>
          <p:nvPr/>
        </p:nvGraphicFramePr>
        <p:xfrm>
          <a:off x="1617785" y="1389185"/>
          <a:ext cx="1503485" cy="75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4" imgW="787058" imgH="393529" progId="Equation.3">
                  <p:embed/>
                </p:oleObj>
              </mc:Choice>
              <mc:Fallback>
                <p:oleObj name="Equation" r:id="rId4" imgW="7870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85" y="1389185"/>
                        <a:ext cx="1503485" cy="751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1025"/>
          <p:cNvGraphicFramePr>
            <a:graphicFrameLocks noChangeAspect="1"/>
          </p:cNvGraphicFramePr>
          <p:nvPr/>
        </p:nvGraphicFramePr>
        <p:xfrm>
          <a:off x="4290647" y="3358662"/>
          <a:ext cx="3790950" cy="42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6" imgW="1511300" imgH="241300" progId="Equation.3">
                  <p:embed/>
                </p:oleObj>
              </mc:Choice>
              <mc:Fallback>
                <p:oleObj name="Equation" r:id="rId6" imgW="151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47" y="3358662"/>
                        <a:ext cx="3790950" cy="429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6" name="Text Box 5"/>
          <p:cNvSpPr txBox="1">
            <a:spLocks noChangeArrowheads="1"/>
          </p:cNvSpPr>
          <p:nvPr/>
        </p:nvSpPr>
        <p:spPr bwMode="auto">
          <a:xfrm>
            <a:off x="583224" y="2514600"/>
            <a:ext cx="1315915" cy="68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92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ro-RO" altLang="ro-RO" sz="1292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ț </a:t>
            </a:r>
            <a:r>
              <a:rPr lang="ro-RO" altLang="ro-RO" sz="1292" b="0" i="0" dirty="0">
                <a:latin typeface="Arial" panose="020B0604020202020204" pitchFamily="34" charset="0"/>
                <a:cs typeface="Arial" panose="020B0604020202020204" pitchFamily="34" charset="0"/>
              </a:rPr>
              <a:t>de vânzare (</a:t>
            </a:r>
            <a:r>
              <a:rPr lang="en-US" altLang="ro-RO" sz="1292" b="0" i="0" dirty="0">
                <a:latin typeface="Arial" panose="020B0604020202020204" pitchFamily="34" charset="0"/>
                <a:cs typeface="Arial" panose="020B0604020202020204" pitchFamily="34" charset="0"/>
              </a:rPr>
              <a:t>Selling price</a:t>
            </a:r>
            <a:r>
              <a:rPr lang="ro-RO" altLang="ro-RO" sz="1292" b="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o-RO" sz="1292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857" name="Line 6"/>
          <p:cNvSpPr>
            <a:spLocks noChangeShapeType="1"/>
          </p:cNvSpPr>
          <p:nvPr/>
        </p:nvSpPr>
        <p:spPr bwMode="auto">
          <a:xfrm flipH="1">
            <a:off x="1477108" y="2022231"/>
            <a:ext cx="422031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3868616" y="1459524"/>
            <a:ext cx="1101969" cy="68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ro-RO" altLang="ro-RO" sz="1292" b="0" i="0" dirty="0">
                <a:latin typeface="+mn-lt"/>
              </a:rPr>
              <a:t>Cost de </a:t>
            </a:r>
            <a:r>
              <a:rPr lang="ro-RO" altLang="ro-RO" sz="1292" b="0" i="0" dirty="0" smtClean="0">
                <a:latin typeface="+mn-lt"/>
              </a:rPr>
              <a:t>producție </a:t>
            </a:r>
            <a:r>
              <a:rPr lang="ro-RO" altLang="ro-RO" sz="1292" b="0" i="0" dirty="0">
                <a:latin typeface="+mn-lt"/>
              </a:rPr>
              <a:t>a unui CI</a:t>
            </a:r>
            <a:endParaRPr lang="en-US" altLang="ro-RO" sz="1292" b="0" i="0" dirty="0">
              <a:latin typeface="+mn-lt"/>
            </a:endParaRPr>
          </a:p>
        </p:txBody>
      </p:sp>
      <p:sp>
        <p:nvSpPr>
          <p:cNvPr id="462859" name="Line 8"/>
          <p:cNvSpPr>
            <a:spLocks noChangeShapeType="1"/>
          </p:cNvSpPr>
          <p:nvPr/>
        </p:nvSpPr>
        <p:spPr bwMode="auto">
          <a:xfrm>
            <a:off x="3024554" y="1600200"/>
            <a:ext cx="844062" cy="1406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62860" name="Text Box 9"/>
          <p:cNvSpPr txBox="1">
            <a:spLocks noChangeArrowheads="1"/>
          </p:cNvSpPr>
          <p:nvPr/>
        </p:nvSpPr>
        <p:spPr bwMode="auto">
          <a:xfrm>
            <a:off x="666750" y="4129747"/>
            <a:ext cx="7505700" cy="179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2215" b="0" i="0" dirty="0">
                <a:latin typeface="UT Sans" panose="00000500000000000000" pitchFamily="50" charset="0"/>
              </a:rPr>
              <a:t>NRE</a:t>
            </a:r>
            <a:r>
              <a:rPr lang="en-US" altLang="ro-RO" sz="2215" b="0" i="0" dirty="0">
                <a:latin typeface="UT Sans" panose="00000500000000000000" pitchFamily="50" charset="0"/>
              </a:rPr>
              <a:t> = </a:t>
            </a:r>
            <a:r>
              <a:rPr lang="en-US" altLang="ro-RO" sz="2215" i="0" dirty="0">
                <a:latin typeface="UT Sans" panose="00000500000000000000" pitchFamily="50" charset="0"/>
              </a:rPr>
              <a:t>Non Recurring Engineering </a:t>
            </a:r>
            <a:r>
              <a:rPr lang="en-US" altLang="ro-RO" sz="2215" b="0" i="0" dirty="0">
                <a:latin typeface="UT Sans" panose="00000500000000000000" pitchFamily="50" charset="0"/>
              </a:rPr>
              <a:t>(</a:t>
            </a:r>
            <a:r>
              <a:rPr lang="ro-RO" altLang="ro-RO" sz="2215" b="0" i="0" dirty="0">
                <a:latin typeface="UT Sans" panose="00000500000000000000" pitchFamily="50" charset="0"/>
              </a:rPr>
              <a:t>costuri plătite o singură dată,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costul</a:t>
            </a:r>
            <a:r>
              <a:rPr lang="en-US" altLang="ro-RO" sz="2215" b="0" i="0" dirty="0">
                <a:latin typeface="UT Sans" panose="00000500000000000000" pitchFamily="50" charset="0"/>
              </a:rPr>
              <a:t> cu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proiectarea</a:t>
            </a:r>
            <a:r>
              <a:rPr lang="en-US" altLang="ro-RO" sz="2215" b="0" i="0" dirty="0">
                <a:latin typeface="UT Sans" panose="00000500000000000000" pitchFamily="50" charset="0"/>
              </a:rPr>
              <a:t> </a:t>
            </a:r>
            <a:r>
              <a:rPr lang="ro-RO" altLang="ro-RO" sz="2215" b="0" i="0" dirty="0">
                <a:latin typeface="UT Sans" panose="00000500000000000000" pitchFamily="50" charset="0"/>
              </a:rPr>
              <a:t>ş</a:t>
            </a:r>
            <a:r>
              <a:rPr lang="en-US" altLang="ro-RO" sz="2215" b="0" i="0" dirty="0">
                <a:latin typeface="UT Sans" panose="00000500000000000000" pitchFamily="50" charset="0"/>
              </a:rPr>
              <a:t>i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prototipul</a:t>
            </a:r>
            <a:r>
              <a:rPr lang="en-US" altLang="ro-RO" sz="2215" b="0" i="0" dirty="0">
                <a:latin typeface="UT Sans" panose="00000500000000000000" pitchFamily="50" charset="0"/>
              </a:rPr>
              <a:t>)</a:t>
            </a:r>
            <a:endParaRPr lang="ro-RO" altLang="ro-RO" sz="2215" b="0" i="0" dirty="0">
              <a:latin typeface="UT Sans" panose="00000500000000000000" pitchFamily="50" charset="0"/>
            </a:endParaRPr>
          </a:p>
          <a:p>
            <a:pPr>
              <a:spcBef>
                <a:spcPct val="50000"/>
              </a:spcBef>
            </a:pPr>
            <a:r>
              <a:rPr lang="ro-RO" altLang="ro-RO" sz="2215" b="0" i="0" dirty="0">
                <a:latin typeface="UT Sans" panose="00000500000000000000" pitchFamily="50" charset="0"/>
              </a:rPr>
              <a:t>C</a:t>
            </a:r>
            <a:r>
              <a:rPr lang="ro-RO" altLang="ro-RO" sz="2215" b="0" i="0" baseline="-25000" dirty="0">
                <a:latin typeface="UT Sans" panose="00000500000000000000" pitchFamily="50" charset="0"/>
              </a:rPr>
              <a:t>rep</a:t>
            </a:r>
            <a:r>
              <a:rPr lang="ro-RO" altLang="ro-RO" sz="2215" b="0" i="0" dirty="0">
                <a:latin typeface="UT Sans" panose="00000500000000000000" pitchFamily="50" charset="0"/>
              </a:rPr>
              <a:t> </a:t>
            </a:r>
            <a:r>
              <a:rPr lang="en-US" altLang="ro-RO" sz="2215" b="0" i="0" dirty="0">
                <a:latin typeface="UT Sans" panose="00000500000000000000" pitchFamily="50" charset="0"/>
              </a:rPr>
              <a:t>=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Cheltuieli</a:t>
            </a:r>
            <a:r>
              <a:rPr lang="en-US" altLang="ro-RO" sz="2215" b="0" i="0" dirty="0">
                <a:latin typeface="UT Sans" panose="00000500000000000000" pitchFamily="50" charset="0"/>
              </a:rPr>
              <a:t> repetitive (la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fiecare</a:t>
            </a:r>
            <a:r>
              <a:rPr lang="en-US" altLang="ro-RO" sz="2215" b="0" i="0" dirty="0">
                <a:latin typeface="UT Sans" panose="00000500000000000000" pitchFamily="50" charset="0"/>
              </a:rPr>
              <a:t> IC)</a:t>
            </a:r>
          </a:p>
          <a:p>
            <a:pPr>
              <a:spcBef>
                <a:spcPct val="50000"/>
              </a:spcBef>
            </a:pPr>
            <a:r>
              <a:rPr lang="en-US" altLang="ro-RO" sz="2215" b="0" i="0" dirty="0" err="1">
                <a:latin typeface="UT Sans" panose="00000500000000000000" pitchFamily="50" charset="0"/>
              </a:rPr>
              <a:t>C</a:t>
            </a:r>
            <a:r>
              <a:rPr lang="en-US" altLang="ro-RO" sz="2215" b="0" i="0" baseline="-25000" dirty="0" err="1">
                <a:latin typeface="UT Sans" panose="00000500000000000000" pitchFamily="50" charset="0"/>
              </a:rPr>
              <a:t>fix</a:t>
            </a:r>
            <a:r>
              <a:rPr lang="en-US" altLang="ro-RO" sz="2215" b="0" i="0" dirty="0">
                <a:latin typeface="UT Sans" panose="00000500000000000000" pitchFamily="50" charset="0"/>
              </a:rPr>
              <a:t> = </a:t>
            </a:r>
            <a:r>
              <a:rPr lang="en-US" altLang="ro-RO" sz="2215" b="0" i="0" dirty="0" err="1">
                <a:latin typeface="UT Sans" panose="00000500000000000000" pitchFamily="50" charset="0"/>
              </a:rPr>
              <a:t>Cheltuieli</a:t>
            </a:r>
            <a:r>
              <a:rPr lang="en-US" altLang="ro-RO" sz="2215" b="0" i="0" dirty="0">
                <a:latin typeface="UT Sans" panose="00000500000000000000" pitchFamily="50" charset="0"/>
              </a:rPr>
              <a:t> fixe</a:t>
            </a:r>
          </a:p>
        </p:txBody>
      </p:sp>
      <p:sp>
        <p:nvSpPr>
          <p:cNvPr id="462861" name="Line 10"/>
          <p:cNvSpPr>
            <a:spLocks noChangeShapeType="1"/>
          </p:cNvSpPr>
          <p:nvPr/>
        </p:nvSpPr>
        <p:spPr bwMode="auto">
          <a:xfrm flipH="1">
            <a:off x="2813538" y="2162908"/>
            <a:ext cx="140677" cy="3516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62862" name="Line 11"/>
          <p:cNvSpPr>
            <a:spLocks noChangeShapeType="1"/>
          </p:cNvSpPr>
          <p:nvPr/>
        </p:nvSpPr>
        <p:spPr bwMode="auto">
          <a:xfrm>
            <a:off x="3024554" y="1740877"/>
            <a:ext cx="1336431" cy="161778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62863" name="Text Box 12"/>
          <p:cNvSpPr txBox="1">
            <a:spLocks noChangeArrowheads="1"/>
          </p:cNvSpPr>
          <p:nvPr/>
        </p:nvSpPr>
        <p:spPr bwMode="auto">
          <a:xfrm>
            <a:off x="2391508" y="2655277"/>
            <a:ext cx="984738" cy="68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292" b="0" i="0">
                <a:latin typeface="Arial" panose="020B0604020202020204" pitchFamily="34" charset="0"/>
              </a:rPr>
              <a:t>Profitul planificat (margin)</a:t>
            </a:r>
            <a:endParaRPr lang="en-US" altLang="ro-RO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6.5.</a:t>
            </a:r>
            <a:r>
              <a:rPr lang="en-US" altLang="ro-RO" smtClean="0"/>
              <a:t> Aspecte economice ale proiect</a:t>
            </a:r>
            <a:r>
              <a:rPr lang="ro-RO" altLang="ro-RO" smtClean="0"/>
              <a:t>ă</a:t>
            </a:r>
            <a:r>
              <a:rPr lang="en-US" altLang="ro-RO" smtClean="0"/>
              <a:t>rii</a:t>
            </a:r>
          </a:p>
        </p:txBody>
      </p:sp>
      <p:sp>
        <p:nvSpPr>
          <p:cNvPr id="464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728DD8-3CE1-4D05-BEE5-47275DEC7A1C}" type="slidenum">
              <a:rPr lang="en-US" altLang="en-US" sz="1292" b="0" i="0">
                <a:latin typeface="Arial" panose="020B0604020202020204" pitchFamily="34" charset="0"/>
              </a:rPr>
              <a:pPr/>
              <a:t>27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464902" name="Object 0"/>
          <p:cNvGraphicFramePr>
            <a:graphicFrameLocks noChangeAspect="1"/>
          </p:cNvGraphicFramePr>
          <p:nvPr/>
        </p:nvGraphicFramePr>
        <p:xfrm>
          <a:off x="1195754" y="1600201"/>
          <a:ext cx="2142392" cy="41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4" y="1600201"/>
                        <a:ext cx="2142392" cy="414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1"/>
          <p:cNvGraphicFramePr>
            <a:graphicFrameLocks noChangeAspect="1"/>
          </p:cNvGraphicFramePr>
          <p:nvPr/>
        </p:nvGraphicFramePr>
        <p:xfrm>
          <a:off x="1195754" y="2795954"/>
          <a:ext cx="3368920" cy="41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6" imgW="1701800" imgH="241300" progId="Equation.3">
                  <p:embed/>
                </p:oleObj>
              </mc:Choice>
              <mc:Fallback>
                <p:oleObj name="Equation" r:id="rId6" imgW="1701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54" y="2795954"/>
                        <a:ext cx="3368920" cy="417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2"/>
          <p:cNvGraphicFramePr>
            <a:graphicFrameLocks noChangeAspect="1"/>
          </p:cNvGraphicFramePr>
          <p:nvPr/>
        </p:nvGraphicFramePr>
        <p:xfrm>
          <a:off x="2461846" y="3569677"/>
          <a:ext cx="2602523" cy="75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8" imgW="1231366" imgH="431613" progId="Equation.3">
                  <p:embed/>
                </p:oleObj>
              </mc:Choice>
              <mc:Fallback>
                <p:oleObj name="Equation" r:id="rId8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46" y="3569677"/>
                        <a:ext cx="2602523" cy="751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Line 6"/>
          <p:cNvSpPr>
            <a:spLocks noChangeShapeType="1"/>
          </p:cNvSpPr>
          <p:nvPr/>
        </p:nvSpPr>
        <p:spPr bwMode="auto">
          <a:xfrm>
            <a:off x="2250831" y="3217985"/>
            <a:ext cx="70338" cy="422031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464906" name="Text Box 7"/>
          <p:cNvSpPr txBox="1">
            <a:spLocks noChangeArrowheads="1"/>
          </p:cNvSpPr>
          <p:nvPr/>
        </p:nvSpPr>
        <p:spPr bwMode="auto">
          <a:xfrm>
            <a:off x="4360984" y="1529862"/>
            <a:ext cx="4360985" cy="80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altLang="ro-RO" sz="1846" b="0" i="0" dirty="0">
                <a:latin typeface="UT Sans" panose="00000500000000000000" pitchFamily="50" charset="0"/>
              </a:rPr>
              <a:t>E</a:t>
            </a:r>
            <a:r>
              <a:rPr lang="ro-RO" altLang="ro-RO" sz="1846" b="0" i="0" baseline="-25000" dirty="0">
                <a:latin typeface="UT Sans" panose="00000500000000000000" pitchFamily="50" charset="0"/>
              </a:rPr>
              <a:t>total</a:t>
            </a:r>
            <a:r>
              <a:rPr lang="en-US" altLang="ro-RO" sz="1846" b="0" i="0" dirty="0">
                <a:latin typeface="UT Sans" panose="00000500000000000000" pitchFamily="50" charset="0"/>
              </a:rPr>
              <a:t> = </a:t>
            </a:r>
            <a:r>
              <a:rPr lang="en-US" altLang="ro-RO" sz="1846" b="0" i="0" dirty="0" err="1">
                <a:latin typeface="UT Sans" panose="00000500000000000000" pitchFamily="50" charset="0"/>
              </a:rPr>
              <a:t>costul</a:t>
            </a:r>
            <a:r>
              <a:rPr lang="en-US" altLang="ro-RO" sz="1846" b="0" i="0" dirty="0">
                <a:latin typeface="UT Sans" panose="00000500000000000000" pitchFamily="50" charset="0"/>
              </a:rPr>
              <a:t> cu </a:t>
            </a:r>
            <a:r>
              <a:rPr lang="ro-RO" altLang="ro-RO" sz="1846" b="0" i="0" dirty="0">
                <a:latin typeface="UT Sans" panose="00000500000000000000" pitchFamily="50" charset="0"/>
              </a:rPr>
              <a:t>inginerii </a:t>
            </a:r>
            <a:r>
              <a:rPr lang="ro-RO" altLang="ro-RO" sz="1846" b="0" i="0" dirty="0" smtClean="0">
                <a:latin typeface="UT Sans" panose="00000500000000000000" pitchFamily="50" charset="0"/>
              </a:rPr>
              <a:t>proiectanți</a:t>
            </a:r>
            <a:endParaRPr lang="ro-RO" altLang="ro-RO" sz="1846" b="0" i="0" dirty="0">
              <a:latin typeface="UT Sans" panose="00000500000000000000" pitchFamily="50" charset="0"/>
            </a:endParaRPr>
          </a:p>
          <a:p>
            <a:pPr>
              <a:spcBef>
                <a:spcPct val="50000"/>
              </a:spcBef>
            </a:pPr>
            <a:r>
              <a:rPr lang="ro-RO" altLang="ro-RO" sz="1846" b="0" i="0" dirty="0">
                <a:latin typeface="UT Sans" panose="00000500000000000000" pitchFamily="50" charset="0"/>
              </a:rPr>
              <a:t>P</a:t>
            </a:r>
            <a:r>
              <a:rPr lang="ro-RO" altLang="ro-RO" sz="1846" b="0" i="0" baseline="-25000" dirty="0">
                <a:latin typeface="UT Sans" panose="00000500000000000000" pitchFamily="50" charset="0"/>
              </a:rPr>
              <a:t>total</a:t>
            </a:r>
            <a:r>
              <a:rPr lang="ro-RO" altLang="ro-RO" sz="1846" b="0" i="0" dirty="0">
                <a:latin typeface="UT Sans" panose="00000500000000000000" pitchFamily="50" charset="0"/>
              </a:rPr>
              <a:t> </a:t>
            </a:r>
            <a:r>
              <a:rPr lang="en-US" altLang="ro-RO" sz="1846" b="0" i="0" dirty="0">
                <a:latin typeface="UT Sans" panose="00000500000000000000" pitchFamily="50" charset="0"/>
              </a:rPr>
              <a:t>= </a:t>
            </a:r>
            <a:r>
              <a:rPr lang="en-US" altLang="ro-RO" sz="1846" b="0" i="0" dirty="0" err="1">
                <a:latin typeface="UT Sans" panose="00000500000000000000" pitchFamily="50" charset="0"/>
              </a:rPr>
              <a:t>costul</a:t>
            </a:r>
            <a:r>
              <a:rPr lang="en-US" altLang="ro-RO" sz="1846" b="0" i="0" dirty="0">
                <a:latin typeface="UT Sans" panose="00000500000000000000" pitchFamily="50" charset="0"/>
              </a:rPr>
              <a:t> cu </a:t>
            </a:r>
            <a:r>
              <a:rPr lang="en-US" altLang="ro-RO" sz="1846" b="0" i="0" dirty="0" err="1">
                <a:latin typeface="UT Sans" panose="00000500000000000000" pitchFamily="50" charset="0"/>
              </a:rPr>
              <a:t>prototipul</a:t>
            </a:r>
            <a:endParaRPr lang="ro-RO" altLang="ro-RO" sz="1846" b="0" i="0" dirty="0">
              <a:latin typeface="UT Sans" panose="00000500000000000000" pitchFamily="50" charset="0"/>
            </a:endParaRPr>
          </a:p>
        </p:txBody>
      </p:sp>
      <p:sp>
        <p:nvSpPr>
          <p:cNvPr id="464907" name="Text Box 8"/>
          <p:cNvSpPr txBox="1">
            <a:spLocks noChangeArrowheads="1"/>
          </p:cNvSpPr>
          <p:nvPr/>
        </p:nvSpPr>
        <p:spPr bwMode="auto">
          <a:xfrm>
            <a:off x="5767754" y="3780693"/>
            <a:ext cx="3235569" cy="14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662" b="0" i="0">
                <a:latin typeface="UT Sans" panose="00000500000000000000" pitchFamily="50" charset="0"/>
              </a:rPr>
              <a:t>W = costul wafer-ului</a:t>
            </a:r>
          </a:p>
          <a:p>
            <a:pPr>
              <a:spcBef>
                <a:spcPct val="50000"/>
              </a:spcBef>
            </a:pPr>
            <a:r>
              <a:rPr lang="en-US" altLang="ro-RO" sz="1662" b="0" i="0">
                <a:latin typeface="UT Sans" panose="00000500000000000000" pitchFamily="50" charset="0"/>
              </a:rPr>
              <a:t>N = num</a:t>
            </a:r>
            <a:r>
              <a:rPr lang="ro-RO" altLang="ro-RO" sz="1662" b="0" i="0">
                <a:latin typeface="UT Sans" panose="00000500000000000000" pitchFamily="50" charset="0"/>
              </a:rPr>
              <a:t>ă</a:t>
            </a:r>
            <a:r>
              <a:rPr lang="en-US" altLang="ro-RO" sz="1662" b="0" i="0">
                <a:latin typeface="UT Sans" panose="00000500000000000000" pitchFamily="50" charset="0"/>
              </a:rPr>
              <a:t>r de circuite pe wafer</a:t>
            </a:r>
            <a:endParaRPr lang="ro-RO" altLang="ro-RO" sz="1662" b="0" i="0">
              <a:latin typeface="UT Sans" panose="00000500000000000000" pitchFamily="50" charset="0"/>
            </a:endParaRPr>
          </a:p>
          <a:p>
            <a:pPr>
              <a:spcBef>
                <a:spcPct val="50000"/>
              </a:spcBef>
            </a:pPr>
            <a:r>
              <a:rPr lang="ro-RO" altLang="ro-RO" sz="1662" b="0" i="0">
                <a:latin typeface="UT Sans" panose="00000500000000000000" pitchFamily="50" charset="0"/>
              </a:rPr>
              <a:t>Y</a:t>
            </a:r>
            <a:r>
              <a:rPr lang="ro-RO" altLang="ro-RO" sz="1662" b="0" i="0" baseline="-25000">
                <a:latin typeface="UT Sans" panose="00000500000000000000" pitchFamily="50" charset="0"/>
              </a:rPr>
              <a:t>W</a:t>
            </a:r>
            <a:r>
              <a:rPr lang="ro-RO" altLang="ro-RO" sz="1662" b="0" i="0">
                <a:latin typeface="UT Sans" panose="00000500000000000000" pitchFamily="50" charset="0"/>
              </a:rPr>
              <a:t> </a:t>
            </a:r>
            <a:r>
              <a:rPr lang="en-US" altLang="ro-RO" sz="1662" b="0" i="0">
                <a:latin typeface="UT Sans" panose="00000500000000000000" pitchFamily="50" charset="0"/>
              </a:rPr>
              <a:t>= </a:t>
            </a:r>
            <a:r>
              <a:rPr lang="ro-RO" altLang="ro-RO" sz="1662" b="0" i="0">
                <a:latin typeface="UT Sans" panose="00000500000000000000" pitchFamily="50" charset="0"/>
              </a:rPr>
              <a:t>Randament wafer</a:t>
            </a:r>
          </a:p>
          <a:p>
            <a:pPr>
              <a:spcBef>
                <a:spcPct val="50000"/>
              </a:spcBef>
            </a:pPr>
            <a:r>
              <a:rPr lang="ro-RO" altLang="ro-RO" sz="1662" b="0" i="0">
                <a:latin typeface="UT Sans" panose="00000500000000000000" pitchFamily="50" charset="0"/>
              </a:rPr>
              <a:t>Y</a:t>
            </a:r>
            <a:r>
              <a:rPr lang="ro-RO" altLang="ro-RO" sz="1662" b="0" i="0" baseline="-25000">
                <a:latin typeface="UT Sans" panose="00000500000000000000" pitchFamily="50" charset="0"/>
              </a:rPr>
              <a:t>PA</a:t>
            </a:r>
            <a:r>
              <a:rPr lang="ro-RO" altLang="ro-RO" sz="1662" b="0" i="0">
                <a:latin typeface="UT Sans" panose="00000500000000000000" pitchFamily="50" charset="0"/>
              </a:rPr>
              <a:t> </a:t>
            </a:r>
            <a:r>
              <a:rPr lang="en-US" altLang="ro-RO" sz="1662" b="0" i="0">
                <a:latin typeface="UT Sans" panose="00000500000000000000" pitchFamily="50" charset="0"/>
              </a:rPr>
              <a:t>= </a:t>
            </a:r>
            <a:r>
              <a:rPr lang="ro-RO" altLang="ro-RO" sz="1662" b="0" i="0">
                <a:latin typeface="UT Sans" panose="00000500000000000000" pitchFamily="50" charset="0"/>
              </a:rPr>
              <a:t>Randament încapsulare</a:t>
            </a:r>
          </a:p>
        </p:txBody>
      </p:sp>
    </p:spTree>
    <p:extLst>
      <p:ext uri="{BB962C8B-B14F-4D97-AF65-F5344CB8AC3E}">
        <p14:creationId xmlns:p14="http://schemas.microsoft.com/office/powerpoint/2010/main" val="2969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Planificarea proiectării</a:t>
            </a:r>
            <a:endParaRPr lang="en-US" altLang="ro-RO" smtClean="0"/>
          </a:p>
        </p:txBody>
      </p:sp>
      <p:sp>
        <p:nvSpPr>
          <p:cNvPr id="4669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DADE9-5818-4A5F-A48A-C407E457DF95}" type="slidenum">
              <a:rPr lang="en-US" altLang="en-US" sz="1292" b="0" i="0">
                <a:latin typeface="Arial" panose="020B0604020202020204" pitchFamily="34" charset="0"/>
              </a:rPr>
              <a:pPr/>
              <a:t>28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669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2165839"/>
            <a:ext cx="8440615" cy="23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4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36FAC-3199-4F64-B032-544A2CB189FA}" type="slidenum">
              <a:rPr lang="en-US" altLang="en-US" sz="1292" b="0" i="0">
                <a:latin typeface="Arial" panose="020B0604020202020204" pitchFamily="34" charset="0"/>
              </a:rPr>
              <a:pPr/>
              <a:t>29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68997" name="Rectangle 2"/>
          <p:cNvSpPr>
            <a:spLocks noGrp="1" noChangeArrowheads="1"/>
          </p:cNvSpPr>
          <p:nvPr>
            <p:ph type="title"/>
          </p:nvPr>
        </p:nvSpPr>
        <p:spPr>
          <a:xfrm>
            <a:off x="783981" y="438150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dirty="0" smtClean="0"/>
              <a:t>6.6</a:t>
            </a:r>
            <a:r>
              <a:rPr lang="en-US" altLang="ro-RO" dirty="0" smtClean="0"/>
              <a:t>. </a:t>
            </a:r>
            <a:r>
              <a:rPr lang="en-US" altLang="ro-RO" dirty="0" err="1" smtClean="0"/>
              <a:t>Foaia</a:t>
            </a:r>
            <a:r>
              <a:rPr lang="en-US" altLang="ro-RO" dirty="0" smtClean="0"/>
              <a:t> de catalog</a:t>
            </a:r>
            <a:r>
              <a:rPr lang="ro-RO" altLang="ro-RO" dirty="0" smtClean="0"/>
              <a:t> și documentația</a:t>
            </a:r>
            <a:endParaRPr lang="en-US" altLang="ro-RO" dirty="0" smtClean="0"/>
          </a:p>
        </p:txBody>
      </p:sp>
      <p:sp>
        <p:nvSpPr>
          <p:cNvPr id="468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8780"/>
            <a:ext cx="7886700" cy="47281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o-RO" altLang="ro-RO" sz="2215" dirty="0"/>
              <a:t>Foaia de catalog</a:t>
            </a:r>
          </a:p>
          <a:p>
            <a:pPr lvl="1">
              <a:lnSpc>
                <a:spcPct val="90000"/>
              </a:lnSpc>
            </a:pPr>
            <a:r>
              <a:rPr lang="en-US" altLang="ro-RO" sz="1846" dirty="0" err="1"/>
              <a:t>Sumarul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numele</a:t>
            </a:r>
            <a:r>
              <a:rPr lang="en-US" altLang="ro-RO" sz="1846" dirty="0"/>
              <a:t>, </a:t>
            </a:r>
            <a:r>
              <a:rPr lang="en-US" altLang="ro-RO" sz="1846" dirty="0" err="1"/>
              <a:t>indicativul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scurt</a:t>
            </a:r>
            <a:r>
              <a:rPr lang="ro-RO" altLang="ro-RO" sz="1846" dirty="0"/>
              <a:t>ă</a:t>
            </a:r>
            <a:r>
              <a:rPr lang="en-US" altLang="ro-RO" sz="1846" dirty="0"/>
              <a:t> </a:t>
            </a:r>
            <a:r>
              <a:rPr lang="en-US" altLang="ro-RO" sz="1846" dirty="0" err="1"/>
              <a:t>descriere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lista</a:t>
            </a:r>
            <a:r>
              <a:rPr lang="en-US" altLang="ro-RO" sz="1846" dirty="0"/>
              <a:t> de </a:t>
            </a:r>
            <a:r>
              <a:rPr lang="en-US" altLang="ro-RO" sz="1846" dirty="0" err="1"/>
              <a:t>caracteristici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/>
              <a:t>schema bloc</a:t>
            </a:r>
          </a:p>
          <a:p>
            <a:pPr lvl="1">
              <a:lnSpc>
                <a:spcPct val="90000"/>
              </a:lnSpc>
            </a:pPr>
            <a:r>
              <a:rPr lang="en-US" altLang="ro-RO" sz="1846" dirty="0" err="1"/>
              <a:t>Descrierea</a:t>
            </a:r>
            <a:r>
              <a:rPr lang="en-US" altLang="ro-RO" sz="1846" dirty="0"/>
              <a:t> </a:t>
            </a:r>
            <a:r>
              <a:rPr lang="en-US" altLang="ro-RO" sz="1846" dirty="0" err="1"/>
              <a:t>pinilor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Nume</a:t>
            </a:r>
            <a:r>
              <a:rPr lang="ro-RO" altLang="ro-RO" sz="1846" dirty="0"/>
              <a:t>le, </a:t>
            </a:r>
            <a:r>
              <a:rPr lang="en-US" altLang="ro-RO" sz="1846" dirty="0"/>
              <a:t>tip</a:t>
            </a:r>
            <a:r>
              <a:rPr lang="ro-RO" altLang="ro-RO" sz="1846" dirty="0"/>
              <a:t>ul şi </a:t>
            </a:r>
            <a:r>
              <a:rPr lang="en-US" altLang="ro-RO" sz="1846" dirty="0" err="1"/>
              <a:t>descriere</a:t>
            </a:r>
            <a:r>
              <a:rPr lang="ro-RO" altLang="ro-RO" sz="1846" dirty="0"/>
              <a:t>a</a:t>
            </a:r>
            <a:r>
              <a:rPr lang="en-US" altLang="ro-RO" sz="1846" dirty="0"/>
              <a:t> pin</a:t>
            </a:r>
            <a:r>
              <a:rPr lang="ro-RO" altLang="ro-RO" sz="1846" dirty="0"/>
              <a:t>ilor</a:t>
            </a:r>
            <a:endParaRPr lang="en-US" altLang="ro-RO" sz="1846" dirty="0"/>
          </a:p>
          <a:p>
            <a:pPr lvl="1">
              <a:lnSpc>
                <a:spcPct val="90000"/>
              </a:lnSpc>
            </a:pPr>
            <a:r>
              <a:rPr lang="en-US" altLang="ro-RO" sz="1846" dirty="0" err="1"/>
              <a:t>Descrierea</a:t>
            </a:r>
            <a:r>
              <a:rPr lang="en-US" altLang="ro-RO" sz="1846" dirty="0"/>
              <a:t> </a:t>
            </a:r>
            <a:r>
              <a:rPr lang="en-US" altLang="ro-RO" sz="1846" dirty="0" err="1"/>
              <a:t>modului</a:t>
            </a:r>
            <a:r>
              <a:rPr lang="en-US" altLang="ro-RO" sz="1846" dirty="0"/>
              <a:t> de </a:t>
            </a:r>
            <a:r>
              <a:rPr lang="en-US" altLang="ro-RO" sz="1846" dirty="0" err="1" smtClean="0"/>
              <a:t>func</a:t>
            </a:r>
            <a:r>
              <a:rPr lang="ro-RO" altLang="ro-RO" sz="1846" dirty="0" smtClean="0"/>
              <a:t>ț</a:t>
            </a:r>
            <a:r>
              <a:rPr lang="en-US" altLang="ro-RO" sz="1846" dirty="0" err="1" smtClean="0"/>
              <a:t>ionare</a:t>
            </a:r>
            <a:endParaRPr lang="en-US" altLang="ro-RO" sz="1846" dirty="0"/>
          </a:p>
          <a:p>
            <a:pPr lvl="1">
              <a:lnSpc>
                <a:spcPct val="90000"/>
              </a:lnSpc>
            </a:pPr>
            <a:r>
              <a:rPr lang="en-US" altLang="ro-RO" sz="1846" dirty="0" err="1" smtClean="0"/>
              <a:t>Specifica</a:t>
            </a:r>
            <a:r>
              <a:rPr lang="ro-RO" altLang="ro-RO" sz="1846" dirty="0" smtClean="0"/>
              <a:t>ț</a:t>
            </a:r>
            <a:r>
              <a:rPr lang="en-US" altLang="ro-RO" sz="1846" dirty="0" smtClean="0"/>
              <a:t>ii </a:t>
            </a:r>
            <a:r>
              <a:rPr lang="en-US" altLang="ro-RO" sz="1846" dirty="0"/>
              <a:t>DC</a:t>
            </a:r>
          </a:p>
          <a:p>
            <a:pPr lvl="1">
              <a:lnSpc>
                <a:spcPct val="90000"/>
              </a:lnSpc>
            </a:pPr>
            <a:r>
              <a:rPr lang="en-US" altLang="ro-RO" sz="1846" dirty="0" err="1" smtClean="0"/>
              <a:t>Specifica</a:t>
            </a:r>
            <a:r>
              <a:rPr lang="ro-RO" altLang="ro-RO" sz="1846" dirty="0" smtClean="0"/>
              <a:t>ț</a:t>
            </a:r>
            <a:r>
              <a:rPr lang="en-US" altLang="ro-RO" sz="1846" dirty="0" smtClean="0"/>
              <a:t>ii </a:t>
            </a:r>
            <a:r>
              <a:rPr lang="en-US" altLang="ro-RO" sz="1846" dirty="0"/>
              <a:t>AC</a:t>
            </a:r>
          </a:p>
          <a:p>
            <a:pPr lvl="1">
              <a:lnSpc>
                <a:spcPct val="90000"/>
              </a:lnSpc>
            </a:pPr>
            <a:r>
              <a:rPr lang="en-US" altLang="ro-RO" sz="1846" dirty="0"/>
              <a:t>Schema </a:t>
            </a:r>
            <a:r>
              <a:rPr lang="en-US" altLang="ro-RO" sz="1846" dirty="0" err="1"/>
              <a:t>capsulei</a:t>
            </a:r>
            <a:endParaRPr lang="ro-RO" altLang="ro-RO" sz="1846" dirty="0"/>
          </a:p>
          <a:p>
            <a:pPr marL="0" indent="0">
              <a:lnSpc>
                <a:spcPct val="90000"/>
              </a:lnSpc>
              <a:buNone/>
            </a:pPr>
            <a:r>
              <a:rPr lang="ro-RO" altLang="ro-RO" sz="2215" dirty="0"/>
              <a:t>Manualul principiilor de operare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altLang="ro-RO" sz="2215" dirty="0"/>
              <a:t>Manualul de Utilizare</a:t>
            </a:r>
            <a:endParaRPr lang="en-US" altLang="ro-RO" sz="2215" dirty="0"/>
          </a:p>
        </p:txBody>
      </p:sp>
    </p:spTree>
    <p:extLst>
      <p:ext uri="{BB962C8B-B14F-4D97-AF65-F5344CB8AC3E}">
        <p14:creationId xmlns:p14="http://schemas.microsoft.com/office/powerpoint/2010/main" val="10814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65858D-D83E-485E-AB74-EBC72E23F9A9}" type="slidenum">
              <a:rPr lang="en-US" altLang="en-US" sz="1292" b="0" i="0">
                <a:latin typeface="Arial" panose="020B0604020202020204" pitchFamily="34" charset="0"/>
              </a:rPr>
              <a:pPr/>
              <a:t>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15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474784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smtClean="0"/>
              <a:t>6.1. Introducere: Diagrama Y – Gajski-Kuhn</a:t>
            </a:r>
            <a:endParaRPr lang="en-US" altLang="ro-RO" smtClean="0"/>
          </a:p>
        </p:txBody>
      </p:sp>
      <p:pic>
        <p:nvPicPr>
          <p:cNvPr id="4157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16" y="1365739"/>
            <a:ext cx="4985238" cy="48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57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318846"/>
            <a:ext cx="3952143" cy="49236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ro-RO" sz="2215" dirty="0" err="1"/>
              <a:t>Domenii</a:t>
            </a:r>
            <a:r>
              <a:rPr lang="en-US" altLang="ro-RO" sz="2215" dirty="0"/>
              <a:t> de </a:t>
            </a:r>
            <a:r>
              <a:rPr lang="en-US" altLang="ro-RO" sz="2215" dirty="0" err="1"/>
              <a:t>descriere</a:t>
            </a:r>
            <a:endParaRPr lang="en-US" altLang="ro-RO" sz="2215" dirty="0"/>
          </a:p>
          <a:p>
            <a:pPr lvl="1">
              <a:lnSpc>
                <a:spcPct val="90000"/>
              </a:lnSpc>
            </a:pPr>
            <a:r>
              <a:rPr lang="en-US" altLang="ro-RO" sz="1846" dirty="0" err="1"/>
              <a:t>comportamental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 smtClean="0"/>
              <a:t>secven</a:t>
            </a:r>
            <a:r>
              <a:rPr lang="ro-RO" altLang="ro-RO" sz="1846" dirty="0" smtClean="0"/>
              <a:t>ț</a:t>
            </a:r>
            <a:r>
              <a:rPr lang="en-US" altLang="ro-RO" sz="1846" dirty="0" err="1" smtClean="0"/>
              <a:t>ial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concurent</a:t>
            </a:r>
            <a:endParaRPr lang="en-US" altLang="ro-RO" sz="1846" dirty="0"/>
          </a:p>
          <a:p>
            <a:pPr lvl="1">
              <a:lnSpc>
                <a:spcPct val="90000"/>
              </a:lnSpc>
            </a:pPr>
            <a:r>
              <a:rPr lang="en-US" altLang="ro-RO" sz="1846" dirty="0"/>
              <a:t>structural</a:t>
            </a:r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familia</a:t>
            </a:r>
            <a:r>
              <a:rPr lang="en-US" altLang="ro-RO" sz="1846" dirty="0"/>
              <a:t> logic</a:t>
            </a:r>
            <a:r>
              <a:rPr lang="ro-RO" altLang="ro-RO" sz="1846" dirty="0"/>
              <a:t>ă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 smtClean="0"/>
              <a:t>distribu</a:t>
            </a:r>
            <a:r>
              <a:rPr lang="ro-RO" altLang="ro-RO" sz="1846" dirty="0" smtClean="0"/>
              <a:t>ț</a:t>
            </a:r>
            <a:r>
              <a:rPr lang="en-US" altLang="ro-RO" sz="1846" dirty="0" err="1" smtClean="0"/>
              <a:t>ie</a:t>
            </a:r>
            <a:r>
              <a:rPr lang="en-US" altLang="ro-RO" sz="1846" dirty="0" smtClean="0"/>
              <a:t> </a:t>
            </a:r>
            <a:r>
              <a:rPr lang="en-US" altLang="ro-RO" sz="1846" dirty="0" err="1"/>
              <a:t>ceas</a:t>
            </a:r>
            <a:endParaRPr lang="en-US" altLang="ro-RO" sz="1846" dirty="0"/>
          </a:p>
          <a:p>
            <a:pPr lvl="1">
              <a:lnSpc>
                <a:spcPct val="90000"/>
              </a:lnSpc>
            </a:pPr>
            <a:r>
              <a:rPr lang="en-US" altLang="ro-RO" sz="1846" dirty="0" err="1"/>
              <a:t>fizic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/>
              <a:t>chip-</a:t>
            </a:r>
            <a:r>
              <a:rPr lang="en-US" altLang="ro-RO" sz="1846" dirty="0" err="1"/>
              <a:t>uri</a:t>
            </a:r>
            <a:endParaRPr lang="en-US" altLang="ro-RO" sz="1846" dirty="0"/>
          </a:p>
          <a:p>
            <a:pPr lvl="2">
              <a:lnSpc>
                <a:spcPct val="90000"/>
              </a:lnSpc>
            </a:pPr>
            <a:r>
              <a:rPr lang="en-US" altLang="ro-RO" sz="1846" dirty="0" err="1"/>
              <a:t>pl</a:t>
            </a:r>
            <a:r>
              <a:rPr lang="ro-RO" altLang="ro-RO" sz="1846" dirty="0"/>
              <a:t>ă</a:t>
            </a:r>
            <a:r>
              <a:rPr lang="en-US" altLang="ro-RO" sz="1846" dirty="0"/>
              <a:t>ci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ro-RO" sz="2215" dirty="0" err="1"/>
              <a:t>Nivel</a:t>
            </a:r>
            <a:r>
              <a:rPr lang="ro-RO" altLang="ro-RO" sz="2215" dirty="0"/>
              <a:t>e</a:t>
            </a:r>
            <a:r>
              <a:rPr lang="en-US" altLang="ro-RO" sz="2215" dirty="0"/>
              <a:t> de </a:t>
            </a:r>
            <a:r>
              <a:rPr lang="en-US" altLang="ro-RO" sz="2215" dirty="0" err="1"/>
              <a:t>abstractizare</a:t>
            </a:r>
            <a:endParaRPr lang="en-US" altLang="ro-RO" sz="2215" dirty="0"/>
          </a:p>
          <a:p>
            <a:pPr lvl="1">
              <a:lnSpc>
                <a:spcPct val="90000"/>
              </a:lnSpc>
            </a:pPr>
            <a:r>
              <a:rPr lang="en-US" altLang="ro-RO" sz="1846" dirty="0" err="1" smtClean="0"/>
              <a:t>arhitectural</a:t>
            </a:r>
            <a:r>
              <a:rPr lang="en-US" altLang="ro-RO" sz="1846" dirty="0" smtClean="0"/>
              <a:t>/</a:t>
            </a:r>
            <a:r>
              <a:rPr lang="en-US" altLang="ro-RO" sz="1846" dirty="0" err="1" smtClean="0"/>
              <a:t>func</a:t>
            </a:r>
            <a:r>
              <a:rPr lang="ro-RO" altLang="ro-RO" sz="1846" dirty="0" smtClean="0"/>
              <a:t>ț</a:t>
            </a:r>
            <a:r>
              <a:rPr lang="en-US" altLang="ro-RO" sz="1846" dirty="0" err="1" smtClean="0"/>
              <a:t>ional</a:t>
            </a:r>
            <a:endParaRPr lang="en-US" altLang="ro-RO" sz="1846" dirty="0"/>
          </a:p>
          <a:p>
            <a:pPr lvl="1">
              <a:lnSpc>
                <a:spcPct val="90000"/>
              </a:lnSpc>
            </a:pPr>
            <a:r>
              <a:rPr lang="en-US" altLang="ro-RO" sz="1846" dirty="0"/>
              <a:t>RTL</a:t>
            </a:r>
          </a:p>
          <a:p>
            <a:pPr lvl="1">
              <a:lnSpc>
                <a:spcPct val="90000"/>
              </a:lnSpc>
            </a:pPr>
            <a:r>
              <a:rPr lang="en-US" altLang="ro-RO" sz="1846" dirty="0" err="1" smtClean="0"/>
              <a:t>por</a:t>
            </a:r>
            <a:r>
              <a:rPr lang="ro-RO" altLang="ro-RO" sz="1846" dirty="0" smtClean="0"/>
              <a:t>ț</a:t>
            </a:r>
            <a:r>
              <a:rPr lang="en-US" altLang="ro-RO" sz="1846" dirty="0" smtClean="0"/>
              <a:t>i </a:t>
            </a:r>
            <a:r>
              <a:rPr lang="en-US" altLang="ro-RO" sz="1846" dirty="0" err="1"/>
              <a:t>logice</a:t>
            </a:r>
            <a:r>
              <a:rPr lang="ro-RO" altLang="ro-RO" sz="1846" dirty="0"/>
              <a:t>, </a:t>
            </a:r>
            <a:r>
              <a:rPr lang="en-US" altLang="ro-RO" sz="1846" dirty="0"/>
              <a:t>circuit/</a:t>
            </a:r>
            <a:r>
              <a:rPr lang="en-US" altLang="ro-RO" sz="1846" dirty="0" err="1"/>
              <a:t>tranzistor</a:t>
            </a:r>
            <a:endParaRPr lang="en-US" altLang="ro-RO" sz="1846" dirty="0"/>
          </a:p>
        </p:txBody>
      </p:sp>
    </p:spTree>
    <p:extLst>
      <p:ext uri="{BB962C8B-B14F-4D97-AF65-F5344CB8AC3E}">
        <p14:creationId xmlns:p14="http://schemas.microsoft.com/office/powerpoint/2010/main" val="26410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B56745-D6E0-49EA-A8A1-411A2839A84C}" type="slidenum">
              <a:rPr lang="en-US" altLang="en-US" sz="1292" b="0" i="0">
                <a:latin typeface="Arial" panose="020B0604020202020204" pitchFamily="34" charset="0"/>
              </a:rPr>
              <a:pPr/>
              <a:t>30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71045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615461"/>
            <a:ext cx="7772400" cy="703385"/>
          </a:xfrm>
          <a:noFill/>
        </p:spPr>
        <p:txBody>
          <a:bodyPr/>
          <a:lstStyle/>
          <a:p>
            <a:pPr algn="l"/>
            <a:r>
              <a:rPr lang="en-US" altLang="ro-RO" smtClean="0"/>
              <a:t>Exemple de foi de catalog</a:t>
            </a:r>
          </a:p>
        </p:txBody>
      </p:sp>
      <p:sp>
        <p:nvSpPr>
          <p:cNvPr id="471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897" y="2387112"/>
            <a:ext cx="5549411" cy="3855426"/>
          </a:xfrm>
        </p:spPr>
        <p:txBody>
          <a:bodyPr/>
          <a:lstStyle/>
          <a:p>
            <a:pPr marL="0" indent="0">
              <a:buNone/>
            </a:pPr>
            <a:r>
              <a:rPr lang="ro-RO" altLang="ro-RO" smtClean="0">
                <a:hlinkClick r:id="rId3"/>
              </a:rPr>
              <a:t>http://www.micron.com</a:t>
            </a:r>
            <a:r>
              <a:rPr lang="en-US" altLang="ro-RO" smtClean="0"/>
              <a:t> </a:t>
            </a:r>
          </a:p>
          <a:p>
            <a:pPr marL="0" indent="0">
              <a:buNone/>
            </a:pPr>
            <a:r>
              <a:rPr lang="en-US" altLang="ro-RO" smtClean="0">
                <a:hlinkClick r:id="rId4"/>
              </a:rPr>
              <a:t>http://www.ti.com</a:t>
            </a:r>
            <a:r>
              <a:rPr lang="en-US" altLang="ro-RO" smtClean="0"/>
              <a:t> </a:t>
            </a:r>
          </a:p>
          <a:p>
            <a:pPr marL="0" indent="0">
              <a:buNone/>
            </a:pPr>
            <a:r>
              <a:rPr lang="en-US" altLang="ro-RO" smtClean="0">
                <a:hlinkClick r:id="rId5"/>
              </a:rPr>
              <a:t>http://www.nxp.com</a:t>
            </a:r>
            <a:r>
              <a:rPr lang="ro-RO" altLang="ro-RO" smtClean="0"/>
              <a:t> </a:t>
            </a:r>
            <a:endParaRPr lang="en-US" altLang="ro-RO" smtClean="0"/>
          </a:p>
        </p:txBody>
      </p:sp>
      <p:grpSp>
        <p:nvGrpSpPr>
          <p:cNvPr id="471047" name="Group 13"/>
          <p:cNvGrpSpPr>
            <a:grpSpLocks/>
          </p:cNvGrpSpPr>
          <p:nvPr/>
        </p:nvGrpSpPr>
        <p:grpSpPr bwMode="auto">
          <a:xfrm>
            <a:off x="6682154" y="1389185"/>
            <a:ext cx="703385" cy="422031"/>
            <a:chOff x="1440" y="2880"/>
            <a:chExt cx="480" cy="288"/>
          </a:xfrm>
        </p:grpSpPr>
        <p:sp>
          <p:nvSpPr>
            <p:cNvPr id="471052" name="Oval 14"/>
            <p:cNvSpPr>
              <a:spLocks noChangeArrowheads="1"/>
            </p:cNvSpPr>
            <p:nvPr/>
          </p:nvSpPr>
          <p:spPr bwMode="auto">
            <a:xfrm>
              <a:off x="1440" y="2880"/>
              <a:ext cx="480" cy="288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ro-RO" altLang="ro-RO" sz="2215"/>
            </a:p>
          </p:txBody>
        </p:sp>
        <p:sp>
          <p:nvSpPr>
            <p:cNvPr id="471053" name="Text Box 15"/>
            <p:cNvSpPr txBox="1">
              <a:spLocks noChangeArrowheads="1"/>
            </p:cNvSpPr>
            <p:nvPr/>
          </p:nvSpPr>
          <p:spPr bwMode="auto">
            <a:xfrm>
              <a:off x="1488" y="292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ro-RO" sz="1108" i="0">
                  <a:solidFill>
                    <a:schemeClr val="bg1"/>
                  </a:solidFill>
                  <a:latin typeface="Arial" panose="020B0604020202020204" pitchFamily="34" charset="0"/>
                </a:rPr>
                <a:t>WWW</a:t>
              </a:r>
            </a:p>
          </p:txBody>
        </p:sp>
      </p:grpSp>
      <p:pic>
        <p:nvPicPr>
          <p:cNvPr id="471048" name="Picture 11" descr="http://evantage.files.wordpress.com/2011/04/www_glob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438151"/>
            <a:ext cx="2164374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0558"/>
            <a:ext cx="1600200" cy="59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50" name="Picture 14" descr="Texas Instrumen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3008435"/>
            <a:ext cx="2795954" cy="48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51" name="Picture 16" descr="NXP Semiconducto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28" y="3496408"/>
            <a:ext cx="1021373" cy="3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6.2</a:t>
            </a:r>
            <a:r>
              <a:rPr lang="en-US" altLang="ro-RO" smtClean="0"/>
              <a:t>. Strategii de proiectare structurat</a:t>
            </a:r>
            <a:r>
              <a:rPr lang="ro-RO" altLang="ro-RO" smtClean="0"/>
              <a:t>ă</a:t>
            </a:r>
            <a:endParaRPr lang="en-US" altLang="ro-RO" smtClean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dirty="0" err="1" smtClean="0"/>
              <a:t>Metrici</a:t>
            </a:r>
            <a:r>
              <a:rPr lang="en-US" altLang="ro-RO" dirty="0" smtClean="0"/>
              <a:t> pentru </a:t>
            </a:r>
            <a:r>
              <a:rPr lang="en-US" altLang="ro-RO" dirty="0" err="1" smtClean="0"/>
              <a:t>evaluarea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performan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elor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unui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proiect</a:t>
            </a:r>
            <a:endParaRPr lang="en-US" altLang="ro-RO" dirty="0" smtClean="0"/>
          </a:p>
          <a:p>
            <a:pPr lvl="1"/>
            <a:r>
              <a:rPr lang="en-US" altLang="ro-RO" dirty="0" err="1" smtClean="0"/>
              <a:t>performan</a:t>
            </a:r>
            <a:r>
              <a:rPr lang="ro-RO" altLang="ro-RO" dirty="0" smtClean="0"/>
              <a:t>ț</a:t>
            </a:r>
            <a:r>
              <a:rPr lang="en-US" altLang="ro-RO" dirty="0" smtClean="0"/>
              <a:t>a </a:t>
            </a:r>
            <a:r>
              <a:rPr lang="ro-RO" altLang="ro-RO" dirty="0" smtClean="0"/>
              <a:t>î</a:t>
            </a:r>
            <a:r>
              <a:rPr lang="en-US" altLang="ro-RO" dirty="0" smtClean="0"/>
              <a:t>n </a:t>
            </a:r>
            <a:r>
              <a:rPr lang="en-US" altLang="ro-RO" dirty="0" err="1" smtClean="0"/>
              <a:t>func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ionare</a:t>
            </a:r>
            <a:r>
              <a:rPr lang="en-US" altLang="ro-RO" dirty="0" smtClean="0"/>
              <a:t>: </a:t>
            </a:r>
            <a:r>
              <a:rPr lang="en-US" altLang="ro-RO" dirty="0" err="1" smtClean="0"/>
              <a:t>vitez</a:t>
            </a:r>
            <a:r>
              <a:rPr lang="ro-RO" altLang="ro-RO" dirty="0" smtClean="0"/>
              <a:t>ă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consum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func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ie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flexibilitate</a:t>
            </a:r>
            <a:endParaRPr lang="en-US" altLang="ro-RO" dirty="0" smtClean="0"/>
          </a:p>
          <a:p>
            <a:pPr lvl="1"/>
            <a:r>
              <a:rPr lang="en-US" altLang="ro-RO" dirty="0" err="1" smtClean="0"/>
              <a:t>dimensiunea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costul</a:t>
            </a:r>
            <a:r>
              <a:rPr lang="en-US" altLang="ro-RO" dirty="0" smtClean="0"/>
              <a:t> chip-</a:t>
            </a:r>
            <a:r>
              <a:rPr lang="en-US" altLang="ro-RO" dirty="0" err="1" smtClean="0"/>
              <a:t>ului</a:t>
            </a:r>
            <a:r>
              <a:rPr lang="ro-RO" altLang="ro-RO" dirty="0" smtClean="0"/>
              <a:t> (die de siliciu)</a:t>
            </a:r>
            <a:endParaRPr lang="en-US" altLang="ro-RO" dirty="0" smtClean="0"/>
          </a:p>
          <a:p>
            <a:pPr lvl="1"/>
            <a:r>
              <a:rPr lang="en-US" altLang="ro-RO" dirty="0" err="1" smtClean="0"/>
              <a:t>timpul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proiectare</a:t>
            </a:r>
            <a:r>
              <a:rPr lang="ro-RO" altLang="ro-RO" dirty="0" smtClean="0"/>
              <a:t> (costul proiectării și planificarea)</a:t>
            </a:r>
            <a:endParaRPr lang="en-US" altLang="ro-RO" dirty="0" smtClean="0"/>
          </a:p>
          <a:p>
            <a:pPr lvl="1"/>
            <a:r>
              <a:rPr lang="ro-RO" altLang="ro-RO" dirty="0" smtClean="0"/>
              <a:t>ușurința verificării și </a:t>
            </a:r>
            <a:r>
              <a:rPr lang="en-US" altLang="ro-RO" dirty="0" err="1" smtClean="0"/>
              <a:t>testabilitate</a:t>
            </a:r>
            <a:r>
              <a:rPr lang="ro-RO" altLang="ro-RO" dirty="0" smtClean="0"/>
              <a:t>a (costul proiectării și planificarea)</a:t>
            </a:r>
            <a:endParaRPr lang="en-US" altLang="ro-RO" dirty="0" smtClean="0"/>
          </a:p>
          <a:p>
            <a:pPr lvl="1"/>
            <a:endParaRPr lang="en-US" altLang="ro-RO" dirty="0" smtClean="0"/>
          </a:p>
        </p:txBody>
      </p:sp>
      <p:sp>
        <p:nvSpPr>
          <p:cNvPr id="417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793C52-08AF-4C26-A00F-4FE66D174502}" type="slidenum">
              <a:rPr lang="en-US" altLang="en-US" sz="1292" b="0" i="0">
                <a:latin typeface="Arial" panose="020B0604020202020204" pitchFamily="34" charset="0"/>
              </a:rPr>
              <a:pPr/>
              <a:t>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B6C561-B431-4963-B193-15DE235ECA47}" type="slidenum">
              <a:rPr lang="en-US" altLang="en-US" sz="1292" b="0" i="0">
                <a:latin typeface="Arial" panose="020B0604020202020204" pitchFamily="34" charset="0"/>
              </a:rPr>
              <a:pPr/>
              <a:t>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198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 dirty="0" err="1"/>
              <a:t>Ierarhia</a:t>
            </a:r>
            <a:r>
              <a:rPr lang="ro-RO" altLang="ro-RO" dirty="0"/>
              <a:t> – î</a:t>
            </a:r>
            <a:r>
              <a:rPr lang="en-US" altLang="ro-RO" dirty="0" err="1"/>
              <a:t>mp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irea</a:t>
            </a:r>
            <a:r>
              <a:rPr lang="en-US" altLang="ro-RO" dirty="0"/>
              <a:t> </a:t>
            </a:r>
            <a:r>
              <a:rPr lang="en-US" altLang="ro-RO" dirty="0" err="1"/>
              <a:t>unui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submodule p</a:t>
            </a:r>
            <a:r>
              <a:rPr lang="ro-RO" altLang="ro-RO" dirty="0"/>
              <a:t>â</a:t>
            </a:r>
            <a:r>
              <a:rPr lang="en-US" altLang="ro-RO" dirty="0"/>
              <a:t>n</a:t>
            </a:r>
            <a:r>
              <a:rPr lang="ro-RO" altLang="ro-RO" dirty="0"/>
              <a:t>ă</a:t>
            </a:r>
            <a:r>
              <a:rPr lang="en-US" altLang="ro-RO" dirty="0"/>
              <a:t> c</a:t>
            </a:r>
            <a:r>
              <a:rPr lang="ro-RO" altLang="ro-RO" dirty="0"/>
              <a:t>â</a:t>
            </a:r>
            <a:r>
              <a:rPr lang="en-US" altLang="ro-RO" dirty="0" err="1"/>
              <a:t>nd</a:t>
            </a:r>
            <a:r>
              <a:rPr lang="en-US" altLang="ro-RO" dirty="0"/>
              <a:t> </a:t>
            </a:r>
            <a:r>
              <a:rPr lang="en-US" altLang="ro-RO" dirty="0" err="1"/>
              <a:t>complexitatea</a:t>
            </a:r>
            <a:r>
              <a:rPr lang="en-US" altLang="ro-RO" dirty="0"/>
              <a:t> </a:t>
            </a:r>
            <a:r>
              <a:rPr lang="en-US" altLang="ro-RO" dirty="0" err="1"/>
              <a:t>poate</a:t>
            </a:r>
            <a:r>
              <a:rPr lang="en-US" altLang="ro-RO" dirty="0"/>
              <a:t> fi </a:t>
            </a:r>
            <a:r>
              <a:rPr lang="en-US" altLang="ro-RO" dirty="0" err="1"/>
              <a:t>st</a:t>
            </a:r>
            <a:r>
              <a:rPr lang="ro-RO" altLang="ro-RO" dirty="0"/>
              <a:t>ă</a:t>
            </a:r>
            <a:r>
              <a:rPr lang="en-US" altLang="ro-RO" dirty="0"/>
              <a:t>p</a:t>
            </a:r>
            <a:r>
              <a:rPr lang="ro-RO" altLang="ro-RO" dirty="0"/>
              <a:t>â</a:t>
            </a:r>
            <a:r>
              <a:rPr lang="en-US" altLang="ro-RO" dirty="0"/>
              <a:t>nit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detaliu</a:t>
            </a:r>
            <a:r>
              <a:rPr lang="en-US" altLang="ro-RO" dirty="0"/>
              <a:t> (“divide-et-</a:t>
            </a:r>
            <a:r>
              <a:rPr lang="en-US" altLang="ro-RO" dirty="0" err="1"/>
              <a:t>impera</a:t>
            </a:r>
            <a:r>
              <a:rPr lang="en-US" altLang="ro-RO" dirty="0"/>
              <a:t>”)</a:t>
            </a:r>
            <a:r>
              <a:rPr lang="ro-RO" altLang="ro-RO" dirty="0"/>
              <a:t>. Componente virtuale. Module IP.</a:t>
            </a:r>
            <a:endParaRPr lang="en-US" altLang="ro-RO" dirty="0"/>
          </a:p>
          <a:p>
            <a:r>
              <a:rPr lang="en-US" altLang="ro-RO" b="1" dirty="0" err="1"/>
              <a:t>Regularitatea</a:t>
            </a:r>
            <a:r>
              <a:rPr lang="ro-RO" altLang="ro-RO" dirty="0"/>
              <a:t> – d</a:t>
            </a:r>
            <a:r>
              <a:rPr lang="en-US" altLang="ro-RO" dirty="0" err="1"/>
              <a:t>ivizarea</a:t>
            </a:r>
            <a:r>
              <a:rPr lang="ro-RO" altLang="ro-RO" dirty="0"/>
              <a:t> î</a:t>
            </a:r>
            <a:r>
              <a:rPr lang="en-US" altLang="ro-RO" dirty="0"/>
              <a:t>n module care 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satisfac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acelea</a:t>
            </a:r>
            <a:r>
              <a:rPr lang="ro-RO" altLang="ro-RO" dirty="0"/>
              <a:t>ş</a:t>
            </a:r>
            <a:r>
              <a:rPr lang="en-US" altLang="ro-RO" dirty="0"/>
              <a:t>i </a:t>
            </a:r>
            <a:r>
              <a:rPr lang="en-US" altLang="ro-RO" dirty="0" err="1"/>
              <a:t>reguli</a:t>
            </a:r>
            <a:r>
              <a:rPr lang="ro-RO" altLang="ro-RO" dirty="0"/>
              <a:t>, </a:t>
            </a:r>
            <a:r>
              <a:rPr lang="en-US" altLang="ro-RO" dirty="0" err="1"/>
              <a:t>refolosirea</a:t>
            </a:r>
            <a:r>
              <a:rPr lang="en-US" altLang="ro-RO" dirty="0"/>
              <a:t> </a:t>
            </a:r>
            <a:r>
              <a:rPr lang="en-US" altLang="ro-RO" dirty="0" err="1"/>
              <a:t>modulelor</a:t>
            </a:r>
            <a:r>
              <a:rPr lang="en-US" altLang="ro-RO" dirty="0"/>
              <a:t>, bus-</a:t>
            </a:r>
            <a:r>
              <a:rPr lang="en-US" altLang="ro-RO" dirty="0" err="1"/>
              <a:t>uri</a:t>
            </a:r>
            <a:r>
              <a:rPr lang="en-US" altLang="ro-RO" dirty="0"/>
              <a:t> standard</a:t>
            </a:r>
            <a:r>
              <a:rPr lang="ro-RO" altLang="ro-RO" dirty="0"/>
              <a:t>.</a:t>
            </a:r>
            <a:endParaRPr lang="en-US" altLang="ro-RO" dirty="0"/>
          </a:p>
          <a:p>
            <a:r>
              <a:rPr lang="en-US" altLang="ro-RO" b="1" dirty="0" err="1"/>
              <a:t>Modularitate</a:t>
            </a:r>
            <a:r>
              <a:rPr lang="ro-RO" altLang="ro-RO" b="1" dirty="0"/>
              <a:t>a</a:t>
            </a:r>
            <a:r>
              <a:rPr lang="ro-RO" altLang="ro-RO" dirty="0"/>
              <a:t> – </a:t>
            </a:r>
            <a:r>
              <a:rPr lang="en-US" altLang="ro-RO" dirty="0" err="1"/>
              <a:t>submodulele</a:t>
            </a:r>
            <a:r>
              <a:rPr lang="ro-RO" altLang="ro-RO" dirty="0"/>
              <a:t> </a:t>
            </a:r>
            <a:r>
              <a:rPr lang="en-US" altLang="ro-RO" dirty="0"/>
              <a:t>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aib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func</a:t>
            </a:r>
            <a:r>
              <a:rPr lang="ro-RO" altLang="ro-RO" dirty="0"/>
              <a:t>ț</a:t>
            </a:r>
            <a:r>
              <a:rPr lang="en-US" altLang="ro-RO" dirty="0"/>
              <a:t>ii </a:t>
            </a:r>
            <a:r>
              <a:rPr lang="ro-RO" altLang="ro-RO" dirty="0"/>
              <a:t>ş</a:t>
            </a:r>
            <a:r>
              <a:rPr lang="en-US" altLang="ro-RO" dirty="0"/>
              <a:t>i </a:t>
            </a:r>
            <a:r>
              <a:rPr lang="en-US" altLang="ro-RO" dirty="0" err="1"/>
              <a:t>interfe</a:t>
            </a:r>
            <a:r>
              <a:rPr lang="ro-RO" altLang="ro-RO" dirty="0"/>
              <a:t>ț</a:t>
            </a:r>
            <a:r>
              <a:rPr lang="en-US" altLang="ro-RO" dirty="0"/>
              <a:t>e bine definite</a:t>
            </a:r>
            <a:r>
              <a:rPr lang="ro-RO" altLang="ro-RO" dirty="0"/>
              <a:t>. System-On-Chip (SoC).</a:t>
            </a:r>
            <a:endParaRPr lang="en-US" altLang="ro-RO" dirty="0"/>
          </a:p>
          <a:p>
            <a:r>
              <a:rPr lang="ro-RO" altLang="ro-RO" b="1" dirty="0"/>
              <a:t>L</a:t>
            </a:r>
            <a:r>
              <a:rPr lang="en-US" altLang="ro-RO" b="1" dirty="0" err="1"/>
              <a:t>ocalitatea</a:t>
            </a:r>
            <a:r>
              <a:rPr lang="ro-RO" altLang="ro-RO" dirty="0"/>
              <a:t> – </a:t>
            </a:r>
            <a:r>
              <a:rPr lang="en-US" altLang="ro-RO" dirty="0" err="1"/>
              <a:t>mascarea</a:t>
            </a:r>
            <a:r>
              <a:rPr lang="en-US" altLang="ro-RO" dirty="0"/>
              <a:t> </a:t>
            </a:r>
            <a:r>
              <a:rPr lang="en-US" altLang="ro-RO" dirty="0" err="1"/>
              <a:t>aspectelor</a:t>
            </a:r>
            <a:r>
              <a:rPr lang="en-US" altLang="ro-RO" dirty="0"/>
              <a:t> interne </a:t>
            </a:r>
            <a:r>
              <a:rPr lang="en-US" altLang="ro-RO" dirty="0" err="1"/>
              <a:t>modulelor</a:t>
            </a:r>
            <a:r>
              <a:rPr lang="ro-RO" altLang="ro-RO" dirty="0"/>
              <a:t>.</a:t>
            </a:r>
            <a:endParaRPr lang="en-US" altLang="ro-RO" dirty="0"/>
          </a:p>
        </p:txBody>
      </p:sp>
      <p:sp>
        <p:nvSpPr>
          <p:cNvPr id="4198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Strategii de proiectare structurat</a:t>
            </a:r>
            <a:r>
              <a:rPr lang="ro-RO" altLang="ro-RO" smtClean="0"/>
              <a:t>ă</a:t>
            </a:r>
            <a:endParaRPr lang="en-US" altLang="ro-RO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BADE3-B6F0-41B8-829D-226CA229C4B1}" type="slidenum">
              <a:rPr lang="en-US" altLang="en-US" sz="1292" b="0" i="0">
                <a:latin typeface="Arial" panose="020B0604020202020204" pitchFamily="34" charset="0"/>
              </a:rPr>
              <a:pPr/>
              <a:t>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218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5866" y="438150"/>
            <a:ext cx="7772400" cy="703385"/>
          </a:xfrm>
          <a:noFill/>
        </p:spPr>
        <p:txBody>
          <a:bodyPr/>
          <a:lstStyle/>
          <a:p>
            <a:r>
              <a:rPr lang="en-US" altLang="ro-RO" smtClean="0"/>
              <a:t>Sumar: proiectare structurat</a:t>
            </a:r>
            <a:r>
              <a:rPr lang="ro-RO" altLang="ro-RO" smtClean="0"/>
              <a:t>ă</a:t>
            </a:r>
            <a:endParaRPr lang="en-US" altLang="ro-RO" smtClean="0"/>
          </a:p>
        </p:txBody>
      </p:sp>
      <p:graphicFrame>
        <p:nvGraphicFramePr>
          <p:cNvPr id="421894" name="Object 2048"/>
          <p:cNvGraphicFramePr>
            <a:graphicFrameLocks noChangeAspect="1"/>
          </p:cNvGraphicFramePr>
          <p:nvPr/>
        </p:nvGraphicFramePr>
        <p:xfrm>
          <a:off x="448408" y="1740878"/>
          <a:ext cx="8598877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Document" r:id="rId5" imgW="7854022" imgH="3619306" progId="Word.Document.8">
                  <p:embed/>
                </p:oleObj>
              </mc:Choice>
              <mc:Fallback>
                <p:oleObj name="Document" r:id="rId5" imgW="7854022" imgH="36193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8" y="1740878"/>
                        <a:ext cx="8598877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7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244C7-E87A-496B-9C19-154D69774DB5}" type="slidenum">
              <a:rPr lang="en-US" altLang="en-US" sz="1292" b="0" i="0">
                <a:latin typeface="Arial" panose="020B0604020202020204" pitchFamily="34" charset="0"/>
              </a:rPr>
              <a:pPr/>
              <a:t>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239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615461"/>
            <a:ext cx="7772400" cy="703385"/>
          </a:xfrm>
          <a:noFill/>
        </p:spPr>
        <p:txBody>
          <a:bodyPr/>
          <a:lstStyle/>
          <a:p>
            <a:r>
              <a:rPr lang="ro-RO" altLang="ro-RO" smtClean="0"/>
              <a:t>6.3</a:t>
            </a:r>
            <a:r>
              <a:rPr lang="en-US" altLang="ro-RO" smtClean="0"/>
              <a:t>. Metode de proiectare</a:t>
            </a:r>
          </a:p>
        </p:txBody>
      </p:sp>
      <p:sp>
        <p:nvSpPr>
          <p:cNvPr id="423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Microprocesoare/Microcontrollere/DSP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Circuite cu logică programabile (PLD/FPGA)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Celule standard (Standard cell Design, Semi-custom Design)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Proiectare la nivel de layout (Full-custom Design)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System on a Chip (SoC)</a:t>
            </a:r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22580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98B806-0C5B-4ABD-AD08-7432EDA3623C}" type="slidenum">
              <a:rPr lang="en-US" altLang="en-US" sz="1292" b="0" i="0">
                <a:latin typeface="Arial" panose="020B0604020202020204" pitchFamily="34" charset="0"/>
              </a:rPr>
              <a:pPr/>
              <a:t>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25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615461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ro-RO" altLang="ro-RO" b="1" dirty="0" smtClean="0"/>
              <a:t>Sumar</a:t>
            </a:r>
            <a:r>
              <a:rPr lang="ro-RO" altLang="ro-RO" dirty="0" smtClean="0"/>
              <a:t>: Comparație m</a:t>
            </a:r>
            <a:r>
              <a:rPr lang="en-US" altLang="ro-RO" dirty="0" err="1" smtClean="0"/>
              <a:t>etode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proiectare</a:t>
            </a:r>
            <a:endParaRPr lang="en-US" altLang="ro-RO" dirty="0" smtClean="0"/>
          </a:p>
        </p:txBody>
      </p:sp>
      <p:pic>
        <p:nvPicPr>
          <p:cNvPr id="4259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" y="2420816"/>
            <a:ext cx="8840666" cy="226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6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62EC55-428A-4A71-97AE-0367207C320A}" type="slidenum">
              <a:rPr lang="en-US" altLang="en-US" sz="1292" b="0" i="0">
                <a:latin typeface="Arial" panose="020B0604020202020204" pitchFamily="34" charset="0"/>
              </a:rPr>
              <a:pPr/>
              <a:t>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428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615461"/>
            <a:ext cx="7772400" cy="703385"/>
          </a:xfrm>
          <a:noFill/>
        </p:spPr>
        <p:txBody>
          <a:bodyPr/>
          <a:lstStyle/>
          <a:p>
            <a:r>
              <a:rPr lang="ro-RO" altLang="ro-RO" smtClean="0"/>
              <a:t>6.4</a:t>
            </a:r>
            <a:r>
              <a:rPr lang="en-US" altLang="ro-RO" smtClean="0"/>
              <a:t>. Metod</a:t>
            </a:r>
            <a:r>
              <a:rPr lang="ro-RO" altLang="ro-RO" smtClean="0"/>
              <a:t>ologii de </a:t>
            </a:r>
            <a:r>
              <a:rPr lang="en-US" altLang="ro-RO" smtClean="0"/>
              <a:t>proiectare</a:t>
            </a:r>
          </a:p>
        </p:txBody>
      </p:sp>
      <p:sp>
        <p:nvSpPr>
          <p:cNvPr id="428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318846"/>
            <a:ext cx="3348404" cy="4923692"/>
          </a:xfrm>
        </p:spPr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Set de proceduri care permit proiectanților derularea activităților de realizare a circuitului integrat pornind cu specificațiile și terminând cu realizarea fizică fără erori.</a:t>
            </a:r>
          </a:p>
          <a:p>
            <a:pPr marL="0" indent="0">
              <a:buNone/>
            </a:pPr>
            <a:endParaRPr lang="en-US" altLang="ro-RO" dirty="0" smtClean="0"/>
          </a:p>
        </p:txBody>
      </p:sp>
      <p:pic>
        <p:nvPicPr>
          <p:cNvPr id="4280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1293936"/>
            <a:ext cx="3448050" cy="490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1320</Words>
  <Application>Microsoft Office PowerPoint</Application>
  <PresentationFormat>On-screen Show (4:3)</PresentationFormat>
  <Paragraphs>249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UT Sans</vt:lpstr>
      <vt:lpstr>UT Sans Bold</vt:lpstr>
      <vt:lpstr>UT Sans Light</vt:lpstr>
      <vt:lpstr>Wingdings</vt:lpstr>
      <vt:lpstr>Office Theme</vt:lpstr>
      <vt:lpstr>Document</vt:lpstr>
      <vt:lpstr>Equation</vt:lpstr>
      <vt:lpstr>PowerPoint Presentation</vt:lpstr>
      <vt:lpstr>CAPITOLUL 6 – Metodologia de proiectare</vt:lpstr>
      <vt:lpstr>6.1. Introducere: Diagrama Y – Gajski-Kuhn</vt:lpstr>
      <vt:lpstr>6.2. Strategii de proiectare structurată</vt:lpstr>
      <vt:lpstr>Strategii de proiectare structurată</vt:lpstr>
      <vt:lpstr>Sumar: proiectare structurată</vt:lpstr>
      <vt:lpstr>6.3. Metode de proiectare</vt:lpstr>
      <vt:lpstr>Sumar: Comparație metode de proiectare</vt:lpstr>
      <vt:lpstr>6.4. Metodologii de proiectare</vt:lpstr>
      <vt:lpstr>Sinteza comportamentală (ASIC Design Flow)</vt:lpstr>
      <vt:lpstr>Metodologie sinteză comportamentală RTL</vt:lpstr>
      <vt:lpstr>RTL = Model HDL care specifică:</vt:lpstr>
      <vt:lpstr>Proiectarea și verificarea logică</vt:lpstr>
      <vt:lpstr>Sinteza RTL</vt:lpstr>
      <vt:lpstr>Verificarea funcțională și formală</vt:lpstr>
      <vt:lpstr>Analiză statică de timp - STA</vt:lpstr>
      <vt:lpstr>Inserare logică de test</vt:lpstr>
      <vt:lpstr>Exemplu: Inserare de registre pentru testare - BIST</vt:lpstr>
      <vt:lpstr>Analiză de putere disipată</vt:lpstr>
      <vt:lpstr>Generarea automată de layout – sinteză fizică</vt:lpstr>
      <vt:lpstr>Formate de date utilizate  în etapa de back-end</vt:lpstr>
      <vt:lpstr>Etape în etapa de back-end</vt:lpstr>
      <vt:lpstr>Layout al unui chip realizat cu celule standard</vt:lpstr>
      <vt:lpstr>Metodologie de proiectare FPGA vs. ASIC</vt:lpstr>
      <vt:lpstr>FPGA vs. ASIC</vt:lpstr>
      <vt:lpstr>6.5. Aspecte economice ale proiectării</vt:lpstr>
      <vt:lpstr>6.5. Aspecte economice ale proiectării</vt:lpstr>
      <vt:lpstr>Planificarea proiectării</vt:lpstr>
      <vt:lpstr>6.6. Foaia de catalog și documentația</vt:lpstr>
      <vt:lpstr>Exemple de foi de catalog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</cp:lastModifiedBy>
  <cp:revision>66</cp:revision>
  <dcterms:created xsi:type="dcterms:W3CDTF">2017-10-19T09:49:50Z</dcterms:created>
  <dcterms:modified xsi:type="dcterms:W3CDTF">2020-04-12T14:38:46Z</dcterms:modified>
</cp:coreProperties>
</file>