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34" r:id="rId1"/>
  </p:sldMasterIdLst>
  <p:notesMasterIdLst>
    <p:notesMasterId r:id="rId36"/>
  </p:notesMasterIdLst>
  <p:sldIdLst>
    <p:sldId id="256" r:id="rId2"/>
    <p:sldId id="531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67" r:id="rId29"/>
    <p:sldId id="569" r:id="rId30"/>
    <p:sldId id="570" r:id="rId31"/>
    <p:sldId id="571" r:id="rId32"/>
    <p:sldId id="572" r:id="rId33"/>
    <p:sldId id="573" r:id="rId34"/>
    <p:sldId id="5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198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6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12.xml"/><Relationship Id="rId6" Type="http://schemas.openxmlformats.org/officeDocument/2006/relationships/slide" Target="slides/slide29.xml"/><Relationship Id="rId5" Type="http://schemas.openxmlformats.org/officeDocument/2006/relationships/slide" Target="slides/slide23.xml"/><Relationship Id="rId4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3A0EA-43E2-40FA-BDD9-7CF63E5B825C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7502-A3D8-4149-9E28-B3DB13D2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741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0FDAA0-5814-4842-AA88-81DC57557F69}" type="slidenum">
              <a:rPr lang="en-US" altLang="ro-RO" sz="1900" b="0" smtClean="0"/>
              <a:pPr/>
              <a:t>2</a:t>
            </a:fld>
            <a:endParaRPr lang="en-US" altLang="ro-RO" sz="1900" b="0" smtClean="0"/>
          </a:p>
        </p:txBody>
      </p:sp>
      <p:sp>
        <p:nvSpPr>
          <p:cNvPr id="474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4741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87704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925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2A444D-0DFB-4A36-B773-FF26227D06CF}" type="slidenum">
              <a:rPr lang="en-US" altLang="ro-RO" sz="1900" b="0" smtClean="0"/>
              <a:pPr/>
              <a:t>11</a:t>
            </a:fld>
            <a:endParaRPr lang="en-US" altLang="ro-RO" sz="1900" b="0" smtClean="0"/>
          </a:p>
        </p:txBody>
      </p:sp>
      <p:sp>
        <p:nvSpPr>
          <p:cNvPr id="492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25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49919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945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296264-63BB-4AFA-82C2-7355072C3E0A}" type="slidenum">
              <a:rPr lang="en-US" altLang="ro-RO" sz="1900" b="0" smtClean="0"/>
              <a:pPr/>
              <a:t>12</a:t>
            </a:fld>
            <a:endParaRPr lang="en-US" altLang="ro-RO" sz="1900" b="0" smtClean="0"/>
          </a:p>
        </p:txBody>
      </p:sp>
      <p:sp>
        <p:nvSpPr>
          <p:cNvPr id="494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45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14434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966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CF2B90-6BE1-47E4-9487-84AD049E2C5C}" type="slidenum">
              <a:rPr lang="en-US" altLang="ro-RO" sz="1900" b="0" smtClean="0"/>
              <a:pPr/>
              <a:t>13</a:t>
            </a:fld>
            <a:endParaRPr lang="en-US" altLang="ro-RO" sz="1900" b="0" smtClean="0"/>
          </a:p>
        </p:txBody>
      </p:sp>
      <p:sp>
        <p:nvSpPr>
          <p:cNvPr id="496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66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56701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986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A42087-DC76-4ACB-9E6B-17EC2CF5D4CF}" type="slidenum">
              <a:rPr lang="en-US" altLang="ro-RO" sz="1900" b="0" smtClean="0"/>
              <a:pPr/>
              <a:t>14</a:t>
            </a:fld>
            <a:endParaRPr lang="en-US" altLang="ro-RO" sz="1900" b="0" smtClean="0"/>
          </a:p>
        </p:txBody>
      </p:sp>
      <p:sp>
        <p:nvSpPr>
          <p:cNvPr id="498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86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74455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007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05E0C2-B41A-4568-AD30-02E511F67DFA}" type="slidenum">
              <a:rPr lang="en-US" altLang="ro-RO" sz="1900" b="0" smtClean="0"/>
              <a:pPr/>
              <a:t>15</a:t>
            </a:fld>
            <a:endParaRPr lang="en-US" altLang="ro-RO" sz="1900" b="0" smtClean="0"/>
          </a:p>
        </p:txBody>
      </p:sp>
      <p:sp>
        <p:nvSpPr>
          <p:cNvPr id="500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07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74244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027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DEE2FB-B6D2-4740-87EC-9BBE3B4895A4}" type="slidenum">
              <a:rPr lang="en-US" altLang="ro-RO" sz="1900" b="0" smtClean="0"/>
              <a:pPr/>
              <a:t>16</a:t>
            </a:fld>
            <a:endParaRPr lang="en-US" altLang="ro-RO" sz="1900" b="0" smtClean="0"/>
          </a:p>
        </p:txBody>
      </p:sp>
      <p:sp>
        <p:nvSpPr>
          <p:cNvPr id="502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27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19936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048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182253-36D3-4C1B-81FF-21C98B53F98C}" type="slidenum">
              <a:rPr lang="en-US" altLang="ro-RO" sz="1900" b="0" smtClean="0"/>
              <a:pPr/>
              <a:t>17</a:t>
            </a:fld>
            <a:endParaRPr lang="en-US" altLang="ro-RO" sz="1900" b="0" smtClean="0"/>
          </a:p>
        </p:txBody>
      </p:sp>
      <p:sp>
        <p:nvSpPr>
          <p:cNvPr id="504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48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7679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068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B96C85-9176-41F6-A0E0-D7FF44E2EA01}" type="slidenum">
              <a:rPr lang="en-US" altLang="ro-RO" sz="1900" b="0" smtClean="0"/>
              <a:pPr/>
              <a:t>18</a:t>
            </a:fld>
            <a:endParaRPr lang="en-US" altLang="ro-RO" sz="1900" b="0" smtClean="0"/>
          </a:p>
        </p:txBody>
      </p:sp>
      <p:sp>
        <p:nvSpPr>
          <p:cNvPr id="506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68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85697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08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774A63-2CCE-48BC-8584-E1D13A1A5A27}" type="slidenum">
              <a:rPr lang="en-US" altLang="ro-RO" sz="1900" b="0" smtClean="0"/>
              <a:pPr/>
              <a:t>19</a:t>
            </a:fld>
            <a:endParaRPr lang="en-US" altLang="ro-RO" sz="1900" b="0" smtClean="0"/>
          </a:p>
        </p:txBody>
      </p:sp>
      <p:sp>
        <p:nvSpPr>
          <p:cNvPr id="508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89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488027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109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1E7124-276F-4FA0-AF18-6387E2E68F4A}" type="slidenum">
              <a:rPr lang="en-US" altLang="ro-RO" sz="1900" b="0" smtClean="0"/>
              <a:pPr/>
              <a:t>20</a:t>
            </a:fld>
            <a:endParaRPr lang="en-US" altLang="ro-RO" sz="1900" b="0" smtClean="0"/>
          </a:p>
        </p:txBody>
      </p:sp>
      <p:sp>
        <p:nvSpPr>
          <p:cNvPr id="510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09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51237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76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2C3D46-1438-415F-A90D-6B0EBA39AC94}" type="slidenum">
              <a:rPr lang="en-US" altLang="ro-RO" sz="1900" b="0" smtClean="0"/>
              <a:pPr/>
              <a:t>3</a:t>
            </a:fld>
            <a:endParaRPr lang="en-US" altLang="ro-RO" sz="1900" b="0" smtClean="0"/>
          </a:p>
        </p:txBody>
      </p:sp>
      <p:sp>
        <p:nvSpPr>
          <p:cNvPr id="476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61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736196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130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009A3E-B9DB-47F4-935A-FF92D5BEE4F5}" type="slidenum">
              <a:rPr lang="en-US" altLang="ro-RO" sz="1900" b="0" smtClean="0"/>
              <a:pPr/>
              <a:t>21</a:t>
            </a:fld>
            <a:endParaRPr lang="en-US" altLang="ro-RO" sz="1900" b="0" smtClean="0"/>
          </a:p>
        </p:txBody>
      </p:sp>
      <p:sp>
        <p:nvSpPr>
          <p:cNvPr id="513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30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704223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150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49E218-E057-425C-8683-414923A8D225}" type="slidenum">
              <a:rPr lang="en-US" altLang="ro-RO" sz="1900" b="0" smtClean="0"/>
              <a:pPr/>
              <a:t>22</a:t>
            </a:fld>
            <a:endParaRPr lang="en-US" altLang="ro-RO" sz="1900" b="0" smtClean="0"/>
          </a:p>
        </p:txBody>
      </p:sp>
      <p:sp>
        <p:nvSpPr>
          <p:cNvPr id="515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50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638256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17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A6604E-2574-4378-8877-655A89ED1D2F}" type="slidenum">
              <a:rPr lang="en-US" altLang="ro-RO" sz="1900" b="0" smtClean="0"/>
              <a:pPr/>
              <a:t>23</a:t>
            </a:fld>
            <a:endParaRPr lang="en-US" altLang="ro-RO" sz="1900" b="0" smtClean="0"/>
          </a:p>
        </p:txBody>
      </p:sp>
      <p:sp>
        <p:nvSpPr>
          <p:cNvPr id="517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71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48176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519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5EA312-38B9-42E1-836C-3D0CAB172268}" type="slidenum">
              <a:rPr lang="en-US" altLang="ro-RO" sz="1900" b="0" smtClean="0"/>
              <a:pPr/>
              <a:t>24</a:t>
            </a:fld>
            <a:endParaRPr lang="en-US" altLang="ro-RO" sz="1900" b="0" smtClean="0"/>
          </a:p>
        </p:txBody>
      </p:sp>
      <p:sp>
        <p:nvSpPr>
          <p:cNvPr id="519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5191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81325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2000" b="0" smtClean="0"/>
              <a:t>(C) 2017 DanNICULA.ro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F45C96-E126-42F0-B628-CB9A3D620B1E}" type="slidenum">
              <a:rPr lang="en-US" altLang="ro-RO" sz="2000" b="0" smtClean="0"/>
              <a:pPr/>
              <a:t>29</a:t>
            </a:fld>
            <a:endParaRPr lang="en-US" altLang="ro-RO" sz="2000" b="0" smtClean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2016" tIns="51009" rIns="102016" bIns="51009"/>
          <a:lstStyle/>
          <a:p>
            <a:endParaRPr lang="en-AU" altLang="ro-RO" smtClean="0">
              <a:latin typeface="Times New Roman" panose="02020603050405020304" pitchFamily="18" charset="0"/>
            </a:endParaRPr>
          </a:p>
        </p:txBody>
      </p:sp>
      <p:sp>
        <p:nvSpPr>
          <p:cNvPr id="17414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9466DB-E0B0-4E18-8D1B-B1A563C86DAE}" type="datetime1">
              <a:rPr lang="ro-RO" altLang="ro-RO" sz="2000" b="0" smtClean="0"/>
              <a:pPr/>
              <a:t>26.04.2020</a:t>
            </a:fld>
            <a:endParaRPr lang="en-US" altLang="ro-RO" sz="2000" b="0" smtClean="0"/>
          </a:p>
        </p:txBody>
      </p:sp>
      <p:sp>
        <p:nvSpPr>
          <p:cNvPr id="17415" name="Header Placeholder 2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14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000" b="0" smtClean="0"/>
          </a:p>
        </p:txBody>
      </p:sp>
    </p:spTree>
    <p:extLst>
      <p:ext uri="{BB962C8B-B14F-4D97-AF65-F5344CB8AC3E}">
        <p14:creationId xmlns:p14="http://schemas.microsoft.com/office/powerpoint/2010/main" val="61252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78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8F8B71-43C0-4E32-91F8-E6C736FC2458}" type="slidenum">
              <a:rPr lang="en-US" altLang="ro-RO" sz="1900" b="0" smtClean="0"/>
              <a:pPr/>
              <a:t>4</a:t>
            </a:fld>
            <a:endParaRPr lang="en-US" altLang="ro-RO" sz="1900" b="0" smtClean="0"/>
          </a:p>
        </p:txBody>
      </p:sp>
      <p:sp>
        <p:nvSpPr>
          <p:cNvPr id="478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82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48876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80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80FA78-8372-4AE1-BB56-ACA2CCE7ECD8}" type="slidenum">
              <a:rPr lang="en-US" altLang="ro-RO" sz="1900" b="0" smtClean="0"/>
              <a:pPr/>
              <a:t>5</a:t>
            </a:fld>
            <a:endParaRPr lang="en-US" altLang="ro-RO" sz="1900" b="0" smtClean="0"/>
          </a:p>
        </p:txBody>
      </p:sp>
      <p:sp>
        <p:nvSpPr>
          <p:cNvPr id="480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02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58699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82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AC8241-6E4F-4ED5-BE10-9249B6ACDD8A}" type="slidenum">
              <a:rPr lang="en-US" altLang="ro-RO" sz="1900" b="0" smtClean="0"/>
              <a:pPr/>
              <a:t>6</a:t>
            </a:fld>
            <a:endParaRPr lang="en-US" altLang="ro-RO" sz="1900" b="0" smtClean="0"/>
          </a:p>
        </p:txBody>
      </p:sp>
      <p:sp>
        <p:nvSpPr>
          <p:cNvPr id="482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23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08424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843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DCB17D-E57A-42EE-9D0D-05698EDC45C0}" type="slidenum">
              <a:rPr lang="en-US" altLang="ro-RO" sz="1900" b="0" smtClean="0"/>
              <a:pPr/>
              <a:t>7</a:t>
            </a:fld>
            <a:endParaRPr lang="en-US" altLang="ro-RO" sz="1900" b="0" smtClean="0"/>
          </a:p>
        </p:txBody>
      </p:sp>
      <p:sp>
        <p:nvSpPr>
          <p:cNvPr id="484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43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21758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864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CE8259-C56A-4E82-82F1-6837F78F0049}" type="slidenum">
              <a:rPr lang="en-US" altLang="ro-RO" sz="1900" b="0" smtClean="0"/>
              <a:pPr/>
              <a:t>8</a:t>
            </a:fld>
            <a:endParaRPr lang="en-US" altLang="ro-RO" sz="1900" b="0" smtClean="0"/>
          </a:p>
        </p:txBody>
      </p:sp>
      <p:sp>
        <p:nvSpPr>
          <p:cNvPr id="486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64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33382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884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A40DF2-FF89-4E89-8BA4-46EF27A79190}" type="slidenum">
              <a:rPr lang="en-US" altLang="ro-RO" sz="1900" b="0" smtClean="0"/>
              <a:pPr/>
              <a:t>9</a:t>
            </a:fld>
            <a:endParaRPr lang="en-US" altLang="ro-RO" sz="1900" b="0" smtClean="0"/>
          </a:p>
        </p:txBody>
      </p:sp>
      <p:sp>
        <p:nvSpPr>
          <p:cNvPr id="488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84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19027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490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0B7014-6944-41EE-A8FA-9AD7D3ACE3B5}" type="slidenum">
              <a:rPr lang="en-US" altLang="ro-RO" sz="1900" b="0" smtClean="0"/>
              <a:pPr/>
              <a:t>10</a:t>
            </a:fld>
            <a:endParaRPr lang="en-US" altLang="ro-RO" sz="1900" b="0" smtClean="0"/>
          </a:p>
        </p:txBody>
      </p:sp>
      <p:sp>
        <p:nvSpPr>
          <p:cNvPr id="490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05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41409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1D8F-98E4-4619-B56F-523A86F9FC55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  <a:lvl2pPr marL="628650" indent="-2857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3pPr>
            <a:lvl4pPr>
              <a:defRPr>
                <a:latin typeface="UT Sans" panose="00000500000000000000" pitchFamily="50" charset="0"/>
              </a:defRPr>
            </a:lvl4pPr>
            <a:lvl5pPr>
              <a:defRPr>
                <a:latin typeface="UT Sans" panose="00000500000000000000" pitchFamily="50" charset="0"/>
              </a:defRPr>
            </a:lvl5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T Sans Light" panose="00000500000000000000" pitchFamily="50" charset="0"/>
              </a:defRPr>
            </a:lvl1pPr>
          </a:lstStyle>
          <a:p>
            <a:fld id="{735A3DBB-FBA3-4A4C-B7D7-E60F12564F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642250" y="6430913"/>
            <a:ext cx="216000" cy="216000"/>
            <a:chOff x="8064388" y="4417764"/>
            <a:chExt cx="216000" cy="216000"/>
          </a:xfrm>
        </p:grpSpPr>
        <p:sp>
          <p:nvSpPr>
            <p:cNvPr id="8" name="Rectangle 7"/>
            <p:cNvSpPr/>
            <p:nvPr/>
          </p:nvSpPr>
          <p:spPr>
            <a:xfrm>
              <a:off x="8064388" y="4417764"/>
              <a:ext cx="216000" cy="216000"/>
            </a:xfrm>
            <a:prstGeom prst="rect">
              <a:avLst/>
            </a:prstGeom>
            <a:solidFill>
              <a:srgbClr val="006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35834" y="4489210"/>
              <a:ext cx="73108" cy="7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36836"/>
            <a:ext cx="1944216" cy="53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A28-D78D-4ECC-A34D-4619CF2A0FDF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0BD8-2142-4306-AB1E-0457DA41AEAE}" type="datetime1">
              <a:rPr lang="en-US" smtClean="0"/>
              <a:t>4/26/2020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2pPr marL="342900" indent="0">
              <a:buNone/>
              <a:defRPr/>
            </a:lvl2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F662-0DD4-413E-B2CB-B91534FCBD2C}" type="datetime1">
              <a:rPr lang="en-US" smtClean="0"/>
              <a:t>4/26/2020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Blip>
                <a:blip r:embed="rId8"/>
              </a:buBlip>
            </a:pPr>
            <a:r>
              <a:rPr lang="en-US" dirty="0" smtClean="0"/>
              <a:t>Click to edit Master text </a:t>
            </a:r>
            <a:r>
              <a:rPr lang="en-US" dirty="0" err="1" smtClean="0"/>
              <a:t>stylesClick</a:t>
            </a:r>
            <a:r>
              <a:rPr lang="en-US" dirty="0" smtClean="0"/>
              <a:t>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F7F1-597A-40CE-9B83-7E25BD94D0E1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>
                    <a:tint val="75000"/>
                  </a:schemeClr>
                </a:solidFill>
                <a:latin typeface="UT Sans Light" panose="00000500000000000000" pitchFamily="50" charset="0"/>
              </a:defRPr>
            </a:lvl1pPr>
          </a:lstStyle>
          <a:p>
            <a:r>
              <a:rPr lang="ro-RO" smtClean="0"/>
              <a:t>Electronică Digitală - dan.nicula@unitbv.ro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>
                <a:latin typeface="UT Sans Bold" pitchFamily="50" charset="0"/>
              </a:rPr>
              <a:t>PROIECTAREA</a:t>
            </a:r>
          </a:p>
          <a:p>
            <a:r>
              <a:rPr lang="ro-RO" sz="3600" dirty="0" smtClean="0">
                <a:latin typeface="UT Sans Bold" pitchFamily="50" charset="0"/>
              </a:rPr>
              <a:t>CIRCUITELOR</a:t>
            </a:r>
          </a:p>
          <a:p>
            <a:r>
              <a:rPr lang="ro-RO" sz="3600" dirty="0" smtClean="0">
                <a:latin typeface="UT Sans Bold" pitchFamily="50" charset="0"/>
              </a:rPr>
              <a:t>INTEGRATE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828" y="2891325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UT Sans Bold" pitchFamily="50" charset="0"/>
              </a:rPr>
              <a:t>Traian</a:t>
            </a:r>
            <a:r>
              <a:rPr lang="ro-RO" sz="2400" dirty="0" smtClean="0">
                <a:latin typeface="UT Sans Bold" pitchFamily="50" charset="0"/>
              </a:rPr>
              <a:t> </a:t>
            </a:r>
            <a:r>
              <a:rPr lang="en-US" sz="2400" dirty="0" err="1" smtClean="0">
                <a:latin typeface="UT Sans Bold" pitchFamily="50" charset="0"/>
              </a:rPr>
              <a:t>Tulbure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369" y="404446"/>
            <a:ext cx="4079631" cy="703385"/>
          </a:xfrm>
        </p:spPr>
        <p:txBody>
          <a:bodyPr>
            <a:normAutofit fontScale="90000"/>
          </a:bodyPr>
          <a:lstStyle/>
          <a:p>
            <a:r>
              <a:rPr lang="ro-RO" altLang="ro-RO" smtClean="0"/>
              <a:t>Reprezentări Shmoo</a:t>
            </a:r>
            <a:endParaRPr lang="en-US" altLang="ro-RO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989" y="1302728"/>
            <a:ext cx="3988777" cy="4923692"/>
          </a:xfrm>
        </p:spPr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Grafic bidimensional</a:t>
            </a:r>
          </a:p>
          <a:p>
            <a:pPr lvl="1"/>
            <a:r>
              <a:rPr lang="ro-RO" altLang="ro-RO" i="1" dirty="0" smtClean="0"/>
              <a:t>Tensiune(frecvență) </a:t>
            </a:r>
            <a:r>
              <a:rPr lang="ro-RO" altLang="ro-RO" dirty="0" smtClean="0"/>
              <a:t>sau </a:t>
            </a:r>
          </a:p>
          <a:p>
            <a:pPr lvl="1"/>
            <a:r>
              <a:rPr lang="ro-RO" altLang="ro-RO" i="1" dirty="0" smtClean="0"/>
              <a:t>Frecvență(temperatură)</a:t>
            </a:r>
          </a:p>
          <a:p>
            <a:pPr lvl="1"/>
            <a:endParaRPr lang="ro-RO" altLang="ro-RO" dirty="0"/>
          </a:p>
          <a:p>
            <a:pPr>
              <a:buFontTx/>
              <a:buNone/>
            </a:pPr>
            <a:r>
              <a:rPr lang="ro-RO" altLang="ro-RO" b="1" dirty="0"/>
              <a:t>Ver</a:t>
            </a:r>
            <a:r>
              <a:rPr lang="en-US" altLang="ro-RO" b="1" dirty="0"/>
              <a:t>t</a:t>
            </a:r>
            <a:r>
              <a:rPr lang="ro-RO" altLang="ro-RO" b="1" dirty="0"/>
              <a:t>icală </a:t>
            </a:r>
            <a:r>
              <a:rPr lang="ro-RO" altLang="ro-RO" dirty="0"/>
              <a:t>= perioada ceasului  </a:t>
            </a:r>
            <a:r>
              <a:rPr lang="en-US" altLang="ro-RO" dirty="0"/>
              <a:t>[</a:t>
            </a:r>
            <a:r>
              <a:rPr lang="ro-RO" altLang="ro-RO" dirty="0"/>
              <a:t>ns</a:t>
            </a:r>
            <a:r>
              <a:rPr lang="en-US" altLang="ro-RO" dirty="0"/>
              <a:t>]</a:t>
            </a:r>
            <a:endParaRPr lang="ro-RO" altLang="ro-RO" dirty="0"/>
          </a:p>
          <a:p>
            <a:pPr>
              <a:buFontTx/>
              <a:buNone/>
            </a:pPr>
            <a:r>
              <a:rPr lang="ro-RO" altLang="ro-RO" b="1" dirty="0"/>
              <a:t>Orizontală </a:t>
            </a:r>
            <a:r>
              <a:rPr lang="ro-RO" altLang="ro-RO" dirty="0"/>
              <a:t>= tensiunea de alimentare </a:t>
            </a:r>
            <a:r>
              <a:rPr lang="en-US" altLang="ro-RO" dirty="0"/>
              <a:t>[</a:t>
            </a:r>
            <a:r>
              <a:rPr lang="ro-RO" altLang="ro-RO" dirty="0"/>
              <a:t>V</a:t>
            </a:r>
            <a:r>
              <a:rPr lang="en-US" altLang="ro-RO" dirty="0"/>
              <a:t>]</a:t>
            </a:r>
            <a:endParaRPr lang="ro-RO" altLang="ro-RO" dirty="0"/>
          </a:p>
          <a:p>
            <a:pPr>
              <a:buFontTx/>
              <a:buNone/>
            </a:pPr>
            <a:r>
              <a:rPr lang="ro-RO" altLang="ro-RO" dirty="0"/>
              <a:t>* indică picarea testului</a:t>
            </a:r>
          </a:p>
        </p:txBody>
      </p:sp>
      <p:sp>
        <p:nvSpPr>
          <p:cNvPr id="4894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6DC60A-9B1F-4841-AE17-8A9DFC18FCFF}" type="slidenum">
              <a:rPr lang="en-US" altLang="en-US" sz="1292" b="0" i="0">
                <a:latin typeface="Arial" panose="020B0604020202020204" pitchFamily="34" charset="0"/>
              </a:rPr>
              <a:pPr/>
              <a:t>10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894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66" y="438151"/>
            <a:ext cx="4718538" cy="569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6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7.4. Teste de producție</a:t>
            </a:r>
            <a:endParaRPr lang="en-US" altLang="ro-RO" dirty="0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ro-RO" dirty="0" smtClean="0"/>
          </a:p>
          <a:p>
            <a:pPr marL="0" indent="0">
              <a:buNone/>
            </a:pPr>
            <a:r>
              <a:rPr lang="en-US" altLang="ro-RO" dirty="0" smtClean="0"/>
              <a:t>O </a:t>
            </a:r>
            <a:r>
              <a:rPr lang="en-US" altLang="ro-RO" dirty="0" err="1" smtClean="0"/>
              <a:t>particul</a:t>
            </a:r>
            <a:r>
              <a:rPr lang="ro-RO" altLang="ro-RO" dirty="0" smtClean="0"/>
              <a:t>ă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praf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</a:t>
            </a:r>
            <a:r>
              <a:rPr lang="en-US" altLang="ro-RO" dirty="0" smtClean="0"/>
              <a:t> wafer</a:t>
            </a:r>
            <a:r>
              <a:rPr lang="ro-RO" altLang="ro-RO" dirty="0" smtClean="0"/>
              <a:t> este suficientă pentru a distruge un chip         </a:t>
            </a:r>
            <a:endParaRPr lang="en-US" altLang="ro-RO" dirty="0" smtClean="0"/>
          </a:p>
          <a:p>
            <a:pPr lvl="1"/>
            <a:r>
              <a:rPr lang="ro-RO" altLang="ro-RO" dirty="0" smtClean="0"/>
              <a:t>randament </a:t>
            </a:r>
            <a:r>
              <a:rPr lang="en-US" altLang="ro-RO" dirty="0" smtClean="0"/>
              <a:t>&lt; 100%</a:t>
            </a:r>
          </a:p>
          <a:p>
            <a:pPr lvl="1"/>
            <a:r>
              <a:rPr lang="en-US" altLang="ro-RO" dirty="0" err="1" smtClean="0"/>
              <a:t>trebuie</a:t>
            </a:r>
            <a:r>
              <a:rPr lang="en-US" altLang="ro-RO" dirty="0" smtClean="0"/>
              <a:t> testate chip-</a:t>
            </a:r>
            <a:r>
              <a:rPr lang="en-US" altLang="ro-RO" dirty="0" err="1" smtClean="0"/>
              <a:t>urile</a:t>
            </a:r>
            <a:r>
              <a:rPr lang="en-US" altLang="ro-RO" dirty="0" smtClean="0"/>
              <a:t> </a:t>
            </a:r>
            <a:r>
              <a:rPr lang="ro-RO" altLang="ro-RO" dirty="0" smtClean="0"/>
              <a:t>î</a:t>
            </a:r>
            <a:r>
              <a:rPr lang="en-US" altLang="ro-RO" dirty="0" err="1" smtClean="0"/>
              <a:t>nainte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livrare</a:t>
            </a:r>
            <a:endParaRPr lang="en-US" altLang="ro-RO" dirty="0" smtClean="0"/>
          </a:p>
          <a:p>
            <a:pPr marL="0" indent="0">
              <a:buNone/>
            </a:pPr>
            <a:r>
              <a:rPr lang="ro-RO" altLang="ro-RO" dirty="0" smtClean="0"/>
              <a:t>Modele de defecte</a:t>
            </a:r>
          </a:p>
          <a:p>
            <a:pPr lvl="1"/>
            <a:r>
              <a:rPr lang="en-US" altLang="ro-RO" dirty="0" smtClean="0"/>
              <a:t>stuck-at-1</a:t>
            </a:r>
          </a:p>
          <a:p>
            <a:pPr lvl="1"/>
            <a:r>
              <a:rPr lang="en-US" altLang="ro-RO" dirty="0" smtClean="0"/>
              <a:t>stuck-at-0</a:t>
            </a:r>
          </a:p>
          <a:p>
            <a:pPr lvl="1"/>
            <a:r>
              <a:rPr lang="en-US" altLang="ro-RO" dirty="0" smtClean="0"/>
              <a:t>short-circuit</a:t>
            </a:r>
          </a:p>
          <a:p>
            <a:pPr lvl="1"/>
            <a:r>
              <a:rPr lang="en-US" altLang="ro-RO" dirty="0" smtClean="0"/>
              <a:t>open-circuit</a:t>
            </a:r>
          </a:p>
          <a:p>
            <a:endParaRPr lang="ro-RO" altLang="ro-RO" dirty="0" smtClean="0"/>
          </a:p>
        </p:txBody>
      </p:sp>
      <p:sp>
        <p:nvSpPr>
          <p:cNvPr id="4915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E57A5E-6505-40EF-884F-4A9BF0793C1B}" type="slidenum">
              <a:rPr lang="en-US" altLang="en-US" sz="1292" b="0" i="0">
                <a:latin typeface="Arial" panose="020B0604020202020204" pitchFamily="34" charset="0"/>
              </a:rPr>
              <a:pPr/>
              <a:t>11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 err="1" smtClean="0"/>
              <a:t>Defecte</a:t>
            </a:r>
            <a:r>
              <a:rPr lang="en-US" altLang="ro-RO" dirty="0" smtClean="0"/>
              <a:t> CMOS “Stuck-at-0” </a:t>
            </a:r>
            <a:r>
              <a:rPr lang="ro-RO" altLang="ro-RO" dirty="0" smtClean="0"/>
              <a:t>şi </a:t>
            </a:r>
            <a:r>
              <a:rPr lang="en-US" altLang="ro-RO" dirty="0" smtClean="0"/>
              <a:t>“Stuck-at-1”</a:t>
            </a:r>
          </a:p>
        </p:txBody>
      </p:sp>
      <p:sp>
        <p:nvSpPr>
          <p:cNvPr id="4935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642385-E3D0-4CB7-8D9D-1A5FD0F6F41F}" type="slidenum">
              <a:rPr lang="en-US" altLang="en-US" sz="1292" b="0" i="0">
                <a:latin typeface="Arial" panose="020B0604020202020204" pitchFamily="34" charset="0"/>
              </a:rPr>
              <a:pPr/>
              <a:t>12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9357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61" y="1368670"/>
            <a:ext cx="3928697" cy="462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0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 err="1" smtClean="0"/>
              <a:t>Defecte</a:t>
            </a:r>
            <a:r>
              <a:rPr lang="en-US" altLang="ro-RO" dirty="0" smtClean="0"/>
              <a:t> CMOS “pun</a:t>
            </a:r>
            <a:r>
              <a:rPr lang="ro-RO" altLang="ro-RO" dirty="0" smtClean="0"/>
              <a:t>ți</a:t>
            </a:r>
            <a:r>
              <a:rPr lang="en-US" altLang="ro-RO" dirty="0" smtClean="0"/>
              <a:t>”</a:t>
            </a:r>
          </a:p>
        </p:txBody>
      </p:sp>
      <p:sp>
        <p:nvSpPr>
          <p:cNvPr id="4956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EBCB5D-5AAD-4C9D-AFD0-7DE97DD394FF}" type="slidenum">
              <a:rPr lang="en-US" altLang="en-US" sz="1292" b="0" i="0">
                <a:latin typeface="Arial" panose="020B0604020202020204" pitchFamily="34" charset="0"/>
              </a:rPr>
              <a:pPr/>
              <a:t>13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956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28" y="1321777"/>
            <a:ext cx="4421065" cy="48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2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Defecte CMOS c</a:t>
            </a:r>
            <a:r>
              <a:rPr lang="ro-RO" altLang="ro-RO" smtClean="0"/>
              <a:t>e cauzează curent static I</a:t>
            </a:r>
            <a:r>
              <a:rPr lang="ro-RO" altLang="ro-RO" baseline="-25000" smtClean="0"/>
              <a:t>DD</a:t>
            </a:r>
            <a:endParaRPr lang="en-US" altLang="ro-RO" baseline="-25000" smtClean="0"/>
          </a:p>
        </p:txBody>
      </p:sp>
      <p:sp>
        <p:nvSpPr>
          <p:cNvPr id="497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7DDC50-313F-4056-BDA6-3B356AD99DDF}" type="slidenum">
              <a:rPr lang="en-US" altLang="en-US" sz="1292" b="0" i="0">
                <a:latin typeface="Arial" panose="020B0604020202020204" pitchFamily="34" charset="0"/>
              </a:rPr>
              <a:pPr/>
              <a:t>14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9767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89" y="1434612"/>
            <a:ext cx="20193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3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Concepte de testare</a:t>
            </a:r>
            <a:endParaRPr lang="en-US" altLang="ro-RO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b="1" dirty="0"/>
              <a:t>Observabilitate</a:t>
            </a:r>
            <a:r>
              <a:rPr lang="ro-RO" altLang="ro-RO" dirty="0"/>
              <a:t> = capacitatea de a deduce starea unui nod interior chip-ului prin acces la pinii externi.</a:t>
            </a:r>
          </a:p>
          <a:p>
            <a:pPr marL="0" indent="0">
              <a:buNone/>
            </a:pPr>
            <a:r>
              <a:rPr lang="ro-RO" altLang="ro-RO" b="1" dirty="0"/>
              <a:t>Controlabilitate</a:t>
            </a:r>
            <a:r>
              <a:rPr lang="ro-RO" altLang="ro-RO" dirty="0"/>
              <a:t> = capacitatea de a modifica starea unui nod interior chip-ului prin acces la pinii externi.</a:t>
            </a:r>
          </a:p>
          <a:p>
            <a:pPr marL="0" indent="0">
              <a:buNone/>
            </a:pPr>
            <a:r>
              <a:rPr lang="ro-RO" altLang="ro-RO" b="1" dirty="0"/>
              <a:t>Testabilitate</a:t>
            </a:r>
            <a:r>
              <a:rPr lang="ro-RO" altLang="ro-RO" dirty="0"/>
              <a:t> = Observabilitate + Controlabilitate</a:t>
            </a:r>
          </a:p>
          <a:p>
            <a:endParaRPr lang="en-US" altLang="ro-RO" dirty="0" smtClean="0"/>
          </a:p>
          <a:p>
            <a:endParaRPr lang="en-US" altLang="ro-RO" dirty="0" smtClean="0"/>
          </a:p>
          <a:p>
            <a:endParaRPr lang="en-US" altLang="ro-RO" dirty="0" smtClean="0"/>
          </a:p>
          <a:p>
            <a:endParaRPr lang="ro-RO" altLang="ro-RO" dirty="0" smtClean="0"/>
          </a:p>
        </p:txBody>
      </p:sp>
      <p:sp>
        <p:nvSpPr>
          <p:cNvPr id="4997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803101-0DD9-453E-9EFC-8ED491A87549}" type="slidenum">
              <a:rPr lang="en-US" altLang="en-US" sz="1292" b="0" i="0">
                <a:latin typeface="Arial" panose="020B0604020202020204" pitchFamily="34" charset="0"/>
              </a:rPr>
              <a:pPr/>
              <a:t>15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7.5. Proiectarea pentru testabilitate</a:t>
            </a:r>
            <a:endParaRPr lang="en-US" altLang="ro-RO" smtClean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Testarea</a:t>
            </a:r>
            <a:r>
              <a:rPr lang="en-US" altLang="ro-RO" dirty="0" smtClean="0"/>
              <a:t> ad-hoc</a:t>
            </a:r>
            <a:endParaRPr lang="ro-RO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Proiectarea circuitelor pentru testare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Built-In Self-Test (BIST)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Testarea</a:t>
            </a:r>
            <a:r>
              <a:rPr lang="en-US" altLang="ro-RO" dirty="0" smtClean="0"/>
              <a:t> IDDQ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Proiectarea pentru manufacturabilitate</a:t>
            </a:r>
          </a:p>
        </p:txBody>
      </p:sp>
      <p:sp>
        <p:nvSpPr>
          <p:cNvPr id="5017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ED519A-9949-4F27-BD89-8BE38C4D2BB6}" type="slidenum">
              <a:rPr lang="en-US" altLang="en-US" sz="1292" b="0" i="0">
                <a:latin typeface="Arial" panose="020B0604020202020204" pitchFamily="34" charset="0"/>
              </a:rPr>
              <a:pPr/>
              <a:t>16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Testarea ad-hoc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sz="2954" dirty="0"/>
              <a:t>Plan de </a:t>
            </a:r>
            <a:r>
              <a:rPr lang="en-US" altLang="ro-RO" sz="2954" dirty="0" err="1"/>
              <a:t>testare</a:t>
            </a:r>
            <a:endParaRPr lang="en-US" altLang="ro-RO" sz="2954" dirty="0"/>
          </a:p>
          <a:p>
            <a:pPr lvl="1"/>
            <a:r>
              <a:rPr lang="en-US" altLang="ro-RO" sz="2585" dirty="0" err="1" smtClean="0"/>
              <a:t>parti</a:t>
            </a:r>
            <a:r>
              <a:rPr lang="ro-RO" altLang="ro-RO" sz="2585" dirty="0" smtClean="0"/>
              <a:t>ț</a:t>
            </a:r>
            <a:r>
              <a:rPr lang="en-US" altLang="ro-RO" sz="2585" dirty="0" err="1" smtClean="0"/>
              <a:t>ionarea</a:t>
            </a:r>
            <a:r>
              <a:rPr lang="en-US" altLang="ro-RO" sz="2585" dirty="0" smtClean="0"/>
              <a:t> </a:t>
            </a:r>
            <a:r>
              <a:rPr lang="en-US" altLang="ro-RO" sz="2585" dirty="0" err="1"/>
              <a:t>circuitelor</a:t>
            </a:r>
            <a:r>
              <a:rPr lang="en-US" altLang="ro-RO" sz="2585" dirty="0"/>
              <a:t> </a:t>
            </a:r>
            <a:r>
              <a:rPr lang="en-US" altLang="ro-RO" sz="2585" dirty="0" err="1"/>
              <a:t>mari</a:t>
            </a:r>
            <a:endParaRPr lang="en-US" altLang="ro-RO" sz="2585" dirty="0"/>
          </a:p>
          <a:p>
            <a:pPr lvl="1"/>
            <a:r>
              <a:rPr lang="en-US" altLang="ro-RO" sz="2585" dirty="0" err="1"/>
              <a:t>inserarea</a:t>
            </a:r>
            <a:r>
              <a:rPr lang="en-US" altLang="ro-RO" sz="2585" dirty="0"/>
              <a:t> de </a:t>
            </a:r>
            <a:r>
              <a:rPr lang="en-US" altLang="ro-RO" sz="2585" dirty="0" err="1"/>
              <a:t>puncte</a:t>
            </a:r>
            <a:r>
              <a:rPr lang="en-US" altLang="ro-RO" sz="2585" dirty="0"/>
              <a:t> de test</a:t>
            </a:r>
          </a:p>
          <a:p>
            <a:pPr lvl="1"/>
            <a:r>
              <a:rPr lang="en-US" altLang="ro-RO" sz="2585" dirty="0" err="1"/>
              <a:t>multiplexoare</a:t>
            </a:r>
            <a:endParaRPr lang="en-US" altLang="ro-RO" sz="2585" dirty="0"/>
          </a:p>
          <a:p>
            <a:pPr lvl="1"/>
            <a:r>
              <a:rPr lang="en-US" altLang="ro-RO" sz="2585" dirty="0"/>
              <a:t>stare de reset</a:t>
            </a:r>
          </a:p>
          <a:p>
            <a:endParaRPr lang="en-US" altLang="ro-RO" sz="2954" dirty="0"/>
          </a:p>
        </p:txBody>
      </p:sp>
      <p:sp>
        <p:nvSpPr>
          <p:cNvPr id="5038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C89EF1-8FFD-4B70-B11C-0D88F6A065DE}" type="slidenum">
              <a:rPr lang="en-US" altLang="en-US" sz="1292" b="0" i="0">
                <a:latin typeface="Arial" panose="020B0604020202020204" pitchFamily="34" charset="0"/>
              </a:rPr>
              <a:pPr/>
              <a:t>17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369" y="438150"/>
            <a:ext cx="8299938" cy="930519"/>
          </a:xfrm>
        </p:spPr>
        <p:txBody>
          <a:bodyPr>
            <a:normAutofit fontScale="90000"/>
          </a:bodyPr>
          <a:lstStyle/>
          <a:p>
            <a:pPr marL="316531" indent="-316531"/>
            <a:r>
              <a:rPr lang="ro-RO" altLang="ro-RO" dirty="0" smtClean="0"/>
              <a:t>Proiectarea circuitelor </a:t>
            </a:r>
            <a:r>
              <a:rPr lang="ro-RO" altLang="ro-RO" dirty="0"/>
              <a:t>pentru testare: </a:t>
            </a:r>
            <a:br>
              <a:rPr lang="ro-RO" altLang="ro-RO" dirty="0"/>
            </a:br>
            <a:r>
              <a:rPr lang="ro-RO" altLang="ro-RO" dirty="0"/>
              <a:t>Bistabile cu facilități de Scanare</a:t>
            </a:r>
            <a:r>
              <a:rPr lang="ro-RO" altLang="ro-RO" b="1" u="sng" dirty="0" smtClean="0">
                <a:solidFill>
                  <a:srgbClr val="FF0000"/>
                </a:solidFill>
              </a:rPr>
              <a:t/>
            </a:r>
            <a:br>
              <a:rPr lang="ro-RO" altLang="ro-RO" b="1" u="sng" dirty="0" smtClean="0">
                <a:solidFill>
                  <a:srgbClr val="FF0000"/>
                </a:solidFill>
              </a:rPr>
            </a:br>
            <a:endParaRPr lang="ro-RO" altLang="ro-RO" dirty="0" smtClean="0"/>
          </a:p>
        </p:txBody>
      </p:sp>
      <p:sp>
        <p:nvSpPr>
          <p:cNvPr id="5058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D5E809-BF89-49A3-A9E2-7601AF0B73BB}" type="slidenum">
              <a:rPr lang="en-US" altLang="en-US" sz="1292" b="0" i="0">
                <a:latin typeface="Arial" panose="020B0604020202020204" pitchFamily="34" charset="0"/>
              </a:rPr>
              <a:pPr/>
              <a:t>18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50586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4" y="1302727"/>
            <a:ext cx="7844203" cy="497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7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Testarea IDDQ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ro-RO" dirty="0" smtClean="0"/>
              <a:t>V</a:t>
            </a:r>
            <a:r>
              <a:rPr lang="en-US" altLang="ro-RO" baseline="-25000" dirty="0" smtClean="0"/>
              <a:t>DD</a:t>
            </a:r>
            <a:r>
              <a:rPr lang="en-US" altLang="ro-RO" dirty="0" smtClean="0"/>
              <a:t> supply current </a:t>
            </a:r>
            <a:r>
              <a:rPr lang="en-US" altLang="ro-RO" dirty="0" err="1" smtClean="0"/>
              <a:t>Quiesc</a:t>
            </a:r>
            <a:r>
              <a:rPr lang="ro-RO" altLang="ro-RO" dirty="0" smtClean="0"/>
              <a:t>ent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i="1" dirty="0" smtClean="0"/>
              <a:t>Avantaj</a:t>
            </a:r>
            <a:r>
              <a:rPr lang="ro-RO" altLang="ro-RO" dirty="0" smtClean="0"/>
              <a:t>: Măsurătoare externă chip-ului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i="1" dirty="0" smtClean="0"/>
              <a:t>Dezavantaj</a:t>
            </a:r>
            <a:r>
              <a:rPr lang="ro-RO" altLang="ro-RO" dirty="0" smtClean="0"/>
              <a:t>: Tehnica a încetat să fie eficientă odată cu creşterea curentului de scurgere la tensiuni sub tensiunea de prag.</a:t>
            </a:r>
            <a:endParaRPr lang="en-US" altLang="ro-RO" dirty="0" smtClean="0"/>
          </a:p>
        </p:txBody>
      </p:sp>
      <p:sp>
        <p:nvSpPr>
          <p:cNvPr id="5079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FBD671-6BD0-466C-A972-C32596B55E2D}" type="slidenum">
              <a:rPr lang="en-US" altLang="en-US" sz="1292" b="0" i="0">
                <a:latin typeface="Arial" panose="020B0604020202020204" pitchFamily="34" charset="0"/>
              </a:rPr>
              <a:pPr/>
              <a:t>19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 smtClean="0"/>
              <a:t>CAPITOLUL </a:t>
            </a:r>
            <a:r>
              <a:rPr lang="ro-RO" altLang="ro-RO" dirty="0" smtClean="0"/>
              <a:t>7 – </a:t>
            </a:r>
            <a:r>
              <a:rPr lang="ro-RO" altLang="ro-RO" b="1" dirty="0" smtClean="0"/>
              <a:t>Testare, depanare, verificare</a:t>
            </a:r>
            <a:endParaRPr lang="en-US" altLang="ro-RO" b="1" dirty="0" smtClean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7.1. Introducere</a:t>
            </a:r>
          </a:p>
          <a:p>
            <a:pPr marL="0" indent="0">
              <a:buNone/>
            </a:pPr>
            <a:r>
              <a:rPr lang="ro-RO" altLang="ro-RO" dirty="0" smtClean="0"/>
              <a:t>7.2. T</a:t>
            </a:r>
            <a:r>
              <a:rPr lang="en-US" altLang="ro-RO" dirty="0" err="1" smtClean="0"/>
              <a:t>este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</a:t>
            </a:r>
            <a:r>
              <a:rPr lang="ro-RO" altLang="ro-RO" dirty="0" smtClean="0"/>
              <a:t>ț</a:t>
            </a:r>
            <a:r>
              <a:rPr lang="en-US" altLang="ro-RO" dirty="0" err="1" smtClean="0"/>
              <a:t>ionale</a:t>
            </a:r>
            <a:r>
              <a:rPr lang="ro-RO" altLang="ro-RO" dirty="0" smtClean="0"/>
              <a:t> și logice</a:t>
            </a:r>
          </a:p>
          <a:p>
            <a:pPr marL="0" indent="0">
              <a:buNone/>
            </a:pPr>
            <a:r>
              <a:rPr lang="ro-RO" altLang="ro-RO" dirty="0" smtClean="0"/>
              <a:t>7.3. Teste de depanare</a:t>
            </a:r>
          </a:p>
          <a:p>
            <a:pPr marL="0" indent="0">
              <a:buNone/>
            </a:pPr>
            <a:r>
              <a:rPr lang="ro-RO" altLang="ro-RO" dirty="0" smtClean="0"/>
              <a:t>7.4. Teste de producție</a:t>
            </a:r>
          </a:p>
          <a:p>
            <a:pPr marL="0" indent="0">
              <a:buNone/>
            </a:pPr>
            <a:r>
              <a:rPr lang="ro-RO" altLang="ro-RO" dirty="0" smtClean="0"/>
              <a:t>7.5. Proiectarea pentru testabilitate</a:t>
            </a:r>
          </a:p>
          <a:p>
            <a:pPr marL="0" indent="0">
              <a:buNone/>
            </a:pPr>
            <a:r>
              <a:rPr lang="ro-RO" altLang="ro-RO" dirty="0" smtClean="0"/>
              <a:t>7.6. Boundary-scan</a:t>
            </a:r>
            <a:endParaRPr lang="en-US" altLang="ro-RO" dirty="0" smtClean="0"/>
          </a:p>
        </p:txBody>
      </p:sp>
      <p:sp>
        <p:nvSpPr>
          <p:cNvPr id="4730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A95AC3-5DAE-46FC-B9C7-7150ED890042}" type="slidenum">
              <a:rPr lang="en-US" altLang="en-US" sz="1292" b="0" i="0">
                <a:latin typeface="Arial" panose="020B0604020202020204" pitchFamily="34" charset="0"/>
              </a:rPr>
              <a:pPr/>
              <a:t>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29406"/>
          </a:xfrm>
        </p:spPr>
        <p:txBody>
          <a:bodyPr/>
          <a:lstStyle/>
          <a:p>
            <a:r>
              <a:rPr lang="ro-RO" altLang="ro-RO" dirty="0" smtClean="0"/>
              <a:t>Testarea cu B</a:t>
            </a:r>
            <a:r>
              <a:rPr lang="en-US" altLang="ro-RO" dirty="0" err="1" smtClean="0"/>
              <a:t>oundary</a:t>
            </a:r>
            <a:r>
              <a:rPr lang="en-US" altLang="ro-RO" dirty="0" smtClean="0"/>
              <a:t>-</a:t>
            </a:r>
            <a:r>
              <a:rPr lang="ro-RO" altLang="ro-RO" dirty="0" smtClean="0"/>
              <a:t>S</a:t>
            </a:r>
            <a:r>
              <a:rPr lang="en-US" altLang="ro-RO" dirty="0" smtClean="0"/>
              <a:t>can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69" y="1318846"/>
            <a:ext cx="8299938" cy="1113692"/>
          </a:xfrm>
        </p:spPr>
        <p:txBody>
          <a:bodyPr/>
          <a:lstStyle/>
          <a:p>
            <a:pPr marL="0" indent="0">
              <a:buNone/>
            </a:pPr>
            <a:r>
              <a:rPr lang="en-US" altLang="ro-RO" dirty="0" smtClean="0"/>
              <a:t>IEEE 1149 </a:t>
            </a:r>
          </a:p>
          <a:p>
            <a:pPr marL="0" indent="0">
              <a:buNone/>
            </a:pPr>
            <a:r>
              <a:rPr lang="en-US" altLang="ro-RO" dirty="0" smtClean="0"/>
              <a:t>JTAG (Joint Test Action Group)</a:t>
            </a:r>
          </a:p>
          <a:p>
            <a:endParaRPr lang="en-US" altLang="ro-RO" dirty="0" smtClean="0"/>
          </a:p>
        </p:txBody>
      </p:sp>
      <p:sp>
        <p:nvSpPr>
          <p:cNvPr id="5099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F9AACB-A4F2-45C9-93FE-D6AEEC542C4F}" type="slidenum">
              <a:rPr lang="en-US" altLang="en-US" sz="1292" b="0" i="0">
                <a:latin typeface="Arial" panose="020B0604020202020204" pitchFamily="34" charset="0"/>
              </a:rPr>
              <a:pPr/>
              <a:t>20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50995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0092"/>
            <a:ext cx="4456235" cy="4232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3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TAP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dirty="0" smtClean="0"/>
              <a:t>Test Access Port </a:t>
            </a:r>
          </a:p>
          <a:p>
            <a:pPr lvl="1"/>
            <a:r>
              <a:rPr lang="en-US" altLang="ro-RO" dirty="0" smtClean="0"/>
              <a:t>TCK</a:t>
            </a:r>
          </a:p>
          <a:p>
            <a:pPr lvl="1"/>
            <a:r>
              <a:rPr lang="en-US" altLang="ro-RO" dirty="0" smtClean="0"/>
              <a:t>TMS</a:t>
            </a:r>
          </a:p>
          <a:p>
            <a:pPr lvl="1"/>
            <a:r>
              <a:rPr lang="en-US" altLang="ro-RO" dirty="0" smtClean="0"/>
              <a:t>TDI</a:t>
            </a:r>
          </a:p>
          <a:p>
            <a:pPr lvl="1"/>
            <a:r>
              <a:rPr lang="en-US" altLang="ro-RO" dirty="0" smtClean="0"/>
              <a:t>TDO</a:t>
            </a:r>
          </a:p>
          <a:p>
            <a:pPr lvl="1"/>
            <a:r>
              <a:rPr lang="en-US" altLang="ro-RO" dirty="0" smtClean="0"/>
              <a:t>TRST*</a:t>
            </a:r>
          </a:p>
        </p:txBody>
      </p:sp>
      <p:sp>
        <p:nvSpPr>
          <p:cNvPr id="5120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8CF6FD-EA80-4F47-8EC5-74570A9A574A}" type="slidenum">
              <a:rPr lang="en-US" altLang="en-US" sz="1292" b="0" i="0">
                <a:latin typeface="Arial" panose="020B0604020202020204" pitchFamily="34" charset="0"/>
              </a:rPr>
              <a:pPr/>
              <a:t>21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Arhitectura TAP</a:t>
            </a:r>
          </a:p>
        </p:txBody>
      </p:sp>
      <p:sp>
        <p:nvSpPr>
          <p:cNvPr id="514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FADBAA-1C88-4438-865D-795A1A26E442}" type="slidenum">
              <a:rPr lang="en-US" altLang="en-US" sz="1292" b="0" i="0">
                <a:latin typeface="Arial" panose="020B0604020202020204" pitchFamily="34" charset="0"/>
              </a:rPr>
              <a:pPr/>
              <a:t>22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5140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1" y="1368670"/>
            <a:ext cx="8508023" cy="42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1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Controller TAP</a:t>
            </a:r>
          </a:p>
        </p:txBody>
      </p:sp>
      <p:sp>
        <p:nvSpPr>
          <p:cNvPr id="516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B17AA4-FB40-40D5-96DB-FB8863916EF1}" type="slidenum">
              <a:rPr lang="en-US" altLang="en-US" sz="1292" b="0" i="0">
                <a:latin typeface="Arial" panose="020B0604020202020204" pitchFamily="34" charset="0"/>
              </a:rPr>
              <a:pPr/>
              <a:t>23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5161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1" y="1633905"/>
            <a:ext cx="8405446" cy="43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7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b="1" smtClean="0"/>
              <a:t>CONCLUZII</a:t>
            </a:r>
            <a:endParaRPr lang="en-US" altLang="ro-RO" b="1" smtClean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Calificări necesare</a:t>
            </a:r>
            <a:r>
              <a:rPr lang="en-US" altLang="ro-RO" dirty="0" smtClean="0"/>
              <a:t> pentru “IC Designer”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Suport software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Metodologia de proiectarea a unui </a:t>
            </a:r>
            <a:r>
              <a:rPr lang="en-US" altLang="ro-RO" dirty="0" smtClean="0"/>
              <a:t>c</a:t>
            </a:r>
            <a:r>
              <a:rPr lang="ro-RO" altLang="ro-RO" dirty="0" smtClean="0"/>
              <a:t>ircuit </a:t>
            </a:r>
            <a:r>
              <a:rPr lang="en-US" altLang="ro-RO" dirty="0" smtClean="0"/>
              <a:t>i</a:t>
            </a:r>
            <a:r>
              <a:rPr lang="ro-RO" altLang="ro-RO" dirty="0" smtClean="0"/>
              <a:t>ntegrat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Ierarhizarea</a:t>
            </a:r>
            <a:r>
              <a:rPr lang="en-US" altLang="ro-RO" dirty="0" smtClean="0"/>
              <a:t> a</a:t>
            </a:r>
            <a:r>
              <a:rPr lang="ro-RO" altLang="ro-RO" dirty="0" smtClean="0"/>
              <a:t>b</a:t>
            </a:r>
            <a:r>
              <a:rPr lang="en-US" altLang="ro-RO" dirty="0" err="1" smtClean="0"/>
              <a:t>stractiz</a:t>
            </a:r>
            <a:r>
              <a:rPr lang="ro-RO" altLang="ro-RO" dirty="0" smtClean="0"/>
              <a:t>ă</a:t>
            </a:r>
            <a:r>
              <a:rPr lang="en-US" altLang="ro-RO" dirty="0" err="1" smtClean="0"/>
              <a:t>rilor</a:t>
            </a:r>
            <a:r>
              <a:rPr lang="en-US" altLang="ro-RO" dirty="0" smtClean="0"/>
              <a:t> </a:t>
            </a:r>
            <a:r>
              <a:rPr lang="ro-RO" altLang="ro-RO" dirty="0" smtClean="0"/>
              <a:t>în</a:t>
            </a:r>
            <a:r>
              <a:rPr lang="en-US" altLang="ro-RO" dirty="0" smtClean="0"/>
              <a:t> p</a:t>
            </a:r>
            <a:r>
              <a:rPr lang="ro-RO" altLang="ro-RO" dirty="0" smtClean="0"/>
              <a:t>roiectarea circuitelor integrate</a:t>
            </a:r>
            <a:endParaRPr lang="en-US" altLang="ro-RO" dirty="0" smtClean="0"/>
          </a:p>
        </p:txBody>
      </p:sp>
      <p:sp>
        <p:nvSpPr>
          <p:cNvPr id="518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B3129E-3098-4CA3-A7C5-C342518DC2FA}" type="slidenum">
              <a:rPr lang="en-US" altLang="en-US" sz="1292" b="0" i="0">
                <a:latin typeface="Arial" panose="020B0604020202020204" pitchFamily="34" charset="0"/>
              </a:rPr>
              <a:pPr/>
              <a:t>24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Calificări necesare</a:t>
            </a:r>
            <a:r>
              <a:rPr lang="en-US" altLang="ro-RO" smtClean="0"/>
              <a:t> pentru “IC Designer” (1)</a:t>
            </a:r>
          </a:p>
        </p:txBody>
      </p:sp>
      <p:sp>
        <p:nvSpPr>
          <p:cNvPr id="520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Circuitele </a:t>
            </a:r>
            <a:r>
              <a:rPr lang="en-US" altLang="ro-RO" dirty="0" smtClean="0"/>
              <a:t>FPGA </a:t>
            </a:r>
            <a:r>
              <a:rPr lang="ro-RO" altLang="ro-RO" dirty="0" smtClean="0"/>
              <a:t>sunt minunate pentru învățare și deprinderea calificărilor</a:t>
            </a:r>
            <a:r>
              <a:rPr lang="en-US" altLang="ro-RO" dirty="0" smtClean="0"/>
              <a:t>, </a:t>
            </a:r>
            <a:r>
              <a:rPr lang="ro-RO" altLang="ro-RO" dirty="0" smtClean="0"/>
              <a:t>dar calificarea pentru proiectarea ASIC </a:t>
            </a:r>
            <a:r>
              <a:rPr lang="ro-RO" altLang="ro-RO" i="1" dirty="0" smtClean="0"/>
              <a:t>necesită muncă </a:t>
            </a:r>
            <a:r>
              <a:rPr lang="ro-RO" altLang="ro-RO" dirty="0" smtClean="0"/>
              <a:t>mai îndelungată (absentă la proiectanții cu FPGA).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Deși tehnologia CMOS este complexă, majoritatea erorilor de proiectare sunt datorită </a:t>
            </a:r>
            <a:r>
              <a:rPr lang="ro-RO" altLang="ro-RO" i="1" dirty="0" smtClean="0"/>
              <a:t>modelării funcționale incorecte</a:t>
            </a:r>
            <a:r>
              <a:rPr lang="ro-RO" altLang="ro-RO" dirty="0" smtClean="0"/>
              <a:t>.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Orice inginer software poa</a:t>
            </a:r>
            <a:r>
              <a:rPr lang="en-US" altLang="ro-RO" dirty="0" smtClean="0"/>
              <a:t>t</a:t>
            </a:r>
            <a:r>
              <a:rPr lang="ro-RO" altLang="ro-RO" dirty="0" smtClean="0"/>
              <a:t>e scrie Verilog (sintaxă similară cu C) până când </a:t>
            </a:r>
            <a:r>
              <a:rPr lang="en-US" altLang="ro-RO" dirty="0" err="1" smtClean="0"/>
              <a:t>aude</a:t>
            </a:r>
            <a:r>
              <a:rPr lang="en-US" altLang="ro-RO" dirty="0" smtClean="0"/>
              <a:t> </a:t>
            </a:r>
            <a:r>
              <a:rPr lang="ro-RO" altLang="ro-RO" dirty="0" smtClean="0"/>
              <a:t>despre </a:t>
            </a:r>
            <a:r>
              <a:rPr lang="en-US" altLang="ro-RO" dirty="0" smtClean="0"/>
              <a:t>“</a:t>
            </a:r>
            <a:r>
              <a:rPr lang="en-US" altLang="ro-RO" i="1" dirty="0" err="1" smtClean="0"/>
              <a:t>semnal</a:t>
            </a:r>
            <a:r>
              <a:rPr lang="en-US" altLang="ro-RO" i="1" dirty="0" smtClean="0"/>
              <a:t> de </a:t>
            </a:r>
            <a:r>
              <a:rPr lang="en-US" altLang="ro-RO" i="1" dirty="0" err="1" smtClean="0"/>
              <a:t>ceas</a:t>
            </a:r>
            <a:r>
              <a:rPr lang="en-US" altLang="ro-RO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6308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Calificări necesare</a:t>
            </a:r>
            <a:r>
              <a:rPr lang="en-US" altLang="ro-RO" smtClean="0"/>
              <a:t> pentru “IC Designer” (2)</a:t>
            </a:r>
          </a:p>
        </p:txBody>
      </p:sp>
      <p:sp>
        <p:nvSpPr>
          <p:cNvPr id="521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ro-RO" b="1" dirty="0"/>
              <a:t>PERL</a:t>
            </a:r>
            <a:r>
              <a:rPr lang="en-US" altLang="ro-RO" dirty="0"/>
              <a:t> </a:t>
            </a:r>
            <a:r>
              <a:rPr lang="en-US" altLang="ro-RO" dirty="0" smtClean="0"/>
              <a:t>- </a:t>
            </a:r>
            <a:r>
              <a:rPr lang="en-US" altLang="ro-RO" i="1" dirty="0" smtClean="0"/>
              <a:t>Practical Extraction and Report Language </a:t>
            </a:r>
            <a:r>
              <a:rPr lang="en-US" altLang="ro-RO" dirty="0" smtClean="0"/>
              <a:t>(</a:t>
            </a:r>
            <a:r>
              <a:rPr lang="en-US" altLang="ro-RO" dirty="0" err="1" smtClean="0"/>
              <a:t>dac</a:t>
            </a:r>
            <a:r>
              <a:rPr lang="ro-RO" altLang="ro-RO" dirty="0" smtClean="0"/>
              <a:t>ă nu ați auzit până acum și vreți să proiectați vreodată circuite integrate, este cazul să cautați pe Google cuvântul </a:t>
            </a:r>
            <a:r>
              <a:rPr lang="en-US" altLang="ro-RO" dirty="0" smtClean="0"/>
              <a:t>“</a:t>
            </a:r>
            <a:r>
              <a:rPr lang="ro-RO" altLang="ro-RO" dirty="0" smtClean="0"/>
              <a:t>PER</a:t>
            </a:r>
            <a:r>
              <a:rPr lang="en-US" altLang="ro-RO" dirty="0" smtClean="0"/>
              <a:t>L”</a:t>
            </a:r>
            <a:r>
              <a:rPr lang="ro-RO" altLang="ro-RO" dirty="0" smtClean="0"/>
              <a:t>)</a:t>
            </a:r>
            <a:endParaRPr lang="en-US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b="1" dirty="0"/>
              <a:t>TCL </a:t>
            </a:r>
            <a:r>
              <a:rPr lang="en-US" altLang="ro-RO" dirty="0" smtClean="0"/>
              <a:t>– </a:t>
            </a:r>
            <a:r>
              <a:rPr lang="ro-RO" altLang="ro-RO" i="1" dirty="0" smtClean="0"/>
              <a:t>Tool Command Language</a:t>
            </a:r>
            <a:r>
              <a:rPr lang="en-US" altLang="ro-RO" i="1" dirty="0" smtClean="0"/>
              <a:t> </a:t>
            </a:r>
            <a:r>
              <a:rPr lang="en-US" altLang="ro-RO" dirty="0" smtClean="0"/>
              <a:t>(similar cu </a:t>
            </a:r>
            <a:r>
              <a:rPr lang="en-US" altLang="ro-RO" dirty="0" err="1" smtClean="0"/>
              <a:t>sugestia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mai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sus</a:t>
            </a:r>
            <a:r>
              <a:rPr lang="en-US" altLang="ro-RO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 smtClean="0"/>
              <a:t>Cuno</a:t>
            </a:r>
            <a:r>
              <a:rPr lang="ro-RO" altLang="ro-RO" dirty="0" smtClean="0"/>
              <a:t>ștințe legate de procesul de dezvoltare </a:t>
            </a:r>
            <a:r>
              <a:rPr lang="en-US" altLang="ro-RO" dirty="0" smtClean="0"/>
              <a:t>software</a:t>
            </a:r>
            <a:r>
              <a:rPr lang="ro-RO" altLang="ro-RO" dirty="0" smtClean="0"/>
              <a:t> se aplică și la proiectare de circuite integrate</a:t>
            </a:r>
            <a:r>
              <a:rPr lang="en-US" altLang="ro-RO" dirty="0" smtClean="0"/>
              <a:t> (Version Control, Build Process, Bug Tracking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i="1" dirty="0" smtClean="0"/>
              <a:t>Cunoștințe despre aplicații </a:t>
            </a:r>
            <a:r>
              <a:rPr lang="ro-RO" altLang="ro-RO" dirty="0" smtClean="0"/>
              <a:t>sunt necesre pentru a fi un </a:t>
            </a:r>
            <a:r>
              <a:rPr lang="ro-RO" altLang="ro-RO" i="1" dirty="0" smtClean="0"/>
              <a:t>arhitect bun</a:t>
            </a:r>
            <a:r>
              <a:rPr lang="ro-RO" altLang="ro-RO" dirty="0" smtClean="0"/>
              <a:t>.</a:t>
            </a:r>
            <a:endParaRPr lang="en-US" altLang="ro-RO" dirty="0" smtClean="0"/>
          </a:p>
          <a:p>
            <a:endParaRPr lang="en-US" altLang="ro-RO" dirty="0" smtClean="0"/>
          </a:p>
        </p:txBody>
      </p:sp>
    </p:spTree>
    <p:extLst>
      <p:ext uri="{BB962C8B-B14F-4D97-AF65-F5344CB8AC3E}">
        <p14:creationId xmlns:p14="http://schemas.microsoft.com/office/powerpoint/2010/main" val="34353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Suport software</a:t>
            </a:r>
            <a:endParaRPr lang="en-US" altLang="ro-RO" smtClean="0"/>
          </a:p>
        </p:txBody>
      </p:sp>
      <p:sp>
        <p:nvSpPr>
          <p:cNvPr id="522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o-RO" b="1" dirty="0"/>
              <a:t>EDA</a:t>
            </a:r>
            <a:r>
              <a:rPr lang="en-US" altLang="ro-RO" dirty="0"/>
              <a:t> </a:t>
            </a:r>
            <a:r>
              <a:rPr lang="ro-RO" altLang="ro-RO" dirty="0"/>
              <a:t> </a:t>
            </a:r>
            <a:r>
              <a:rPr lang="ro-RO" altLang="ro-RO" dirty="0" smtClean="0"/>
              <a:t>- </a:t>
            </a:r>
            <a:r>
              <a:rPr lang="ro-RO" altLang="ro-RO" i="1" dirty="0" smtClean="0"/>
              <a:t>Electronic Design Automation </a:t>
            </a:r>
            <a:r>
              <a:rPr lang="ro-RO" altLang="ro-RO" dirty="0" smtClean="0"/>
              <a:t>(lumea EDA este populată de minunați ingineri software care crează algoritmi complicați și interfețe grafice inovative dar foarte rar proiectează circuite integrate).</a:t>
            </a:r>
            <a:endParaRPr lang="en-US" altLang="ro-RO" dirty="0" smtClean="0"/>
          </a:p>
          <a:p>
            <a:r>
              <a:rPr lang="en-US" altLang="ro-RO" i="1" dirty="0" smtClean="0"/>
              <a:t>N</a:t>
            </a:r>
            <a:r>
              <a:rPr lang="ro-RO" altLang="ro-RO" i="1" dirty="0" smtClean="0"/>
              <a:t>u există un set de programe </a:t>
            </a:r>
            <a:r>
              <a:rPr lang="ro-RO" altLang="ro-RO" dirty="0" smtClean="0"/>
              <a:t>care să permită proiectarea completă a unui circuit integrat. Inevitabil, vor fi necesare </a:t>
            </a:r>
            <a:r>
              <a:rPr lang="ro-RO" altLang="ro-RO" i="1" dirty="0" smtClean="0"/>
              <a:t>scripturi specifice </a:t>
            </a:r>
            <a:r>
              <a:rPr lang="ro-RO" altLang="ro-RO" dirty="0" smtClean="0"/>
              <a:t>sau programe care să facă trecerea de la un software la altul.</a:t>
            </a:r>
            <a:endParaRPr lang="en-US" altLang="ro-RO" dirty="0" smtClean="0"/>
          </a:p>
          <a:p>
            <a:r>
              <a:rPr lang="ro-RO" altLang="ro-RO" dirty="0" smtClean="0"/>
              <a:t>Odată cu avansul tehnologic, anumite subiecte (ca integritatea semnalelor și rețeaua de alimentare) vor necesita la fel de multă atenție ca și proiectarea logică.</a:t>
            </a:r>
            <a:endParaRPr lang="en-US" altLang="ro-RO" dirty="0" smtClean="0"/>
          </a:p>
        </p:txBody>
      </p:sp>
    </p:spTree>
    <p:extLst>
      <p:ext uri="{BB962C8B-B14F-4D97-AF65-F5344CB8AC3E}">
        <p14:creationId xmlns:p14="http://schemas.microsoft.com/office/powerpoint/2010/main" val="5652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dirty="0" err="1"/>
              <a:t>Metodologia</a:t>
            </a:r>
            <a:r>
              <a:rPr lang="en-US" altLang="ro-RO" dirty="0"/>
              <a:t> de </a:t>
            </a:r>
            <a:r>
              <a:rPr lang="en-US" altLang="ro-RO" dirty="0" err="1"/>
              <a:t>proiectare</a:t>
            </a:r>
            <a:r>
              <a:rPr lang="en-US" altLang="ro-RO" dirty="0"/>
              <a:t> a </a:t>
            </a:r>
            <a:r>
              <a:rPr lang="ro-RO" altLang="ro-RO" dirty="0"/>
              <a:t/>
            </a:r>
            <a:br>
              <a:rPr lang="ro-RO" altLang="ro-RO" dirty="0"/>
            </a:br>
            <a:r>
              <a:rPr lang="ro-RO" altLang="ro-RO" dirty="0"/>
              <a:t>sistemelor </a:t>
            </a:r>
            <a:r>
              <a:rPr lang="en-US" altLang="ro-RO" dirty="0" err="1"/>
              <a:t>digitale</a:t>
            </a:r>
            <a:r>
              <a:rPr lang="ro-RO" altLang="ro-RO" dirty="0"/>
              <a:t> 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14" descr="http://lh3.ggpht.com/_xKKz0XnhScI/SnLvdoheRzI/AAAAAAAACJQ/2wSfD9ZChvk/light-bulb-idea-hand%5B3%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1932843"/>
            <a:ext cx="3516923" cy="263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029200" y="3251689"/>
            <a:ext cx="2286000" cy="77665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ro-RO" sz="2954" i="0">
                <a:latin typeface="Arial" panose="020B0604020202020204" pitchFamily="34" charset="0"/>
              </a:rPr>
              <a:t>Sinteză</a:t>
            </a:r>
            <a:endParaRPr lang="en-AU" altLang="ro-RO" sz="1662" i="0">
              <a:latin typeface="Arial" panose="020B0604020202020204" pitchFamily="34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4724400" y="4693628"/>
            <a:ext cx="2895600" cy="77518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ro-RO" sz="2954" i="0">
                <a:latin typeface="Arial" panose="020B0604020202020204" pitchFamily="34" charset="0"/>
              </a:rPr>
              <a:t>Implementare</a:t>
            </a:r>
            <a:endParaRPr lang="en-AU" altLang="ro-RO" sz="1662" i="0">
              <a:latin typeface="Arial" panose="020B0604020202020204" pitchFamily="34" charset="0"/>
            </a:endParaRP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5791200" y="2586405"/>
            <a:ext cx="762000" cy="665285"/>
          </a:xfrm>
          <a:prstGeom prst="downArrow">
            <a:avLst>
              <a:gd name="adj1" fmla="val 45000"/>
              <a:gd name="adj2" fmla="val 3906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5029200" y="1811215"/>
            <a:ext cx="2286000" cy="77518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ro-RO" sz="2954" i="0">
                <a:latin typeface="Arial" panose="020B0604020202020204" pitchFamily="34" charset="0"/>
              </a:rPr>
              <a:t>Descriere</a:t>
            </a:r>
            <a:endParaRPr lang="en-AU" altLang="ro-RO" sz="1846" i="0">
              <a:latin typeface="Arial" panose="020B0604020202020204" pitchFamily="34" charset="0"/>
            </a:endParaRP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5791200" y="4028343"/>
            <a:ext cx="762000" cy="665285"/>
          </a:xfrm>
          <a:prstGeom prst="downArrow">
            <a:avLst>
              <a:gd name="adj1" fmla="val 45000"/>
              <a:gd name="adj2" fmla="val 3906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o-RO" altLang="ro-RO" sz="2215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633046" y="4646735"/>
            <a:ext cx="3657600" cy="70338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ro-RO" sz="1846" i="0">
                <a:latin typeface="UT Sans" panose="00000500000000000000" pitchFamily="50" charset="0"/>
              </a:rPr>
              <a:t>Ideea fundamental</a:t>
            </a:r>
            <a:r>
              <a:rPr lang="ro-RO" altLang="ro-RO" sz="1846" i="0">
                <a:latin typeface="UT Sans" panose="00000500000000000000" pitchFamily="50" charset="0"/>
              </a:rPr>
              <a:t>ă a </a:t>
            </a:r>
            <a:r>
              <a:rPr lang="en-AU" altLang="ro-RO" sz="1846" i="0">
                <a:latin typeface="UT Sans" panose="00000500000000000000" pitchFamily="50" charset="0"/>
              </a:rPr>
              <a:t>cursului</a:t>
            </a:r>
          </a:p>
        </p:txBody>
      </p:sp>
    </p:spTree>
    <p:extLst>
      <p:ext uri="{BB962C8B-B14F-4D97-AF65-F5344CB8AC3E}">
        <p14:creationId xmlns:p14="http://schemas.microsoft.com/office/powerpoint/2010/main" val="1399339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3385" y="545123"/>
            <a:ext cx="7772400" cy="703385"/>
          </a:xfrm>
          <a:noFill/>
        </p:spPr>
        <p:txBody>
          <a:bodyPr>
            <a:normAutofit fontScale="90000"/>
          </a:bodyPr>
          <a:lstStyle/>
          <a:p>
            <a:r>
              <a:rPr lang="en-US" altLang="ro-RO" dirty="0" err="1" smtClean="0"/>
              <a:t>Metodologia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proiectare</a:t>
            </a:r>
            <a:r>
              <a:rPr lang="en-US" altLang="ro-RO" dirty="0" smtClean="0"/>
              <a:t> top-down</a:t>
            </a:r>
          </a:p>
        </p:txBody>
      </p:sp>
      <p:sp>
        <p:nvSpPr>
          <p:cNvPr id="163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0C354C-E645-4D8C-9B90-9028DEFE3B68}" type="slidenum">
              <a:rPr lang="en-US" altLang="en-US" sz="1292" b="0" i="0">
                <a:latin typeface="Arial" panose="020B0604020202020204" pitchFamily="34" charset="0"/>
              </a:rPr>
              <a:pPr/>
              <a:t>29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3609020"/>
            <a:ext cx="1031237" cy="219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891" y="1160748"/>
            <a:ext cx="5720894" cy="54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8" name="Picture 8" descr="Teseda V520 DFT-Enabled Engineering Test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69" y="2631831"/>
            <a:ext cx="3516923" cy="380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5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7</a:t>
            </a:r>
            <a:r>
              <a:rPr lang="en-US" altLang="ro-RO" dirty="0" smtClean="0"/>
              <a:t>.1. </a:t>
            </a:r>
            <a:r>
              <a:rPr lang="ro-RO" altLang="ro-RO" dirty="0" smtClean="0"/>
              <a:t>Introducere în testare, depanare, verificare</a:t>
            </a:r>
            <a:endParaRPr lang="en-US" altLang="ro-RO" dirty="0" smtClean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70" y="2276872"/>
            <a:ext cx="5408735" cy="3965666"/>
          </a:xfrm>
        </p:spPr>
        <p:txBody>
          <a:bodyPr/>
          <a:lstStyle/>
          <a:p>
            <a:pPr marL="0" indent="0">
              <a:buNone/>
            </a:pPr>
            <a:r>
              <a:rPr lang="en-US" altLang="ro-RO" dirty="0" smtClean="0"/>
              <a:t>“</a:t>
            </a:r>
            <a:r>
              <a:rPr lang="ro-RO" altLang="ro-RO" i="1" dirty="0" smtClean="0"/>
              <a:t>Dacă nu testați, nu va funcționa. Garantat</a:t>
            </a:r>
            <a:r>
              <a:rPr lang="en-US" altLang="ro-RO" i="1" dirty="0" smtClean="0"/>
              <a:t>.”</a:t>
            </a:r>
          </a:p>
          <a:p>
            <a:pPr marL="0" indent="0">
              <a:buNone/>
            </a:pPr>
            <a:r>
              <a:rPr lang="en-US" altLang="ro-RO" dirty="0" smtClean="0"/>
              <a:t>“</a:t>
            </a:r>
            <a:r>
              <a:rPr lang="en-US" altLang="ro-RO" i="1" dirty="0" smtClean="0"/>
              <a:t>Test</a:t>
            </a:r>
            <a:r>
              <a:rPr lang="ro-RO" altLang="ro-RO" i="1" dirty="0" smtClean="0"/>
              <a:t>area poate pune în evidența defectele, nu absența acestora</a:t>
            </a:r>
            <a:r>
              <a:rPr lang="en-US" altLang="ro-RO" i="1" dirty="0" smtClean="0"/>
              <a:t>.”</a:t>
            </a:r>
            <a:endParaRPr lang="ro-RO" altLang="ro-RO" i="1" dirty="0" smtClean="0"/>
          </a:p>
          <a:p>
            <a:pPr marL="0" indent="0">
              <a:buNone/>
            </a:pPr>
            <a:r>
              <a:rPr lang="ro-RO" altLang="ro-RO" dirty="0" smtClean="0"/>
              <a:t>C</a:t>
            </a:r>
            <a:r>
              <a:rPr lang="en-US" altLang="ro-RO" dirty="0" err="1" smtClean="0"/>
              <a:t>ele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mai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multe</a:t>
            </a:r>
            <a:r>
              <a:rPr lang="en-US" altLang="ro-RO" dirty="0" smtClean="0"/>
              <a:t> chip-</a:t>
            </a:r>
            <a:r>
              <a:rPr lang="en-US" altLang="ro-RO" dirty="0" err="1" smtClean="0"/>
              <a:t>uri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gre</a:t>
            </a:r>
            <a:r>
              <a:rPr lang="ro-RO" altLang="ro-RO" dirty="0" smtClean="0"/>
              <a:t>ş</a:t>
            </a:r>
            <a:r>
              <a:rPr lang="en-US" altLang="ro-RO" dirty="0" err="1" smtClean="0"/>
              <a:t>ite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ini</a:t>
            </a:r>
            <a:r>
              <a:rPr lang="ro-RO" altLang="ro-RO" dirty="0" smtClean="0"/>
              <a:t>ț</a:t>
            </a:r>
            <a:r>
              <a:rPr lang="en-US" altLang="ro-RO" dirty="0" err="1" smtClean="0"/>
              <a:t>ial</a:t>
            </a:r>
            <a:r>
              <a:rPr lang="en-US" altLang="ro-RO" dirty="0" smtClean="0"/>
              <a:t> au e</a:t>
            </a:r>
            <a:r>
              <a:rPr lang="ro-RO" altLang="ro-RO" dirty="0" smtClean="0"/>
              <a:t>ş</a:t>
            </a:r>
            <a:r>
              <a:rPr lang="en-US" altLang="ro-RO" dirty="0" err="1" smtClean="0"/>
              <a:t>uat</a:t>
            </a:r>
            <a:r>
              <a:rPr lang="en-US" altLang="ro-RO" dirty="0" smtClean="0"/>
              <a:t> din </a:t>
            </a:r>
            <a:r>
              <a:rPr lang="en-US" altLang="ro-RO" dirty="0" err="1" smtClean="0"/>
              <a:t>vina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proiectantului</a:t>
            </a:r>
            <a:r>
              <a:rPr lang="en-US" altLang="ro-RO" dirty="0" smtClean="0"/>
              <a:t>. </a:t>
            </a:r>
            <a:endParaRPr lang="ro-RO" altLang="ro-RO" dirty="0" smtClean="0"/>
          </a:p>
          <a:p>
            <a:pPr marL="0" indent="0">
              <a:buNone/>
            </a:pPr>
            <a:r>
              <a:rPr lang="en-US" altLang="ro-RO" dirty="0" smtClean="0"/>
              <a:t>Chip-</a:t>
            </a:r>
            <a:r>
              <a:rPr lang="en-US" altLang="ro-RO" dirty="0" err="1" smtClean="0"/>
              <a:t>ul</a:t>
            </a:r>
            <a:r>
              <a:rPr lang="en-US" altLang="ro-RO" dirty="0" smtClean="0"/>
              <a:t> se comport</a:t>
            </a:r>
            <a:r>
              <a:rPr lang="ro-RO" altLang="ro-RO" dirty="0" smtClean="0"/>
              <a:t>ă</a:t>
            </a:r>
            <a:r>
              <a:rPr lang="en-US" altLang="ro-RO" dirty="0" smtClean="0"/>
              <a:t> conform </a:t>
            </a:r>
            <a:r>
              <a:rPr lang="en-US" altLang="ro-RO" dirty="0" err="1" smtClean="0"/>
              <a:t>simul</a:t>
            </a:r>
            <a:r>
              <a:rPr lang="ro-RO" altLang="ro-RO" dirty="0" smtClean="0"/>
              <a:t>ă</a:t>
            </a:r>
            <a:r>
              <a:rPr lang="en-US" altLang="ro-RO" dirty="0" err="1" smtClean="0"/>
              <a:t>rilor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dar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</a:t>
            </a:r>
            <a:r>
              <a:rPr lang="ro-RO" altLang="ro-RO" dirty="0" smtClean="0"/>
              <a:t>ț</a:t>
            </a:r>
            <a:r>
              <a:rPr lang="en-US" altLang="ro-RO" dirty="0" err="1" smtClean="0"/>
              <a:t>ia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proiectat</a:t>
            </a:r>
            <a:r>
              <a:rPr lang="ro-RO" altLang="ro-RO" dirty="0" smtClean="0"/>
              <a:t>ă</a:t>
            </a:r>
            <a:r>
              <a:rPr lang="en-US" altLang="ro-RO" dirty="0" smtClean="0"/>
              <a:t> nu </a:t>
            </a:r>
            <a:r>
              <a:rPr lang="en-US" altLang="ro-RO" dirty="0" err="1" smtClean="0"/>
              <a:t>este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cea</a:t>
            </a:r>
            <a:r>
              <a:rPr lang="en-US" altLang="ro-RO" dirty="0" smtClean="0"/>
              <a:t> a</a:t>
            </a:r>
            <a:r>
              <a:rPr lang="ro-RO" altLang="ro-RO" dirty="0" smtClean="0"/>
              <a:t>ş</a:t>
            </a:r>
            <a:r>
              <a:rPr lang="en-US" altLang="ro-RO" dirty="0" err="1" smtClean="0"/>
              <a:t>teptat</a:t>
            </a:r>
            <a:r>
              <a:rPr lang="ro-RO" altLang="ro-RO" dirty="0" smtClean="0"/>
              <a:t>ă</a:t>
            </a:r>
            <a:r>
              <a:rPr lang="en-US" altLang="ro-RO" dirty="0" smtClean="0"/>
              <a:t> de </a:t>
            </a:r>
            <a:r>
              <a:rPr lang="en-US" altLang="ro-RO" dirty="0" err="1" smtClean="0"/>
              <a:t>restul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sistemului</a:t>
            </a:r>
            <a:r>
              <a:rPr lang="en-US" altLang="ro-RO" dirty="0" smtClean="0"/>
              <a:t>.</a:t>
            </a:r>
          </a:p>
          <a:p>
            <a:endParaRPr lang="en-US" altLang="ro-RO" dirty="0" smtClean="0"/>
          </a:p>
        </p:txBody>
      </p:sp>
      <p:sp>
        <p:nvSpPr>
          <p:cNvPr id="4751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A8EDE9-E1BD-4AF8-B730-425D016967D9}" type="slidenum">
              <a:rPr lang="en-US" altLang="en-US" sz="1292" b="0" i="0">
                <a:latin typeface="Arial" panose="020B0604020202020204" pitchFamily="34" charset="0"/>
              </a:rPr>
              <a:pPr/>
              <a:t>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812" y="365126"/>
            <a:ext cx="5635538" cy="1325563"/>
          </a:xfrm>
        </p:spPr>
        <p:txBody>
          <a:bodyPr>
            <a:normAutofit fontScale="90000"/>
          </a:bodyPr>
          <a:lstStyle/>
          <a:p>
            <a:r>
              <a:rPr lang="en-US" altLang="ro-RO" dirty="0" err="1"/>
              <a:t>Ierarhizarea</a:t>
            </a:r>
            <a:r>
              <a:rPr lang="en-US" altLang="ro-RO" dirty="0"/>
              <a:t> a</a:t>
            </a:r>
            <a:r>
              <a:rPr lang="ro-RO" altLang="ro-RO" dirty="0"/>
              <a:t>b</a:t>
            </a:r>
            <a:r>
              <a:rPr lang="en-US" altLang="ro-RO" dirty="0" err="1"/>
              <a:t>stractiz</a:t>
            </a:r>
            <a:r>
              <a:rPr lang="ro-RO" altLang="ro-RO" dirty="0"/>
              <a:t>ă</a:t>
            </a:r>
            <a:r>
              <a:rPr lang="en-US" altLang="ro-RO" dirty="0" err="1"/>
              <a:t>rilor</a:t>
            </a:r>
            <a:r>
              <a:rPr lang="en-US" altLang="ro-RO" dirty="0"/>
              <a:t> </a:t>
            </a:r>
            <a:r>
              <a:rPr lang="ro-RO" altLang="ro-RO" dirty="0"/>
              <a:t>în</a:t>
            </a:r>
            <a:br>
              <a:rPr lang="ro-RO" altLang="ro-RO" dirty="0"/>
            </a:br>
            <a:r>
              <a:rPr lang="ro-RO" altLang="ro-RO" dirty="0"/>
              <a:t>proiectarea circuitelor integrate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2" y="1186552"/>
            <a:ext cx="2209800" cy="95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3" y="2218592"/>
            <a:ext cx="21277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6" y="3284984"/>
            <a:ext cx="2050073" cy="133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9" y="4665376"/>
            <a:ext cx="2118946" cy="138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46" y="2341685"/>
            <a:ext cx="5375031" cy="232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02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812" y="365126"/>
            <a:ext cx="5635538" cy="1325563"/>
          </a:xfrm>
        </p:spPr>
        <p:txBody>
          <a:bodyPr>
            <a:normAutofit fontScale="90000"/>
          </a:bodyPr>
          <a:lstStyle/>
          <a:p>
            <a:r>
              <a:rPr lang="en-US" altLang="ro-RO" dirty="0" err="1"/>
              <a:t>Ierarhizarea</a:t>
            </a:r>
            <a:r>
              <a:rPr lang="en-US" altLang="ro-RO" dirty="0"/>
              <a:t> a</a:t>
            </a:r>
            <a:r>
              <a:rPr lang="ro-RO" altLang="ro-RO" dirty="0"/>
              <a:t>b</a:t>
            </a:r>
            <a:r>
              <a:rPr lang="en-US" altLang="ro-RO" dirty="0" err="1"/>
              <a:t>stractiz</a:t>
            </a:r>
            <a:r>
              <a:rPr lang="ro-RO" altLang="ro-RO" dirty="0"/>
              <a:t>ă</a:t>
            </a:r>
            <a:r>
              <a:rPr lang="en-US" altLang="ro-RO" dirty="0" err="1"/>
              <a:t>rilor</a:t>
            </a:r>
            <a:r>
              <a:rPr lang="en-US" altLang="ro-RO" dirty="0"/>
              <a:t> </a:t>
            </a:r>
            <a:r>
              <a:rPr lang="ro-RO" altLang="ro-RO" dirty="0"/>
              <a:t>în</a:t>
            </a:r>
            <a:br>
              <a:rPr lang="ro-RO" altLang="ro-RO" dirty="0"/>
            </a:br>
            <a:r>
              <a:rPr lang="ro-RO" altLang="ro-RO" dirty="0"/>
              <a:t>proiectarea circuitelor integrate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2" y="1186552"/>
            <a:ext cx="2209800" cy="95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3" y="2218592"/>
            <a:ext cx="21277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6" y="3284984"/>
            <a:ext cx="2050073" cy="133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9" y="4665376"/>
            <a:ext cx="2118946" cy="138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04" y="2099897"/>
            <a:ext cx="5566996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31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812" y="365126"/>
            <a:ext cx="5635538" cy="1325563"/>
          </a:xfrm>
        </p:spPr>
        <p:txBody>
          <a:bodyPr>
            <a:normAutofit fontScale="90000"/>
          </a:bodyPr>
          <a:lstStyle/>
          <a:p>
            <a:r>
              <a:rPr lang="en-US" altLang="ro-RO" dirty="0" err="1"/>
              <a:t>Ierarhizarea</a:t>
            </a:r>
            <a:r>
              <a:rPr lang="en-US" altLang="ro-RO" dirty="0"/>
              <a:t> a</a:t>
            </a:r>
            <a:r>
              <a:rPr lang="ro-RO" altLang="ro-RO" dirty="0"/>
              <a:t>b</a:t>
            </a:r>
            <a:r>
              <a:rPr lang="en-US" altLang="ro-RO" dirty="0" err="1"/>
              <a:t>stractiz</a:t>
            </a:r>
            <a:r>
              <a:rPr lang="ro-RO" altLang="ro-RO" dirty="0"/>
              <a:t>ă</a:t>
            </a:r>
            <a:r>
              <a:rPr lang="en-US" altLang="ro-RO" dirty="0" err="1"/>
              <a:t>rilor</a:t>
            </a:r>
            <a:r>
              <a:rPr lang="en-US" altLang="ro-RO" dirty="0"/>
              <a:t> </a:t>
            </a:r>
            <a:r>
              <a:rPr lang="ro-RO" altLang="ro-RO" dirty="0"/>
              <a:t>în</a:t>
            </a:r>
            <a:br>
              <a:rPr lang="ro-RO" altLang="ro-RO" dirty="0"/>
            </a:br>
            <a:r>
              <a:rPr lang="ro-RO" altLang="ro-RO" dirty="0"/>
              <a:t>proiectarea circuitelor integrate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2" y="1186552"/>
            <a:ext cx="2209800" cy="95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3" y="2218592"/>
            <a:ext cx="21277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6" y="3284984"/>
            <a:ext cx="2050073" cy="133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9" y="4665376"/>
            <a:ext cx="2118946" cy="138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46" y="1611923"/>
            <a:ext cx="5915758" cy="385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726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812" y="365126"/>
            <a:ext cx="5635538" cy="1325563"/>
          </a:xfrm>
        </p:spPr>
        <p:txBody>
          <a:bodyPr>
            <a:normAutofit fontScale="90000"/>
          </a:bodyPr>
          <a:lstStyle/>
          <a:p>
            <a:r>
              <a:rPr lang="en-US" altLang="ro-RO" dirty="0" err="1"/>
              <a:t>Ierarhizarea</a:t>
            </a:r>
            <a:r>
              <a:rPr lang="en-US" altLang="ro-RO" dirty="0"/>
              <a:t> a</a:t>
            </a:r>
            <a:r>
              <a:rPr lang="ro-RO" altLang="ro-RO" dirty="0"/>
              <a:t>b</a:t>
            </a:r>
            <a:r>
              <a:rPr lang="en-US" altLang="ro-RO" dirty="0" err="1"/>
              <a:t>stractiz</a:t>
            </a:r>
            <a:r>
              <a:rPr lang="ro-RO" altLang="ro-RO" dirty="0"/>
              <a:t>ă</a:t>
            </a:r>
            <a:r>
              <a:rPr lang="en-US" altLang="ro-RO" dirty="0" err="1"/>
              <a:t>rilor</a:t>
            </a:r>
            <a:r>
              <a:rPr lang="en-US" altLang="ro-RO" dirty="0"/>
              <a:t> </a:t>
            </a:r>
            <a:r>
              <a:rPr lang="ro-RO" altLang="ro-RO" dirty="0"/>
              <a:t>în</a:t>
            </a:r>
            <a:br>
              <a:rPr lang="ro-RO" altLang="ro-RO" dirty="0"/>
            </a:br>
            <a:r>
              <a:rPr lang="ro-RO" altLang="ro-RO" dirty="0"/>
              <a:t>proiectarea circuitelor integrate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2" y="1186552"/>
            <a:ext cx="2209800" cy="95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3" y="2218592"/>
            <a:ext cx="21277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6" y="3284984"/>
            <a:ext cx="2050073" cy="133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9" y="4665376"/>
            <a:ext cx="2118946" cy="138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12" y="1833197"/>
            <a:ext cx="5930411" cy="38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843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Metodologia de proiectarea a unui </a:t>
            </a:r>
            <a:r>
              <a:rPr lang="ro-RO" altLang="ro-RO" b="1" dirty="0" smtClean="0"/>
              <a:t>Circuit Integrat</a:t>
            </a:r>
            <a:endParaRPr lang="en-US" altLang="ro-RO" b="1" dirty="0" smtClean="0"/>
          </a:p>
        </p:txBody>
      </p:sp>
      <p:sp>
        <p:nvSpPr>
          <p:cNvPr id="535555" name="Content Placeholder 2"/>
          <p:cNvSpPr>
            <a:spLocks noGrp="1"/>
          </p:cNvSpPr>
          <p:nvPr>
            <p:ph idx="1"/>
          </p:nvPr>
        </p:nvSpPr>
        <p:spPr>
          <a:xfrm>
            <a:off x="492369" y="1690688"/>
            <a:ext cx="4478215" cy="45518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ro-RO" dirty="0" smtClean="0"/>
              <a:t>Front </a:t>
            </a:r>
            <a:r>
              <a:rPr lang="en-US" altLang="ro-RO" dirty="0"/>
              <a:t>End</a:t>
            </a:r>
            <a:endParaRPr lang="ro-RO" altLang="ro-RO" dirty="0"/>
          </a:p>
          <a:p>
            <a:pPr lvl="1"/>
            <a:r>
              <a:rPr lang="en-US" altLang="ro-RO" dirty="0" err="1"/>
              <a:t>Ar</a:t>
            </a:r>
            <a:r>
              <a:rPr lang="ro-RO" altLang="ro-RO" dirty="0"/>
              <a:t>chitecture</a:t>
            </a:r>
          </a:p>
          <a:p>
            <a:pPr lvl="1"/>
            <a:r>
              <a:rPr lang="en-US" altLang="ro-RO" dirty="0"/>
              <a:t>RTL Coding</a:t>
            </a:r>
            <a:r>
              <a:rPr lang="ro-RO" altLang="ro-RO" dirty="0"/>
              <a:t> – Register Transfer Level</a:t>
            </a:r>
          </a:p>
          <a:p>
            <a:pPr lvl="1"/>
            <a:r>
              <a:rPr lang="en-US" altLang="ro-RO" dirty="0"/>
              <a:t>Test Bench</a:t>
            </a:r>
            <a:endParaRPr lang="ro-RO" altLang="ro-RO" dirty="0"/>
          </a:p>
          <a:p>
            <a:pPr lvl="1"/>
            <a:r>
              <a:rPr lang="en-US" altLang="ro-RO" dirty="0"/>
              <a:t>Lint</a:t>
            </a:r>
            <a:endParaRPr lang="ro-RO" altLang="ro-RO" dirty="0"/>
          </a:p>
          <a:p>
            <a:pPr lvl="1"/>
            <a:r>
              <a:rPr lang="en-US" altLang="ro-RO" dirty="0"/>
              <a:t>CDC checks</a:t>
            </a:r>
            <a:r>
              <a:rPr lang="ro-RO" altLang="ro-RO" dirty="0"/>
              <a:t> -</a:t>
            </a:r>
            <a:r>
              <a:rPr lang="en-US" altLang="ro-RO" dirty="0"/>
              <a:t> </a:t>
            </a:r>
            <a:r>
              <a:rPr lang="ro-RO" altLang="ro-RO" dirty="0"/>
              <a:t>Clock Domain Crossing</a:t>
            </a:r>
          </a:p>
          <a:p>
            <a:pPr lvl="1"/>
            <a:r>
              <a:rPr lang="en-US" altLang="ro-RO" dirty="0"/>
              <a:t>Synthesis</a:t>
            </a:r>
            <a:endParaRPr lang="ro-RO" altLang="ro-RO" dirty="0"/>
          </a:p>
          <a:p>
            <a:pPr lvl="1"/>
            <a:r>
              <a:rPr lang="en-US" altLang="ro-RO" dirty="0"/>
              <a:t>DFT</a:t>
            </a:r>
            <a:r>
              <a:rPr lang="ro-RO" altLang="ro-RO" dirty="0"/>
              <a:t> – Design For Testability</a:t>
            </a:r>
          </a:p>
          <a:p>
            <a:pPr lvl="1"/>
            <a:r>
              <a:rPr lang="en-US" altLang="ro-RO" dirty="0"/>
              <a:t>STA</a:t>
            </a:r>
            <a:r>
              <a:rPr lang="ro-RO" altLang="ro-RO" dirty="0"/>
              <a:t> – Static Timing Analysis</a:t>
            </a:r>
          </a:p>
          <a:p>
            <a:pPr lvl="1"/>
            <a:r>
              <a:rPr lang="en-US" altLang="ro-RO" dirty="0"/>
              <a:t>Power Estimation</a:t>
            </a:r>
          </a:p>
          <a:p>
            <a:pPr marL="0" indent="0">
              <a:buNone/>
            </a:pPr>
            <a:r>
              <a:rPr lang="en-US" altLang="ro-RO" dirty="0"/>
              <a:t>Back End</a:t>
            </a:r>
            <a:endParaRPr lang="ro-RO" altLang="ro-RO" dirty="0"/>
          </a:p>
          <a:p>
            <a:pPr lvl="1"/>
            <a:r>
              <a:rPr lang="en-US" altLang="ro-RO" dirty="0"/>
              <a:t>Floorplan</a:t>
            </a:r>
            <a:endParaRPr lang="ro-RO" altLang="ro-RO" dirty="0"/>
          </a:p>
          <a:p>
            <a:pPr lvl="1"/>
            <a:r>
              <a:rPr lang="en-US" altLang="ro-RO" dirty="0" err="1"/>
              <a:t>PowerPlan</a:t>
            </a:r>
            <a:r>
              <a:rPr lang="en-US" altLang="ro-RO" dirty="0"/>
              <a:t> </a:t>
            </a:r>
            <a:endParaRPr lang="ro-RO" altLang="ro-RO" dirty="0"/>
          </a:p>
          <a:p>
            <a:pPr lvl="1"/>
            <a:r>
              <a:rPr lang="en-US" altLang="ro-RO" dirty="0"/>
              <a:t>Timing Constraints refinement</a:t>
            </a:r>
            <a:endParaRPr lang="ro-RO" altLang="ro-RO" dirty="0"/>
          </a:p>
          <a:p>
            <a:pPr lvl="1"/>
            <a:r>
              <a:rPr lang="en-US" altLang="ro-RO" dirty="0"/>
              <a:t>Placement</a:t>
            </a:r>
            <a:endParaRPr lang="ro-RO" altLang="ro-RO" dirty="0"/>
          </a:p>
          <a:p>
            <a:pPr lvl="1"/>
            <a:r>
              <a:rPr lang="en-US" altLang="ro-RO" dirty="0"/>
              <a:t>Optimization</a:t>
            </a:r>
            <a:endParaRPr lang="ro-RO" altLang="ro-RO" dirty="0"/>
          </a:p>
          <a:p>
            <a:pPr lvl="1"/>
            <a:r>
              <a:rPr lang="en-US" altLang="ro-RO" dirty="0"/>
              <a:t>Global Routing</a:t>
            </a:r>
            <a:endParaRPr lang="ro-RO" altLang="ro-RO" dirty="0"/>
          </a:p>
          <a:p>
            <a:pPr lvl="1"/>
            <a:r>
              <a:rPr lang="en-US" altLang="ro-RO" dirty="0"/>
              <a:t>CTS</a:t>
            </a:r>
            <a:r>
              <a:rPr lang="ro-RO" altLang="ro-RO" dirty="0"/>
              <a:t> - Clock-Tree Synthesis</a:t>
            </a:r>
          </a:p>
          <a:p>
            <a:pPr lvl="1"/>
            <a:r>
              <a:rPr lang="en-US" altLang="ro-RO" dirty="0"/>
              <a:t>Detailed Routing</a:t>
            </a:r>
            <a:endParaRPr lang="ro-RO" altLang="ro-RO" dirty="0"/>
          </a:p>
          <a:p>
            <a:pPr lvl="1"/>
            <a:r>
              <a:rPr lang="en-US" altLang="ro-RO" dirty="0"/>
              <a:t>Timing Closure</a:t>
            </a:r>
            <a:endParaRPr lang="ro-RO" altLang="ro-RO" dirty="0"/>
          </a:p>
          <a:p>
            <a:pPr lvl="1"/>
            <a:r>
              <a:rPr lang="ro-RO" altLang="ro-RO" dirty="0"/>
              <a:t>P</a:t>
            </a:r>
            <a:r>
              <a:rPr lang="en-US" altLang="ro-RO" dirty="0" err="1"/>
              <a:t>hysical</a:t>
            </a:r>
            <a:r>
              <a:rPr lang="en-US" altLang="ro-RO" dirty="0"/>
              <a:t> Verification</a:t>
            </a:r>
          </a:p>
          <a:p>
            <a:pPr marL="0" indent="0">
              <a:buNone/>
            </a:pPr>
            <a:r>
              <a:rPr lang="en-US" altLang="ro-RO" dirty="0"/>
              <a:t>ECO </a:t>
            </a:r>
            <a:r>
              <a:rPr lang="ro-RO" altLang="ro-RO" dirty="0"/>
              <a:t>- </a:t>
            </a:r>
            <a:r>
              <a:rPr lang="en-US" altLang="ro-RO" dirty="0"/>
              <a:t>Engineering Change Order</a:t>
            </a:r>
          </a:p>
        </p:txBody>
      </p:sp>
      <p:pic>
        <p:nvPicPr>
          <p:cNvPr id="5355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935" y="1289538"/>
            <a:ext cx="3448050" cy="49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T</a:t>
            </a:r>
            <a:r>
              <a:rPr lang="en-US" altLang="ro-RO" smtClean="0"/>
              <a:t>est</a:t>
            </a:r>
            <a:r>
              <a:rPr lang="ro-RO" altLang="ro-RO" smtClean="0"/>
              <a:t>are! Testare! Testare!</a:t>
            </a:r>
            <a:endParaRPr lang="en-US" altLang="ro-RO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altLang="ro-RO" sz="2215" b="1" dirty="0"/>
              <a:t>Testarea este una din cele mai scumpe etape de proiectare a unui chip</a:t>
            </a:r>
          </a:p>
          <a:p>
            <a:pPr lvl="1"/>
            <a:r>
              <a:rPr lang="ro-RO" altLang="ro-RO" sz="1846" dirty="0"/>
              <a:t>Verificarea logică reprezintă uneori mai mult de 50% din efortul de proiectare</a:t>
            </a:r>
          </a:p>
          <a:p>
            <a:pPr lvl="1"/>
            <a:r>
              <a:rPr lang="ro-RO" altLang="ro-RO" sz="1846" dirty="0"/>
              <a:t>Depanarea prototipului poate avea enorme </a:t>
            </a:r>
            <a:r>
              <a:rPr lang="ro-RO" altLang="ro-RO" sz="1846" dirty="0" smtClean="0"/>
              <a:t>implicații </a:t>
            </a:r>
            <a:r>
              <a:rPr lang="ro-RO" altLang="ro-RO" sz="1846" dirty="0"/>
              <a:t>relativ cu costul final</a:t>
            </a:r>
          </a:p>
          <a:p>
            <a:pPr lvl="1"/>
            <a:r>
              <a:rPr lang="ro-RO" altLang="ro-RO" sz="1846" dirty="0"/>
              <a:t>Livrarea de chip-uri defecte poate falimenta firma</a:t>
            </a:r>
            <a:endParaRPr lang="en-US" altLang="ro-RO" sz="1846" dirty="0"/>
          </a:p>
          <a:p>
            <a:pPr marL="0" indent="0">
              <a:buNone/>
            </a:pPr>
            <a:r>
              <a:rPr lang="en-US" altLang="ro-RO" sz="2215" b="1" dirty="0"/>
              <a:t>“</a:t>
            </a:r>
            <a:r>
              <a:rPr lang="en-US" altLang="ro-RO" sz="2215" b="1" dirty="0" err="1"/>
              <a:t>Legea</a:t>
            </a:r>
            <a:r>
              <a:rPr lang="en-US" altLang="ro-RO" sz="2215" b="1" dirty="0"/>
              <a:t> </a:t>
            </a:r>
            <a:r>
              <a:rPr lang="en-US" altLang="ro-RO" sz="2215" b="1" dirty="0" err="1"/>
              <a:t>lui</a:t>
            </a:r>
            <a:r>
              <a:rPr lang="en-US" altLang="ro-RO" sz="2215" b="1" dirty="0"/>
              <a:t> 10”</a:t>
            </a:r>
            <a:r>
              <a:rPr lang="ro-RO" altLang="ro-RO" sz="2215" b="1" dirty="0"/>
              <a:t> – costurile eliminării defectelor, în </a:t>
            </a:r>
            <a:r>
              <a:rPr lang="ro-RO" altLang="ro-RO" sz="2215" b="1" dirty="0" smtClean="0"/>
              <a:t>funcție </a:t>
            </a:r>
            <a:r>
              <a:rPr lang="ro-RO" altLang="ro-RO" sz="2215" b="1" dirty="0"/>
              <a:t>de etapa în care sunt depistate:</a:t>
            </a:r>
            <a:endParaRPr lang="en-US" altLang="ro-RO" sz="2215" b="1" dirty="0"/>
          </a:p>
          <a:p>
            <a:pPr lvl="2"/>
            <a:r>
              <a:rPr lang="ro-RO" altLang="ro-RO" sz="1846" dirty="0"/>
              <a:t>W</a:t>
            </a:r>
            <a:r>
              <a:rPr lang="en-US" altLang="ro-RO" sz="1846" dirty="0" err="1"/>
              <a:t>afer</a:t>
            </a:r>
            <a:r>
              <a:rPr lang="en-US" altLang="ro-RO" sz="1846" dirty="0"/>
              <a:t> </a:t>
            </a:r>
            <a:r>
              <a:rPr lang="ro-RO" altLang="ro-RO" sz="1846" dirty="0"/>
              <a:t>		$</a:t>
            </a:r>
            <a:r>
              <a:rPr lang="en-US" altLang="ro-RO" sz="1846" dirty="0"/>
              <a:t>0.01 – </a:t>
            </a:r>
            <a:r>
              <a:rPr lang="ro-RO" altLang="ro-RO" sz="1846" dirty="0"/>
              <a:t>$0.10</a:t>
            </a:r>
            <a:endParaRPr lang="en-US" altLang="ro-RO" sz="1846" dirty="0"/>
          </a:p>
          <a:p>
            <a:pPr lvl="2"/>
            <a:r>
              <a:rPr lang="ro-RO" altLang="ro-RO" sz="1846" dirty="0"/>
              <a:t>C</a:t>
            </a:r>
            <a:r>
              <a:rPr lang="en-US" altLang="ro-RO" sz="1846" dirty="0"/>
              <a:t>hip </a:t>
            </a:r>
            <a:r>
              <a:rPr lang="ro-RO" altLang="ro-RO" sz="1846" dirty="0"/>
              <a:t>		$</a:t>
            </a:r>
            <a:r>
              <a:rPr lang="en-US" altLang="ro-RO" sz="1846" dirty="0"/>
              <a:t>0.1 - </a:t>
            </a:r>
            <a:r>
              <a:rPr lang="ro-RO" altLang="ro-RO" sz="1846" dirty="0"/>
              <a:t>$</a:t>
            </a:r>
            <a:r>
              <a:rPr lang="en-US" altLang="ro-RO" sz="1846" dirty="0"/>
              <a:t>1</a:t>
            </a:r>
          </a:p>
          <a:p>
            <a:pPr lvl="2"/>
            <a:r>
              <a:rPr lang="ro-RO" altLang="ro-RO" sz="1846" dirty="0"/>
              <a:t>P</a:t>
            </a:r>
            <a:r>
              <a:rPr lang="en-US" altLang="ro-RO" sz="1846" dirty="0"/>
              <a:t>lac</a:t>
            </a:r>
            <a:r>
              <a:rPr lang="ro-RO" altLang="ro-RO" sz="1846" dirty="0"/>
              <a:t>ă</a:t>
            </a:r>
            <a:r>
              <a:rPr lang="en-US" altLang="ro-RO" sz="1846" dirty="0"/>
              <a:t> </a:t>
            </a:r>
            <a:r>
              <a:rPr lang="ro-RO" altLang="ro-RO" sz="1846" dirty="0"/>
              <a:t>		$</a:t>
            </a:r>
            <a:r>
              <a:rPr lang="en-US" altLang="ro-RO" sz="1846" dirty="0"/>
              <a:t>1 - </a:t>
            </a:r>
            <a:r>
              <a:rPr lang="ro-RO" altLang="ro-RO" sz="1846" dirty="0"/>
              <a:t>$</a:t>
            </a:r>
            <a:r>
              <a:rPr lang="en-US" altLang="ro-RO" sz="1846" dirty="0"/>
              <a:t>10</a:t>
            </a:r>
          </a:p>
          <a:p>
            <a:pPr lvl="2"/>
            <a:r>
              <a:rPr lang="en-US" altLang="ro-RO" sz="1846" dirty="0" err="1"/>
              <a:t>Sistem</a:t>
            </a:r>
            <a:r>
              <a:rPr lang="ro-RO" altLang="ro-RO" sz="1846" dirty="0"/>
              <a:t>		$</a:t>
            </a:r>
            <a:r>
              <a:rPr lang="en-US" altLang="ro-RO" sz="1846" dirty="0"/>
              <a:t>10 - </a:t>
            </a:r>
            <a:r>
              <a:rPr lang="ro-RO" altLang="ro-RO" sz="1846" dirty="0"/>
              <a:t>$</a:t>
            </a:r>
            <a:r>
              <a:rPr lang="en-US" altLang="ro-RO" sz="1846" dirty="0"/>
              <a:t>100</a:t>
            </a:r>
          </a:p>
          <a:p>
            <a:pPr lvl="2"/>
            <a:r>
              <a:rPr lang="en-US" altLang="ro-RO" sz="1846" dirty="0" err="1"/>
              <a:t>Utilizator</a:t>
            </a:r>
            <a:r>
              <a:rPr lang="ro-RO" altLang="ro-RO" sz="1846" dirty="0"/>
              <a:t>	$</a:t>
            </a:r>
            <a:r>
              <a:rPr lang="en-US" altLang="ro-RO" sz="1846" dirty="0"/>
              <a:t>100 - </a:t>
            </a:r>
            <a:r>
              <a:rPr lang="ro-RO" altLang="ro-RO" sz="1846" dirty="0"/>
              <a:t>$</a:t>
            </a:r>
            <a:r>
              <a:rPr lang="en-US" altLang="ro-RO" sz="1846" dirty="0"/>
              <a:t>1000</a:t>
            </a:r>
          </a:p>
          <a:p>
            <a:endParaRPr lang="en-US" altLang="ro-RO" sz="2215" dirty="0"/>
          </a:p>
        </p:txBody>
      </p:sp>
      <p:sp>
        <p:nvSpPr>
          <p:cNvPr id="4771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BBFF7A-9930-4F6A-BD57-0D5FAB8D572F}" type="slidenum">
              <a:rPr lang="en-US" altLang="en-US" sz="1292" b="0" i="0">
                <a:latin typeface="Arial" panose="020B0604020202020204" pitchFamily="34" charset="0"/>
              </a:rPr>
              <a:pPr/>
              <a:t>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T</a:t>
            </a:r>
            <a:r>
              <a:rPr lang="en-US" altLang="ro-RO" smtClean="0"/>
              <a:t>este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altLang="ro-RO" b="1" dirty="0"/>
              <a:t>T</a:t>
            </a:r>
            <a:r>
              <a:rPr lang="en-US" altLang="ro-RO" b="1" dirty="0" err="1"/>
              <a:t>este</a:t>
            </a:r>
            <a:r>
              <a:rPr lang="en-US" altLang="ro-RO" b="1" dirty="0"/>
              <a:t> </a:t>
            </a:r>
            <a:r>
              <a:rPr lang="en-US" altLang="ro-RO" b="1" dirty="0" err="1"/>
              <a:t>func</a:t>
            </a:r>
            <a:r>
              <a:rPr lang="ro-RO" altLang="ro-RO" b="1" dirty="0"/>
              <a:t>ț</a:t>
            </a:r>
            <a:r>
              <a:rPr lang="en-US" altLang="ro-RO" b="1" dirty="0" err="1"/>
              <a:t>ionale</a:t>
            </a:r>
            <a:r>
              <a:rPr lang="ro-RO" altLang="ro-RO" b="1" dirty="0"/>
              <a:t> și logice </a:t>
            </a:r>
            <a:r>
              <a:rPr lang="ro-RO" altLang="ro-RO" dirty="0"/>
              <a:t>– simulare înainte de tape-out, punerea în evidență a corectitudinii implementării (față de specificații).</a:t>
            </a:r>
          </a:p>
          <a:p>
            <a:endParaRPr lang="en-US" altLang="ro-RO" b="1" dirty="0"/>
          </a:p>
          <a:p>
            <a:r>
              <a:rPr lang="ro-RO" altLang="ro-RO" b="1" dirty="0"/>
              <a:t>Teste de depanare </a:t>
            </a:r>
            <a:r>
              <a:rPr lang="ro-RO" altLang="ro-RO" dirty="0"/>
              <a:t>– post manufacturare, pentru confirmarea ca chipul funcționeză corect la viteza dorită.</a:t>
            </a:r>
          </a:p>
          <a:p>
            <a:endParaRPr lang="ro-RO" altLang="ro-RO" dirty="0"/>
          </a:p>
          <a:p>
            <a:r>
              <a:rPr lang="ro-RO" altLang="ro-RO" b="1" dirty="0"/>
              <a:t>T</a:t>
            </a:r>
            <a:r>
              <a:rPr lang="en-US" altLang="ro-RO" b="1" dirty="0" err="1"/>
              <a:t>este</a:t>
            </a:r>
            <a:r>
              <a:rPr lang="en-US" altLang="ro-RO" b="1" dirty="0"/>
              <a:t> de </a:t>
            </a:r>
            <a:r>
              <a:rPr lang="en-US" altLang="ro-RO" b="1" dirty="0" err="1"/>
              <a:t>produc</a:t>
            </a:r>
            <a:r>
              <a:rPr lang="ro-RO" altLang="ro-RO" b="1" dirty="0"/>
              <a:t>ț</a:t>
            </a:r>
            <a:r>
              <a:rPr lang="en-US" altLang="ro-RO" b="1" dirty="0" err="1"/>
              <a:t>ie</a:t>
            </a:r>
            <a:r>
              <a:rPr lang="ro-RO" altLang="ro-RO" b="1" dirty="0"/>
              <a:t> </a:t>
            </a:r>
            <a:r>
              <a:rPr lang="ro-RO" altLang="ro-RO" dirty="0"/>
              <a:t>– verifică funcționarea înainte de livrare și posibile defecte de fabricație.</a:t>
            </a:r>
            <a:endParaRPr lang="en-US" altLang="ro-RO" dirty="0"/>
          </a:p>
          <a:p>
            <a:endParaRPr lang="en-US" altLang="ro-RO" sz="2215" dirty="0"/>
          </a:p>
        </p:txBody>
      </p:sp>
      <p:sp>
        <p:nvSpPr>
          <p:cNvPr id="4792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FFC7B8-0A54-4FFB-8190-BBEFA1605F6C}" type="slidenum">
              <a:rPr lang="en-US" altLang="en-US" sz="1292" b="0" i="0">
                <a:latin typeface="Arial" panose="020B0604020202020204" pitchFamily="34" charset="0"/>
              </a:rPr>
              <a:pPr/>
              <a:t>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7.2. T</a:t>
            </a:r>
            <a:r>
              <a:rPr lang="en-US" altLang="ro-RO" dirty="0" err="1" smtClean="0"/>
              <a:t>este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</a:t>
            </a:r>
            <a:r>
              <a:rPr lang="ro-RO" altLang="ro-RO" dirty="0" smtClean="0"/>
              <a:t>ț</a:t>
            </a:r>
            <a:r>
              <a:rPr lang="en-US" altLang="ro-RO" dirty="0" err="1" smtClean="0"/>
              <a:t>ionale</a:t>
            </a:r>
            <a:r>
              <a:rPr lang="ro-RO" altLang="ro-RO" dirty="0" smtClean="0"/>
              <a:t> și logice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69" y="1318846"/>
            <a:ext cx="4278923" cy="4923692"/>
          </a:xfrm>
        </p:spPr>
        <p:txBody>
          <a:bodyPr/>
          <a:lstStyle/>
          <a:p>
            <a:pPr marL="0" indent="0">
              <a:buNone/>
            </a:pPr>
            <a:r>
              <a:rPr lang="ro-RO" altLang="ro-RO" b="1" dirty="0"/>
              <a:t>Cu ce se compară? </a:t>
            </a:r>
            <a:r>
              <a:rPr lang="ro-RO" altLang="ro-RO" dirty="0"/>
              <a:t>Model de referință (golden model), HDL, C.</a:t>
            </a:r>
          </a:p>
          <a:p>
            <a:pPr marL="0" indent="0">
              <a:buNone/>
            </a:pPr>
            <a:r>
              <a:rPr lang="ro-RO" altLang="ro-RO" b="1" dirty="0"/>
              <a:t>Cum se compară? </a:t>
            </a:r>
            <a:r>
              <a:rPr lang="ro-RO" altLang="ro-RO" dirty="0"/>
              <a:t>Model pentru mediul exterior.</a:t>
            </a:r>
            <a:endParaRPr lang="en-US" altLang="ro-RO" dirty="0"/>
          </a:p>
          <a:p>
            <a:pPr marL="0" indent="0">
              <a:buNone/>
            </a:pPr>
            <a:r>
              <a:rPr lang="ro-RO" altLang="ro-RO" b="1" dirty="0"/>
              <a:t>Când se compară? </a:t>
            </a:r>
            <a:r>
              <a:rPr lang="ro-RO" altLang="ro-RO" dirty="0"/>
              <a:t>La orice modificare automată a modelului (netlist-ului).</a:t>
            </a:r>
            <a:endParaRPr lang="en-US" altLang="ro-RO" dirty="0"/>
          </a:p>
        </p:txBody>
      </p:sp>
      <p:sp>
        <p:nvSpPr>
          <p:cNvPr id="4812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2AC291-DCD5-4F2D-A3BF-8E7B66C64984}" type="slidenum">
              <a:rPr lang="en-US" altLang="en-US" sz="1292" b="0" i="0">
                <a:latin typeface="Arial" panose="020B0604020202020204" pitchFamily="34" charset="0"/>
              </a:rPr>
              <a:pPr/>
              <a:t>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8128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84" y="1463920"/>
            <a:ext cx="3892062" cy="4245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3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Vectori de test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70" y="1318846"/>
            <a:ext cx="8267700" cy="4923692"/>
          </a:xfrm>
        </p:spPr>
        <p:txBody>
          <a:bodyPr/>
          <a:lstStyle/>
          <a:p>
            <a:pPr marL="0" indent="0">
              <a:buNone/>
            </a:pPr>
            <a:r>
              <a:rPr lang="ro-RO" altLang="ro-RO" dirty="0"/>
              <a:t>Completitudine: setul de vectori să acopere cât mai multe scenarii</a:t>
            </a:r>
          </a:p>
          <a:p>
            <a:pPr marL="0" indent="0">
              <a:buNone/>
            </a:pPr>
            <a:r>
              <a:rPr lang="ro-RO" altLang="ro-RO" dirty="0"/>
              <a:t>Cazuri particulare (corner cases): scenarii cu valori extreme.</a:t>
            </a:r>
          </a:p>
          <a:p>
            <a:pPr marL="0" indent="0">
              <a:buNone/>
            </a:pPr>
            <a:r>
              <a:rPr lang="ro-RO" altLang="ro-RO" dirty="0"/>
              <a:t>Vectori aleatorii și determiniști</a:t>
            </a:r>
          </a:p>
          <a:p>
            <a:pPr marL="0" indent="0">
              <a:buNone/>
            </a:pPr>
            <a:r>
              <a:rPr lang="ro-RO" altLang="ro-RO" dirty="0"/>
              <a:t>Măsura calității vectorilor de test: fault coverage</a:t>
            </a:r>
            <a:endParaRPr lang="en-US" altLang="ro-RO" dirty="0"/>
          </a:p>
          <a:p>
            <a:endParaRPr lang="en-US" altLang="ro-RO" dirty="0" smtClean="0"/>
          </a:p>
        </p:txBody>
      </p:sp>
      <p:sp>
        <p:nvSpPr>
          <p:cNvPr id="4833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E531CF-987A-4304-81A3-D7E656D4B546}" type="slidenum">
              <a:rPr lang="en-US" altLang="en-US" sz="1292" b="0" i="0">
                <a:latin typeface="Arial" panose="020B0604020202020204" pitchFamily="34" charset="0"/>
              </a:rPr>
              <a:pPr/>
              <a:t>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48333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3776291"/>
            <a:ext cx="5643137" cy="268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12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Concepte legate de testare logică și funcțională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o-RO" altLang="ro-RO" sz="1846"/>
              <a:t>Testbench</a:t>
            </a:r>
          </a:p>
          <a:p>
            <a:pPr lvl="1"/>
            <a:r>
              <a:rPr lang="ro-RO" altLang="ro-RO" sz="1477"/>
              <a:t>Generator de vectori de test = model pentru lumea exterioară modulului de testat</a:t>
            </a:r>
          </a:p>
          <a:p>
            <a:pPr lvl="1"/>
            <a:r>
              <a:rPr lang="ro-RO" altLang="ro-RO" sz="1477"/>
              <a:t>Permite aplicarea vectorilor de test modulului de testat (preluarea vectorilor din fișiere externe sau generarea acestora pe baza unor algoritmi).</a:t>
            </a:r>
          </a:p>
          <a:p>
            <a:pPr lvl="1"/>
            <a:r>
              <a:rPr lang="ro-RO" altLang="ro-RO" sz="1477"/>
              <a:t>Simulare limbaje mixte: Verilog, VHDL, SystemVerilog, SystemC, C.</a:t>
            </a:r>
            <a:endParaRPr lang="en-US" altLang="ro-RO" sz="1477"/>
          </a:p>
          <a:p>
            <a:pPr lvl="1"/>
            <a:r>
              <a:rPr lang="ro-RO" altLang="ro-RO" sz="1477"/>
              <a:t>Verificare automată prin comparare cu valori așteptate.</a:t>
            </a:r>
          </a:p>
          <a:p>
            <a:r>
              <a:rPr lang="ro-RO" altLang="ro-RO" sz="1846"/>
              <a:t>Regression testing</a:t>
            </a:r>
          </a:p>
          <a:p>
            <a:pPr lvl="1"/>
            <a:r>
              <a:rPr lang="ro-RO" altLang="ro-RO" sz="1477"/>
              <a:t>Scripturi în limbaje de nivel înalt care rulează iterativ seturi largi de teste</a:t>
            </a:r>
          </a:p>
          <a:p>
            <a:pPr lvl="1"/>
            <a:r>
              <a:rPr lang="ro-RO" altLang="ro-RO" sz="1477"/>
              <a:t>O bună practică: rularea testelor de regresie în fiecare noapte</a:t>
            </a:r>
          </a:p>
          <a:p>
            <a:r>
              <a:rPr lang="ro-RO" altLang="ro-RO" sz="1846"/>
              <a:t>Version control</a:t>
            </a:r>
          </a:p>
          <a:p>
            <a:pPr lvl="1"/>
            <a:r>
              <a:rPr lang="ro-RO" altLang="ro-RO" sz="1477"/>
              <a:t>Software pentru gestiunea versiunilor de cod (CVS)</a:t>
            </a:r>
          </a:p>
          <a:p>
            <a:r>
              <a:rPr lang="ro-RO" altLang="ro-RO" sz="1846"/>
              <a:t>Bug Tracking</a:t>
            </a:r>
            <a:endParaRPr lang="en-US" altLang="ro-RO" sz="1846"/>
          </a:p>
          <a:p>
            <a:pPr lvl="1"/>
            <a:r>
              <a:rPr lang="ro-RO" altLang="ro-RO" sz="1477"/>
              <a:t>Software pentru gestiunea bug-urilor</a:t>
            </a:r>
            <a:endParaRPr lang="en-US" altLang="ro-RO" sz="1662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2017 -  DanNicula.ro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PROIECTAREA CIRCUITELOR INTEGRATE</a:t>
            </a:r>
            <a:endParaRPr lang="en-US"/>
          </a:p>
        </p:txBody>
      </p:sp>
      <p:sp>
        <p:nvSpPr>
          <p:cNvPr id="4853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63604B-52BD-47D0-9B93-539394F134A9}" type="slidenum">
              <a:rPr lang="en-US" altLang="en-US" sz="1292" b="0" i="0">
                <a:latin typeface="Arial" panose="020B0604020202020204" pitchFamily="34" charset="0"/>
              </a:rPr>
              <a:pPr/>
              <a:t>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0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7.3. Teste de depanare</a:t>
            </a:r>
            <a:endParaRPr lang="en-US" altLang="ro-RO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o-RO" i="1" dirty="0" smtClean="0"/>
              <a:t>“</a:t>
            </a:r>
            <a:r>
              <a:rPr lang="ro-RO" altLang="ro-RO" i="1" dirty="0" smtClean="0"/>
              <a:t>Chip-ul iese bine din prima doar din noroc</a:t>
            </a:r>
            <a:r>
              <a:rPr lang="en-US" altLang="ro-RO" i="1" dirty="0" smtClean="0"/>
              <a:t>”</a:t>
            </a:r>
          </a:p>
          <a:p>
            <a:pPr marL="0" indent="0">
              <a:buNone/>
            </a:pPr>
            <a:endParaRPr lang="ro-RO" altLang="ro-RO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ro-RO" dirty="0" err="1"/>
              <a:t>Cauza</a:t>
            </a:r>
            <a:r>
              <a:rPr lang="en-US" altLang="ro-RO" dirty="0"/>
              <a:t> </a:t>
            </a:r>
            <a:r>
              <a:rPr lang="en-US" altLang="ro-RO" dirty="0" err="1"/>
              <a:t>cea</a:t>
            </a:r>
            <a:r>
              <a:rPr lang="en-US" altLang="ro-RO" dirty="0"/>
              <a:t>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frecvent</a:t>
            </a:r>
            <a:r>
              <a:rPr lang="ro-RO" altLang="ro-RO" dirty="0"/>
              <a:t>ă a defectelor o reprezintă simularea insuficientă a modelului.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/>
              <a:t>Greutatea testării este determinată de lipsa accesului la toate punctele din interior: Probe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b="1" dirty="0"/>
              <a:t>eBeam</a:t>
            </a:r>
            <a:r>
              <a:rPr lang="ro-RO" altLang="ro-RO" dirty="0"/>
              <a:t> = fascicul de electroni cu care se poate măsura tensiunea într-un pu</a:t>
            </a:r>
            <a:r>
              <a:rPr lang="en-US" altLang="ro-RO" dirty="0"/>
              <a:t>n</a:t>
            </a:r>
            <a:r>
              <a:rPr lang="ro-RO" altLang="ro-RO" dirty="0"/>
              <a:t>ct în interiorul chip-ului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b="1" dirty="0"/>
              <a:t>Focused Ion Beam (FIB) </a:t>
            </a:r>
            <a:r>
              <a:rPr lang="ro-RO" altLang="ro-RO" dirty="0"/>
              <a:t>= fascicul cu care se pot tăia sau reface conexiuni pe chip</a:t>
            </a:r>
          </a:p>
        </p:txBody>
      </p:sp>
      <p:sp>
        <p:nvSpPr>
          <p:cNvPr id="4874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FC1746-7CBB-41C6-B530-600A64A1F684}" type="slidenum">
              <a:rPr lang="en-US" altLang="en-US" sz="1292" b="0" i="0">
                <a:latin typeface="Arial" panose="020B0604020202020204" pitchFamily="34" charset="0"/>
              </a:rPr>
              <a:pPr/>
              <a:t>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1469</Words>
  <Application>Microsoft Office PowerPoint</Application>
  <PresentationFormat>On-screen Show (4:3)</PresentationFormat>
  <Paragraphs>250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UT Sans</vt:lpstr>
      <vt:lpstr>UT Sans Bold</vt:lpstr>
      <vt:lpstr>UT Sans Light</vt:lpstr>
      <vt:lpstr>Wingdings</vt:lpstr>
      <vt:lpstr>Office Theme</vt:lpstr>
      <vt:lpstr>PowerPoint Presentation</vt:lpstr>
      <vt:lpstr>CAPITOLUL 7 – Testare, depanare, verificare</vt:lpstr>
      <vt:lpstr>7.1. Introducere în testare, depanare, verificare</vt:lpstr>
      <vt:lpstr>Testare! Testare! Testare!</vt:lpstr>
      <vt:lpstr>Teste</vt:lpstr>
      <vt:lpstr>7.2. Teste funcționale și logice</vt:lpstr>
      <vt:lpstr>Vectori de test</vt:lpstr>
      <vt:lpstr>Concepte legate de testare logică și funcțională</vt:lpstr>
      <vt:lpstr>7.3. Teste de depanare</vt:lpstr>
      <vt:lpstr>Reprezentări Shmoo</vt:lpstr>
      <vt:lpstr>7.4. Teste de producție</vt:lpstr>
      <vt:lpstr>Defecte CMOS “Stuck-at-0” şi “Stuck-at-1”</vt:lpstr>
      <vt:lpstr>Defecte CMOS “punți”</vt:lpstr>
      <vt:lpstr>Defecte CMOS ce cauzează curent static IDD</vt:lpstr>
      <vt:lpstr>Concepte de testare</vt:lpstr>
      <vt:lpstr>7.5. Proiectarea pentru testabilitate</vt:lpstr>
      <vt:lpstr>Testarea ad-hoc</vt:lpstr>
      <vt:lpstr>Proiectarea circuitelor pentru testare:  Bistabile cu facilități de Scanare </vt:lpstr>
      <vt:lpstr>Testarea IDDQ</vt:lpstr>
      <vt:lpstr>Testarea cu Boundary-Scan</vt:lpstr>
      <vt:lpstr>TAP</vt:lpstr>
      <vt:lpstr>Arhitectura TAP</vt:lpstr>
      <vt:lpstr>Controller TAP</vt:lpstr>
      <vt:lpstr>CONCLUZII</vt:lpstr>
      <vt:lpstr>Calificări necesare pentru “IC Designer” (1)</vt:lpstr>
      <vt:lpstr>Calificări necesare pentru “IC Designer” (2)</vt:lpstr>
      <vt:lpstr>Suport software</vt:lpstr>
      <vt:lpstr>Metodologia de proiectare a  sistemelor digitale integrate</vt:lpstr>
      <vt:lpstr>Metodologia de proiectare top-down</vt:lpstr>
      <vt:lpstr>Ierarhizarea abstractizărilor în proiectarea circuitelor integrate</vt:lpstr>
      <vt:lpstr>Ierarhizarea abstractizărilor în proiectarea circuitelor integrate</vt:lpstr>
      <vt:lpstr>Ierarhizarea abstractizărilor în proiectarea circuitelor integrate</vt:lpstr>
      <vt:lpstr>Ierarhizarea abstractizărilor în proiectarea circuitelor integrate</vt:lpstr>
      <vt:lpstr>Metodologia de proiectarea a unui Circuit Integrat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Adi</cp:lastModifiedBy>
  <cp:revision>64</cp:revision>
  <dcterms:created xsi:type="dcterms:W3CDTF">2017-10-19T09:49:50Z</dcterms:created>
  <dcterms:modified xsi:type="dcterms:W3CDTF">2020-04-26T08:32:31Z</dcterms:modified>
</cp:coreProperties>
</file>