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88" r:id="rId4"/>
    <p:sldId id="308" r:id="rId5"/>
    <p:sldId id="310" r:id="rId6"/>
    <p:sldId id="311" r:id="rId7"/>
    <p:sldId id="312" r:id="rId8"/>
    <p:sldId id="313" r:id="rId9"/>
    <p:sldId id="316" r:id="rId10"/>
    <p:sldId id="318" r:id="rId11"/>
    <p:sldId id="319" r:id="rId12"/>
    <p:sldId id="320" r:id="rId13"/>
    <p:sldId id="322" r:id="rId14"/>
    <p:sldId id="323" r:id="rId15"/>
    <p:sldId id="324" r:id="rId16"/>
    <p:sldId id="325" r:id="rId17"/>
    <p:sldId id="326" r:id="rId18"/>
    <p:sldId id="327" r:id="rId19"/>
    <p:sldId id="328" r:id="rId20"/>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p15:clr>
            <a:srgbClr val="A4A3A4"/>
          </p15:clr>
        </p15:guide>
        <p15:guide id="2" pos="317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tus Balan" initials="TB" lastIdx="1" clrIdx="0">
    <p:extLst>
      <p:ext uri="{19B8F6BF-5375-455C-9EA6-DF929625EA0E}">
        <p15:presenceInfo xmlns:p15="http://schemas.microsoft.com/office/powerpoint/2012/main" userId="Titus Bal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9920" autoAdjust="0"/>
  </p:normalViewPr>
  <p:slideViewPr>
    <p:cSldViewPr>
      <p:cViewPr varScale="1">
        <p:scale>
          <a:sx n="65" d="100"/>
          <a:sy n="65" d="100"/>
        </p:scale>
        <p:origin x="1128" y="40"/>
      </p:cViewPr>
      <p:guideLst>
        <p:guide orient="horz" pos="1786"/>
        <p:guide pos="3175"/>
      </p:guideLst>
    </p:cSldViewPr>
  </p:slideViewPr>
  <p:outlineViewPr>
    <p:cViewPr>
      <p:scale>
        <a:sx n="33" d="100"/>
        <a:sy n="33" d="100"/>
      </p:scale>
      <p:origin x="0" y="-2232"/>
    </p:cViewPr>
  </p:outlineViewPr>
  <p:notesTextViewPr>
    <p:cViewPr>
      <p:scale>
        <a:sx n="100" d="100"/>
        <a:sy n="100" d="100"/>
      </p:scale>
      <p:origin x="0" y="0"/>
    </p:cViewPr>
  </p:notesTextViewPr>
  <p:sorterViewPr>
    <p:cViewPr>
      <p:scale>
        <a:sx n="100" d="100"/>
        <a:sy n="100" d="100"/>
      </p:scale>
      <p:origin x="0" y="-43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Substituent dată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E04B66E9-C2D5-4E4D-BE55-B952C2018145}" type="datetimeFigureOut">
              <a:rPr lang="en-US" smtClean="0"/>
              <a:t>3/8/2020</a:t>
            </a:fld>
            <a:endParaRPr lang="en-US"/>
          </a:p>
        </p:txBody>
      </p:sp>
      <p:sp>
        <p:nvSpPr>
          <p:cNvPr id="4" name="Substituent imagine diapozitiv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Substituent note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6" name="Substituent subsol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ubstituent număr diapozitiv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B23E096-7B43-4554-B21A-01343E2F8F99}" type="slidenum">
              <a:rPr lang="en-US" smtClean="0"/>
              <a:t>‹#›</a:t>
            </a:fld>
            <a:endParaRPr lang="en-US"/>
          </a:p>
        </p:txBody>
      </p:sp>
    </p:spTree>
    <p:extLst>
      <p:ext uri="{BB962C8B-B14F-4D97-AF65-F5344CB8AC3E}">
        <p14:creationId xmlns:p14="http://schemas.microsoft.com/office/powerpoint/2010/main" val="1416068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a:t>- A pretty window interface on a program does not automatically confer usability on it.</a:t>
            </a:r>
          </a:p>
        </p:txBody>
      </p:sp>
      <p:sp>
        <p:nvSpPr>
          <p:cNvPr id="4" name="Substituent număr diapozitiv 3"/>
          <p:cNvSpPr>
            <a:spLocks noGrp="1"/>
          </p:cNvSpPr>
          <p:nvPr>
            <p:ph type="sldNum" sz="quarter" idx="5"/>
          </p:nvPr>
        </p:nvSpPr>
        <p:spPr/>
        <p:txBody>
          <a:bodyPr/>
          <a:lstStyle/>
          <a:p>
            <a:fld id="{0B23E096-7B43-4554-B21A-01343E2F8F99}" type="slidenum">
              <a:rPr lang="en-US" smtClean="0"/>
              <a:t>2</a:t>
            </a:fld>
            <a:endParaRPr lang="en-US"/>
          </a:p>
        </p:txBody>
      </p:sp>
    </p:spTree>
    <p:extLst>
      <p:ext uri="{BB962C8B-B14F-4D97-AF65-F5344CB8AC3E}">
        <p14:creationId xmlns:p14="http://schemas.microsoft.com/office/powerpoint/2010/main" val="343326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en-US" dirty="0"/>
          </a:p>
        </p:txBody>
      </p:sp>
      <p:sp>
        <p:nvSpPr>
          <p:cNvPr id="4" name="Substituent număr diapozitiv 3"/>
          <p:cNvSpPr>
            <a:spLocks noGrp="1"/>
          </p:cNvSpPr>
          <p:nvPr>
            <p:ph type="sldNum" sz="quarter" idx="5"/>
          </p:nvPr>
        </p:nvSpPr>
        <p:spPr/>
        <p:txBody>
          <a:bodyPr/>
          <a:lstStyle/>
          <a:p>
            <a:fld id="{0B23E096-7B43-4554-B21A-01343E2F8F99}" type="slidenum">
              <a:rPr lang="en-US" smtClean="0"/>
              <a:t>12</a:t>
            </a:fld>
            <a:endParaRPr lang="en-US"/>
          </a:p>
        </p:txBody>
      </p:sp>
    </p:spTree>
    <p:extLst>
      <p:ext uri="{BB962C8B-B14F-4D97-AF65-F5344CB8AC3E}">
        <p14:creationId xmlns:p14="http://schemas.microsoft.com/office/powerpoint/2010/main" val="3298584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en-US" dirty="0"/>
          </a:p>
        </p:txBody>
      </p:sp>
      <p:sp>
        <p:nvSpPr>
          <p:cNvPr id="4" name="Substituent număr diapozitiv 3"/>
          <p:cNvSpPr>
            <a:spLocks noGrp="1"/>
          </p:cNvSpPr>
          <p:nvPr>
            <p:ph type="sldNum" sz="quarter" idx="5"/>
          </p:nvPr>
        </p:nvSpPr>
        <p:spPr/>
        <p:txBody>
          <a:bodyPr/>
          <a:lstStyle/>
          <a:p>
            <a:fld id="{0B23E096-7B43-4554-B21A-01343E2F8F99}" type="slidenum">
              <a:rPr lang="en-US" smtClean="0"/>
              <a:t>13</a:t>
            </a:fld>
            <a:endParaRPr lang="en-US"/>
          </a:p>
        </p:txBody>
      </p:sp>
    </p:spTree>
    <p:extLst>
      <p:ext uri="{BB962C8B-B14F-4D97-AF65-F5344CB8AC3E}">
        <p14:creationId xmlns:p14="http://schemas.microsoft.com/office/powerpoint/2010/main" val="1156046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Windows tries to solve this problem with a 500 </a:t>
            </a:r>
            <a:r>
              <a:rPr lang="en-US" dirty="0" err="1"/>
              <a:t>ms</a:t>
            </a:r>
            <a:r>
              <a:rPr lang="en-US" dirty="0"/>
              <a:t> timeout before opening a submenu, but this means reduced efficiency when the user actually </a:t>
            </a:r>
            <a:r>
              <a:rPr lang="en-US" i="1" dirty="0"/>
              <a:t>wants</a:t>
            </a:r>
            <a:r>
              <a:rPr lang="en-US" dirty="0"/>
              <a:t> to open that submenu.</a:t>
            </a:r>
          </a:p>
          <a:p>
            <a:endParaRPr lang="en-US" dirty="0"/>
          </a:p>
        </p:txBody>
      </p:sp>
      <p:sp>
        <p:nvSpPr>
          <p:cNvPr id="4" name="Substituent număr diapozitiv 3"/>
          <p:cNvSpPr>
            <a:spLocks noGrp="1"/>
          </p:cNvSpPr>
          <p:nvPr>
            <p:ph type="sldNum" sz="quarter" idx="5"/>
          </p:nvPr>
        </p:nvSpPr>
        <p:spPr/>
        <p:txBody>
          <a:bodyPr/>
          <a:lstStyle/>
          <a:p>
            <a:fld id="{0B23E096-7B43-4554-B21A-01343E2F8F99}" type="slidenum">
              <a:rPr lang="en-US" smtClean="0"/>
              <a:t>14</a:t>
            </a:fld>
            <a:endParaRPr lang="en-US"/>
          </a:p>
        </p:txBody>
      </p:sp>
    </p:spTree>
    <p:extLst>
      <p:ext uri="{BB962C8B-B14F-4D97-AF65-F5344CB8AC3E}">
        <p14:creationId xmlns:p14="http://schemas.microsoft.com/office/powerpoint/2010/main" val="121118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en-US" dirty="0"/>
          </a:p>
        </p:txBody>
      </p:sp>
      <p:sp>
        <p:nvSpPr>
          <p:cNvPr id="4" name="Substituent număr diapozitiv 3"/>
          <p:cNvSpPr>
            <a:spLocks noGrp="1"/>
          </p:cNvSpPr>
          <p:nvPr>
            <p:ph type="sldNum" sz="quarter" idx="5"/>
          </p:nvPr>
        </p:nvSpPr>
        <p:spPr/>
        <p:txBody>
          <a:bodyPr/>
          <a:lstStyle/>
          <a:p>
            <a:fld id="{0B23E096-7B43-4554-B21A-01343E2F8F99}" type="slidenum">
              <a:rPr lang="en-US" smtClean="0"/>
              <a:t>15</a:t>
            </a:fld>
            <a:endParaRPr lang="en-US"/>
          </a:p>
        </p:txBody>
      </p:sp>
    </p:spTree>
    <p:extLst>
      <p:ext uri="{BB962C8B-B14F-4D97-AF65-F5344CB8AC3E}">
        <p14:creationId xmlns:p14="http://schemas.microsoft.com/office/powerpoint/2010/main" val="206986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en-US" dirty="0"/>
          </a:p>
        </p:txBody>
      </p:sp>
      <p:sp>
        <p:nvSpPr>
          <p:cNvPr id="4" name="Substituent număr diapozitiv 3"/>
          <p:cNvSpPr>
            <a:spLocks noGrp="1"/>
          </p:cNvSpPr>
          <p:nvPr>
            <p:ph type="sldNum" sz="quarter" idx="5"/>
          </p:nvPr>
        </p:nvSpPr>
        <p:spPr/>
        <p:txBody>
          <a:bodyPr/>
          <a:lstStyle/>
          <a:p>
            <a:fld id="{0B23E096-7B43-4554-B21A-01343E2F8F99}" type="slidenum">
              <a:rPr lang="en-US" smtClean="0"/>
              <a:t>16</a:t>
            </a:fld>
            <a:endParaRPr lang="en-US"/>
          </a:p>
        </p:txBody>
      </p:sp>
    </p:spTree>
    <p:extLst>
      <p:ext uri="{BB962C8B-B14F-4D97-AF65-F5344CB8AC3E}">
        <p14:creationId xmlns:p14="http://schemas.microsoft.com/office/powerpoint/2010/main" val="3851527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pPr marL="171450" indent="-171450">
              <a:buFontTx/>
              <a:buChar char="-"/>
            </a:pPr>
            <a:r>
              <a:rPr lang="en-US" dirty="0"/>
              <a:t>Keyboard shortcuts</a:t>
            </a:r>
          </a:p>
          <a:p>
            <a:pPr marL="171450" indent="-171450">
              <a:buFontTx/>
              <a:buChar char="-"/>
            </a:pPr>
            <a:r>
              <a:rPr lang="en-US" dirty="0" err="1"/>
              <a:t>Agregarea</a:t>
            </a:r>
            <a:r>
              <a:rPr lang="en-US" dirty="0"/>
              <a:t> </a:t>
            </a:r>
            <a:r>
              <a:rPr lang="en-US" dirty="0" err="1"/>
              <a:t>comenzilor</a:t>
            </a:r>
            <a:r>
              <a:rPr lang="en-US" dirty="0"/>
              <a:t> </a:t>
            </a:r>
            <a:r>
              <a:rPr lang="en-US" dirty="0" err="1"/>
              <a:t>asemanatoare</a:t>
            </a:r>
            <a:endParaRPr lang="en-US" dirty="0"/>
          </a:p>
        </p:txBody>
      </p:sp>
      <p:sp>
        <p:nvSpPr>
          <p:cNvPr id="4" name="Substituent număr diapozitiv 3"/>
          <p:cNvSpPr>
            <a:spLocks noGrp="1"/>
          </p:cNvSpPr>
          <p:nvPr>
            <p:ph type="sldNum" sz="quarter" idx="5"/>
          </p:nvPr>
        </p:nvSpPr>
        <p:spPr/>
        <p:txBody>
          <a:bodyPr/>
          <a:lstStyle/>
          <a:p>
            <a:fld id="{0B23E096-7B43-4554-B21A-01343E2F8F99}" type="slidenum">
              <a:rPr lang="en-US" smtClean="0"/>
              <a:t>17</a:t>
            </a:fld>
            <a:endParaRPr lang="en-US"/>
          </a:p>
        </p:txBody>
      </p:sp>
    </p:spTree>
    <p:extLst>
      <p:ext uri="{BB962C8B-B14F-4D97-AF65-F5344CB8AC3E}">
        <p14:creationId xmlns:p14="http://schemas.microsoft.com/office/powerpoint/2010/main" val="2887260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a:t>The toolbar icons across the top show some evidence of anticipating the user’s needs. Probably the most important is the New Folder icon, which lets you create a new folder to save your file in.</a:t>
            </a:r>
          </a:p>
          <a:p>
            <a:r>
              <a:rPr lang="en-US" dirty="0"/>
              <a:t>The icons on the left side are bookmarks for very common places that users go to open files, like the Desktop or the My Documents folder.</a:t>
            </a:r>
          </a:p>
          <a:p>
            <a:r>
              <a:rPr lang="en-US" dirty="0"/>
              <a:t>The History icon captures another aspect of the file-opening task: that users often need to open a file that they’ve opened recently.</a:t>
            </a:r>
          </a:p>
          <a:p>
            <a:r>
              <a:rPr lang="en-US" dirty="0"/>
              <a:t>If you click on My Network Places, you’ll see more evidence of anticipation: not just a list of the network places that you’ve already created (network places are basically bookmarks pointing to file servers), but also icons for the common subtasks involved in managing the list of network places: Add Network Place to add a new one; and the Network Setup Wizard if you aren’t connected to the network yet.</a:t>
            </a:r>
          </a:p>
          <a:p>
            <a:endParaRPr lang="en-US" dirty="0"/>
          </a:p>
        </p:txBody>
      </p:sp>
      <p:sp>
        <p:nvSpPr>
          <p:cNvPr id="4" name="Substituent număr diapozitiv 3"/>
          <p:cNvSpPr>
            <a:spLocks noGrp="1"/>
          </p:cNvSpPr>
          <p:nvPr>
            <p:ph type="sldNum" sz="quarter" idx="5"/>
          </p:nvPr>
        </p:nvSpPr>
        <p:spPr/>
        <p:txBody>
          <a:bodyPr/>
          <a:lstStyle/>
          <a:p>
            <a:fld id="{0B23E096-7B43-4554-B21A-01343E2F8F99}" type="slidenum">
              <a:rPr lang="en-US" smtClean="0"/>
              <a:t>18</a:t>
            </a:fld>
            <a:endParaRPr lang="en-US"/>
          </a:p>
        </p:txBody>
      </p:sp>
    </p:spTree>
    <p:extLst>
      <p:ext uri="{BB962C8B-B14F-4D97-AF65-F5344CB8AC3E}">
        <p14:creationId xmlns:p14="http://schemas.microsoft.com/office/powerpoint/2010/main" val="113257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a:t>Note that when we say efficiency, we’re not concerned with the performance of the backend, or choices of algorithms or data structures, or analyzing or proving their perform</a:t>
            </a:r>
          </a:p>
        </p:txBody>
      </p:sp>
      <p:sp>
        <p:nvSpPr>
          <p:cNvPr id="4" name="Substituent număr diapozitiv 3"/>
          <p:cNvSpPr>
            <a:spLocks noGrp="1"/>
          </p:cNvSpPr>
          <p:nvPr>
            <p:ph type="sldNum" sz="quarter" idx="5"/>
          </p:nvPr>
        </p:nvSpPr>
        <p:spPr/>
        <p:txBody>
          <a:bodyPr/>
          <a:lstStyle/>
          <a:p>
            <a:fld id="{0B23E096-7B43-4554-B21A-01343E2F8F99}" type="slidenum">
              <a:rPr lang="en-US" smtClean="0"/>
              <a:t>4</a:t>
            </a:fld>
            <a:endParaRPr lang="en-US"/>
          </a:p>
        </p:txBody>
      </p:sp>
    </p:spTree>
    <p:extLst>
      <p:ext uri="{BB962C8B-B14F-4D97-AF65-F5344CB8AC3E}">
        <p14:creationId xmlns:p14="http://schemas.microsoft.com/office/powerpoint/2010/main" val="60994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sz="1200" kern="1200" dirty="0">
                <a:solidFill>
                  <a:schemeClr val="tx1"/>
                </a:solidFill>
                <a:effectLst/>
                <a:latin typeface="+mn-lt"/>
                <a:ea typeface="+mn-ea"/>
                <a:cs typeface="+mn-cs"/>
              </a:rPr>
              <a:t>The perceptual </a:t>
            </a:r>
            <a:r>
              <a:rPr lang="en-US" sz="1200" kern="1200" dirty="0" err="1">
                <a:solidFill>
                  <a:schemeClr val="tx1"/>
                </a:solidFill>
                <a:effectLst/>
                <a:latin typeface="+mn-lt"/>
                <a:ea typeface="+mn-ea"/>
                <a:cs typeface="+mn-cs"/>
              </a:rPr>
              <a:t>processortakes</a:t>
            </a:r>
            <a:r>
              <a:rPr lang="en-US" sz="1200" kern="1200" dirty="0">
                <a:solidFill>
                  <a:schemeClr val="tx1"/>
                </a:solidFill>
                <a:effectLst/>
                <a:latin typeface="+mn-lt"/>
                <a:ea typeface="+mn-ea"/>
                <a:cs typeface="+mn-cs"/>
              </a:rPr>
              <a:t> input from the eyes and ears and drops it into two temporary memories, the visual image </a:t>
            </a:r>
            <a:r>
              <a:rPr lang="en-US" sz="1200" kern="1200" dirty="0" err="1">
                <a:solidFill>
                  <a:schemeClr val="tx1"/>
                </a:solidFill>
                <a:effectLst/>
                <a:latin typeface="+mn-lt"/>
                <a:ea typeface="+mn-ea"/>
                <a:cs typeface="+mn-cs"/>
              </a:rPr>
              <a:t>storeand</a:t>
            </a:r>
            <a:r>
              <a:rPr lang="en-US" sz="1200" kern="1200" dirty="0">
                <a:solidFill>
                  <a:schemeClr val="tx1"/>
                </a:solidFill>
                <a:effectLst/>
                <a:latin typeface="+mn-lt"/>
                <a:ea typeface="+mn-ea"/>
                <a:cs typeface="+mn-cs"/>
              </a:rPr>
              <a:t> the auditory image store. As a computer hardware analogy, these memories are like frame buffers, storing a single frame of perception.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motor </a:t>
            </a:r>
            <a:r>
              <a:rPr lang="en-US" sz="1200" kern="1200" dirty="0" err="1">
                <a:solidFill>
                  <a:schemeClr val="tx1"/>
                </a:solidFill>
                <a:effectLst/>
                <a:latin typeface="+mn-lt"/>
                <a:ea typeface="+mn-ea"/>
                <a:cs typeface="+mn-cs"/>
              </a:rPr>
              <a:t>processortakes</a:t>
            </a:r>
            <a:r>
              <a:rPr lang="en-US" sz="1200" kern="1200" dirty="0">
                <a:solidFill>
                  <a:schemeClr val="tx1"/>
                </a:solidFill>
                <a:effectLst/>
                <a:latin typeface="+mn-lt"/>
                <a:ea typeface="+mn-ea"/>
                <a:cs typeface="+mn-cs"/>
              </a:rPr>
              <a:t> instructions from the working memory(which you might think of as RAM, although it’s pretty small), and runs those instructions on the muscles.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motor </a:t>
            </a:r>
            <a:r>
              <a:rPr lang="en-US" sz="1200" kern="1200" dirty="0" err="1">
                <a:solidFill>
                  <a:schemeClr val="tx1"/>
                </a:solidFill>
                <a:effectLst/>
                <a:latin typeface="+mn-lt"/>
                <a:ea typeface="+mn-ea"/>
                <a:cs typeface="+mn-cs"/>
              </a:rPr>
              <a:t>processortakes</a:t>
            </a:r>
            <a:r>
              <a:rPr lang="en-US" sz="1200" kern="1200" dirty="0">
                <a:solidFill>
                  <a:schemeClr val="tx1"/>
                </a:solidFill>
                <a:effectLst/>
                <a:latin typeface="+mn-lt"/>
                <a:ea typeface="+mn-ea"/>
                <a:cs typeface="+mn-cs"/>
              </a:rPr>
              <a:t> instructions from the working memory(which you might think of as RAM, although it’s pretty small), and runs those instructions on the muscles.</a:t>
            </a:r>
            <a:endParaRPr lang="en-US" dirty="0"/>
          </a:p>
        </p:txBody>
      </p:sp>
      <p:sp>
        <p:nvSpPr>
          <p:cNvPr id="4" name="Substituent număr diapozitiv 3"/>
          <p:cNvSpPr>
            <a:spLocks noGrp="1"/>
          </p:cNvSpPr>
          <p:nvPr>
            <p:ph type="sldNum" sz="quarter" idx="5"/>
          </p:nvPr>
        </p:nvSpPr>
        <p:spPr/>
        <p:txBody>
          <a:bodyPr/>
          <a:lstStyle/>
          <a:p>
            <a:fld id="{0B23E096-7B43-4554-B21A-01343E2F8F99}" type="slidenum">
              <a:rPr lang="en-US" smtClean="0"/>
              <a:t>5</a:t>
            </a:fld>
            <a:endParaRPr lang="en-US"/>
          </a:p>
        </p:txBody>
      </p:sp>
    </p:spTree>
    <p:extLst>
      <p:ext uri="{BB962C8B-B14F-4D97-AF65-F5344CB8AC3E}">
        <p14:creationId xmlns:p14="http://schemas.microsoft.com/office/powerpoint/2010/main" val="4161987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sz="1200" kern="1200" dirty="0" err="1">
                <a:solidFill>
                  <a:schemeClr val="tx1"/>
                </a:solidFill>
                <a:effectLst/>
                <a:latin typeface="+mn-lt"/>
                <a:ea typeface="+mn-ea"/>
                <a:cs typeface="+mn-cs"/>
              </a:rPr>
              <a:t>erceptual</a:t>
            </a:r>
            <a:r>
              <a:rPr lang="en-US" sz="1200" kern="1200" dirty="0">
                <a:solidFill>
                  <a:schemeClr val="tx1"/>
                </a:solidFill>
                <a:effectLst/>
                <a:latin typeface="+mn-lt"/>
                <a:ea typeface="+mn-ea"/>
                <a:cs typeface="+mn-cs"/>
              </a:rPr>
              <a:t> fusion is responsible for the way we perceive a sequence of movie frames as a moving picture, so the parameters of the perceptual processor give us a lower bound on the frame rate for believable animation.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Perceptual fusion also gives an upper bound on good computer response time. If a computer responds to a user’s action within </a:t>
            </a:r>
            <a:r>
              <a:rPr lang="en-US" sz="1200" kern="1200" dirty="0" err="1">
                <a:solidFill>
                  <a:schemeClr val="tx1"/>
                </a:solidFill>
                <a:effectLst/>
                <a:latin typeface="+mn-lt"/>
                <a:ea typeface="+mn-ea"/>
                <a:cs typeface="+mn-cs"/>
              </a:rPr>
              <a:t>Tptime</a:t>
            </a:r>
            <a:r>
              <a:rPr lang="en-US" sz="1200" kern="1200" dirty="0">
                <a:solidFill>
                  <a:schemeClr val="tx1"/>
                </a:solidFill>
                <a:effectLst/>
                <a:latin typeface="+mn-lt"/>
                <a:ea typeface="+mn-ea"/>
                <a:cs typeface="+mn-cs"/>
              </a:rPr>
              <a:t>, its response feels instantaneous with the action itself. Systems with that kind of response time tend to feel like extensions of the user’s body. If you used a text editor that took longer than </a:t>
            </a:r>
            <a:r>
              <a:rPr lang="en-US" sz="1200" kern="1200" dirty="0" err="1">
                <a:solidFill>
                  <a:schemeClr val="tx1"/>
                </a:solidFill>
                <a:effectLst/>
                <a:latin typeface="+mn-lt"/>
                <a:ea typeface="+mn-ea"/>
                <a:cs typeface="+mn-cs"/>
              </a:rPr>
              <a:t>Tpresponse</a:t>
            </a:r>
            <a:r>
              <a:rPr lang="en-US" sz="1200" kern="1200" dirty="0">
                <a:solidFill>
                  <a:schemeClr val="tx1"/>
                </a:solidFill>
                <a:effectLst/>
                <a:latin typeface="+mn-lt"/>
                <a:ea typeface="+mn-ea"/>
                <a:cs typeface="+mn-cs"/>
              </a:rPr>
              <a:t> time to display each keystroke, you would notice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one event is closely followed by another – e.g., pressing a key and seeing a change in the screen – and the interval separating the events is less than </a:t>
            </a:r>
            <a:r>
              <a:rPr lang="en-US" sz="1200" kern="1200" dirty="0" err="1">
                <a:solidFill>
                  <a:schemeClr val="tx1"/>
                </a:solidFill>
                <a:effectLst/>
                <a:latin typeface="+mn-lt"/>
                <a:ea typeface="+mn-ea"/>
                <a:cs typeface="+mn-cs"/>
              </a:rPr>
              <a:t>Tp</a:t>
            </a:r>
            <a:r>
              <a:rPr lang="en-US" sz="1200" kern="1200" dirty="0">
                <a:solidFill>
                  <a:schemeClr val="tx1"/>
                </a:solidFill>
                <a:effectLst/>
                <a:latin typeface="+mn-lt"/>
                <a:ea typeface="+mn-ea"/>
                <a:cs typeface="+mn-cs"/>
              </a:rPr>
              <a:t>, then we are more inclined to believe that the first event caused the second.</a:t>
            </a:r>
          </a:p>
        </p:txBody>
      </p:sp>
      <p:sp>
        <p:nvSpPr>
          <p:cNvPr id="4" name="Substituent număr diapozitiv 3"/>
          <p:cNvSpPr>
            <a:spLocks noGrp="1"/>
          </p:cNvSpPr>
          <p:nvPr>
            <p:ph type="sldNum" sz="quarter" idx="5"/>
          </p:nvPr>
        </p:nvSpPr>
        <p:spPr/>
        <p:txBody>
          <a:bodyPr/>
          <a:lstStyle/>
          <a:p>
            <a:fld id="{0B23E096-7B43-4554-B21A-01343E2F8F99}" type="slidenum">
              <a:rPr lang="en-US" smtClean="0"/>
              <a:t>6</a:t>
            </a:fld>
            <a:endParaRPr lang="en-US"/>
          </a:p>
        </p:txBody>
      </p:sp>
    </p:spTree>
    <p:extLst>
      <p:ext uri="{BB962C8B-B14F-4D97-AF65-F5344CB8AC3E}">
        <p14:creationId xmlns:p14="http://schemas.microsoft.com/office/powerpoint/2010/main" val="49381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sz="1200" kern="1200" dirty="0">
                <a:solidFill>
                  <a:schemeClr val="tx1"/>
                </a:solidFill>
                <a:effectLst/>
                <a:latin typeface="+mn-lt"/>
                <a:ea typeface="+mn-ea"/>
                <a:cs typeface="+mn-cs"/>
              </a:rPr>
              <a:t>The other way is “closed-loop” control, which has a complete feedback loop. The perceptual system looks at what the motor processor did, and the cognitive system makes a decision about how to correct the movement, and then the motor system issues a new instruction.</a:t>
            </a:r>
            <a:endParaRPr lang="en-US" dirty="0"/>
          </a:p>
        </p:txBody>
      </p:sp>
      <p:sp>
        <p:nvSpPr>
          <p:cNvPr id="4" name="Substituent număr diapozitiv 3"/>
          <p:cNvSpPr>
            <a:spLocks noGrp="1"/>
          </p:cNvSpPr>
          <p:nvPr>
            <p:ph type="sldNum" sz="quarter" idx="5"/>
          </p:nvPr>
        </p:nvSpPr>
        <p:spPr/>
        <p:txBody>
          <a:bodyPr/>
          <a:lstStyle/>
          <a:p>
            <a:fld id="{0B23E096-7B43-4554-B21A-01343E2F8F99}" type="slidenum">
              <a:rPr lang="en-US" smtClean="0"/>
              <a:t>7</a:t>
            </a:fld>
            <a:endParaRPr lang="en-US"/>
          </a:p>
        </p:txBody>
      </p:sp>
    </p:spTree>
    <p:extLst>
      <p:ext uri="{BB962C8B-B14F-4D97-AF65-F5344CB8AC3E}">
        <p14:creationId xmlns:p14="http://schemas.microsoft.com/office/powerpoint/2010/main" val="72971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sz="1200" kern="1200" dirty="0" err="1">
                <a:solidFill>
                  <a:schemeClr val="tx1"/>
                </a:solidFill>
                <a:effectLst/>
                <a:latin typeface="+mn-lt"/>
                <a:ea typeface="+mn-ea"/>
                <a:cs typeface="+mn-cs"/>
              </a:rPr>
              <a:t>Fitt’s</a:t>
            </a:r>
            <a:r>
              <a:rPr lang="en-US" sz="1200" kern="1200" dirty="0">
                <a:solidFill>
                  <a:schemeClr val="tx1"/>
                </a:solidFill>
                <a:effectLst/>
                <a:latin typeface="+mn-lt"/>
                <a:ea typeface="+mn-ea"/>
                <a:cs typeface="+mn-cs"/>
              </a:rPr>
              <a:t> Law relies on closed-loop control. In each cycle, your motor system instructs your hand to move the entire remaining distance D. The accuracy of that motion is proportional to the distance moved, so your hand gets within some error </a:t>
            </a:r>
            <a:r>
              <a:rPr lang="en-US" sz="1200" kern="1200" dirty="0" err="1">
                <a:solidFill>
                  <a:schemeClr val="tx1"/>
                </a:solidFill>
                <a:effectLst/>
                <a:latin typeface="+mn-lt"/>
                <a:ea typeface="+mn-ea"/>
                <a:cs typeface="+mn-cs"/>
              </a:rPr>
              <a:t>εD</a:t>
            </a:r>
            <a:r>
              <a:rPr lang="en-US" sz="1200" kern="1200" dirty="0">
                <a:solidFill>
                  <a:schemeClr val="tx1"/>
                </a:solidFill>
                <a:effectLst/>
                <a:latin typeface="+mn-lt"/>
                <a:ea typeface="+mn-ea"/>
                <a:cs typeface="+mn-cs"/>
              </a:rPr>
              <a:t> of the target (possibly undershooting, possibly overshooting). Your perceptual and cognitive processors perceive where your hand arrived and compare it to the target, and then your motor system issues a correction to move the remaining distance </a:t>
            </a:r>
            <a:r>
              <a:rPr lang="en-US" sz="1200" kern="1200" dirty="0" err="1">
                <a:solidFill>
                  <a:schemeClr val="tx1"/>
                </a:solidFill>
                <a:effectLst/>
                <a:latin typeface="+mn-lt"/>
                <a:ea typeface="+mn-ea"/>
                <a:cs typeface="+mn-cs"/>
              </a:rPr>
              <a:t>εD</a:t>
            </a:r>
            <a:r>
              <a:rPr lang="en-US" sz="1200" kern="1200" dirty="0">
                <a:solidFill>
                  <a:schemeClr val="tx1"/>
                </a:solidFill>
                <a:effectLst/>
                <a:latin typeface="+mn-lt"/>
                <a:ea typeface="+mn-ea"/>
                <a:cs typeface="+mn-cs"/>
              </a:rPr>
              <a:t> – which it does, but again with proportional </a:t>
            </a:r>
            <a:endParaRPr lang="en-US" dirty="0"/>
          </a:p>
        </p:txBody>
      </p:sp>
      <p:sp>
        <p:nvSpPr>
          <p:cNvPr id="4" name="Substituent număr diapozitiv 3"/>
          <p:cNvSpPr>
            <a:spLocks noGrp="1"/>
          </p:cNvSpPr>
          <p:nvPr>
            <p:ph type="sldNum" sz="quarter" idx="5"/>
          </p:nvPr>
        </p:nvSpPr>
        <p:spPr/>
        <p:txBody>
          <a:bodyPr/>
          <a:lstStyle/>
          <a:p>
            <a:fld id="{0B23E096-7B43-4554-B21A-01343E2F8F99}" type="slidenum">
              <a:rPr lang="en-US" smtClean="0"/>
              <a:t>8</a:t>
            </a:fld>
            <a:endParaRPr lang="en-US"/>
          </a:p>
        </p:txBody>
      </p:sp>
    </p:spTree>
    <p:extLst>
      <p:ext uri="{BB962C8B-B14F-4D97-AF65-F5344CB8AC3E}">
        <p14:creationId xmlns:p14="http://schemas.microsoft.com/office/powerpoint/2010/main" val="3097225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en-US" dirty="0"/>
          </a:p>
        </p:txBody>
      </p:sp>
      <p:sp>
        <p:nvSpPr>
          <p:cNvPr id="4" name="Substituent număr diapozitiv 3"/>
          <p:cNvSpPr>
            <a:spLocks noGrp="1"/>
          </p:cNvSpPr>
          <p:nvPr>
            <p:ph type="sldNum" sz="quarter" idx="5"/>
          </p:nvPr>
        </p:nvSpPr>
        <p:spPr/>
        <p:txBody>
          <a:bodyPr/>
          <a:lstStyle/>
          <a:p>
            <a:fld id="{0B23E096-7B43-4554-B21A-01343E2F8F99}" type="slidenum">
              <a:rPr lang="en-US" smtClean="0"/>
              <a:t>9</a:t>
            </a:fld>
            <a:endParaRPr lang="en-US"/>
          </a:p>
        </p:txBody>
      </p:sp>
    </p:spTree>
    <p:extLst>
      <p:ext uri="{BB962C8B-B14F-4D97-AF65-F5344CB8AC3E}">
        <p14:creationId xmlns:p14="http://schemas.microsoft.com/office/powerpoint/2010/main" val="2585492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en-US" dirty="0"/>
          </a:p>
        </p:txBody>
      </p:sp>
      <p:sp>
        <p:nvSpPr>
          <p:cNvPr id="4" name="Substituent număr diapozitiv 3"/>
          <p:cNvSpPr>
            <a:spLocks noGrp="1"/>
          </p:cNvSpPr>
          <p:nvPr>
            <p:ph type="sldNum" sz="quarter" idx="5"/>
          </p:nvPr>
        </p:nvSpPr>
        <p:spPr/>
        <p:txBody>
          <a:bodyPr/>
          <a:lstStyle/>
          <a:p>
            <a:fld id="{0B23E096-7B43-4554-B21A-01343E2F8F99}" type="slidenum">
              <a:rPr lang="en-US" smtClean="0"/>
              <a:t>10</a:t>
            </a:fld>
            <a:endParaRPr lang="en-US"/>
          </a:p>
        </p:txBody>
      </p:sp>
    </p:spTree>
    <p:extLst>
      <p:ext uri="{BB962C8B-B14F-4D97-AF65-F5344CB8AC3E}">
        <p14:creationId xmlns:p14="http://schemas.microsoft.com/office/powerpoint/2010/main" val="1187189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en-US" dirty="0"/>
          </a:p>
        </p:txBody>
      </p:sp>
      <p:sp>
        <p:nvSpPr>
          <p:cNvPr id="4" name="Substituent număr diapozitiv 3"/>
          <p:cNvSpPr>
            <a:spLocks noGrp="1"/>
          </p:cNvSpPr>
          <p:nvPr>
            <p:ph type="sldNum" sz="quarter" idx="5"/>
          </p:nvPr>
        </p:nvSpPr>
        <p:spPr/>
        <p:txBody>
          <a:bodyPr/>
          <a:lstStyle/>
          <a:p>
            <a:fld id="{0B23E096-7B43-4554-B21A-01343E2F8F99}" type="slidenum">
              <a:rPr lang="en-US" smtClean="0"/>
              <a:t>11</a:t>
            </a:fld>
            <a:endParaRPr lang="en-US"/>
          </a:p>
        </p:txBody>
      </p:sp>
    </p:spTree>
    <p:extLst>
      <p:ext uri="{BB962C8B-B14F-4D97-AF65-F5344CB8AC3E}">
        <p14:creationId xmlns:p14="http://schemas.microsoft.com/office/powerpoint/2010/main" val="373598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GB"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lstStyle/>
          <a:p>
            <a:endParaRPr lang="en-GB"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4294967295"/>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pPr algn="ctr"/>
            <a:r>
              <a:rPr lang="en-GB" sz="44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lstStyle/>
          <a:p>
            <a:pPr marL="432000" indent="-324000">
              <a:buClr>
                <a:srgbClr val="000000"/>
              </a:buClr>
              <a:buSzPct val="45000"/>
              <a:buFont typeface="Wingdings" charset="2"/>
              <a:buChar char=""/>
            </a:pPr>
            <a:r>
              <a:rPr lang="en-GB"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GB"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GB"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GB"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GB"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GB"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GB"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tIns="0" rIns="0" bIns="0" anchor="ctr"/>
          <a:lstStyle/>
          <a:p>
            <a:pPr algn="ctr"/>
            <a:r>
              <a:rPr lang="en-GB" sz="44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68000"/>
            <a:ext cx="9071640" cy="3287880"/>
          </a:xfrm>
          <a:prstGeom prst="rect">
            <a:avLst/>
          </a:prstGeom>
        </p:spPr>
        <p:txBody>
          <a:bodyPr lIns="0" tIns="0" rIns="0" bIns="0"/>
          <a:lstStyle/>
          <a:p>
            <a:pPr marL="432000" indent="-324000">
              <a:buClr>
                <a:srgbClr val="000000"/>
              </a:buClr>
              <a:buSzPct val="45000"/>
              <a:buFont typeface="Wingdings" charset="2"/>
              <a:buChar char=""/>
            </a:pPr>
            <a:r>
              <a:rPr lang="en-GB"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GB"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GB"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GB"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GB"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GB"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GB"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216000"/>
            <a:ext cx="7019640" cy="935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GB" sz="3570" b="0" strike="noStrike" spc="-1">
                <a:solidFill>
                  <a:srgbClr val="FFFFFF"/>
                </a:solidFill>
                <a:uFill>
                  <a:solidFill>
                    <a:srgbClr val="FFFFFF"/>
                  </a:solidFill>
                </a:uFill>
                <a:latin typeface="Arial"/>
              </a:rPr>
              <a:t>Interfata Om - Masina</a:t>
            </a:r>
            <a:endParaRPr lang="en-GB" sz="1800" b="0" strike="noStrike" spc="-1">
              <a:solidFill>
                <a:srgbClr val="000000"/>
              </a:solidFill>
              <a:uFill>
                <a:solidFill>
                  <a:srgbClr val="FFFFFF"/>
                </a:solidFill>
              </a:uFill>
              <a:latin typeface="Arial"/>
            </a:endParaRPr>
          </a:p>
        </p:txBody>
      </p:sp>
      <p:sp>
        <p:nvSpPr>
          <p:cNvPr id="79" name="CustomShape 2"/>
          <p:cNvSpPr/>
          <p:nvPr/>
        </p:nvSpPr>
        <p:spPr>
          <a:xfrm>
            <a:off x="504000" y="1368000"/>
            <a:ext cx="907164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GB" sz="3200" b="0" strike="noStrike" spc="-1" dirty="0">
                <a:solidFill>
                  <a:srgbClr val="000000"/>
                </a:solidFill>
                <a:uFill>
                  <a:solidFill>
                    <a:srgbClr val="FFFFFF"/>
                  </a:solidFill>
                </a:uFill>
                <a:latin typeface="Arial"/>
              </a:rPr>
              <a:t>Curs </a:t>
            </a:r>
            <a:r>
              <a:rPr lang="ro-RO" sz="3200" b="0" strike="noStrike" spc="-1" dirty="0">
                <a:solidFill>
                  <a:srgbClr val="000000"/>
                </a:solidFill>
                <a:uFill>
                  <a:solidFill>
                    <a:srgbClr val="FFFFFF"/>
                  </a:solidFill>
                </a:uFill>
                <a:latin typeface="Arial"/>
              </a:rPr>
              <a:t>3</a:t>
            </a:r>
            <a:endParaRPr lang="en-GB" sz="1800" b="0" strike="noStrike" spc="-1" dirty="0">
              <a:solidFill>
                <a:srgbClr val="000000"/>
              </a:solidFill>
              <a:uFill>
                <a:solidFill>
                  <a:srgbClr val="FFFFFF"/>
                </a:solidFill>
              </a:uFill>
              <a:latin typeface="Arial"/>
            </a:endParaRPr>
          </a:p>
          <a:p>
            <a:pPr algn="ctr">
              <a:lnSpc>
                <a:spcPct val="100000"/>
              </a:lnSpc>
            </a:pPr>
            <a:r>
              <a:rPr lang="en-GB" sz="3200" spc="-1" dirty="0">
                <a:solidFill>
                  <a:srgbClr val="000000"/>
                </a:solidFill>
                <a:uFill>
                  <a:solidFill>
                    <a:srgbClr val="FFFFFF"/>
                  </a:solidFill>
                </a:uFill>
                <a:latin typeface="Arial"/>
              </a:rPr>
              <a:t>U</a:t>
            </a:r>
            <a:r>
              <a:rPr lang="ro-RO" sz="3200" spc="-1" dirty="0" err="1">
                <a:solidFill>
                  <a:srgbClr val="000000"/>
                </a:solidFill>
                <a:uFill>
                  <a:solidFill>
                    <a:srgbClr val="FFFFFF"/>
                  </a:solidFill>
                </a:uFill>
                <a:latin typeface="Arial"/>
              </a:rPr>
              <a:t>tilizabilitate</a:t>
            </a:r>
            <a:r>
              <a:rPr lang="en-GB" sz="3200" spc="-1" dirty="0">
                <a:solidFill>
                  <a:srgbClr val="000000"/>
                </a:solidFill>
                <a:uFill>
                  <a:solidFill>
                    <a:srgbClr val="FFFFFF"/>
                  </a:solidFill>
                </a:uFill>
                <a:latin typeface="Arial"/>
              </a:rPr>
              <a:t> (</a:t>
            </a:r>
            <a:r>
              <a:rPr lang="ro-RO" sz="3200" spc="-1" dirty="0">
                <a:solidFill>
                  <a:srgbClr val="000000"/>
                </a:solidFill>
                <a:uFill>
                  <a:solidFill>
                    <a:srgbClr val="FFFFFF"/>
                  </a:solidFill>
                </a:uFill>
                <a:latin typeface="Arial"/>
              </a:rPr>
              <a:t>Eficienta</a:t>
            </a:r>
            <a:r>
              <a:rPr lang="en-GB" sz="3200" spc="-1" dirty="0">
                <a:solidFill>
                  <a:srgbClr val="000000"/>
                </a:solidFill>
                <a:uFill>
                  <a:solidFill>
                    <a:srgbClr val="FFFFFF"/>
                  </a:solidFill>
                </a:uFill>
                <a:latin typeface="Arial"/>
              </a:rPr>
              <a:t>)</a:t>
            </a:r>
            <a:endParaRPr lang="en-GB"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7F9A64D-1788-4A06-81F0-C9B426F5FFB0}"/>
              </a:ext>
            </a:extLst>
          </p:cNvPr>
          <p:cNvSpPr>
            <a:spLocks noGrp="1"/>
          </p:cNvSpPr>
          <p:nvPr>
            <p:ph type="title"/>
          </p:nvPr>
        </p:nvSpPr>
        <p:spPr/>
        <p:txBody>
          <a:bodyPr/>
          <a:lstStyle/>
          <a:p>
            <a:r>
              <a:rPr lang="en-US" sz="3570" b="0" strike="noStrike" kern="1200" spc="-1" dirty="0" err="1">
                <a:solidFill>
                  <a:srgbClr val="FFFFFF"/>
                </a:solidFill>
                <a:uFill>
                  <a:solidFill>
                    <a:srgbClr val="FFFFFF"/>
                  </a:solidFill>
                </a:uFill>
                <a:latin typeface="Arial"/>
                <a:ea typeface="+mn-ea"/>
                <a:cs typeface="+mn-cs"/>
              </a:rPr>
              <a:t>Implicatii</a:t>
            </a:r>
            <a:r>
              <a:rPr lang="en-US" sz="3570" b="0" strike="noStrike" kern="1200" spc="-1" dirty="0">
                <a:solidFill>
                  <a:srgbClr val="FFFFFF"/>
                </a:solidFill>
                <a:uFill>
                  <a:solidFill>
                    <a:srgbClr val="FFFFFF"/>
                  </a:solidFill>
                </a:uFill>
                <a:latin typeface="Arial"/>
                <a:ea typeface="+mn-ea"/>
                <a:cs typeface="+mn-cs"/>
              </a:rPr>
              <a:t> ale </a:t>
            </a:r>
            <a:r>
              <a:rPr lang="en-US" sz="3570" kern="1200" spc="-1" dirty="0" err="1">
                <a:solidFill>
                  <a:srgbClr val="FFFFFF"/>
                </a:solidFill>
                <a:uFill>
                  <a:solidFill>
                    <a:srgbClr val="FFFFFF"/>
                  </a:solidFill>
                </a:uFill>
                <a:latin typeface="Arial"/>
                <a:ea typeface="+mn-ea"/>
                <a:cs typeface="+mn-cs"/>
              </a:rPr>
              <a:t>l</a:t>
            </a:r>
            <a:r>
              <a:rPr lang="en-US" sz="3570" b="0" strike="noStrike" kern="1200" spc="-1" dirty="0" err="1">
                <a:solidFill>
                  <a:srgbClr val="FFFFFF"/>
                </a:solidFill>
                <a:uFill>
                  <a:solidFill>
                    <a:srgbClr val="FFFFFF"/>
                  </a:solidFill>
                </a:uFill>
                <a:latin typeface="Arial"/>
                <a:ea typeface="+mn-ea"/>
                <a:cs typeface="+mn-cs"/>
              </a:rPr>
              <a:t>egii</a:t>
            </a:r>
            <a:r>
              <a:rPr lang="en-US" sz="3570" b="0" strike="noStrike" kern="1200" spc="-1" dirty="0">
                <a:solidFill>
                  <a:srgbClr val="FFFFFF"/>
                </a:solidFill>
                <a:uFill>
                  <a:solidFill>
                    <a:srgbClr val="FFFFFF"/>
                  </a:solidFill>
                </a:uFill>
                <a:latin typeface="Arial"/>
                <a:ea typeface="+mn-ea"/>
                <a:cs typeface="+mn-cs"/>
              </a:rPr>
              <a:t> </a:t>
            </a:r>
            <a:r>
              <a:rPr lang="en-US" sz="3570" b="0" strike="noStrike" kern="1200" spc="-1" dirty="0" err="1">
                <a:solidFill>
                  <a:srgbClr val="FFFFFF"/>
                </a:solidFill>
                <a:uFill>
                  <a:solidFill>
                    <a:srgbClr val="FFFFFF"/>
                  </a:solidFill>
                </a:uFill>
                <a:latin typeface="Arial"/>
                <a:ea typeface="+mn-ea"/>
                <a:cs typeface="+mn-cs"/>
              </a:rPr>
              <a:t>l</a:t>
            </a:r>
            <a:r>
              <a:rPr lang="en-US" sz="3570" kern="1200" spc="-1" dirty="0" err="1">
                <a:solidFill>
                  <a:srgbClr val="FFFFFF"/>
                </a:solidFill>
                <a:uFill>
                  <a:solidFill>
                    <a:srgbClr val="FFFFFF"/>
                  </a:solidFill>
                </a:uFill>
                <a:latin typeface="Arial"/>
                <a:ea typeface="+mn-ea"/>
                <a:cs typeface="+mn-cs"/>
              </a:rPr>
              <a:t>ui</a:t>
            </a:r>
            <a:r>
              <a:rPr lang="en-US" sz="3570" kern="1200" spc="-1" dirty="0">
                <a:solidFill>
                  <a:srgbClr val="FFFFFF"/>
                </a:solidFill>
                <a:uFill>
                  <a:solidFill>
                    <a:srgbClr val="FFFFFF"/>
                  </a:solidFill>
                </a:uFill>
                <a:latin typeface="Arial"/>
                <a:ea typeface="+mn-ea"/>
                <a:cs typeface="+mn-cs"/>
              </a:rPr>
              <a:t> Fitts</a:t>
            </a:r>
            <a:br>
              <a:rPr lang="en-GB" sz="1050" b="0" strike="noStrike" spc="-1" dirty="0">
                <a:solidFill>
                  <a:srgbClr val="000000"/>
                </a:solidFill>
                <a:uFill>
                  <a:solidFill>
                    <a:srgbClr val="FFFFFF"/>
                  </a:solidFill>
                </a:uFill>
                <a:latin typeface="Arial"/>
              </a:rPr>
            </a:br>
            <a:endParaRPr lang="en-US" dirty="0"/>
          </a:p>
        </p:txBody>
      </p:sp>
      <p:sp>
        <p:nvSpPr>
          <p:cNvPr id="3" name="Subtitlu 2">
            <a:extLst>
              <a:ext uri="{FF2B5EF4-FFF2-40B4-BE49-F238E27FC236}">
                <a16:creationId xmlns:a16="http://schemas.microsoft.com/office/drawing/2014/main" id="{D4D2FEE8-A441-457A-8363-734410E8607C}"/>
              </a:ext>
            </a:extLst>
          </p:cNvPr>
          <p:cNvSpPr>
            <a:spLocks noGrp="1"/>
          </p:cNvSpPr>
          <p:nvPr>
            <p:ph type="subTitle"/>
          </p:nvPr>
        </p:nvSpPr>
        <p:spPr>
          <a:xfrm>
            <a:off x="163512" y="1387475"/>
            <a:ext cx="9071640" cy="3287880"/>
          </a:xfrm>
        </p:spPr>
        <p:txBody>
          <a:bodyPr/>
          <a:lstStyle/>
          <a:p>
            <a:endParaRPr lang="en-US" dirty="0"/>
          </a:p>
          <a:p>
            <a:endParaRPr lang="en-US" dirty="0"/>
          </a:p>
          <a:p>
            <a:endParaRPr lang="en-US" dirty="0"/>
          </a:p>
          <a:p>
            <a:endParaRPr lang="en-US" dirty="0"/>
          </a:p>
        </p:txBody>
      </p:sp>
      <p:pic>
        <p:nvPicPr>
          <p:cNvPr id="4" name="Imagine 3">
            <a:extLst>
              <a:ext uri="{FF2B5EF4-FFF2-40B4-BE49-F238E27FC236}">
                <a16:creationId xmlns:a16="http://schemas.microsoft.com/office/drawing/2014/main" id="{A45BC350-76B7-4883-AB4B-88A74E114EAF}"/>
              </a:ext>
            </a:extLst>
          </p:cNvPr>
          <p:cNvPicPr>
            <a:picLocks noChangeAspect="1"/>
          </p:cNvPicPr>
          <p:nvPr/>
        </p:nvPicPr>
        <p:blipFill>
          <a:blip r:embed="rId3"/>
          <a:stretch>
            <a:fillRect/>
          </a:stretch>
        </p:blipFill>
        <p:spPr>
          <a:xfrm>
            <a:off x="620712" y="1344074"/>
            <a:ext cx="8052431" cy="4322192"/>
          </a:xfrm>
          <a:prstGeom prst="rect">
            <a:avLst/>
          </a:prstGeom>
        </p:spPr>
      </p:pic>
    </p:spTree>
    <p:extLst>
      <p:ext uri="{BB962C8B-B14F-4D97-AF65-F5344CB8AC3E}">
        <p14:creationId xmlns:p14="http://schemas.microsoft.com/office/powerpoint/2010/main" val="94611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7F9A64D-1788-4A06-81F0-C9B426F5FFB0}"/>
              </a:ext>
            </a:extLst>
          </p:cNvPr>
          <p:cNvSpPr>
            <a:spLocks noGrp="1"/>
          </p:cNvSpPr>
          <p:nvPr>
            <p:ph type="title"/>
          </p:nvPr>
        </p:nvSpPr>
        <p:spPr/>
        <p:txBody>
          <a:bodyPr/>
          <a:lstStyle/>
          <a:p>
            <a:r>
              <a:rPr lang="en-US" sz="3570" b="0" strike="noStrike" kern="1200" spc="-1" dirty="0" err="1">
                <a:solidFill>
                  <a:srgbClr val="FFFFFF"/>
                </a:solidFill>
                <a:uFill>
                  <a:solidFill>
                    <a:srgbClr val="FFFFFF"/>
                  </a:solidFill>
                </a:uFill>
                <a:latin typeface="Arial"/>
                <a:ea typeface="+mn-ea"/>
                <a:cs typeface="+mn-cs"/>
              </a:rPr>
              <a:t>Implicatii</a:t>
            </a:r>
            <a:r>
              <a:rPr lang="en-US" sz="3570" b="0" strike="noStrike" kern="1200" spc="-1" dirty="0">
                <a:solidFill>
                  <a:srgbClr val="FFFFFF"/>
                </a:solidFill>
                <a:uFill>
                  <a:solidFill>
                    <a:srgbClr val="FFFFFF"/>
                  </a:solidFill>
                </a:uFill>
                <a:latin typeface="Arial"/>
                <a:ea typeface="+mn-ea"/>
                <a:cs typeface="+mn-cs"/>
              </a:rPr>
              <a:t> ale </a:t>
            </a:r>
            <a:r>
              <a:rPr lang="en-US" sz="3570" kern="1200" spc="-1" dirty="0" err="1">
                <a:solidFill>
                  <a:srgbClr val="FFFFFF"/>
                </a:solidFill>
                <a:uFill>
                  <a:solidFill>
                    <a:srgbClr val="FFFFFF"/>
                  </a:solidFill>
                </a:uFill>
                <a:latin typeface="Arial"/>
                <a:ea typeface="+mn-ea"/>
                <a:cs typeface="+mn-cs"/>
              </a:rPr>
              <a:t>l</a:t>
            </a:r>
            <a:r>
              <a:rPr lang="en-US" sz="3570" b="0" strike="noStrike" kern="1200" spc="-1" dirty="0" err="1">
                <a:solidFill>
                  <a:srgbClr val="FFFFFF"/>
                </a:solidFill>
                <a:uFill>
                  <a:solidFill>
                    <a:srgbClr val="FFFFFF"/>
                  </a:solidFill>
                </a:uFill>
                <a:latin typeface="Arial"/>
                <a:ea typeface="+mn-ea"/>
                <a:cs typeface="+mn-cs"/>
              </a:rPr>
              <a:t>egii</a:t>
            </a:r>
            <a:r>
              <a:rPr lang="en-US" sz="3570" b="0" strike="noStrike" kern="1200" spc="-1" dirty="0">
                <a:solidFill>
                  <a:srgbClr val="FFFFFF"/>
                </a:solidFill>
                <a:uFill>
                  <a:solidFill>
                    <a:srgbClr val="FFFFFF"/>
                  </a:solidFill>
                </a:uFill>
                <a:latin typeface="Arial"/>
                <a:ea typeface="+mn-ea"/>
                <a:cs typeface="+mn-cs"/>
              </a:rPr>
              <a:t> </a:t>
            </a:r>
            <a:r>
              <a:rPr lang="en-US" sz="3570" b="0" strike="noStrike" kern="1200" spc="-1" dirty="0" err="1">
                <a:solidFill>
                  <a:srgbClr val="FFFFFF"/>
                </a:solidFill>
                <a:uFill>
                  <a:solidFill>
                    <a:srgbClr val="FFFFFF"/>
                  </a:solidFill>
                </a:uFill>
                <a:latin typeface="Arial"/>
                <a:ea typeface="+mn-ea"/>
                <a:cs typeface="+mn-cs"/>
              </a:rPr>
              <a:t>l</a:t>
            </a:r>
            <a:r>
              <a:rPr lang="en-US" sz="3570" kern="1200" spc="-1" dirty="0" err="1">
                <a:solidFill>
                  <a:srgbClr val="FFFFFF"/>
                </a:solidFill>
                <a:uFill>
                  <a:solidFill>
                    <a:srgbClr val="FFFFFF"/>
                  </a:solidFill>
                </a:uFill>
                <a:latin typeface="Arial"/>
                <a:ea typeface="+mn-ea"/>
                <a:cs typeface="+mn-cs"/>
              </a:rPr>
              <a:t>ui</a:t>
            </a:r>
            <a:r>
              <a:rPr lang="en-US" sz="3570" kern="1200" spc="-1" dirty="0">
                <a:solidFill>
                  <a:srgbClr val="FFFFFF"/>
                </a:solidFill>
                <a:uFill>
                  <a:solidFill>
                    <a:srgbClr val="FFFFFF"/>
                  </a:solidFill>
                </a:uFill>
                <a:latin typeface="Arial"/>
                <a:ea typeface="+mn-ea"/>
                <a:cs typeface="+mn-cs"/>
              </a:rPr>
              <a:t> Fitts</a:t>
            </a:r>
            <a:br>
              <a:rPr lang="en-GB" sz="1050" b="0" strike="noStrike" spc="-1" dirty="0">
                <a:solidFill>
                  <a:srgbClr val="000000"/>
                </a:solidFill>
                <a:uFill>
                  <a:solidFill>
                    <a:srgbClr val="FFFFFF"/>
                  </a:solidFill>
                </a:uFill>
                <a:latin typeface="Arial"/>
              </a:rPr>
            </a:br>
            <a:endParaRPr lang="en-US" dirty="0"/>
          </a:p>
        </p:txBody>
      </p:sp>
      <p:sp>
        <p:nvSpPr>
          <p:cNvPr id="3" name="Subtitlu 2">
            <a:extLst>
              <a:ext uri="{FF2B5EF4-FFF2-40B4-BE49-F238E27FC236}">
                <a16:creationId xmlns:a16="http://schemas.microsoft.com/office/drawing/2014/main" id="{D4D2FEE8-A441-457A-8363-734410E8607C}"/>
              </a:ext>
            </a:extLst>
          </p:cNvPr>
          <p:cNvSpPr>
            <a:spLocks noGrp="1"/>
          </p:cNvSpPr>
          <p:nvPr>
            <p:ph type="subTitle"/>
          </p:nvPr>
        </p:nvSpPr>
        <p:spPr>
          <a:xfrm>
            <a:off x="163512" y="1387475"/>
            <a:ext cx="9071640" cy="3287880"/>
          </a:xfrm>
        </p:spPr>
        <p:txBody>
          <a:bodyPr/>
          <a:lstStyle/>
          <a:p>
            <a:endParaRPr lang="en-US" dirty="0"/>
          </a:p>
          <a:p>
            <a:endParaRPr lang="en-US" dirty="0"/>
          </a:p>
          <a:p>
            <a:endParaRPr lang="en-US" dirty="0"/>
          </a:p>
          <a:p>
            <a:endParaRPr lang="en-US" dirty="0"/>
          </a:p>
        </p:txBody>
      </p:sp>
      <p:pic>
        <p:nvPicPr>
          <p:cNvPr id="5" name="Imagine 4">
            <a:extLst>
              <a:ext uri="{FF2B5EF4-FFF2-40B4-BE49-F238E27FC236}">
                <a16:creationId xmlns:a16="http://schemas.microsoft.com/office/drawing/2014/main" id="{A8AF722F-2983-4CF4-A0A1-86B2DF22A71C}"/>
              </a:ext>
            </a:extLst>
          </p:cNvPr>
          <p:cNvPicPr>
            <a:picLocks noChangeAspect="1"/>
          </p:cNvPicPr>
          <p:nvPr/>
        </p:nvPicPr>
        <p:blipFill>
          <a:blip r:embed="rId3"/>
          <a:stretch>
            <a:fillRect/>
          </a:stretch>
        </p:blipFill>
        <p:spPr>
          <a:xfrm>
            <a:off x="929813" y="1376086"/>
            <a:ext cx="7539037" cy="3903755"/>
          </a:xfrm>
          <a:prstGeom prst="rect">
            <a:avLst/>
          </a:prstGeom>
        </p:spPr>
      </p:pic>
    </p:spTree>
    <p:extLst>
      <p:ext uri="{BB962C8B-B14F-4D97-AF65-F5344CB8AC3E}">
        <p14:creationId xmlns:p14="http://schemas.microsoft.com/office/powerpoint/2010/main" val="1670610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7F9A64D-1788-4A06-81F0-C9B426F5FFB0}"/>
              </a:ext>
            </a:extLst>
          </p:cNvPr>
          <p:cNvSpPr>
            <a:spLocks noGrp="1"/>
          </p:cNvSpPr>
          <p:nvPr>
            <p:ph type="title"/>
          </p:nvPr>
        </p:nvSpPr>
        <p:spPr/>
        <p:txBody>
          <a:bodyPr/>
          <a:lstStyle/>
          <a:p>
            <a:r>
              <a:rPr lang="en-US" sz="3570" b="0" strike="noStrike" kern="1200" spc="-1" dirty="0" err="1">
                <a:solidFill>
                  <a:srgbClr val="FFFFFF"/>
                </a:solidFill>
                <a:uFill>
                  <a:solidFill>
                    <a:srgbClr val="FFFFFF"/>
                  </a:solidFill>
                </a:uFill>
                <a:latin typeface="Arial"/>
                <a:ea typeface="+mn-ea"/>
                <a:cs typeface="+mn-cs"/>
              </a:rPr>
              <a:t>Implicatii</a:t>
            </a:r>
            <a:r>
              <a:rPr lang="en-US" sz="3570" b="0" strike="noStrike" kern="1200" spc="-1" dirty="0">
                <a:solidFill>
                  <a:srgbClr val="FFFFFF"/>
                </a:solidFill>
                <a:uFill>
                  <a:solidFill>
                    <a:srgbClr val="FFFFFF"/>
                  </a:solidFill>
                </a:uFill>
                <a:latin typeface="Arial"/>
                <a:ea typeface="+mn-ea"/>
                <a:cs typeface="+mn-cs"/>
              </a:rPr>
              <a:t> ale </a:t>
            </a:r>
            <a:r>
              <a:rPr lang="en-US" sz="3570" kern="1200" spc="-1" dirty="0" err="1">
                <a:solidFill>
                  <a:srgbClr val="FFFFFF"/>
                </a:solidFill>
                <a:uFill>
                  <a:solidFill>
                    <a:srgbClr val="FFFFFF"/>
                  </a:solidFill>
                </a:uFill>
                <a:latin typeface="Arial"/>
                <a:ea typeface="+mn-ea"/>
                <a:cs typeface="+mn-cs"/>
              </a:rPr>
              <a:t>l</a:t>
            </a:r>
            <a:r>
              <a:rPr lang="en-US" sz="3570" b="0" strike="noStrike" kern="1200" spc="-1" dirty="0" err="1">
                <a:solidFill>
                  <a:srgbClr val="FFFFFF"/>
                </a:solidFill>
                <a:uFill>
                  <a:solidFill>
                    <a:srgbClr val="FFFFFF"/>
                  </a:solidFill>
                </a:uFill>
                <a:latin typeface="Arial"/>
                <a:ea typeface="+mn-ea"/>
                <a:cs typeface="+mn-cs"/>
              </a:rPr>
              <a:t>egii</a:t>
            </a:r>
            <a:r>
              <a:rPr lang="en-US" sz="3570" b="0" strike="noStrike" kern="1200" spc="-1" dirty="0">
                <a:solidFill>
                  <a:srgbClr val="FFFFFF"/>
                </a:solidFill>
                <a:uFill>
                  <a:solidFill>
                    <a:srgbClr val="FFFFFF"/>
                  </a:solidFill>
                </a:uFill>
                <a:latin typeface="Arial"/>
                <a:ea typeface="+mn-ea"/>
                <a:cs typeface="+mn-cs"/>
              </a:rPr>
              <a:t> </a:t>
            </a:r>
            <a:r>
              <a:rPr lang="en-US" sz="3570" b="0" strike="noStrike" kern="1200" spc="-1" dirty="0" err="1">
                <a:solidFill>
                  <a:srgbClr val="FFFFFF"/>
                </a:solidFill>
                <a:uFill>
                  <a:solidFill>
                    <a:srgbClr val="FFFFFF"/>
                  </a:solidFill>
                </a:uFill>
                <a:latin typeface="Arial"/>
                <a:ea typeface="+mn-ea"/>
                <a:cs typeface="+mn-cs"/>
              </a:rPr>
              <a:t>l</a:t>
            </a:r>
            <a:r>
              <a:rPr lang="en-US" sz="3570" kern="1200" spc="-1" dirty="0" err="1">
                <a:solidFill>
                  <a:srgbClr val="FFFFFF"/>
                </a:solidFill>
                <a:uFill>
                  <a:solidFill>
                    <a:srgbClr val="FFFFFF"/>
                  </a:solidFill>
                </a:uFill>
                <a:latin typeface="Arial"/>
                <a:ea typeface="+mn-ea"/>
                <a:cs typeface="+mn-cs"/>
              </a:rPr>
              <a:t>ui</a:t>
            </a:r>
            <a:r>
              <a:rPr lang="en-US" sz="3570" kern="1200" spc="-1" dirty="0">
                <a:solidFill>
                  <a:srgbClr val="FFFFFF"/>
                </a:solidFill>
                <a:uFill>
                  <a:solidFill>
                    <a:srgbClr val="FFFFFF"/>
                  </a:solidFill>
                </a:uFill>
                <a:latin typeface="Arial"/>
                <a:ea typeface="+mn-ea"/>
                <a:cs typeface="+mn-cs"/>
              </a:rPr>
              <a:t> Fitts</a:t>
            </a:r>
            <a:br>
              <a:rPr lang="en-GB" sz="1050" b="0" strike="noStrike" spc="-1" dirty="0">
                <a:solidFill>
                  <a:srgbClr val="000000"/>
                </a:solidFill>
                <a:uFill>
                  <a:solidFill>
                    <a:srgbClr val="FFFFFF"/>
                  </a:solidFill>
                </a:uFill>
                <a:latin typeface="Arial"/>
              </a:rPr>
            </a:br>
            <a:endParaRPr lang="en-US" dirty="0"/>
          </a:p>
        </p:txBody>
      </p:sp>
      <p:sp>
        <p:nvSpPr>
          <p:cNvPr id="3" name="Subtitlu 2">
            <a:extLst>
              <a:ext uri="{FF2B5EF4-FFF2-40B4-BE49-F238E27FC236}">
                <a16:creationId xmlns:a16="http://schemas.microsoft.com/office/drawing/2014/main" id="{D4D2FEE8-A441-457A-8363-734410E8607C}"/>
              </a:ext>
            </a:extLst>
          </p:cNvPr>
          <p:cNvSpPr>
            <a:spLocks noGrp="1"/>
          </p:cNvSpPr>
          <p:nvPr>
            <p:ph type="subTitle"/>
          </p:nvPr>
        </p:nvSpPr>
        <p:spPr>
          <a:xfrm>
            <a:off x="163512" y="1387475"/>
            <a:ext cx="9071640" cy="3287880"/>
          </a:xfrm>
        </p:spPr>
        <p:txBody>
          <a:bodyPr/>
          <a:lstStyle/>
          <a:p>
            <a:endParaRPr lang="en-US" dirty="0"/>
          </a:p>
          <a:p>
            <a:endParaRPr lang="en-US" dirty="0"/>
          </a:p>
          <a:p>
            <a:endParaRPr lang="en-US" dirty="0"/>
          </a:p>
          <a:p>
            <a:endParaRPr lang="en-US" dirty="0"/>
          </a:p>
        </p:txBody>
      </p:sp>
      <p:pic>
        <p:nvPicPr>
          <p:cNvPr id="4" name="Imagine 3">
            <a:extLst>
              <a:ext uri="{FF2B5EF4-FFF2-40B4-BE49-F238E27FC236}">
                <a16:creationId xmlns:a16="http://schemas.microsoft.com/office/drawing/2014/main" id="{734AFB3B-F219-466C-9D43-B4A032708E1F}"/>
              </a:ext>
            </a:extLst>
          </p:cNvPr>
          <p:cNvPicPr>
            <a:picLocks noChangeAspect="1"/>
          </p:cNvPicPr>
          <p:nvPr/>
        </p:nvPicPr>
        <p:blipFill>
          <a:blip r:embed="rId3"/>
          <a:stretch>
            <a:fillRect/>
          </a:stretch>
        </p:blipFill>
        <p:spPr>
          <a:xfrm>
            <a:off x="1230312" y="1387475"/>
            <a:ext cx="5634037" cy="4208281"/>
          </a:xfrm>
          <a:prstGeom prst="rect">
            <a:avLst/>
          </a:prstGeom>
        </p:spPr>
      </p:pic>
    </p:spTree>
    <p:extLst>
      <p:ext uri="{BB962C8B-B14F-4D97-AF65-F5344CB8AC3E}">
        <p14:creationId xmlns:p14="http://schemas.microsoft.com/office/powerpoint/2010/main" val="921116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7F9A64D-1788-4A06-81F0-C9B426F5FFB0}"/>
              </a:ext>
            </a:extLst>
          </p:cNvPr>
          <p:cNvSpPr>
            <a:spLocks noGrp="1"/>
          </p:cNvSpPr>
          <p:nvPr>
            <p:ph type="title"/>
          </p:nvPr>
        </p:nvSpPr>
        <p:spPr/>
        <p:txBody>
          <a:bodyPr/>
          <a:lstStyle/>
          <a:p>
            <a:r>
              <a:rPr lang="en-US" sz="3570" b="0" strike="noStrike" kern="1200" spc="-1" dirty="0" err="1">
                <a:solidFill>
                  <a:srgbClr val="FFFFFF"/>
                </a:solidFill>
                <a:uFill>
                  <a:solidFill>
                    <a:srgbClr val="FFFFFF"/>
                  </a:solidFill>
                </a:uFill>
                <a:latin typeface="Arial"/>
                <a:ea typeface="+mn-ea"/>
                <a:cs typeface="+mn-cs"/>
              </a:rPr>
              <a:t>Legea</a:t>
            </a:r>
            <a:r>
              <a:rPr lang="en-US" sz="3570" b="0" strike="noStrike" kern="1200" spc="-1" dirty="0">
                <a:solidFill>
                  <a:srgbClr val="FFFFFF"/>
                </a:solidFill>
                <a:uFill>
                  <a:solidFill>
                    <a:srgbClr val="FFFFFF"/>
                  </a:solidFill>
                </a:uFill>
                <a:latin typeface="Arial"/>
                <a:ea typeface="+mn-ea"/>
                <a:cs typeface="+mn-cs"/>
              </a:rPr>
              <a:t> Steering</a:t>
            </a:r>
            <a:br>
              <a:rPr lang="en-GB" sz="1050" b="0" strike="noStrike" spc="-1" dirty="0">
                <a:solidFill>
                  <a:srgbClr val="000000"/>
                </a:solidFill>
                <a:uFill>
                  <a:solidFill>
                    <a:srgbClr val="FFFFFF"/>
                  </a:solidFill>
                </a:uFill>
                <a:latin typeface="Arial"/>
              </a:rPr>
            </a:br>
            <a:endParaRPr lang="en-US" dirty="0"/>
          </a:p>
        </p:txBody>
      </p:sp>
      <p:sp>
        <p:nvSpPr>
          <p:cNvPr id="3" name="Subtitlu 2">
            <a:extLst>
              <a:ext uri="{FF2B5EF4-FFF2-40B4-BE49-F238E27FC236}">
                <a16:creationId xmlns:a16="http://schemas.microsoft.com/office/drawing/2014/main" id="{D4D2FEE8-A441-457A-8363-734410E8607C}"/>
              </a:ext>
            </a:extLst>
          </p:cNvPr>
          <p:cNvSpPr>
            <a:spLocks noGrp="1"/>
          </p:cNvSpPr>
          <p:nvPr>
            <p:ph type="subTitle"/>
          </p:nvPr>
        </p:nvSpPr>
        <p:spPr>
          <a:xfrm>
            <a:off x="163512" y="1387475"/>
            <a:ext cx="9071640" cy="3287880"/>
          </a:xfrm>
        </p:spPr>
        <p:txBody>
          <a:bodyPr/>
          <a:lstStyle/>
          <a:p>
            <a:endParaRPr lang="en-US" dirty="0"/>
          </a:p>
          <a:p>
            <a:endParaRPr lang="en-US" dirty="0"/>
          </a:p>
          <a:p>
            <a:endParaRPr lang="en-US" dirty="0"/>
          </a:p>
        </p:txBody>
      </p:sp>
      <p:pic>
        <p:nvPicPr>
          <p:cNvPr id="4" name="Imagine 3">
            <a:extLst>
              <a:ext uri="{FF2B5EF4-FFF2-40B4-BE49-F238E27FC236}">
                <a16:creationId xmlns:a16="http://schemas.microsoft.com/office/drawing/2014/main" id="{7B94C1B0-3391-4999-BF8A-C988687FB926}"/>
              </a:ext>
            </a:extLst>
          </p:cNvPr>
          <p:cNvPicPr>
            <a:picLocks noChangeAspect="1"/>
          </p:cNvPicPr>
          <p:nvPr/>
        </p:nvPicPr>
        <p:blipFill>
          <a:blip r:embed="rId3"/>
          <a:stretch>
            <a:fillRect/>
          </a:stretch>
        </p:blipFill>
        <p:spPr>
          <a:xfrm>
            <a:off x="1154112" y="1387475"/>
            <a:ext cx="6815137" cy="3999193"/>
          </a:xfrm>
          <a:prstGeom prst="rect">
            <a:avLst/>
          </a:prstGeom>
        </p:spPr>
      </p:pic>
    </p:spTree>
    <p:extLst>
      <p:ext uri="{BB962C8B-B14F-4D97-AF65-F5344CB8AC3E}">
        <p14:creationId xmlns:p14="http://schemas.microsoft.com/office/powerpoint/2010/main" val="340255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7F9A64D-1788-4A06-81F0-C9B426F5FFB0}"/>
              </a:ext>
            </a:extLst>
          </p:cNvPr>
          <p:cNvSpPr>
            <a:spLocks noGrp="1"/>
          </p:cNvSpPr>
          <p:nvPr>
            <p:ph type="title"/>
          </p:nvPr>
        </p:nvSpPr>
        <p:spPr/>
        <p:txBody>
          <a:bodyPr/>
          <a:lstStyle/>
          <a:p>
            <a:r>
              <a:rPr lang="en-US" sz="3570" b="0" strike="noStrike" kern="1200" spc="-1" dirty="0" err="1">
                <a:solidFill>
                  <a:srgbClr val="FFFFFF"/>
                </a:solidFill>
                <a:uFill>
                  <a:solidFill>
                    <a:srgbClr val="FFFFFF"/>
                  </a:solidFill>
                </a:uFill>
                <a:latin typeface="Arial"/>
                <a:ea typeface="+mn-ea"/>
                <a:cs typeface="+mn-cs"/>
              </a:rPr>
              <a:t>Legea</a:t>
            </a:r>
            <a:r>
              <a:rPr lang="en-US" sz="3570" b="0" strike="noStrike" kern="1200" spc="-1" dirty="0">
                <a:solidFill>
                  <a:srgbClr val="FFFFFF"/>
                </a:solidFill>
                <a:uFill>
                  <a:solidFill>
                    <a:srgbClr val="FFFFFF"/>
                  </a:solidFill>
                </a:uFill>
                <a:latin typeface="Arial"/>
                <a:ea typeface="+mn-ea"/>
                <a:cs typeface="+mn-cs"/>
              </a:rPr>
              <a:t> Steering</a:t>
            </a:r>
            <a:br>
              <a:rPr lang="en-GB" sz="1050" b="0" strike="noStrike" spc="-1" dirty="0">
                <a:solidFill>
                  <a:srgbClr val="000000"/>
                </a:solidFill>
                <a:uFill>
                  <a:solidFill>
                    <a:srgbClr val="FFFFFF"/>
                  </a:solidFill>
                </a:uFill>
                <a:latin typeface="Arial"/>
              </a:rPr>
            </a:br>
            <a:endParaRPr lang="en-US" dirty="0"/>
          </a:p>
        </p:txBody>
      </p:sp>
      <p:sp>
        <p:nvSpPr>
          <p:cNvPr id="3" name="Subtitlu 2">
            <a:extLst>
              <a:ext uri="{FF2B5EF4-FFF2-40B4-BE49-F238E27FC236}">
                <a16:creationId xmlns:a16="http://schemas.microsoft.com/office/drawing/2014/main" id="{D4D2FEE8-A441-457A-8363-734410E8607C}"/>
              </a:ext>
            </a:extLst>
          </p:cNvPr>
          <p:cNvSpPr>
            <a:spLocks noGrp="1"/>
          </p:cNvSpPr>
          <p:nvPr>
            <p:ph type="subTitle"/>
          </p:nvPr>
        </p:nvSpPr>
        <p:spPr>
          <a:xfrm>
            <a:off x="163512" y="1387475"/>
            <a:ext cx="9071640" cy="3287880"/>
          </a:xfrm>
        </p:spPr>
        <p:txBody>
          <a:bodyPr/>
          <a:lstStyle/>
          <a:p>
            <a:endParaRPr lang="en-US" dirty="0"/>
          </a:p>
          <a:p>
            <a:endParaRPr lang="en-US" dirty="0"/>
          </a:p>
          <a:p>
            <a:endParaRPr lang="en-US" dirty="0"/>
          </a:p>
        </p:txBody>
      </p:sp>
      <p:sp>
        <p:nvSpPr>
          <p:cNvPr id="5" name="Subtitlu 2">
            <a:extLst>
              <a:ext uri="{FF2B5EF4-FFF2-40B4-BE49-F238E27FC236}">
                <a16:creationId xmlns:a16="http://schemas.microsoft.com/office/drawing/2014/main" id="{F5008135-2728-4E37-B280-D0B8437397E6}"/>
              </a:ext>
            </a:extLst>
          </p:cNvPr>
          <p:cNvSpPr>
            <a:spLocks noGrp="1"/>
          </p:cNvSpPr>
          <p:nvPr>
            <p:ph type="subTitle"/>
          </p:nvPr>
        </p:nvSpPr>
        <p:spPr>
          <a:xfrm>
            <a:off x="174624" y="683820"/>
            <a:ext cx="9071640" cy="3287880"/>
          </a:xfrm>
        </p:spPr>
        <p:txBody>
          <a:bodyPr/>
          <a:lstStyle/>
          <a:p>
            <a:r>
              <a:rPr lang="en-US" dirty="0" err="1"/>
              <a:t>Meniurile</a:t>
            </a:r>
            <a:r>
              <a:rPr lang="en-US" dirty="0"/>
              <a:t> in </a:t>
            </a:r>
            <a:r>
              <a:rPr lang="en-US" dirty="0" err="1"/>
              <a:t>cascada</a:t>
            </a:r>
            <a:r>
              <a:rPr lang="en-US" dirty="0"/>
              <a:t> sunt </a:t>
            </a:r>
            <a:r>
              <a:rPr lang="en-US" dirty="0" err="1"/>
              <a:t>mai</a:t>
            </a:r>
            <a:r>
              <a:rPr lang="en-US" dirty="0"/>
              <a:t> </a:t>
            </a:r>
            <a:r>
              <a:rPr lang="en-US" dirty="0" err="1"/>
              <a:t>greu</a:t>
            </a:r>
            <a:r>
              <a:rPr lang="en-US" dirty="0"/>
              <a:t> de </a:t>
            </a:r>
            <a:r>
              <a:rPr lang="en-US" dirty="0" err="1"/>
              <a:t>utilizat</a:t>
            </a:r>
            <a:r>
              <a:rPr lang="en-US" dirty="0"/>
              <a:t> </a:t>
            </a:r>
            <a:r>
              <a:rPr lang="en-US" dirty="0" err="1"/>
              <a:t>deoarece</a:t>
            </a:r>
            <a:r>
              <a:rPr lang="en-US" dirty="0"/>
              <a:t> pointer-ul mouse-</a:t>
            </a:r>
            <a:r>
              <a:rPr lang="en-US" dirty="0" err="1"/>
              <a:t>ului</a:t>
            </a:r>
            <a:r>
              <a:rPr lang="en-US" dirty="0"/>
              <a:t> </a:t>
            </a:r>
            <a:r>
              <a:rPr lang="en-US" dirty="0" err="1"/>
              <a:t>trebuie</a:t>
            </a:r>
            <a:r>
              <a:rPr lang="en-US" dirty="0"/>
              <a:t> </a:t>
            </a:r>
            <a:r>
              <a:rPr lang="en-US" dirty="0" err="1"/>
              <a:t>mutat</a:t>
            </a:r>
            <a:r>
              <a:rPr lang="en-US" dirty="0"/>
              <a:t> ca </a:t>
            </a:r>
            <a:r>
              <a:rPr lang="en-US" dirty="0" err="1"/>
              <a:t>intr</a:t>
            </a:r>
            <a:r>
              <a:rPr lang="en-US" dirty="0"/>
              <a:t>-un </a:t>
            </a:r>
            <a:r>
              <a:rPr lang="en-US" dirty="0" err="1"/>
              <a:t>tunel</a:t>
            </a:r>
            <a:r>
              <a:rPr lang="en-US" dirty="0"/>
              <a:t> </a:t>
            </a:r>
            <a:r>
              <a:rPr lang="en-US" dirty="0" err="1"/>
              <a:t>ingust</a:t>
            </a:r>
            <a:endParaRPr lang="en-US" dirty="0"/>
          </a:p>
          <a:p>
            <a:pPr marL="285750" indent="-285750">
              <a:buFontTx/>
              <a:buChar char="-"/>
            </a:pPr>
            <a:endParaRPr lang="en-US" dirty="0"/>
          </a:p>
          <a:p>
            <a:endParaRPr lang="en-US" dirty="0"/>
          </a:p>
          <a:p>
            <a:endParaRPr lang="en-US" dirty="0"/>
          </a:p>
          <a:p>
            <a:endParaRPr lang="en-US" dirty="0"/>
          </a:p>
        </p:txBody>
      </p:sp>
      <p:pic>
        <p:nvPicPr>
          <p:cNvPr id="6" name="Imagine 5">
            <a:extLst>
              <a:ext uri="{FF2B5EF4-FFF2-40B4-BE49-F238E27FC236}">
                <a16:creationId xmlns:a16="http://schemas.microsoft.com/office/drawing/2014/main" id="{9A9AE148-EA8A-45AF-B4EA-37588343CB9B}"/>
              </a:ext>
            </a:extLst>
          </p:cNvPr>
          <p:cNvPicPr>
            <a:picLocks noChangeAspect="1"/>
          </p:cNvPicPr>
          <p:nvPr/>
        </p:nvPicPr>
        <p:blipFill>
          <a:blip r:embed="rId3"/>
          <a:stretch>
            <a:fillRect/>
          </a:stretch>
        </p:blipFill>
        <p:spPr>
          <a:xfrm>
            <a:off x="174624" y="2409883"/>
            <a:ext cx="4900709" cy="2501307"/>
          </a:xfrm>
          <a:prstGeom prst="rect">
            <a:avLst/>
          </a:prstGeom>
        </p:spPr>
      </p:pic>
      <p:pic>
        <p:nvPicPr>
          <p:cNvPr id="7" name="Imagine 6">
            <a:extLst>
              <a:ext uri="{FF2B5EF4-FFF2-40B4-BE49-F238E27FC236}">
                <a16:creationId xmlns:a16="http://schemas.microsoft.com/office/drawing/2014/main" id="{B5813625-4F9A-4A1C-900E-25B74C3298F1}"/>
              </a:ext>
            </a:extLst>
          </p:cNvPr>
          <p:cNvPicPr>
            <a:picLocks noChangeAspect="1"/>
          </p:cNvPicPr>
          <p:nvPr/>
        </p:nvPicPr>
        <p:blipFill>
          <a:blip r:embed="rId4"/>
          <a:stretch>
            <a:fillRect/>
          </a:stretch>
        </p:blipFill>
        <p:spPr>
          <a:xfrm>
            <a:off x="5192712" y="2073275"/>
            <a:ext cx="4386744" cy="3126281"/>
          </a:xfrm>
          <a:prstGeom prst="rect">
            <a:avLst/>
          </a:prstGeom>
        </p:spPr>
      </p:pic>
    </p:spTree>
    <p:extLst>
      <p:ext uri="{BB962C8B-B14F-4D97-AF65-F5344CB8AC3E}">
        <p14:creationId xmlns:p14="http://schemas.microsoft.com/office/powerpoint/2010/main" val="2450678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7F9A64D-1788-4A06-81F0-C9B426F5FFB0}"/>
              </a:ext>
            </a:extLst>
          </p:cNvPr>
          <p:cNvSpPr>
            <a:spLocks noGrp="1"/>
          </p:cNvSpPr>
          <p:nvPr>
            <p:ph type="title"/>
          </p:nvPr>
        </p:nvSpPr>
        <p:spPr/>
        <p:txBody>
          <a:bodyPr/>
          <a:lstStyle/>
          <a:p>
            <a:r>
              <a:rPr lang="en-US" sz="3570" b="0" strike="noStrike" kern="1200" spc="-1" dirty="0" err="1">
                <a:solidFill>
                  <a:srgbClr val="FFFFFF"/>
                </a:solidFill>
                <a:uFill>
                  <a:solidFill>
                    <a:srgbClr val="FFFFFF"/>
                  </a:solidFill>
                </a:uFill>
                <a:latin typeface="Arial"/>
                <a:ea typeface="+mn-ea"/>
                <a:cs typeface="+mn-cs"/>
              </a:rPr>
              <a:t>Legea</a:t>
            </a:r>
            <a:r>
              <a:rPr lang="en-US" sz="3570" b="0" strike="noStrike" kern="1200" spc="-1" dirty="0">
                <a:solidFill>
                  <a:srgbClr val="FFFFFF"/>
                </a:solidFill>
                <a:uFill>
                  <a:solidFill>
                    <a:srgbClr val="FFFFFF"/>
                  </a:solidFill>
                </a:uFill>
                <a:latin typeface="Arial"/>
                <a:ea typeface="+mn-ea"/>
                <a:cs typeface="+mn-cs"/>
              </a:rPr>
              <a:t> Steering</a:t>
            </a:r>
            <a:br>
              <a:rPr lang="en-GB" sz="1050" b="0" strike="noStrike" spc="-1" dirty="0">
                <a:solidFill>
                  <a:srgbClr val="000000"/>
                </a:solidFill>
                <a:uFill>
                  <a:solidFill>
                    <a:srgbClr val="FFFFFF"/>
                  </a:solidFill>
                </a:uFill>
                <a:latin typeface="Arial"/>
              </a:rPr>
            </a:br>
            <a:endParaRPr lang="en-US" dirty="0"/>
          </a:p>
        </p:txBody>
      </p:sp>
      <p:sp>
        <p:nvSpPr>
          <p:cNvPr id="3" name="Subtitlu 2">
            <a:extLst>
              <a:ext uri="{FF2B5EF4-FFF2-40B4-BE49-F238E27FC236}">
                <a16:creationId xmlns:a16="http://schemas.microsoft.com/office/drawing/2014/main" id="{D4D2FEE8-A441-457A-8363-734410E8607C}"/>
              </a:ext>
            </a:extLst>
          </p:cNvPr>
          <p:cNvSpPr>
            <a:spLocks noGrp="1"/>
          </p:cNvSpPr>
          <p:nvPr>
            <p:ph type="subTitle"/>
          </p:nvPr>
        </p:nvSpPr>
        <p:spPr>
          <a:xfrm>
            <a:off x="163512" y="1387475"/>
            <a:ext cx="9071640" cy="3287880"/>
          </a:xfrm>
        </p:spPr>
        <p:txBody>
          <a:bodyPr/>
          <a:lstStyle/>
          <a:p>
            <a:endParaRPr lang="en-US" dirty="0"/>
          </a:p>
          <a:p>
            <a:endParaRPr lang="en-US" dirty="0"/>
          </a:p>
          <a:p>
            <a:endParaRPr lang="en-US" dirty="0"/>
          </a:p>
        </p:txBody>
      </p:sp>
      <p:sp>
        <p:nvSpPr>
          <p:cNvPr id="5" name="Subtitlu 2">
            <a:extLst>
              <a:ext uri="{FF2B5EF4-FFF2-40B4-BE49-F238E27FC236}">
                <a16:creationId xmlns:a16="http://schemas.microsoft.com/office/drawing/2014/main" id="{F5008135-2728-4E37-B280-D0B8437397E6}"/>
              </a:ext>
            </a:extLst>
          </p:cNvPr>
          <p:cNvSpPr>
            <a:spLocks noGrp="1"/>
          </p:cNvSpPr>
          <p:nvPr>
            <p:ph type="subTitle"/>
          </p:nvPr>
        </p:nvSpPr>
        <p:spPr>
          <a:xfrm>
            <a:off x="174624" y="683820"/>
            <a:ext cx="9071640" cy="3287880"/>
          </a:xfrm>
        </p:spPr>
        <p:txBody>
          <a:bodyPr/>
          <a:lstStyle/>
          <a:p>
            <a:r>
              <a:rPr lang="en-US" dirty="0"/>
              <a:t>- O </a:t>
            </a:r>
            <a:r>
              <a:rPr lang="en-US" dirty="0" err="1"/>
              <a:t>metoda</a:t>
            </a:r>
            <a:r>
              <a:rPr lang="en-US" dirty="0"/>
              <a:t> de a </a:t>
            </a:r>
            <a:r>
              <a:rPr lang="en-US" dirty="0" err="1"/>
              <a:t>creste</a:t>
            </a:r>
            <a:r>
              <a:rPr lang="en-US" dirty="0"/>
              <a:t> </a:t>
            </a:r>
            <a:r>
              <a:rPr lang="en-US" dirty="0" err="1"/>
              <a:t>timpul</a:t>
            </a:r>
            <a:r>
              <a:rPr lang="en-US" dirty="0"/>
              <a:t> de </a:t>
            </a:r>
            <a:r>
              <a:rPr lang="en-US" dirty="0" err="1"/>
              <a:t>acces</a:t>
            </a:r>
            <a:r>
              <a:rPr lang="en-US" dirty="0"/>
              <a:t> al </a:t>
            </a:r>
            <a:r>
              <a:rPr lang="en-US" dirty="0" err="1"/>
              <a:t>meniurilor</a:t>
            </a:r>
            <a:r>
              <a:rPr lang="en-US" dirty="0"/>
              <a:t> in </a:t>
            </a:r>
            <a:r>
              <a:rPr lang="en-US" dirty="0" err="1"/>
              <a:t>cascada</a:t>
            </a:r>
            <a:r>
              <a:rPr lang="en-US" dirty="0"/>
              <a:t> </a:t>
            </a:r>
            <a:r>
              <a:rPr lang="en-US" dirty="0" err="1"/>
              <a:t>este</a:t>
            </a:r>
            <a:r>
              <a:rPr lang="en-US" dirty="0"/>
              <a:t> </a:t>
            </a:r>
            <a:r>
              <a:rPr lang="en-US" dirty="0" err="1"/>
              <a:t>marirea</a:t>
            </a:r>
            <a:r>
              <a:rPr lang="en-US" dirty="0"/>
              <a:t> </a:t>
            </a:r>
            <a:r>
              <a:rPr lang="en-US" dirty="0" err="1"/>
              <a:t>zonei</a:t>
            </a:r>
            <a:r>
              <a:rPr lang="en-US" dirty="0"/>
              <a:t> de </a:t>
            </a:r>
            <a:r>
              <a:rPr lang="en-US" dirty="0" err="1"/>
              <a:t>activare</a:t>
            </a:r>
            <a:endParaRPr lang="en-US" dirty="0"/>
          </a:p>
          <a:p>
            <a:pPr marL="285750" indent="-285750">
              <a:buFontTx/>
              <a:buChar char="-"/>
            </a:pPr>
            <a:endParaRPr lang="en-US" dirty="0"/>
          </a:p>
          <a:p>
            <a:endParaRPr lang="en-US" dirty="0"/>
          </a:p>
          <a:p>
            <a:endParaRPr lang="en-US" dirty="0"/>
          </a:p>
          <a:p>
            <a:endParaRPr lang="en-US" dirty="0"/>
          </a:p>
        </p:txBody>
      </p:sp>
      <p:pic>
        <p:nvPicPr>
          <p:cNvPr id="4" name="Imagine 3">
            <a:extLst>
              <a:ext uri="{FF2B5EF4-FFF2-40B4-BE49-F238E27FC236}">
                <a16:creationId xmlns:a16="http://schemas.microsoft.com/office/drawing/2014/main" id="{2A33D7BD-556B-4CAA-BDBD-B3969225F43E}"/>
              </a:ext>
            </a:extLst>
          </p:cNvPr>
          <p:cNvPicPr>
            <a:picLocks noChangeAspect="1"/>
          </p:cNvPicPr>
          <p:nvPr/>
        </p:nvPicPr>
        <p:blipFill>
          <a:blip r:embed="rId3"/>
          <a:stretch>
            <a:fillRect/>
          </a:stretch>
        </p:blipFill>
        <p:spPr>
          <a:xfrm>
            <a:off x="152400" y="2149475"/>
            <a:ext cx="4895850" cy="3057525"/>
          </a:xfrm>
          <a:prstGeom prst="rect">
            <a:avLst/>
          </a:prstGeom>
        </p:spPr>
      </p:pic>
      <p:pic>
        <p:nvPicPr>
          <p:cNvPr id="8" name="Imagine 7">
            <a:extLst>
              <a:ext uri="{FF2B5EF4-FFF2-40B4-BE49-F238E27FC236}">
                <a16:creationId xmlns:a16="http://schemas.microsoft.com/office/drawing/2014/main" id="{76F0895C-80E0-4484-82D8-29886FB6C4CE}"/>
              </a:ext>
            </a:extLst>
          </p:cNvPr>
          <p:cNvPicPr>
            <a:picLocks noChangeAspect="1"/>
          </p:cNvPicPr>
          <p:nvPr/>
        </p:nvPicPr>
        <p:blipFill>
          <a:blip r:embed="rId4"/>
          <a:stretch>
            <a:fillRect/>
          </a:stretch>
        </p:blipFill>
        <p:spPr>
          <a:xfrm>
            <a:off x="5421312" y="2073275"/>
            <a:ext cx="3590925" cy="2962275"/>
          </a:xfrm>
          <a:prstGeom prst="rect">
            <a:avLst/>
          </a:prstGeom>
        </p:spPr>
      </p:pic>
    </p:spTree>
    <p:extLst>
      <p:ext uri="{BB962C8B-B14F-4D97-AF65-F5344CB8AC3E}">
        <p14:creationId xmlns:p14="http://schemas.microsoft.com/office/powerpoint/2010/main" val="139184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7F9A64D-1788-4A06-81F0-C9B426F5FFB0}"/>
              </a:ext>
            </a:extLst>
          </p:cNvPr>
          <p:cNvSpPr>
            <a:spLocks noGrp="1"/>
          </p:cNvSpPr>
          <p:nvPr>
            <p:ph type="title"/>
          </p:nvPr>
        </p:nvSpPr>
        <p:spPr/>
        <p:txBody>
          <a:bodyPr/>
          <a:lstStyle/>
          <a:p>
            <a:r>
              <a:rPr lang="en-US" sz="3570" b="0" strike="noStrike" kern="1200" spc="-1" dirty="0">
                <a:solidFill>
                  <a:srgbClr val="FFFFFF"/>
                </a:solidFill>
                <a:uFill>
                  <a:solidFill>
                    <a:srgbClr val="FFFFFF"/>
                  </a:solidFill>
                </a:uFill>
                <a:latin typeface="Arial"/>
                <a:ea typeface="+mn-ea"/>
                <a:cs typeface="+mn-cs"/>
              </a:rPr>
              <a:t>Cum </a:t>
            </a:r>
            <a:r>
              <a:rPr lang="en-US" sz="3570" kern="1200" spc="-1" dirty="0">
                <a:solidFill>
                  <a:srgbClr val="FFFFFF"/>
                </a:solidFill>
                <a:uFill>
                  <a:solidFill>
                    <a:srgbClr val="FFFFFF"/>
                  </a:solidFill>
                </a:uFill>
                <a:latin typeface="Arial"/>
                <a:ea typeface="+mn-ea"/>
                <a:cs typeface="+mn-cs"/>
              </a:rPr>
              <a:t>se </a:t>
            </a:r>
            <a:r>
              <a:rPr lang="en-US" sz="3570" kern="1200" spc="-1" dirty="0" err="1">
                <a:solidFill>
                  <a:srgbClr val="FFFFFF"/>
                </a:solidFill>
                <a:uFill>
                  <a:solidFill>
                    <a:srgbClr val="FFFFFF"/>
                  </a:solidFill>
                </a:uFill>
                <a:latin typeface="Arial"/>
                <a:ea typeface="+mn-ea"/>
                <a:cs typeface="+mn-cs"/>
              </a:rPr>
              <a:t>poate</a:t>
            </a:r>
            <a:r>
              <a:rPr lang="en-US" sz="3570" kern="1200" spc="-1" dirty="0">
                <a:solidFill>
                  <a:srgbClr val="FFFFFF"/>
                </a:solidFill>
                <a:uFill>
                  <a:solidFill>
                    <a:srgbClr val="FFFFFF"/>
                  </a:solidFill>
                </a:uFill>
                <a:latin typeface="Arial"/>
                <a:ea typeface="+mn-ea"/>
                <a:cs typeface="+mn-cs"/>
              </a:rPr>
              <a:t> </a:t>
            </a:r>
            <a:r>
              <a:rPr lang="en-US" sz="3570" kern="1200" spc="-1" dirty="0" err="1">
                <a:solidFill>
                  <a:srgbClr val="FFFFFF"/>
                </a:solidFill>
                <a:uFill>
                  <a:solidFill>
                    <a:srgbClr val="FFFFFF"/>
                  </a:solidFill>
                </a:uFill>
                <a:latin typeface="Arial"/>
                <a:ea typeface="+mn-ea"/>
                <a:cs typeface="+mn-cs"/>
              </a:rPr>
              <a:t>imbunatati</a:t>
            </a:r>
            <a:r>
              <a:rPr lang="en-US" sz="3570" kern="1200" spc="-1" dirty="0">
                <a:solidFill>
                  <a:srgbClr val="FFFFFF"/>
                </a:solidFill>
                <a:uFill>
                  <a:solidFill>
                    <a:srgbClr val="FFFFFF"/>
                  </a:solidFill>
                </a:uFill>
                <a:latin typeface="Arial"/>
                <a:ea typeface="+mn-ea"/>
                <a:cs typeface="+mn-cs"/>
              </a:rPr>
              <a:t> </a:t>
            </a:r>
            <a:r>
              <a:rPr lang="en-US" sz="3570" kern="1200" spc="-1" dirty="0" err="1">
                <a:solidFill>
                  <a:srgbClr val="FFFFFF"/>
                </a:solidFill>
                <a:uFill>
                  <a:solidFill>
                    <a:srgbClr val="FFFFFF"/>
                  </a:solidFill>
                </a:uFill>
                <a:latin typeface="Arial"/>
                <a:ea typeface="+mn-ea"/>
                <a:cs typeface="+mn-cs"/>
              </a:rPr>
              <a:t>eficienta</a:t>
            </a:r>
            <a:r>
              <a:rPr lang="en-US" sz="3570" kern="1200" spc="-1" dirty="0">
                <a:solidFill>
                  <a:srgbClr val="FFFFFF"/>
                </a:solidFill>
                <a:uFill>
                  <a:solidFill>
                    <a:srgbClr val="FFFFFF"/>
                  </a:solidFill>
                </a:uFill>
                <a:latin typeface="Arial"/>
                <a:ea typeface="+mn-ea"/>
                <a:cs typeface="+mn-cs"/>
              </a:rPr>
              <a:t> </a:t>
            </a:r>
            <a:r>
              <a:rPr lang="en-US" sz="3570" kern="1200" spc="-1" dirty="0" err="1">
                <a:solidFill>
                  <a:srgbClr val="FFFFFF"/>
                </a:solidFill>
                <a:uFill>
                  <a:solidFill>
                    <a:srgbClr val="FFFFFF"/>
                  </a:solidFill>
                </a:uFill>
                <a:latin typeface="Arial"/>
                <a:ea typeface="+mn-ea"/>
                <a:cs typeface="+mn-cs"/>
              </a:rPr>
              <a:t>miscarii</a:t>
            </a:r>
            <a:r>
              <a:rPr lang="en-US" sz="3570" kern="1200" spc="-1" dirty="0">
                <a:solidFill>
                  <a:srgbClr val="FFFFFF"/>
                </a:solidFill>
                <a:uFill>
                  <a:solidFill>
                    <a:srgbClr val="FFFFFF"/>
                  </a:solidFill>
                </a:uFill>
                <a:latin typeface="Arial"/>
                <a:ea typeface="+mn-ea"/>
                <a:cs typeface="+mn-cs"/>
              </a:rPr>
              <a:t> mouse-</a:t>
            </a:r>
            <a:r>
              <a:rPr lang="en-US" sz="3570" kern="1200" spc="-1" dirty="0" err="1">
                <a:solidFill>
                  <a:srgbClr val="FFFFFF"/>
                </a:solidFill>
                <a:uFill>
                  <a:solidFill>
                    <a:srgbClr val="FFFFFF"/>
                  </a:solidFill>
                </a:uFill>
                <a:latin typeface="Arial"/>
                <a:ea typeface="+mn-ea"/>
                <a:cs typeface="+mn-cs"/>
              </a:rPr>
              <a:t>ului</a:t>
            </a:r>
            <a:br>
              <a:rPr lang="en-GB" sz="1050" b="0" strike="noStrike" spc="-1" dirty="0">
                <a:solidFill>
                  <a:srgbClr val="000000"/>
                </a:solidFill>
                <a:uFill>
                  <a:solidFill>
                    <a:srgbClr val="FFFFFF"/>
                  </a:solidFill>
                </a:uFill>
                <a:latin typeface="Arial"/>
              </a:rPr>
            </a:br>
            <a:endParaRPr lang="en-US" dirty="0"/>
          </a:p>
        </p:txBody>
      </p:sp>
      <p:sp>
        <p:nvSpPr>
          <p:cNvPr id="3" name="Subtitlu 2">
            <a:extLst>
              <a:ext uri="{FF2B5EF4-FFF2-40B4-BE49-F238E27FC236}">
                <a16:creationId xmlns:a16="http://schemas.microsoft.com/office/drawing/2014/main" id="{D4D2FEE8-A441-457A-8363-734410E8607C}"/>
              </a:ext>
            </a:extLst>
          </p:cNvPr>
          <p:cNvSpPr>
            <a:spLocks noGrp="1"/>
          </p:cNvSpPr>
          <p:nvPr>
            <p:ph type="subTitle"/>
          </p:nvPr>
        </p:nvSpPr>
        <p:spPr>
          <a:xfrm>
            <a:off x="163512" y="1387475"/>
            <a:ext cx="9071640" cy="3287880"/>
          </a:xfrm>
        </p:spPr>
        <p:txBody>
          <a:bodyPr/>
          <a:lstStyle/>
          <a:p>
            <a:endParaRPr lang="en-US" dirty="0"/>
          </a:p>
          <a:p>
            <a:endParaRPr lang="en-US" dirty="0"/>
          </a:p>
          <a:p>
            <a:endParaRPr lang="en-US" dirty="0"/>
          </a:p>
        </p:txBody>
      </p:sp>
      <p:sp>
        <p:nvSpPr>
          <p:cNvPr id="5" name="Subtitlu 2">
            <a:extLst>
              <a:ext uri="{FF2B5EF4-FFF2-40B4-BE49-F238E27FC236}">
                <a16:creationId xmlns:a16="http://schemas.microsoft.com/office/drawing/2014/main" id="{F5008135-2728-4E37-B280-D0B8437397E6}"/>
              </a:ext>
            </a:extLst>
          </p:cNvPr>
          <p:cNvSpPr>
            <a:spLocks noGrp="1"/>
          </p:cNvSpPr>
          <p:nvPr>
            <p:ph type="subTitle"/>
          </p:nvPr>
        </p:nvSpPr>
        <p:spPr>
          <a:xfrm>
            <a:off x="239712" y="2073275"/>
            <a:ext cx="9071640" cy="3287880"/>
          </a:xfrm>
        </p:spPr>
        <p:txBody>
          <a:bodyPr/>
          <a:lstStyle/>
          <a:p>
            <a:pPr marL="285750" indent="-285750">
              <a:buFontTx/>
              <a:buChar char="-"/>
            </a:pPr>
            <a:r>
              <a:rPr lang="en-US" dirty="0"/>
              <a:t>Zona target </a:t>
            </a:r>
            <a:r>
              <a:rPr lang="en-US" dirty="0" err="1"/>
              <a:t>sa</a:t>
            </a:r>
            <a:r>
              <a:rPr lang="en-US" dirty="0"/>
              <a:t> fie cat </a:t>
            </a:r>
            <a:r>
              <a:rPr lang="en-US" dirty="0" err="1"/>
              <a:t>mai</a:t>
            </a:r>
            <a:r>
              <a:rPr lang="en-US" dirty="0"/>
              <a:t> mare (Size)</a:t>
            </a:r>
          </a:p>
          <a:p>
            <a:pPr marL="285750" indent="-285750">
              <a:buFontTx/>
              <a:buChar char="-"/>
            </a:pPr>
            <a:r>
              <a:rPr lang="en-US" dirty="0"/>
              <a:t>Zone </a:t>
            </a:r>
            <a:r>
              <a:rPr lang="en-US" dirty="0" err="1"/>
              <a:t>tinte</a:t>
            </a:r>
            <a:r>
              <a:rPr lang="en-US" dirty="0"/>
              <a:t> </a:t>
            </a:r>
            <a:r>
              <a:rPr lang="en-US" dirty="0" err="1"/>
              <a:t>asemanatoare</a:t>
            </a:r>
            <a:r>
              <a:rPr lang="en-US" dirty="0"/>
              <a:t> </a:t>
            </a:r>
            <a:r>
              <a:rPr lang="en-US" dirty="0" err="1"/>
              <a:t>sa</a:t>
            </a:r>
            <a:r>
              <a:rPr lang="en-US" dirty="0"/>
              <a:t> fie </a:t>
            </a:r>
            <a:r>
              <a:rPr lang="en-US" dirty="0" err="1"/>
              <a:t>plasate</a:t>
            </a:r>
            <a:r>
              <a:rPr lang="en-US" dirty="0"/>
              <a:t> in </a:t>
            </a:r>
            <a:r>
              <a:rPr lang="en-US" dirty="0" err="1"/>
              <a:t>aceeasi</a:t>
            </a:r>
            <a:r>
              <a:rPr lang="en-US" dirty="0"/>
              <a:t> zona a </a:t>
            </a:r>
            <a:r>
              <a:rPr lang="en-US" dirty="0" err="1"/>
              <a:t>ecranului</a:t>
            </a:r>
            <a:endParaRPr lang="en-US" dirty="0"/>
          </a:p>
          <a:p>
            <a:pPr marL="285750" indent="-285750">
              <a:buFontTx/>
              <a:buChar char="-"/>
            </a:pPr>
            <a:r>
              <a:rPr lang="en-US" dirty="0" err="1"/>
              <a:t>Fara</a:t>
            </a:r>
            <a:r>
              <a:rPr lang="en-US" dirty="0"/>
              <a:t> zone inactive (care nu pot fi activate </a:t>
            </a:r>
            <a:r>
              <a:rPr lang="en-US" dirty="0" err="1"/>
              <a:t>prin</a:t>
            </a:r>
            <a:r>
              <a:rPr lang="en-US" dirty="0"/>
              <a:t> click-</a:t>
            </a:r>
            <a:r>
              <a:rPr lang="en-US" dirty="0" err="1"/>
              <a:t>uri</a:t>
            </a:r>
            <a:r>
              <a:rPr lang="en-US" dirty="0"/>
              <a:t>) in </a:t>
            </a:r>
            <a:r>
              <a:rPr lang="en-US" dirty="0" err="1"/>
              <a:t>zonele</a:t>
            </a:r>
            <a:r>
              <a:rPr lang="en-US" dirty="0"/>
              <a:t> </a:t>
            </a:r>
            <a:r>
              <a:rPr lang="en-US" dirty="0" err="1"/>
              <a:t>importante</a:t>
            </a:r>
            <a:r>
              <a:rPr lang="en-US" dirty="0"/>
              <a:t> ale </a:t>
            </a:r>
            <a:r>
              <a:rPr lang="en-US" dirty="0" err="1"/>
              <a:t>ecranului</a:t>
            </a:r>
            <a:endParaRPr lang="en-US" dirty="0"/>
          </a:p>
          <a:p>
            <a:pPr marL="285750" indent="-285750">
              <a:buFontTx/>
              <a:buChar char="-"/>
            </a:pPr>
            <a:r>
              <a:rPr lang="en-US" dirty="0" err="1"/>
              <a:t>Evitarea</a:t>
            </a:r>
            <a:r>
              <a:rPr lang="en-US" dirty="0"/>
              <a:t> pe cat se </a:t>
            </a:r>
            <a:r>
              <a:rPr lang="en-US" dirty="0" err="1"/>
              <a:t>poate</a:t>
            </a:r>
            <a:r>
              <a:rPr lang="en-US" dirty="0"/>
              <a:t> a </a:t>
            </a:r>
            <a:r>
              <a:rPr lang="en-US" dirty="0" err="1"/>
              <a:t>meniurilor</a:t>
            </a:r>
            <a:r>
              <a:rPr lang="en-US" dirty="0"/>
              <a:t> </a:t>
            </a:r>
            <a:r>
              <a:rPr lang="en-US" dirty="0" err="1"/>
              <a:t>cascada</a:t>
            </a:r>
            <a:endParaRPr lang="en-US" dirty="0"/>
          </a:p>
          <a:p>
            <a:pPr marL="285750" indent="-285750">
              <a:buFontTx/>
              <a:buChar char="-"/>
            </a:pPr>
            <a:r>
              <a:rPr lang="en-US" dirty="0" err="1"/>
              <a:t>Adaugarea</a:t>
            </a:r>
            <a:r>
              <a:rPr lang="en-US" dirty="0"/>
              <a:t> de </a:t>
            </a:r>
            <a:r>
              <a:rPr lang="en-US" dirty="0" err="1"/>
              <a:t>scurtaturi</a:t>
            </a:r>
            <a:r>
              <a:rPr lang="en-US" dirty="0"/>
              <a:t> (keyboard shortcuts), menu accelerator</a:t>
            </a:r>
          </a:p>
          <a:p>
            <a:pPr marL="285750" indent="-285750">
              <a:buFontTx/>
              <a:buChar char="-"/>
            </a:pPr>
            <a:r>
              <a:rPr lang="en-US" dirty="0" err="1"/>
              <a:t>Agregarea</a:t>
            </a:r>
            <a:r>
              <a:rPr lang="en-US" dirty="0"/>
              <a:t> </a:t>
            </a:r>
            <a:r>
              <a:rPr lang="en-US" dirty="0" err="1"/>
              <a:t>comenzilor</a:t>
            </a:r>
            <a:endParaRPr lang="en-US" dirty="0"/>
          </a:p>
          <a:p>
            <a:pPr marL="285750" indent="-285750">
              <a:buFontTx/>
              <a:buChar char="-"/>
            </a:pPr>
            <a:r>
              <a:rPr lang="en-US" dirty="0" err="1"/>
              <a:t>Anticiparea</a:t>
            </a:r>
            <a:r>
              <a:rPr lang="en-US" dirty="0"/>
              <a:t> </a:t>
            </a:r>
            <a:r>
              <a:rPr lang="en-US" dirty="0" err="1"/>
              <a:t>actiunior</a:t>
            </a:r>
            <a:r>
              <a:rPr lang="en-US" dirty="0"/>
              <a:t> </a:t>
            </a:r>
            <a:r>
              <a:rPr lang="en-US" dirty="0" err="1"/>
              <a:t>utilizatorilor</a:t>
            </a:r>
            <a:r>
              <a:rPr lang="en-US" dirty="0"/>
              <a:t> </a:t>
            </a:r>
            <a:r>
              <a:rPr lang="en-US" dirty="0" err="1"/>
              <a:t>si</a:t>
            </a:r>
            <a:r>
              <a:rPr lang="en-US" dirty="0"/>
              <a:t> </a:t>
            </a:r>
            <a:r>
              <a:rPr lang="en-US" dirty="0" err="1"/>
              <a:t>oferirea</a:t>
            </a:r>
            <a:r>
              <a:rPr lang="en-US" dirty="0"/>
              <a:t> </a:t>
            </a:r>
            <a:r>
              <a:rPr lang="en-US" dirty="0" err="1"/>
              <a:t>acestor</a:t>
            </a:r>
            <a:r>
              <a:rPr lang="en-US" dirty="0"/>
              <a:t> </a:t>
            </a:r>
            <a:r>
              <a:rPr lang="en-US" dirty="0" err="1"/>
              <a:t>actiuni</a:t>
            </a:r>
            <a:r>
              <a:rPr lang="en-US" dirty="0"/>
              <a:t> implicit</a:t>
            </a:r>
          </a:p>
          <a:p>
            <a:pPr marL="285750" indent="-285750">
              <a:buFontTx/>
              <a:buChar char="-"/>
            </a:pPr>
            <a:r>
              <a:rPr lang="en-US" dirty="0" err="1"/>
              <a:t>Mentinerea</a:t>
            </a:r>
            <a:r>
              <a:rPr lang="en-US" dirty="0"/>
              <a:t> </a:t>
            </a:r>
            <a:r>
              <a:rPr lang="en-US" dirty="0" err="1"/>
              <a:t>unui</a:t>
            </a:r>
            <a:r>
              <a:rPr lang="en-US" dirty="0"/>
              <a:t> </a:t>
            </a:r>
            <a:r>
              <a:rPr lang="en-US" dirty="0" err="1"/>
              <a:t>istoric</a:t>
            </a:r>
            <a:r>
              <a:rPr lang="en-US" dirty="0"/>
              <a:t> (ex: “Open recent project”)</a:t>
            </a:r>
          </a:p>
          <a:p>
            <a:pPr marL="285750" indent="-285750">
              <a:buFontTx/>
              <a:buChar char="-"/>
            </a:pPr>
            <a:r>
              <a:rPr lang="en-US" dirty="0" err="1"/>
              <a:t>Anticiparea</a:t>
            </a: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394802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7F9A64D-1788-4A06-81F0-C9B426F5FFB0}"/>
              </a:ext>
            </a:extLst>
          </p:cNvPr>
          <p:cNvSpPr>
            <a:spLocks noGrp="1"/>
          </p:cNvSpPr>
          <p:nvPr>
            <p:ph type="title"/>
          </p:nvPr>
        </p:nvSpPr>
        <p:spPr/>
        <p:txBody>
          <a:bodyPr/>
          <a:lstStyle/>
          <a:p>
            <a:r>
              <a:rPr lang="en-US" sz="3570" b="0" strike="noStrike" kern="1200" spc="-1" dirty="0">
                <a:solidFill>
                  <a:srgbClr val="FFFFFF"/>
                </a:solidFill>
                <a:uFill>
                  <a:solidFill>
                    <a:srgbClr val="FFFFFF"/>
                  </a:solidFill>
                </a:uFill>
                <a:latin typeface="Arial"/>
                <a:ea typeface="+mn-ea"/>
                <a:cs typeface="+mn-cs"/>
              </a:rPr>
              <a:t>Cum </a:t>
            </a:r>
            <a:r>
              <a:rPr lang="en-US" sz="3570" kern="1200" spc="-1" dirty="0">
                <a:solidFill>
                  <a:srgbClr val="FFFFFF"/>
                </a:solidFill>
                <a:uFill>
                  <a:solidFill>
                    <a:srgbClr val="FFFFFF"/>
                  </a:solidFill>
                </a:uFill>
                <a:latin typeface="Arial"/>
                <a:ea typeface="+mn-ea"/>
                <a:cs typeface="+mn-cs"/>
              </a:rPr>
              <a:t>se </a:t>
            </a:r>
            <a:r>
              <a:rPr lang="en-US" sz="3570" kern="1200" spc="-1" dirty="0" err="1">
                <a:solidFill>
                  <a:srgbClr val="FFFFFF"/>
                </a:solidFill>
                <a:uFill>
                  <a:solidFill>
                    <a:srgbClr val="FFFFFF"/>
                  </a:solidFill>
                </a:uFill>
                <a:latin typeface="Arial"/>
                <a:ea typeface="+mn-ea"/>
                <a:cs typeface="+mn-cs"/>
              </a:rPr>
              <a:t>poate</a:t>
            </a:r>
            <a:r>
              <a:rPr lang="en-US" sz="3570" kern="1200" spc="-1" dirty="0">
                <a:solidFill>
                  <a:srgbClr val="FFFFFF"/>
                </a:solidFill>
                <a:uFill>
                  <a:solidFill>
                    <a:srgbClr val="FFFFFF"/>
                  </a:solidFill>
                </a:uFill>
                <a:latin typeface="Arial"/>
                <a:ea typeface="+mn-ea"/>
                <a:cs typeface="+mn-cs"/>
              </a:rPr>
              <a:t> </a:t>
            </a:r>
            <a:r>
              <a:rPr lang="en-US" sz="3570" kern="1200" spc="-1" dirty="0" err="1">
                <a:solidFill>
                  <a:srgbClr val="FFFFFF"/>
                </a:solidFill>
                <a:uFill>
                  <a:solidFill>
                    <a:srgbClr val="FFFFFF"/>
                  </a:solidFill>
                </a:uFill>
                <a:latin typeface="Arial"/>
                <a:ea typeface="+mn-ea"/>
                <a:cs typeface="+mn-cs"/>
              </a:rPr>
              <a:t>imbunatati</a:t>
            </a:r>
            <a:r>
              <a:rPr lang="en-US" sz="3570" kern="1200" spc="-1" dirty="0">
                <a:solidFill>
                  <a:srgbClr val="FFFFFF"/>
                </a:solidFill>
                <a:uFill>
                  <a:solidFill>
                    <a:srgbClr val="FFFFFF"/>
                  </a:solidFill>
                </a:uFill>
                <a:latin typeface="Arial"/>
                <a:ea typeface="+mn-ea"/>
                <a:cs typeface="+mn-cs"/>
              </a:rPr>
              <a:t> </a:t>
            </a:r>
            <a:r>
              <a:rPr lang="en-US" sz="3570" kern="1200" spc="-1" dirty="0" err="1">
                <a:solidFill>
                  <a:srgbClr val="FFFFFF"/>
                </a:solidFill>
                <a:uFill>
                  <a:solidFill>
                    <a:srgbClr val="FFFFFF"/>
                  </a:solidFill>
                </a:uFill>
                <a:latin typeface="Arial"/>
                <a:ea typeface="+mn-ea"/>
                <a:cs typeface="+mn-cs"/>
              </a:rPr>
              <a:t>eficienta</a:t>
            </a:r>
            <a:r>
              <a:rPr lang="en-US" sz="3570" kern="1200" spc="-1" dirty="0">
                <a:solidFill>
                  <a:srgbClr val="FFFFFF"/>
                </a:solidFill>
                <a:uFill>
                  <a:solidFill>
                    <a:srgbClr val="FFFFFF"/>
                  </a:solidFill>
                </a:uFill>
                <a:latin typeface="Arial"/>
                <a:ea typeface="+mn-ea"/>
                <a:cs typeface="+mn-cs"/>
              </a:rPr>
              <a:t> </a:t>
            </a:r>
            <a:r>
              <a:rPr lang="en-US" sz="3570" kern="1200" spc="-1" dirty="0" err="1">
                <a:solidFill>
                  <a:srgbClr val="FFFFFF"/>
                </a:solidFill>
                <a:uFill>
                  <a:solidFill>
                    <a:srgbClr val="FFFFFF"/>
                  </a:solidFill>
                </a:uFill>
                <a:latin typeface="Arial"/>
                <a:ea typeface="+mn-ea"/>
                <a:cs typeface="+mn-cs"/>
              </a:rPr>
              <a:t>miscarii</a:t>
            </a:r>
            <a:r>
              <a:rPr lang="en-US" sz="3570" kern="1200" spc="-1" dirty="0">
                <a:solidFill>
                  <a:srgbClr val="FFFFFF"/>
                </a:solidFill>
                <a:uFill>
                  <a:solidFill>
                    <a:srgbClr val="FFFFFF"/>
                  </a:solidFill>
                </a:uFill>
                <a:latin typeface="Arial"/>
                <a:ea typeface="+mn-ea"/>
                <a:cs typeface="+mn-cs"/>
              </a:rPr>
              <a:t> mouse-</a:t>
            </a:r>
            <a:r>
              <a:rPr lang="en-US" sz="3570" kern="1200" spc="-1" dirty="0" err="1">
                <a:solidFill>
                  <a:srgbClr val="FFFFFF"/>
                </a:solidFill>
                <a:uFill>
                  <a:solidFill>
                    <a:srgbClr val="FFFFFF"/>
                  </a:solidFill>
                </a:uFill>
                <a:latin typeface="Arial"/>
                <a:ea typeface="+mn-ea"/>
                <a:cs typeface="+mn-cs"/>
              </a:rPr>
              <a:t>ului</a:t>
            </a:r>
            <a:br>
              <a:rPr lang="en-GB" sz="1050" b="0" strike="noStrike" spc="-1" dirty="0">
                <a:solidFill>
                  <a:srgbClr val="000000"/>
                </a:solidFill>
                <a:uFill>
                  <a:solidFill>
                    <a:srgbClr val="FFFFFF"/>
                  </a:solidFill>
                </a:uFill>
                <a:latin typeface="Arial"/>
              </a:rPr>
            </a:br>
            <a:endParaRPr lang="en-US" dirty="0"/>
          </a:p>
        </p:txBody>
      </p:sp>
      <p:sp>
        <p:nvSpPr>
          <p:cNvPr id="3" name="Subtitlu 2">
            <a:extLst>
              <a:ext uri="{FF2B5EF4-FFF2-40B4-BE49-F238E27FC236}">
                <a16:creationId xmlns:a16="http://schemas.microsoft.com/office/drawing/2014/main" id="{D4D2FEE8-A441-457A-8363-734410E8607C}"/>
              </a:ext>
            </a:extLst>
          </p:cNvPr>
          <p:cNvSpPr>
            <a:spLocks noGrp="1"/>
          </p:cNvSpPr>
          <p:nvPr>
            <p:ph type="subTitle"/>
          </p:nvPr>
        </p:nvSpPr>
        <p:spPr>
          <a:xfrm>
            <a:off x="163512" y="1387475"/>
            <a:ext cx="9071640" cy="3287880"/>
          </a:xfrm>
        </p:spPr>
        <p:txBody>
          <a:bodyPr/>
          <a:lstStyle/>
          <a:p>
            <a:endParaRPr lang="en-US" dirty="0"/>
          </a:p>
          <a:p>
            <a:endParaRPr lang="en-US" dirty="0"/>
          </a:p>
          <a:p>
            <a:endParaRPr lang="en-US" dirty="0"/>
          </a:p>
        </p:txBody>
      </p:sp>
      <p:sp>
        <p:nvSpPr>
          <p:cNvPr id="5" name="Subtitlu 2">
            <a:extLst>
              <a:ext uri="{FF2B5EF4-FFF2-40B4-BE49-F238E27FC236}">
                <a16:creationId xmlns:a16="http://schemas.microsoft.com/office/drawing/2014/main" id="{F5008135-2728-4E37-B280-D0B8437397E6}"/>
              </a:ext>
            </a:extLst>
          </p:cNvPr>
          <p:cNvSpPr>
            <a:spLocks noGrp="1"/>
          </p:cNvSpPr>
          <p:nvPr>
            <p:ph type="subTitle"/>
          </p:nvPr>
        </p:nvSpPr>
        <p:spPr>
          <a:xfrm>
            <a:off x="197694" y="1768475"/>
            <a:ext cx="9071640" cy="3287880"/>
          </a:xfrm>
        </p:spPr>
        <p:txBody>
          <a:bodyPr/>
          <a:lstStyle/>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endParaRPr lang="en-US" dirty="0"/>
          </a:p>
          <a:p>
            <a:endParaRPr lang="en-US" dirty="0"/>
          </a:p>
        </p:txBody>
      </p:sp>
      <p:pic>
        <p:nvPicPr>
          <p:cNvPr id="4" name="Imagine 3">
            <a:extLst>
              <a:ext uri="{FF2B5EF4-FFF2-40B4-BE49-F238E27FC236}">
                <a16:creationId xmlns:a16="http://schemas.microsoft.com/office/drawing/2014/main" id="{F4D55CB5-1E01-4411-B5A2-542279D252E1}"/>
              </a:ext>
            </a:extLst>
          </p:cNvPr>
          <p:cNvPicPr>
            <a:picLocks noChangeAspect="1"/>
          </p:cNvPicPr>
          <p:nvPr/>
        </p:nvPicPr>
        <p:blipFill>
          <a:blip r:embed="rId3"/>
          <a:stretch>
            <a:fillRect/>
          </a:stretch>
        </p:blipFill>
        <p:spPr>
          <a:xfrm>
            <a:off x="392112" y="1311275"/>
            <a:ext cx="4911563" cy="2209800"/>
          </a:xfrm>
          <a:prstGeom prst="rect">
            <a:avLst/>
          </a:prstGeom>
        </p:spPr>
      </p:pic>
      <p:pic>
        <p:nvPicPr>
          <p:cNvPr id="6" name="Imagine 5">
            <a:extLst>
              <a:ext uri="{FF2B5EF4-FFF2-40B4-BE49-F238E27FC236}">
                <a16:creationId xmlns:a16="http://schemas.microsoft.com/office/drawing/2014/main" id="{5E1F9FF1-A9D3-4A76-BB0A-31F36C1AA178}"/>
              </a:ext>
            </a:extLst>
          </p:cNvPr>
          <p:cNvPicPr>
            <a:picLocks noChangeAspect="1"/>
          </p:cNvPicPr>
          <p:nvPr/>
        </p:nvPicPr>
        <p:blipFill>
          <a:blip r:embed="rId4"/>
          <a:stretch>
            <a:fillRect/>
          </a:stretch>
        </p:blipFill>
        <p:spPr>
          <a:xfrm>
            <a:off x="5498093" y="1389853"/>
            <a:ext cx="4305300" cy="1628775"/>
          </a:xfrm>
          <a:prstGeom prst="rect">
            <a:avLst/>
          </a:prstGeom>
        </p:spPr>
      </p:pic>
    </p:spTree>
    <p:extLst>
      <p:ext uri="{BB962C8B-B14F-4D97-AF65-F5344CB8AC3E}">
        <p14:creationId xmlns:p14="http://schemas.microsoft.com/office/powerpoint/2010/main" val="679221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7F9A64D-1788-4A06-81F0-C9B426F5FFB0}"/>
              </a:ext>
            </a:extLst>
          </p:cNvPr>
          <p:cNvSpPr>
            <a:spLocks noGrp="1"/>
          </p:cNvSpPr>
          <p:nvPr>
            <p:ph type="title"/>
          </p:nvPr>
        </p:nvSpPr>
        <p:spPr/>
        <p:txBody>
          <a:bodyPr/>
          <a:lstStyle/>
          <a:p>
            <a:r>
              <a:rPr lang="en-US" sz="3570" b="0" strike="noStrike" kern="1200" spc="-1" dirty="0">
                <a:solidFill>
                  <a:srgbClr val="FFFFFF"/>
                </a:solidFill>
                <a:uFill>
                  <a:solidFill>
                    <a:srgbClr val="FFFFFF"/>
                  </a:solidFill>
                </a:uFill>
                <a:latin typeface="Arial"/>
                <a:ea typeface="+mn-ea"/>
                <a:cs typeface="+mn-cs"/>
              </a:rPr>
              <a:t>Cum </a:t>
            </a:r>
            <a:r>
              <a:rPr lang="en-US" sz="3570" kern="1200" spc="-1" dirty="0">
                <a:solidFill>
                  <a:srgbClr val="FFFFFF"/>
                </a:solidFill>
                <a:uFill>
                  <a:solidFill>
                    <a:srgbClr val="FFFFFF"/>
                  </a:solidFill>
                </a:uFill>
                <a:latin typeface="Arial"/>
                <a:ea typeface="+mn-ea"/>
                <a:cs typeface="+mn-cs"/>
              </a:rPr>
              <a:t>se </a:t>
            </a:r>
            <a:r>
              <a:rPr lang="en-US" sz="3570" kern="1200" spc="-1" dirty="0" err="1">
                <a:solidFill>
                  <a:srgbClr val="FFFFFF"/>
                </a:solidFill>
                <a:uFill>
                  <a:solidFill>
                    <a:srgbClr val="FFFFFF"/>
                  </a:solidFill>
                </a:uFill>
                <a:latin typeface="Arial"/>
                <a:ea typeface="+mn-ea"/>
                <a:cs typeface="+mn-cs"/>
              </a:rPr>
              <a:t>poate</a:t>
            </a:r>
            <a:r>
              <a:rPr lang="en-US" sz="3570" kern="1200" spc="-1" dirty="0">
                <a:solidFill>
                  <a:srgbClr val="FFFFFF"/>
                </a:solidFill>
                <a:uFill>
                  <a:solidFill>
                    <a:srgbClr val="FFFFFF"/>
                  </a:solidFill>
                </a:uFill>
                <a:latin typeface="Arial"/>
                <a:ea typeface="+mn-ea"/>
                <a:cs typeface="+mn-cs"/>
              </a:rPr>
              <a:t> </a:t>
            </a:r>
            <a:r>
              <a:rPr lang="en-US" sz="3570" kern="1200" spc="-1" dirty="0" err="1">
                <a:solidFill>
                  <a:srgbClr val="FFFFFF"/>
                </a:solidFill>
                <a:uFill>
                  <a:solidFill>
                    <a:srgbClr val="FFFFFF"/>
                  </a:solidFill>
                </a:uFill>
                <a:latin typeface="Arial"/>
                <a:ea typeface="+mn-ea"/>
                <a:cs typeface="+mn-cs"/>
              </a:rPr>
              <a:t>imbunatati</a:t>
            </a:r>
            <a:r>
              <a:rPr lang="en-US" sz="3570" kern="1200" spc="-1" dirty="0">
                <a:solidFill>
                  <a:srgbClr val="FFFFFF"/>
                </a:solidFill>
                <a:uFill>
                  <a:solidFill>
                    <a:srgbClr val="FFFFFF"/>
                  </a:solidFill>
                </a:uFill>
                <a:latin typeface="Arial"/>
                <a:ea typeface="+mn-ea"/>
                <a:cs typeface="+mn-cs"/>
              </a:rPr>
              <a:t> </a:t>
            </a:r>
            <a:r>
              <a:rPr lang="en-US" sz="3570" kern="1200" spc="-1" dirty="0" err="1">
                <a:solidFill>
                  <a:srgbClr val="FFFFFF"/>
                </a:solidFill>
                <a:uFill>
                  <a:solidFill>
                    <a:srgbClr val="FFFFFF"/>
                  </a:solidFill>
                </a:uFill>
                <a:latin typeface="Arial"/>
                <a:ea typeface="+mn-ea"/>
                <a:cs typeface="+mn-cs"/>
              </a:rPr>
              <a:t>eficienta</a:t>
            </a:r>
            <a:r>
              <a:rPr lang="en-US" sz="3570" kern="1200" spc="-1" dirty="0">
                <a:solidFill>
                  <a:srgbClr val="FFFFFF"/>
                </a:solidFill>
                <a:uFill>
                  <a:solidFill>
                    <a:srgbClr val="FFFFFF"/>
                  </a:solidFill>
                </a:uFill>
                <a:latin typeface="Arial"/>
                <a:ea typeface="+mn-ea"/>
                <a:cs typeface="+mn-cs"/>
              </a:rPr>
              <a:t> </a:t>
            </a:r>
            <a:r>
              <a:rPr lang="en-US" sz="3570" kern="1200" spc="-1" dirty="0" err="1">
                <a:solidFill>
                  <a:srgbClr val="FFFFFF"/>
                </a:solidFill>
                <a:uFill>
                  <a:solidFill>
                    <a:srgbClr val="FFFFFF"/>
                  </a:solidFill>
                </a:uFill>
                <a:latin typeface="Arial"/>
                <a:ea typeface="+mn-ea"/>
                <a:cs typeface="+mn-cs"/>
              </a:rPr>
              <a:t>miscarii</a:t>
            </a:r>
            <a:r>
              <a:rPr lang="en-US" sz="3570" kern="1200" spc="-1" dirty="0">
                <a:solidFill>
                  <a:srgbClr val="FFFFFF"/>
                </a:solidFill>
                <a:uFill>
                  <a:solidFill>
                    <a:srgbClr val="FFFFFF"/>
                  </a:solidFill>
                </a:uFill>
                <a:latin typeface="Arial"/>
                <a:ea typeface="+mn-ea"/>
                <a:cs typeface="+mn-cs"/>
              </a:rPr>
              <a:t> mouse-</a:t>
            </a:r>
            <a:r>
              <a:rPr lang="en-US" sz="3570" kern="1200" spc="-1" dirty="0" err="1">
                <a:solidFill>
                  <a:srgbClr val="FFFFFF"/>
                </a:solidFill>
                <a:uFill>
                  <a:solidFill>
                    <a:srgbClr val="FFFFFF"/>
                  </a:solidFill>
                </a:uFill>
                <a:latin typeface="Arial"/>
                <a:ea typeface="+mn-ea"/>
                <a:cs typeface="+mn-cs"/>
              </a:rPr>
              <a:t>ului</a:t>
            </a:r>
            <a:r>
              <a:rPr lang="en-US" sz="3570" kern="1200" spc="-1" dirty="0">
                <a:solidFill>
                  <a:srgbClr val="FFFFFF"/>
                </a:solidFill>
                <a:uFill>
                  <a:solidFill>
                    <a:srgbClr val="FFFFFF"/>
                  </a:solidFill>
                </a:uFill>
                <a:latin typeface="Arial"/>
                <a:ea typeface="+mn-ea"/>
                <a:cs typeface="+mn-cs"/>
              </a:rPr>
              <a:t> - </a:t>
            </a:r>
            <a:r>
              <a:rPr lang="en-US" sz="3570" kern="1200" spc="-1" dirty="0" err="1">
                <a:solidFill>
                  <a:srgbClr val="FFFFFF"/>
                </a:solidFill>
                <a:uFill>
                  <a:solidFill>
                    <a:srgbClr val="FFFFFF"/>
                  </a:solidFill>
                </a:uFill>
                <a:latin typeface="Arial"/>
                <a:ea typeface="+mn-ea"/>
                <a:cs typeface="+mn-cs"/>
              </a:rPr>
              <a:t>anticipare</a:t>
            </a:r>
            <a:br>
              <a:rPr lang="en-GB" sz="1050" b="0" strike="noStrike" spc="-1" dirty="0">
                <a:solidFill>
                  <a:srgbClr val="000000"/>
                </a:solidFill>
                <a:uFill>
                  <a:solidFill>
                    <a:srgbClr val="FFFFFF"/>
                  </a:solidFill>
                </a:uFill>
                <a:latin typeface="Arial"/>
              </a:rPr>
            </a:br>
            <a:endParaRPr lang="en-US" dirty="0"/>
          </a:p>
        </p:txBody>
      </p:sp>
      <p:sp>
        <p:nvSpPr>
          <p:cNvPr id="3" name="Subtitlu 2">
            <a:extLst>
              <a:ext uri="{FF2B5EF4-FFF2-40B4-BE49-F238E27FC236}">
                <a16:creationId xmlns:a16="http://schemas.microsoft.com/office/drawing/2014/main" id="{D4D2FEE8-A441-457A-8363-734410E8607C}"/>
              </a:ext>
            </a:extLst>
          </p:cNvPr>
          <p:cNvSpPr>
            <a:spLocks noGrp="1"/>
          </p:cNvSpPr>
          <p:nvPr>
            <p:ph type="subTitle"/>
          </p:nvPr>
        </p:nvSpPr>
        <p:spPr>
          <a:xfrm>
            <a:off x="163512" y="1387475"/>
            <a:ext cx="9071640" cy="3287880"/>
          </a:xfrm>
        </p:spPr>
        <p:txBody>
          <a:bodyPr/>
          <a:lstStyle/>
          <a:p>
            <a:endParaRPr lang="en-US" dirty="0"/>
          </a:p>
          <a:p>
            <a:endParaRPr lang="en-US" dirty="0"/>
          </a:p>
          <a:p>
            <a:endParaRPr lang="en-US" dirty="0"/>
          </a:p>
        </p:txBody>
      </p:sp>
      <p:sp>
        <p:nvSpPr>
          <p:cNvPr id="5" name="Subtitlu 2">
            <a:extLst>
              <a:ext uri="{FF2B5EF4-FFF2-40B4-BE49-F238E27FC236}">
                <a16:creationId xmlns:a16="http://schemas.microsoft.com/office/drawing/2014/main" id="{F5008135-2728-4E37-B280-D0B8437397E6}"/>
              </a:ext>
            </a:extLst>
          </p:cNvPr>
          <p:cNvSpPr>
            <a:spLocks noGrp="1"/>
          </p:cNvSpPr>
          <p:nvPr>
            <p:ph type="subTitle"/>
          </p:nvPr>
        </p:nvSpPr>
        <p:spPr>
          <a:xfrm>
            <a:off x="197694" y="1768475"/>
            <a:ext cx="9071640" cy="3287880"/>
          </a:xfrm>
        </p:spPr>
        <p:txBody>
          <a:bodyPr/>
          <a:lstStyle/>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endParaRPr lang="en-US" dirty="0"/>
          </a:p>
          <a:p>
            <a:endParaRPr lang="en-US" dirty="0"/>
          </a:p>
        </p:txBody>
      </p:sp>
      <p:pic>
        <p:nvPicPr>
          <p:cNvPr id="7" name="Imagine 6">
            <a:extLst>
              <a:ext uri="{FF2B5EF4-FFF2-40B4-BE49-F238E27FC236}">
                <a16:creationId xmlns:a16="http://schemas.microsoft.com/office/drawing/2014/main" id="{4114551E-49C7-4502-98EB-7E0053B7DDC7}"/>
              </a:ext>
            </a:extLst>
          </p:cNvPr>
          <p:cNvPicPr>
            <a:picLocks noChangeAspect="1"/>
          </p:cNvPicPr>
          <p:nvPr/>
        </p:nvPicPr>
        <p:blipFill>
          <a:blip r:embed="rId3"/>
          <a:stretch>
            <a:fillRect/>
          </a:stretch>
        </p:blipFill>
        <p:spPr>
          <a:xfrm>
            <a:off x="1916112" y="1616075"/>
            <a:ext cx="6096000" cy="3895725"/>
          </a:xfrm>
          <a:prstGeom prst="rect">
            <a:avLst/>
          </a:prstGeom>
        </p:spPr>
      </p:pic>
    </p:spTree>
    <p:extLst>
      <p:ext uri="{BB962C8B-B14F-4D97-AF65-F5344CB8AC3E}">
        <p14:creationId xmlns:p14="http://schemas.microsoft.com/office/powerpoint/2010/main" val="40951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216000"/>
            <a:ext cx="7019640" cy="935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GB" sz="3570" spc="-1" dirty="0">
                <a:solidFill>
                  <a:srgbClr val="FFFFFF"/>
                </a:solidFill>
                <a:uFill>
                  <a:solidFill>
                    <a:srgbClr val="FFFFFF"/>
                  </a:solidFill>
                </a:uFill>
                <a:latin typeface="Arial"/>
              </a:rPr>
              <a:t>Usability (U</a:t>
            </a:r>
            <a:r>
              <a:rPr lang="ro-RO" sz="3570" spc="-1" dirty="0" err="1">
                <a:solidFill>
                  <a:srgbClr val="FFFFFF"/>
                </a:solidFill>
                <a:uFill>
                  <a:solidFill>
                    <a:srgbClr val="FFFFFF"/>
                  </a:solidFill>
                </a:uFill>
                <a:latin typeface="Arial"/>
              </a:rPr>
              <a:t>tili</a:t>
            </a:r>
            <a:r>
              <a:rPr lang="en-GB" sz="3570" spc="-1" dirty="0" err="1">
                <a:solidFill>
                  <a:srgbClr val="FFFFFF"/>
                </a:solidFill>
                <a:uFill>
                  <a:solidFill>
                    <a:srgbClr val="FFFFFF"/>
                  </a:solidFill>
                </a:uFill>
                <a:latin typeface="Arial"/>
              </a:rPr>
              <a:t>zabilitate</a:t>
            </a:r>
            <a:r>
              <a:rPr lang="en-GB" sz="3570" spc="-1" dirty="0">
                <a:solidFill>
                  <a:srgbClr val="FFFFFF"/>
                </a:solidFill>
                <a:uFill>
                  <a:solidFill>
                    <a:srgbClr val="FFFFFF"/>
                  </a:solidFill>
                </a:uFill>
                <a:latin typeface="Arial"/>
              </a:rPr>
              <a:t>)</a:t>
            </a:r>
            <a:endParaRPr lang="en-GB" sz="1800" b="0" strike="noStrike" spc="-1" dirty="0">
              <a:solidFill>
                <a:srgbClr val="000000"/>
              </a:solidFill>
              <a:uFill>
                <a:solidFill>
                  <a:srgbClr val="FFFFFF"/>
                </a:solidFill>
              </a:uFill>
              <a:latin typeface="Arial"/>
            </a:endParaRPr>
          </a:p>
        </p:txBody>
      </p:sp>
      <p:sp>
        <p:nvSpPr>
          <p:cNvPr id="81" name="CustomShape 2"/>
          <p:cNvSpPr/>
          <p:nvPr/>
        </p:nvSpPr>
        <p:spPr>
          <a:xfrm>
            <a:off x="504000" y="1368000"/>
            <a:ext cx="9260712" cy="3929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622710" indent="-514350">
              <a:lnSpc>
                <a:spcPct val="100000"/>
              </a:lnSpc>
              <a:buClr>
                <a:srgbClr val="000000"/>
              </a:buClr>
              <a:buFont typeface="+mj-lt"/>
              <a:buAutoNum type="arabicPeriod"/>
            </a:pPr>
            <a:endParaRPr lang="ro-RO" sz="2000" spc="-1" dirty="0">
              <a:solidFill>
                <a:srgbClr val="000000"/>
              </a:solidFill>
              <a:uFill>
                <a:solidFill>
                  <a:srgbClr val="FFFFFF"/>
                </a:solidFill>
              </a:uFill>
              <a:latin typeface="Arial"/>
            </a:endParaRPr>
          </a:p>
          <a:p>
            <a:pPr marL="622710" indent="-514350">
              <a:lnSpc>
                <a:spcPct val="100000"/>
              </a:lnSpc>
              <a:buClr>
                <a:srgbClr val="000000"/>
              </a:buClr>
              <a:buFont typeface="+mj-lt"/>
              <a:buAutoNum type="arabicPeriod"/>
            </a:pPr>
            <a:r>
              <a:rPr lang="en-US" sz="2000" strike="noStrike" spc="-1" dirty="0">
                <a:solidFill>
                  <a:srgbClr val="000000"/>
                </a:solidFill>
                <a:uFill>
                  <a:solidFill>
                    <a:srgbClr val="FFFFFF"/>
                  </a:solidFill>
                </a:uFill>
                <a:latin typeface="Arial"/>
                <a:ea typeface="Droid Sans Fallback"/>
              </a:rPr>
              <a:t>Define</a:t>
            </a:r>
            <a:r>
              <a:rPr lang="ro-RO" sz="2000" strike="noStrike" spc="-1" dirty="0" err="1">
                <a:solidFill>
                  <a:srgbClr val="000000"/>
                </a:solidFill>
                <a:uFill>
                  <a:solidFill>
                    <a:srgbClr val="FFFFFF"/>
                  </a:solidFill>
                </a:uFill>
                <a:latin typeface="Arial"/>
                <a:ea typeface="Droid Sans Fallback"/>
              </a:rPr>
              <a:t>ște</a:t>
            </a:r>
            <a:r>
              <a:rPr lang="ro-RO" sz="2000" strike="noStrike" spc="-1" dirty="0">
                <a:solidFill>
                  <a:srgbClr val="000000"/>
                </a:solidFill>
                <a:uFill>
                  <a:solidFill>
                    <a:srgbClr val="FFFFFF"/>
                  </a:solidFill>
                </a:uFill>
                <a:latin typeface="Arial"/>
                <a:ea typeface="Droid Sans Fallback"/>
              </a:rPr>
              <a:t> cât de bine utilizatorii se pot folosi de o interfață</a:t>
            </a:r>
          </a:p>
          <a:p>
            <a:pPr marL="622710" indent="-514350">
              <a:lnSpc>
                <a:spcPct val="100000"/>
              </a:lnSpc>
              <a:buClr>
                <a:srgbClr val="000000"/>
              </a:buClr>
              <a:buFont typeface="+mj-lt"/>
              <a:buAutoNum type="arabicPeriod"/>
            </a:pPr>
            <a:r>
              <a:rPr lang="ro-RO" sz="2000" strike="noStrike" spc="-1" dirty="0">
                <a:solidFill>
                  <a:srgbClr val="000000"/>
                </a:solidFill>
                <a:uFill>
                  <a:solidFill>
                    <a:srgbClr val="FFFFFF"/>
                  </a:solidFill>
                </a:uFill>
                <a:latin typeface="Arial"/>
                <a:ea typeface="Droid Sans Fallback"/>
              </a:rPr>
              <a:t>Cum măsurăm cât de prietenoasă este o interfață?</a:t>
            </a:r>
          </a:p>
          <a:p>
            <a:pPr marL="1365660" lvl="2" indent="-342900">
              <a:buClr>
                <a:srgbClr val="000000"/>
              </a:buClr>
              <a:buFontTx/>
              <a:buChar char="-"/>
            </a:pPr>
            <a:r>
              <a:rPr lang="ro-RO" sz="2000" b="1" spc="-1" dirty="0" err="1">
                <a:solidFill>
                  <a:srgbClr val="000000"/>
                </a:solidFill>
                <a:uFill>
                  <a:solidFill>
                    <a:srgbClr val="FFFFFF"/>
                  </a:solidFill>
                </a:uFill>
                <a:latin typeface="Arial"/>
                <a:ea typeface="Droid Sans Fallback"/>
              </a:rPr>
              <a:t>Learnability</a:t>
            </a:r>
            <a:r>
              <a:rPr lang="ro-RO" sz="2000" spc="-1" dirty="0">
                <a:solidFill>
                  <a:srgbClr val="000000"/>
                </a:solidFill>
                <a:uFill>
                  <a:solidFill>
                    <a:srgbClr val="FFFFFF"/>
                  </a:solidFill>
                </a:uFill>
                <a:latin typeface="Arial"/>
                <a:ea typeface="Droid Sans Fallback"/>
              </a:rPr>
              <a:t> – cât de ușor învățăm o interfață ?</a:t>
            </a:r>
          </a:p>
          <a:p>
            <a:pPr marL="1365660" lvl="2" indent="-342900">
              <a:buClr>
                <a:srgbClr val="000000"/>
              </a:buClr>
              <a:buFontTx/>
              <a:buChar char="-"/>
            </a:pPr>
            <a:r>
              <a:rPr lang="ro-RO" sz="2000" b="1" strike="noStrike" spc="-1" dirty="0" err="1">
                <a:solidFill>
                  <a:srgbClr val="000000"/>
                </a:solidFill>
                <a:uFill>
                  <a:solidFill>
                    <a:srgbClr val="FFFFFF"/>
                  </a:solidFill>
                </a:uFill>
                <a:latin typeface="Arial"/>
                <a:ea typeface="Droid Sans Fallback"/>
              </a:rPr>
              <a:t>Efficiency</a:t>
            </a:r>
            <a:r>
              <a:rPr lang="ro-RO" sz="2000" strike="noStrike" spc="-1" dirty="0">
                <a:solidFill>
                  <a:srgbClr val="000000"/>
                </a:solidFill>
                <a:uFill>
                  <a:solidFill>
                    <a:srgbClr val="FFFFFF"/>
                  </a:solidFill>
                </a:uFill>
                <a:latin typeface="Arial"/>
                <a:ea typeface="Droid Sans Fallback"/>
              </a:rPr>
              <a:t> – după ce am învățat o interfață, cât de repe</a:t>
            </a:r>
            <a:r>
              <a:rPr lang="ro-RO" sz="2000" spc="-1" dirty="0">
                <a:solidFill>
                  <a:srgbClr val="000000"/>
                </a:solidFill>
                <a:uFill>
                  <a:solidFill>
                    <a:srgbClr val="FFFFFF"/>
                  </a:solidFill>
                </a:uFill>
                <a:latin typeface="Arial"/>
                <a:ea typeface="Droid Sans Fallback"/>
              </a:rPr>
              <a:t>de o folosim ?</a:t>
            </a:r>
          </a:p>
          <a:p>
            <a:pPr marL="1365660" lvl="2" indent="-342900">
              <a:buClr>
                <a:srgbClr val="000000"/>
              </a:buClr>
              <a:buFontTx/>
              <a:buChar char="-"/>
            </a:pPr>
            <a:r>
              <a:rPr lang="ro-RO" sz="2000" b="1" strike="noStrike" spc="-1" dirty="0" err="1">
                <a:solidFill>
                  <a:srgbClr val="000000"/>
                </a:solidFill>
                <a:uFill>
                  <a:solidFill>
                    <a:srgbClr val="FFFFFF"/>
                  </a:solidFill>
                </a:uFill>
                <a:latin typeface="Arial"/>
                <a:ea typeface="Droid Sans Fallback"/>
              </a:rPr>
              <a:t>Visibility</a:t>
            </a:r>
            <a:r>
              <a:rPr lang="ro-RO" sz="2000" strike="noStrike" spc="-1" dirty="0">
                <a:solidFill>
                  <a:srgbClr val="000000"/>
                </a:solidFill>
                <a:uFill>
                  <a:solidFill>
                    <a:srgbClr val="FFFFFF"/>
                  </a:solidFill>
                </a:uFill>
                <a:latin typeface="Arial"/>
                <a:ea typeface="Droid Sans Fallback"/>
              </a:rPr>
              <a:t> – într-un anumit moment de timp, starea sistemului </a:t>
            </a:r>
            <a:r>
              <a:rPr lang="ro-RO" sz="2000" strike="noStrike" spc="-1" dirty="0" err="1">
                <a:solidFill>
                  <a:srgbClr val="000000"/>
                </a:solidFill>
                <a:uFill>
                  <a:solidFill>
                    <a:srgbClr val="FFFFFF"/>
                  </a:solidFill>
                </a:uFill>
                <a:latin typeface="Arial"/>
                <a:ea typeface="Droid Sans Fallback"/>
              </a:rPr>
              <a:t>ete</a:t>
            </a:r>
            <a:r>
              <a:rPr lang="ro-RO" sz="2000" strike="noStrike" spc="-1" dirty="0">
                <a:solidFill>
                  <a:srgbClr val="000000"/>
                </a:solidFill>
                <a:uFill>
                  <a:solidFill>
                    <a:srgbClr val="FFFFFF"/>
                  </a:solidFill>
                </a:uFill>
                <a:latin typeface="Arial"/>
                <a:ea typeface="Droid Sans Fallback"/>
              </a:rPr>
              <a:t> vizibilă ?</a:t>
            </a:r>
          </a:p>
          <a:p>
            <a:pPr marL="1365660" lvl="2" indent="-342900">
              <a:buClr>
                <a:srgbClr val="000000"/>
              </a:buClr>
              <a:buFontTx/>
              <a:buChar char="-"/>
            </a:pPr>
            <a:r>
              <a:rPr lang="ro-RO" sz="2000" b="1" spc="-1" dirty="0" err="1">
                <a:solidFill>
                  <a:srgbClr val="000000"/>
                </a:solidFill>
                <a:uFill>
                  <a:solidFill>
                    <a:srgbClr val="FFFFFF"/>
                  </a:solidFill>
                </a:uFill>
                <a:latin typeface="Arial"/>
                <a:ea typeface="Droid Sans Fallback"/>
              </a:rPr>
              <a:t>Errors</a:t>
            </a:r>
            <a:r>
              <a:rPr lang="ro-RO" sz="2000" spc="-1" dirty="0">
                <a:solidFill>
                  <a:srgbClr val="000000"/>
                </a:solidFill>
                <a:uFill>
                  <a:solidFill>
                    <a:srgbClr val="FFFFFF"/>
                  </a:solidFill>
                </a:uFill>
                <a:latin typeface="Arial"/>
                <a:ea typeface="Droid Sans Fallback"/>
              </a:rPr>
              <a:t> – sunt erori puține ?</a:t>
            </a:r>
          </a:p>
          <a:p>
            <a:pPr marL="1365660" lvl="2" indent="-342900">
              <a:buClr>
                <a:srgbClr val="000000"/>
              </a:buClr>
              <a:buFontTx/>
              <a:buChar char="-"/>
            </a:pPr>
            <a:r>
              <a:rPr lang="ro-RO" sz="2000" b="1" spc="-1" dirty="0" err="1">
                <a:solidFill>
                  <a:srgbClr val="000000"/>
                </a:solidFill>
                <a:uFill>
                  <a:solidFill>
                    <a:srgbClr val="FFFFFF"/>
                  </a:solidFill>
                </a:uFill>
                <a:latin typeface="Arial"/>
                <a:ea typeface="Droid Sans Fallback"/>
              </a:rPr>
              <a:t>Satisfaction</a:t>
            </a:r>
            <a:r>
              <a:rPr lang="ro-RO" sz="2000" spc="-1" dirty="0">
                <a:solidFill>
                  <a:srgbClr val="000000"/>
                </a:solidFill>
                <a:uFill>
                  <a:solidFill>
                    <a:srgbClr val="FFFFFF"/>
                  </a:solidFill>
                </a:uFill>
                <a:latin typeface="Arial"/>
                <a:ea typeface="Droid Sans Fallback"/>
              </a:rPr>
              <a:t> – este plăcut de utilizat ?</a:t>
            </a:r>
          </a:p>
          <a:p>
            <a:pPr marL="108360">
              <a:lnSpc>
                <a:spcPct val="100000"/>
              </a:lnSpc>
              <a:buClr>
                <a:srgbClr val="000000"/>
              </a:buClr>
            </a:pPr>
            <a:r>
              <a:rPr lang="ro-RO" sz="2000" spc="-1" dirty="0">
                <a:solidFill>
                  <a:srgbClr val="000000"/>
                </a:solidFill>
                <a:uFill>
                  <a:solidFill>
                    <a:srgbClr val="FFFFFF"/>
                  </a:solidFill>
                </a:uFill>
                <a:latin typeface="Arial"/>
                <a:ea typeface="Droid Sans Fallback"/>
              </a:rPr>
              <a:t>Proprietățile enumerate anterior pot fi cuantificate cu scopul de a compara interfețele</a:t>
            </a:r>
            <a:endParaRPr lang="ro-RO" sz="2000" strike="noStrike" spc="-1" dirty="0">
              <a:solidFill>
                <a:srgbClr val="000000"/>
              </a:solidFill>
              <a:uFill>
                <a:solidFill>
                  <a:srgbClr val="FFFFFF"/>
                </a:solidFill>
              </a:uFill>
              <a:latin typeface="Arial"/>
              <a:ea typeface="Droid Sans Fallback"/>
            </a:endParaRPr>
          </a:p>
        </p:txBody>
      </p:sp>
    </p:spTree>
    <p:extLst>
      <p:ext uri="{BB962C8B-B14F-4D97-AF65-F5344CB8AC3E}">
        <p14:creationId xmlns:p14="http://schemas.microsoft.com/office/powerpoint/2010/main" val="35055524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216000"/>
            <a:ext cx="7019640" cy="935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3570" spc="-1" dirty="0" err="1">
                <a:solidFill>
                  <a:srgbClr val="FFFFFF"/>
                </a:solidFill>
                <a:uFill>
                  <a:solidFill>
                    <a:srgbClr val="FFFFFF"/>
                  </a:solidFill>
                </a:uFill>
                <a:latin typeface="Arial"/>
              </a:rPr>
              <a:t>Eficien</a:t>
            </a:r>
            <a:r>
              <a:rPr lang="ro-RO" sz="3570" spc="-1" dirty="0" err="1">
                <a:solidFill>
                  <a:srgbClr val="FFFFFF"/>
                </a:solidFill>
                <a:uFill>
                  <a:solidFill>
                    <a:srgbClr val="FFFFFF"/>
                  </a:solidFill>
                </a:uFill>
                <a:latin typeface="Arial"/>
              </a:rPr>
              <a:t>ță</a:t>
            </a:r>
            <a:r>
              <a:rPr lang="en-US" sz="3570" b="0" strike="noStrike" spc="-1" dirty="0">
                <a:solidFill>
                  <a:srgbClr val="FFFFFF"/>
                </a:solidFill>
                <a:uFill>
                  <a:solidFill>
                    <a:srgbClr val="FFFFFF"/>
                  </a:solidFill>
                </a:uFill>
                <a:latin typeface="Arial"/>
              </a:rPr>
              <a:t> </a:t>
            </a:r>
            <a:endParaRPr lang="en-GB" sz="1800" b="0" strike="noStrike" spc="-1" dirty="0">
              <a:solidFill>
                <a:srgbClr val="000000"/>
              </a:solidFill>
              <a:uFill>
                <a:solidFill>
                  <a:srgbClr val="FFFFFF"/>
                </a:solidFill>
              </a:uFill>
              <a:latin typeface="Arial"/>
            </a:endParaRPr>
          </a:p>
        </p:txBody>
      </p:sp>
      <p:sp>
        <p:nvSpPr>
          <p:cNvPr id="81" name="CustomShape 2"/>
          <p:cNvSpPr/>
          <p:nvPr/>
        </p:nvSpPr>
        <p:spPr>
          <a:xfrm>
            <a:off x="504000" y="1368000"/>
            <a:ext cx="9071640" cy="3929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08360">
              <a:lnSpc>
                <a:spcPct val="100000"/>
              </a:lnSpc>
              <a:buClr>
                <a:srgbClr val="000000"/>
              </a:buClr>
            </a:pPr>
            <a:endParaRPr lang="ro-RO" sz="2000" spc="-1" dirty="0">
              <a:solidFill>
                <a:srgbClr val="000000"/>
              </a:solidFill>
              <a:uFill>
                <a:solidFill>
                  <a:srgbClr val="FFFFFF"/>
                </a:solidFill>
              </a:uFill>
              <a:latin typeface="Arial"/>
              <a:ea typeface="Droid Sans Fallback"/>
            </a:endParaRPr>
          </a:p>
          <a:p>
            <a:pPr marL="451260" indent="-342900">
              <a:lnSpc>
                <a:spcPct val="100000"/>
              </a:lnSpc>
              <a:buClr>
                <a:srgbClr val="000000"/>
              </a:buClr>
              <a:buFontTx/>
              <a:buChar char="-"/>
            </a:pPr>
            <a:endParaRPr lang="ro-RO" sz="2000" spc="-1" dirty="0">
              <a:solidFill>
                <a:srgbClr val="000000"/>
              </a:solidFill>
              <a:uFill>
                <a:solidFill>
                  <a:srgbClr val="FFFFFF"/>
                </a:solidFill>
              </a:uFill>
              <a:latin typeface="Arial"/>
              <a:ea typeface="Droid Sans Fallback"/>
            </a:endParaRPr>
          </a:p>
          <a:p>
            <a:pPr marL="451260" indent="-342900">
              <a:lnSpc>
                <a:spcPct val="100000"/>
              </a:lnSpc>
              <a:buClr>
                <a:srgbClr val="000000"/>
              </a:buClr>
              <a:buFontTx/>
              <a:buChar char="-"/>
            </a:pPr>
            <a:endParaRPr lang="ro-RO" sz="2000" spc="-1" dirty="0">
              <a:solidFill>
                <a:srgbClr val="000000"/>
              </a:solidFill>
              <a:uFill>
                <a:solidFill>
                  <a:srgbClr val="FFFFFF"/>
                </a:solidFill>
              </a:uFill>
              <a:latin typeface="Arial"/>
              <a:ea typeface="Droid Sans Fallback"/>
            </a:endParaRPr>
          </a:p>
          <a:p>
            <a:pPr marL="451260" indent="-342900">
              <a:lnSpc>
                <a:spcPct val="100000"/>
              </a:lnSpc>
              <a:buClr>
                <a:srgbClr val="000000"/>
              </a:buClr>
              <a:buFontTx/>
              <a:buChar char="-"/>
            </a:pPr>
            <a:endParaRPr lang="ro-RO" sz="2000" spc="-1" dirty="0">
              <a:solidFill>
                <a:srgbClr val="000000"/>
              </a:solidFill>
              <a:uFill>
                <a:solidFill>
                  <a:srgbClr val="FFFFFF"/>
                </a:solidFill>
              </a:uFill>
              <a:latin typeface="Arial"/>
              <a:ea typeface="Droid Sans Fallback"/>
            </a:endParaRPr>
          </a:p>
          <a:p>
            <a:pPr marL="451260" indent="-342900">
              <a:lnSpc>
                <a:spcPct val="100000"/>
              </a:lnSpc>
              <a:buClr>
                <a:srgbClr val="000000"/>
              </a:buClr>
              <a:buFontTx/>
              <a:buChar char="-"/>
            </a:pPr>
            <a:endParaRPr lang="ro-RO" sz="2000" spc="-1" dirty="0">
              <a:solidFill>
                <a:srgbClr val="000000"/>
              </a:solidFill>
              <a:uFill>
                <a:solidFill>
                  <a:srgbClr val="FFFFFF"/>
                </a:solidFill>
              </a:uFill>
              <a:latin typeface="Arial"/>
              <a:ea typeface="Droid Sans Fallback"/>
            </a:endParaRPr>
          </a:p>
          <a:p>
            <a:pPr marL="451260" indent="-342900">
              <a:lnSpc>
                <a:spcPct val="100000"/>
              </a:lnSpc>
              <a:buClr>
                <a:srgbClr val="000000"/>
              </a:buClr>
              <a:buFontTx/>
              <a:buChar char="-"/>
            </a:pPr>
            <a:endParaRPr lang="en-US" sz="2000" spc="-1" dirty="0">
              <a:solidFill>
                <a:srgbClr val="000000"/>
              </a:solidFill>
              <a:uFill>
                <a:solidFill>
                  <a:srgbClr val="FFFFFF"/>
                </a:solidFill>
              </a:uFill>
              <a:latin typeface="Arial"/>
              <a:ea typeface="Droid Sans Fallback"/>
            </a:endParaRPr>
          </a:p>
          <a:p>
            <a:pPr marL="451260" indent="-342900">
              <a:lnSpc>
                <a:spcPct val="100000"/>
              </a:lnSpc>
              <a:buClr>
                <a:srgbClr val="000000"/>
              </a:buClr>
              <a:buFontTx/>
              <a:buChar char="-"/>
            </a:pPr>
            <a:endParaRPr lang="ro-RO" sz="2000" spc="-1" dirty="0">
              <a:solidFill>
                <a:srgbClr val="000000"/>
              </a:solidFill>
              <a:uFill>
                <a:solidFill>
                  <a:srgbClr val="FFFFFF"/>
                </a:solidFill>
              </a:uFill>
              <a:latin typeface="Arial"/>
              <a:ea typeface="Droid Sans Fallback"/>
            </a:endParaRPr>
          </a:p>
          <a:p>
            <a:pPr marL="451260" indent="-342900">
              <a:lnSpc>
                <a:spcPct val="100000"/>
              </a:lnSpc>
              <a:buClr>
                <a:srgbClr val="000000"/>
              </a:buClr>
              <a:buFontTx/>
              <a:buChar char="-"/>
            </a:pPr>
            <a:endParaRPr lang="ro-RO" sz="2000" spc="-1" dirty="0">
              <a:solidFill>
                <a:srgbClr val="000000"/>
              </a:solidFill>
              <a:uFill>
                <a:solidFill>
                  <a:srgbClr val="FFFFFF"/>
                </a:solidFill>
              </a:uFill>
              <a:latin typeface="Arial"/>
              <a:ea typeface="Droid Sans Fallback"/>
            </a:endParaRPr>
          </a:p>
          <a:p>
            <a:pPr marL="451260" indent="-342900">
              <a:lnSpc>
                <a:spcPct val="100000"/>
              </a:lnSpc>
              <a:buClr>
                <a:srgbClr val="000000"/>
              </a:buClr>
              <a:buFontTx/>
              <a:buChar char="-"/>
            </a:pPr>
            <a:endParaRPr lang="ro-RO" sz="2000" spc="-1" dirty="0">
              <a:solidFill>
                <a:srgbClr val="000000"/>
              </a:solidFill>
              <a:uFill>
                <a:solidFill>
                  <a:srgbClr val="FFFFFF"/>
                </a:solidFill>
              </a:uFill>
              <a:latin typeface="Arial"/>
              <a:ea typeface="Droid Sans Fallback"/>
            </a:endParaRPr>
          </a:p>
          <a:p>
            <a:pPr marL="451260" indent="-342900">
              <a:lnSpc>
                <a:spcPct val="100000"/>
              </a:lnSpc>
              <a:buClr>
                <a:srgbClr val="000000"/>
              </a:buClr>
              <a:buFontTx/>
              <a:buChar char="-"/>
            </a:pPr>
            <a:r>
              <a:rPr lang="ro-RO" sz="2000" spc="-1" dirty="0" err="1">
                <a:solidFill>
                  <a:srgbClr val="000000"/>
                </a:solidFill>
                <a:uFill>
                  <a:solidFill>
                    <a:srgbClr val="FFFFFF"/>
                  </a:solidFill>
                </a:uFill>
                <a:latin typeface="Arial"/>
                <a:ea typeface="Droid Sans Fallback"/>
              </a:rPr>
              <a:t>raspunzand</a:t>
            </a:r>
            <a:r>
              <a:rPr lang="ro-RO" sz="2000" spc="-1" dirty="0">
                <a:solidFill>
                  <a:srgbClr val="000000"/>
                </a:solidFill>
                <a:uFill>
                  <a:solidFill>
                    <a:srgbClr val="FFFFFF"/>
                  </a:solidFill>
                </a:uFill>
                <a:latin typeface="Arial"/>
                <a:ea typeface="Droid Sans Fallback"/>
              </a:rPr>
              <a:t> cu Yes </a:t>
            </a:r>
            <a:r>
              <a:rPr lang="ro-RO" sz="2000" spc="-1" dirty="0" err="1">
                <a:solidFill>
                  <a:srgbClr val="000000"/>
                </a:solidFill>
                <a:uFill>
                  <a:solidFill>
                    <a:srgbClr val="FFFFFF"/>
                  </a:solidFill>
                </a:uFill>
                <a:latin typeface="Arial"/>
                <a:ea typeface="Droid Sans Fallback"/>
              </a:rPr>
              <a:t>to</a:t>
            </a:r>
            <a:r>
              <a:rPr lang="ro-RO" sz="2000" spc="-1" dirty="0">
                <a:solidFill>
                  <a:srgbClr val="000000"/>
                </a:solidFill>
                <a:uFill>
                  <a:solidFill>
                    <a:srgbClr val="FFFFFF"/>
                  </a:solidFill>
                </a:uFill>
                <a:latin typeface="Arial"/>
                <a:ea typeface="Droid Sans Fallback"/>
              </a:rPr>
              <a:t> </a:t>
            </a:r>
            <a:r>
              <a:rPr lang="ro-RO" sz="2000" spc="-1" dirty="0" err="1">
                <a:solidFill>
                  <a:srgbClr val="000000"/>
                </a:solidFill>
                <a:uFill>
                  <a:solidFill>
                    <a:srgbClr val="FFFFFF"/>
                  </a:solidFill>
                </a:uFill>
                <a:latin typeface="Arial"/>
                <a:ea typeface="Droid Sans Fallback"/>
              </a:rPr>
              <a:t>All</a:t>
            </a:r>
            <a:r>
              <a:rPr lang="ro-RO" sz="2000" spc="-1" dirty="0">
                <a:solidFill>
                  <a:srgbClr val="000000"/>
                </a:solidFill>
                <a:uFill>
                  <a:solidFill>
                    <a:srgbClr val="FFFFFF"/>
                  </a:solidFill>
                </a:uFill>
                <a:latin typeface="Arial"/>
                <a:ea typeface="Droid Sans Fallback"/>
              </a:rPr>
              <a:t> sau No </a:t>
            </a:r>
            <a:r>
              <a:rPr lang="ro-RO" sz="2000" spc="-1" dirty="0" err="1">
                <a:solidFill>
                  <a:srgbClr val="000000"/>
                </a:solidFill>
                <a:uFill>
                  <a:solidFill>
                    <a:srgbClr val="FFFFFF"/>
                  </a:solidFill>
                </a:uFill>
                <a:latin typeface="Arial"/>
                <a:ea typeface="Droid Sans Fallback"/>
              </a:rPr>
              <a:t>to</a:t>
            </a:r>
            <a:r>
              <a:rPr lang="ro-RO" sz="2000" spc="-1" dirty="0">
                <a:solidFill>
                  <a:srgbClr val="000000"/>
                </a:solidFill>
                <a:uFill>
                  <a:solidFill>
                    <a:srgbClr val="FFFFFF"/>
                  </a:solidFill>
                </a:uFill>
                <a:latin typeface="Arial"/>
                <a:ea typeface="Droid Sans Fallback"/>
              </a:rPr>
              <a:t> </a:t>
            </a:r>
            <a:r>
              <a:rPr lang="ro-RO" sz="2000" spc="-1" dirty="0" err="1">
                <a:solidFill>
                  <a:srgbClr val="000000"/>
                </a:solidFill>
                <a:uFill>
                  <a:solidFill>
                    <a:srgbClr val="FFFFFF"/>
                  </a:solidFill>
                </a:uFill>
                <a:latin typeface="Arial"/>
                <a:ea typeface="Droid Sans Fallback"/>
              </a:rPr>
              <a:t>All</a:t>
            </a:r>
            <a:r>
              <a:rPr lang="ro-RO" sz="2000" spc="-1" dirty="0">
                <a:solidFill>
                  <a:srgbClr val="000000"/>
                </a:solidFill>
                <a:uFill>
                  <a:solidFill>
                    <a:srgbClr val="FFFFFF"/>
                  </a:solidFill>
                </a:uFill>
                <a:latin typeface="Arial"/>
                <a:ea typeface="Droid Sans Fallback"/>
              </a:rPr>
              <a:t> dam un </a:t>
            </a:r>
            <a:r>
              <a:rPr lang="ro-RO" sz="2000" spc="-1" dirty="0" err="1">
                <a:solidFill>
                  <a:srgbClr val="000000"/>
                </a:solidFill>
                <a:uFill>
                  <a:solidFill>
                    <a:srgbClr val="FFFFFF"/>
                  </a:solidFill>
                </a:uFill>
                <a:latin typeface="Arial"/>
                <a:ea typeface="Droid Sans Fallback"/>
              </a:rPr>
              <a:t>raspuns</a:t>
            </a:r>
            <a:r>
              <a:rPr lang="ro-RO" sz="2000" spc="-1" dirty="0">
                <a:solidFill>
                  <a:srgbClr val="000000"/>
                </a:solidFill>
                <a:uFill>
                  <a:solidFill>
                    <a:srgbClr val="FFFFFF"/>
                  </a:solidFill>
                </a:uFill>
                <a:latin typeface="Arial"/>
                <a:ea typeface="Droid Sans Fallback"/>
              </a:rPr>
              <a:t> rapid ce poate duce la o </a:t>
            </a:r>
            <a:r>
              <a:rPr lang="ro-RO" sz="2000" spc="-1" dirty="0" err="1">
                <a:solidFill>
                  <a:srgbClr val="000000"/>
                </a:solidFill>
                <a:uFill>
                  <a:solidFill>
                    <a:srgbClr val="FFFFFF"/>
                  </a:solidFill>
                </a:uFill>
                <a:latin typeface="Arial"/>
                <a:ea typeface="Droid Sans Fallback"/>
              </a:rPr>
              <a:t>crestere</a:t>
            </a:r>
            <a:r>
              <a:rPr lang="ro-RO" sz="2000" spc="-1" dirty="0">
                <a:solidFill>
                  <a:srgbClr val="000000"/>
                </a:solidFill>
                <a:uFill>
                  <a:solidFill>
                    <a:srgbClr val="FFFFFF"/>
                  </a:solidFill>
                </a:uFill>
                <a:latin typeface="Arial"/>
                <a:ea typeface="Droid Sans Fallback"/>
              </a:rPr>
              <a:t> a eficientei</a:t>
            </a:r>
          </a:p>
          <a:p>
            <a:pPr marL="451260" indent="-342900">
              <a:lnSpc>
                <a:spcPct val="100000"/>
              </a:lnSpc>
              <a:buClr>
                <a:srgbClr val="000000"/>
              </a:buClr>
              <a:buFontTx/>
              <a:buChar char="-"/>
            </a:pPr>
            <a:r>
              <a:rPr lang="ro-RO" sz="2000" spc="-1" dirty="0" err="1">
                <a:solidFill>
                  <a:srgbClr val="000000"/>
                </a:solidFill>
                <a:uFill>
                  <a:solidFill>
                    <a:srgbClr val="FFFFFF"/>
                  </a:solidFill>
                </a:uFill>
                <a:latin typeface="Arial"/>
                <a:ea typeface="Droid Sans Fallback"/>
              </a:rPr>
              <a:t>Insa</a:t>
            </a:r>
            <a:r>
              <a:rPr lang="ro-RO" sz="2000" spc="-1" dirty="0">
                <a:solidFill>
                  <a:srgbClr val="000000"/>
                </a:solidFill>
                <a:uFill>
                  <a:solidFill>
                    <a:srgbClr val="FFFFFF"/>
                  </a:solidFill>
                </a:uFill>
                <a:latin typeface="Arial"/>
                <a:ea typeface="Droid Sans Fallback"/>
              </a:rPr>
              <a:t> nu este o </a:t>
            </a:r>
            <a:r>
              <a:rPr lang="ro-RO" sz="2000" spc="-1" dirty="0" err="1">
                <a:solidFill>
                  <a:srgbClr val="000000"/>
                </a:solidFill>
                <a:uFill>
                  <a:solidFill>
                    <a:srgbClr val="FFFFFF"/>
                  </a:solidFill>
                </a:uFill>
                <a:latin typeface="Arial"/>
                <a:ea typeface="Droid Sans Fallback"/>
              </a:rPr>
              <a:t>solutie</a:t>
            </a:r>
            <a:r>
              <a:rPr lang="ro-RO" sz="2000" spc="-1" dirty="0">
                <a:solidFill>
                  <a:srgbClr val="000000"/>
                </a:solidFill>
                <a:uFill>
                  <a:solidFill>
                    <a:srgbClr val="FFFFFF"/>
                  </a:solidFill>
                </a:uFill>
                <a:latin typeface="Arial"/>
                <a:ea typeface="Droid Sans Fallback"/>
              </a:rPr>
              <a:t> ....</a:t>
            </a:r>
            <a:r>
              <a:rPr lang="ro-RO" sz="2000" spc="-1" dirty="0" err="1">
                <a:solidFill>
                  <a:srgbClr val="000000"/>
                </a:solidFill>
                <a:uFill>
                  <a:solidFill>
                    <a:srgbClr val="FFFFFF"/>
                  </a:solidFill>
                </a:uFill>
                <a:latin typeface="Arial"/>
                <a:ea typeface="Droid Sans Fallback"/>
              </a:rPr>
              <a:t>po</a:t>
            </a:r>
            <a:r>
              <a:rPr lang="en-US" sz="2000" spc="-1" dirty="0">
                <a:solidFill>
                  <a:srgbClr val="000000"/>
                </a:solidFill>
                <a:uFill>
                  <a:solidFill>
                    <a:srgbClr val="FFFFFF"/>
                  </a:solidFill>
                </a:uFill>
                <a:latin typeface="Arial"/>
                <a:ea typeface="Droid Sans Fallback"/>
              </a:rPr>
              <a:t>t</a:t>
            </a:r>
            <a:r>
              <a:rPr lang="ro-RO" sz="2000" spc="-1" dirty="0">
                <a:solidFill>
                  <a:srgbClr val="000000"/>
                </a:solidFill>
                <a:uFill>
                  <a:solidFill>
                    <a:srgbClr val="FFFFFF"/>
                  </a:solidFill>
                </a:uFill>
                <a:latin typeface="Arial"/>
                <a:ea typeface="Droid Sans Fallback"/>
              </a:rPr>
              <a:t> exista </a:t>
            </a:r>
            <a:r>
              <a:rPr lang="ro-RO" sz="2000" spc="-1" dirty="0" err="1">
                <a:solidFill>
                  <a:srgbClr val="000000"/>
                </a:solidFill>
                <a:uFill>
                  <a:solidFill>
                    <a:srgbClr val="FFFFFF"/>
                  </a:solidFill>
                </a:uFill>
                <a:latin typeface="Arial"/>
                <a:ea typeface="Droid Sans Fallback"/>
              </a:rPr>
              <a:t>fisiere</a:t>
            </a:r>
            <a:r>
              <a:rPr lang="ro-RO" sz="2000" spc="-1" dirty="0">
                <a:solidFill>
                  <a:srgbClr val="000000"/>
                </a:solidFill>
                <a:uFill>
                  <a:solidFill>
                    <a:srgbClr val="FFFFFF"/>
                  </a:solidFill>
                </a:uFill>
                <a:latin typeface="Arial"/>
                <a:ea typeface="Droid Sans Fallback"/>
              </a:rPr>
              <a:t> pe care nu dorim sa le </a:t>
            </a:r>
            <a:r>
              <a:rPr lang="ro-RO" sz="2000" spc="-1" dirty="0" err="1">
                <a:solidFill>
                  <a:srgbClr val="000000"/>
                </a:solidFill>
                <a:uFill>
                  <a:solidFill>
                    <a:srgbClr val="FFFFFF"/>
                  </a:solidFill>
                </a:uFill>
                <a:latin typeface="Arial"/>
                <a:ea typeface="Droid Sans Fallback"/>
              </a:rPr>
              <a:t>stergem</a:t>
            </a:r>
            <a:r>
              <a:rPr lang="ro-RO" sz="2000" spc="-1" dirty="0">
                <a:solidFill>
                  <a:srgbClr val="000000"/>
                </a:solidFill>
                <a:uFill>
                  <a:solidFill>
                    <a:srgbClr val="FFFFFF"/>
                  </a:solidFill>
                </a:uFill>
                <a:latin typeface="Arial"/>
                <a:ea typeface="Droid Sans Fallback"/>
              </a:rPr>
              <a:t> </a:t>
            </a:r>
            <a:r>
              <a:rPr lang="en-US" sz="2000" spc="-1" dirty="0" err="1">
                <a:solidFill>
                  <a:srgbClr val="000000"/>
                </a:solidFill>
                <a:uFill>
                  <a:solidFill>
                    <a:srgbClr val="FFFFFF"/>
                  </a:solidFill>
                </a:uFill>
                <a:latin typeface="Arial"/>
                <a:ea typeface="Droid Sans Fallback"/>
              </a:rPr>
              <a:t>sau</a:t>
            </a:r>
            <a:r>
              <a:rPr lang="en-US" sz="2000" spc="-1" dirty="0">
                <a:solidFill>
                  <a:srgbClr val="000000"/>
                </a:solidFill>
                <a:uFill>
                  <a:solidFill>
                    <a:srgbClr val="FFFFFF"/>
                  </a:solidFill>
                </a:uFill>
                <a:latin typeface="Arial"/>
                <a:ea typeface="Droid Sans Fallback"/>
              </a:rPr>
              <a:t> </a:t>
            </a:r>
            <a:r>
              <a:rPr lang="en-US" sz="2000" spc="-1" dirty="0" err="1">
                <a:solidFill>
                  <a:srgbClr val="000000"/>
                </a:solidFill>
                <a:uFill>
                  <a:solidFill>
                    <a:srgbClr val="FFFFFF"/>
                  </a:solidFill>
                </a:uFill>
                <a:latin typeface="Arial"/>
                <a:ea typeface="Droid Sans Fallback"/>
              </a:rPr>
              <a:t>fisiere</a:t>
            </a:r>
            <a:r>
              <a:rPr lang="en-US" sz="2000" spc="-1" dirty="0">
                <a:solidFill>
                  <a:srgbClr val="000000"/>
                </a:solidFill>
                <a:uFill>
                  <a:solidFill>
                    <a:srgbClr val="FFFFFF"/>
                  </a:solidFill>
                </a:uFill>
                <a:latin typeface="Arial"/>
                <a:ea typeface="Droid Sans Fallback"/>
              </a:rPr>
              <a:t> de a </a:t>
            </a:r>
            <a:r>
              <a:rPr lang="en-US" sz="2000" spc="-1" dirty="0" err="1">
                <a:solidFill>
                  <a:srgbClr val="000000"/>
                </a:solidFill>
                <a:uFill>
                  <a:solidFill>
                    <a:srgbClr val="FFFFFF"/>
                  </a:solidFill>
                </a:uFill>
                <a:latin typeface="Arial"/>
                <a:ea typeface="Droid Sans Fallback"/>
              </a:rPr>
              <a:t>carui</a:t>
            </a:r>
            <a:r>
              <a:rPr lang="en-US" sz="2000" spc="-1" dirty="0">
                <a:solidFill>
                  <a:srgbClr val="000000"/>
                </a:solidFill>
                <a:uFill>
                  <a:solidFill>
                    <a:srgbClr val="FFFFFF"/>
                  </a:solidFill>
                </a:uFill>
                <a:latin typeface="Arial"/>
                <a:ea typeface="Droid Sans Fallback"/>
              </a:rPr>
              <a:t> </a:t>
            </a:r>
            <a:r>
              <a:rPr lang="en-US" sz="2000" spc="-1" dirty="0" err="1">
                <a:solidFill>
                  <a:srgbClr val="000000"/>
                </a:solidFill>
                <a:uFill>
                  <a:solidFill>
                    <a:srgbClr val="FFFFFF"/>
                  </a:solidFill>
                </a:uFill>
                <a:latin typeface="Arial"/>
                <a:ea typeface="Droid Sans Fallback"/>
              </a:rPr>
              <a:t>existenta</a:t>
            </a:r>
            <a:r>
              <a:rPr lang="en-US" sz="2000" spc="-1" dirty="0">
                <a:solidFill>
                  <a:srgbClr val="000000"/>
                </a:solidFill>
                <a:uFill>
                  <a:solidFill>
                    <a:srgbClr val="FFFFFF"/>
                  </a:solidFill>
                </a:uFill>
                <a:latin typeface="Arial"/>
                <a:ea typeface="Droid Sans Fallback"/>
              </a:rPr>
              <a:t> </a:t>
            </a:r>
            <a:r>
              <a:rPr lang="en-US" sz="2000" spc="-1" dirty="0" err="1">
                <a:solidFill>
                  <a:srgbClr val="000000"/>
                </a:solidFill>
                <a:uFill>
                  <a:solidFill>
                    <a:srgbClr val="FFFFFF"/>
                  </a:solidFill>
                </a:uFill>
                <a:latin typeface="Arial"/>
                <a:ea typeface="Droid Sans Fallback"/>
              </a:rPr>
              <a:t>uitam</a:t>
            </a:r>
            <a:r>
              <a:rPr lang="en-US" sz="2000" spc="-1" dirty="0">
                <a:solidFill>
                  <a:srgbClr val="000000"/>
                </a:solidFill>
                <a:uFill>
                  <a:solidFill>
                    <a:srgbClr val="FFFFFF"/>
                  </a:solidFill>
                </a:uFill>
                <a:latin typeface="Arial"/>
                <a:ea typeface="Droid Sans Fallback"/>
              </a:rPr>
              <a:t>…</a:t>
            </a:r>
          </a:p>
          <a:p>
            <a:pPr marL="451260" indent="-342900">
              <a:lnSpc>
                <a:spcPct val="100000"/>
              </a:lnSpc>
              <a:buClr>
                <a:srgbClr val="000000"/>
              </a:buClr>
              <a:buFontTx/>
              <a:buChar char="-"/>
            </a:pPr>
            <a:endParaRPr lang="en-US" sz="2000" spc="-1" dirty="0">
              <a:solidFill>
                <a:srgbClr val="000000"/>
              </a:solidFill>
              <a:uFill>
                <a:solidFill>
                  <a:srgbClr val="FFFFFF"/>
                </a:solidFill>
              </a:uFill>
              <a:latin typeface="Arial"/>
              <a:ea typeface="Droid Sans Fallback"/>
            </a:endParaRPr>
          </a:p>
        </p:txBody>
      </p:sp>
      <p:pic>
        <p:nvPicPr>
          <p:cNvPr id="3" name="Imagine 2">
            <a:extLst>
              <a:ext uri="{FF2B5EF4-FFF2-40B4-BE49-F238E27FC236}">
                <a16:creationId xmlns:a16="http://schemas.microsoft.com/office/drawing/2014/main" id="{890548CC-E0DF-4F8B-A0A4-4B57A13ED30F}"/>
              </a:ext>
            </a:extLst>
          </p:cNvPr>
          <p:cNvPicPr>
            <a:picLocks noChangeAspect="1"/>
          </p:cNvPicPr>
          <p:nvPr/>
        </p:nvPicPr>
        <p:blipFill>
          <a:blip r:embed="rId2"/>
          <a:stretch>
            <a:fillRect/>
          </a:stretch>
        </p:blipFill>
        <p:spPr>
          <a:xfrm>
            <a:off x="1535112" y="1539875"/>
            <a:ext cx="5924550" cy="2147888"/>
          </a:xfrm>
          <a:prstGeom prst="rect">
            <a:avLst/>
          </a:prstGeom>
        </p:spPr>
      </p:pic>
    </p:spTree>
    <p:extLst>
      <p:ext uri="{BB962C8B-B14F-4D97-AF65-F5344CB8AC3E}">
        <p14:creationId xmlns:p14="http://schemas.microsoft.com/office/powerpoint/2010/main" val="9186576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216000"/>
            <a:ext cx="7019640" cy="935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3570" spc="-1" dirty="0" err="1">
                <a:solidFill>
                  <a:srgbClr val="FFFFFF"/>
                </a:solidFill>
                <a:uFill>
                  <a:solidFill>
                    <a:srgbClr val="FFFFFF"/>
                  </a:solidFill>
                </a:uFill>
                <a:latin typeface="Arial"/>
              </a:rPr>
              <a:t>Eficien</a:t>
            </a:r>
            <a:r>
              <a:rPr lang="ro-RO" sz="3570" spc="-1" dirty="0" err="1">
                <a:solidFill>
                  <a:srgbClr val="FFFFFF"/>
                </a:solidFill>
                <a:uFill>
                  <a:solidFill>
                    <a:srgbClr val="FFFFFF"/>
                  </a:solidFill>
                </a:uFill>
                <a:latin typeface="Arial"/>
              </a:rPr>
              <a:t>ță</a:t>
            </a:r>
            <a:r>
              <a:rPr lang="en-US" sz="3570" b="0" strike="noStrike" spc="-1" dirty="0">
                <a:solidFill>
                  <a:srgbClr val="FFFFFF"/>
                </a:solidFill>
                <a:uFill>
                  <a:solidFill>
                    <a:srgbClr val="FFFFFF"/>
                  </a:solidFill>
                </a:uFill>
                <a:latin typeface="Arial"/>
              </a:rPr>
              <a:t> </a:t>
            </a:r>
            <a:endParaRPr lang="en-GB" sz="1800" b="0" strike="noStrike" spc="-1" dirty="0">
              <a:solidFill>
                <a:srgbClr val="000000"/>
              </a:solidFill>
              <a:uFill>
                <a:solidFill>
                  <a:srgbClr val="FFFFFF"/>
                </a:solidFill>
              </a:uFill>
              <a:latin typeface="Arial"/>
            </a:endParaRPr>
          </a:p>
        </p:txBody>
      </p:sp>
      <p:sp>
        <p:nvSpPr>
          <p:cNvPr id="81" name="CustomShape 2"/>
          <p:cNvSpPr/>
          <p:nvPr/>
        </p:nvSpPr>
        <p:spPr>
          <a:xfrm>
            <a:off x="504000" y="1368000"/>
            <a:ext cx="9071640" cy="386673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08360">
              <a:lnSpc>
                <a:spcPct val="100000"/>
              </a:lnSpc>
              <a:buClr>
                <a:srgbClr val="000000"/>
              </a:buClr>
            </a:pPr>
            <a:r>
              <a:rPr lang="ro-RO" sz="2000" spc="-1" dirty="0">
                <a:solidFill>
                  <a:srgbClr val="000000"/>
                </a:solidFill>
                <a:uFill>
                  <a:solidFill>
                    <a:srgbClr val="FFFFFF"/>
                  </a:solidFill>
                </a:uFill>
                <a:latin typeface="Arial"/>
                <a:ea typeface="Droid Sans Fallback"/>
              </a:rPr>
              <a:t>Un exemplu mai bun</a:t>
            </a:r>
            <a:r>
              <a:rPr lang="en-US" sz="2000" spc="-1" dirty="0">
                <a:solidFill>
                  <a:srgbClr val="000000"/>
                </a:solidFill>
                <a:uFill>
                  <a:solidFill>
                    <a:srgbClr val="FFFFFF"/>
                  </a:solidFill>
                </a:uFill>
                <a:latin typeface="Arial"/>
                <a:ea typeface="Droid Sans Fallback"/>
              </a:rPr>
              <a:t>: e</a:t>
            </a:r>
            <a:r>
              <a:rPr lang="ro-RO" sz="2000" spc="-1" dirty="0" err="1">
                <a:solidFill>
                  <a:srgbClr val="000000"/>
                </a:solidFill>
                <a:uFill>
                  <a:solidFill>
                    <a:srgbClr val="FFFFFF"/>
                  </a:solidFill>
                </a:uFill>
                <a:latin typeface="Arial"/>
                <a:ea typeface="Droid Sans Fallback"/>
              </a:rPr>
              <a:t>xista</a:t>
            </a:r>
            <a:r>
              <a:rPr lang="ro-RO" sz="2000" spc="-1" dirty="0">
                <a:solidFill>
                  <a:srgbClr val="000000"/>
                </a:solidFill>
                <a:uFill>
                  <a:solidFill>
                    <a:srgbClr val="FFFFFF"/>
                  </a:solidFill>
                </a:uFill>
                <a:latin typeface="Arial"/>
                <a:ea typeface="Droid Sans Fallback"/>
              </a:rPr>
              <a:t> posibilitatea sa selectam</a:t>
            </a:r>
          </a:p>
          <a:p>
            <a:pPr marL="108360">
              <a:lnSpc>
                <a:spcPct val="100000"/>
              </a:lnSpc>
              <a:buClr>
                <a:srgbClr val="000000"/>
              </a:buClr>
            </a:pPr>
            <a:r>
              <a:rPr lang="ro-RO" sz="2000" spc="-1" dirty="0" err="1">
                <a:solidFill>
                  <a:srgbClr val="000000"/>
                </a:solidFill>
                <a:uFill>
                  <a:solidFill>
                    <a:srgbClr val="FFFFFF"/>
                  </a:solidFill>
                </a:uFill>
                <a:latin typeface="Arial"/>
                <a:ea typeface="Droid Sans Fallback"/>
              </a:rPr>
              <a:t>fisierele</a:t>
            </a:r>
            <a:r>
              <a:rPr lang="ro-RO" sz="2000" spc="-1" dirty="0">
                <a:solidFill>
                  <a:srgbClr val="000000"/>
                </a:solidFill>
                <a:uFill>
                  <a:solidFill>
                    <a:srgbClr val="FFFFFF"/>
                  </a:solidFill>
                </a:uFill>
                <a:latin typeface="Arial"/>
                <a:ea typeface="Droid Sans Fallback"/>
              </a:rPr>
              <a:t> pe care dorim sa le </a:t>
            </a:r>
            <a:r>
              <a:rPr lang="ro-RO" sz="2000" spc="-1" dirty="0" err="1">
                <a:solidFill>
                  <a:srgbClr val="000000"/>
                </a:solidFill>
                <a:uFill>
                  <a:solidFill>
                    <a:srgbClr val="FFFFFF"/>
                  </a:solidFill>
                </a:uFill>
                <a:latin typeface="Arial"/>
                <a:ea typeface="Droid Sans Fallback"/>
              </a:rPr>
              <a:t>stergem</a:t>
            </a:r>
            <a:r>
              <a:rPr lang="ro-RO" sz="2000" spc="-1" dirty="0">
                <a:solidFill>
                  <a:srgbClr val="000000"/>
                </a:solidFill>
                <a:uFill>
                  <a:solidFill>
                    <a:srgbClr val="FFFFFF"/>
                  </a:solidFill>
                </a:uFill>
                <a:latin typeface="Arial"/>
                <a:ea typeface="Droid Sans Fallback"/>
              </a:rPr>
              <a:t> </a:t>
            </a:r>
          </a:p>
          <a:p>
            <a:pPr marL="108360">
              <a:lnSpc>
                <a:spcPct val="100000"/>
              </a:lnSpc>
              <a:buClr>
                <a:srgbClr val="000000"/>
              </a:buClr>
            </a:pPr>
            <a:endParaRPr lang="ro-RO" sz="2000" spc="-1" dirty="0">
              <a:solidFill>
                <a:srgbClr val="000000"/>
              </a:solidFill>
              <a:uFill>
                <a:solidFill>
                  <a:srgbClr val="FFFFFF"/>
                </a:solidFill>
              </a:uFill>
              <a:latin typeface="Arial"/>
              <a:ea typeface="Droid Sans Fallback"/>
            </a:endParaRPr>
          </a:p>
          <a:p>
            <a:pPr marL="108360">
              <a:lnSpc>
                <a:spcPct val="100000"/>
              </a:lnSpc>
              <a:buClr>
                <a:srgbClr val="000000"/>
              </a:buClr>
            </a:pPr>
            <a:r>
              <a:rPr lang="ro-RO" sz="2000" spc="-1" dirty="0">
                <a:solidFill>
                  <a:srgbClr val="000000"/>
                </a:solidFill>
                <a:uFill>
                  <a:solidFill>
                    <a:srgbClr val="FFFFFF"/>
                  </a:solidFill>
                </a:uFill>
                <a:latin typeface="Arial"/>
                <a:ea typeface="Droid Sans Fallback"/>
              </a:rPr>
              <a:t>Eficienta </a:t>
            </a:r>
            <a:r>
              <a:rPr lang="ro-RO" sz="2000" spc="-1" dirty="0" err="1">
                <a:solidFill>
                  <a:srgbClr val="000000"/>
                </a:solidFill>
                <a:uFill>
                  <a:solidFill>
                    <a:srgbClr val="FFFFFF"/>
                  </a:solidFill>
                </a:uFill>
                <a:latin typeface="Arial"/>
                <a:ea typeface="Droid Sans Fallback"/>
              </a:rPr>
              <a:t>masoara</a:t>
            </a:r>
            <a:r>
              <a:rPr lang="ro-RO" sz="2000" spc="-1" dirty="0">
                <a:solidFill>
                  <a:srgbClr val="000000"/>
                </a:solidFill>
                <a:uFill>
                  <a:solidFill>
                    <a:srgbClr val="FFFFFF"/>
                  </a:solidFill>
                </a:uFill>
                <a:latin typeface="Arial"/>
                <a:ea typeface="Droid Sans Fallback"/>
              </a:rPr>
              <a:t> cat de repede</a:t>
            </a:r>
          </a:p>
          <a:p>
            <a:pPr marL="108360">
              <a:lnSpc>
                <a:spcPct val="100000"/>
              </a:lnSpc>
              <a:buClr>
                <a:srgbClr val="000000"/>
              </a:buClr>
            </a:pPr>
            <a:r>
              <a:rPr lang="ro-RO" sz="2000" spc="-1" dirty="0">
                <a:solidFill>
                  <a:srgbClr val="000000"/>
                </a:solidFill>
                <a:uFill>
                  <a:solidFill>
                    <a:srgbClr val="FFFFFF"/>
                  </a:solidFill>
                </a:uFill>
                <a:latin typeface="Arial"/>
                <a:ea typeface="Droid Sans Fallback"/>
              </a:rPr>
              <a:t>ne putem lua </a:t>
            </a:r>
            <a:r>
              <a:rPr lang="ro-RO" sz="2000" spc="-1" dirty="0" err="1">
                <a:solidFill>
                  <a:srgbClr val="000000"/>
                </a:solidFill>
                <a:uFill>
                  <a:solidFill>
                    <a:srgbClr val="FFFFFF"/>
                  </a:solidFill>
                </a:uFill>
                <a:latin typeface="Arial"/>
                <a:ea typeface="Droid Sans Fallback"/>
              </a:rPr>
              <a:t>informatii</a:t>
            </a:r>
            <a:r>
              <a:rPr lang="ro-RO" sz="2000" spc="-1" dirty="0">
                <a:solidFill>
                  <a:srgbClr val="000000"/>
                </a:solidFill>
                <a:uFill>
                  <a:solidFill>
                    <a:srgbClr val="FFFFFF"/>
                  </a:solidFill>
                </a:uFill>
                <a:latin typeface="Arial"/>
                <a:ea typeface="Droid Sans Fallback"/>
              </a:rPr>
              <a:t> dintr-o </a:t>
            </a:r>
            <a:r>
              <a:rPr lang="ro-RO" sz="2000" spc="-1" dirty="0" err="1">
                <a:solidFill>
                  <a:srgbClr val="000000"/>
                </a:solidFill>
                <a:uFill>
                  <a:solidFill>
                    <a:srgbClr val="FFFFFF"/>
                  </a:solidFill>
                </a:uFill>
                <a:latin typeface="Arial"/>
                <a:ea typeface="Droid Sans Fallback"/>
              </a:rPr>
              <a:t>interfata</a:t>
            </a:r>
            <a:r>
              <a:rPr lang="ro-RO" sz="2000" spc="-1" dirty="0">
                <a:solidFill>
                  <a:srgbClr val="000000"/>
                </a:solidFill>
                <a:uFill>
                  <a:solidFill>
                    <a:srgbClr val="FFFFFF"/>
                  </a:solidFill>
                </a:uFill>
                <a:latin typeface="Arial"/>
                <a:ea typeface="Droid Sans Fallback"/>
              </a:rPr>
              <a:t>,</a:t>
            </a:r>
          </a:p>
          <a:p>
            <a:pPr marL="108360">
              <a:lnSpc>
                <a:spcPct val="100000"/>
              </a:lnSpc>
              <a:buClr>
                <a:srgbClr val="000000"/>
              </a:buClr>
            </a:pPr>
            <a:r>
              <a:rPr lang="ro-RO" sz="2000" spc="-1" dirty="0">
                <a:solidFill>
                  <a:srgbClr val="000000"/>
                </a:solidFill>
                <a:uFill>
                  <a:solidFill>
                    <a:srgbClr val="FFFFFF"/>
                  </a:solidFill>
                </a:uFill>
                <a:latin typeface="Arial"/>
                <a:ea typeface="Droid Sans Fallback"/>
              </a:rPr>
              <a:t>cat de repede </a:t>
            </a:r>
            <a:r>
              <a:rPr lang="ro-RO" sz="2000" spc="-1" dirty="0" err="1">
                <a:solidFill>
                  <a:srgbClr val="000000"/>
                </a:solidFill>
                <a:uFill>
                  <a:solidFill>
                    <a:srgbClr val="FFFFFF"/>
                  </a:solidFill>
                </a:uFill>
                <a:latin typeface="Arial"/>
                <a:ea typeface="Droid Sans Fallback"/>
              </a:rPr>
              <a:t>raspunde</a:t>
            </a:r>
            <a:r>
              <a:rPr lang="ro-RO" sz="2000" spc="-1" dirty="0">
                <a:solidFill>
                  <a:srgbClr val="000000"/>
                </a:solidFill>
                <a:uFill>
                  <a:solidFill>
                    <a:srgbClr val="FFFFFF"/>
                  </a:solidFill>
                </a:uFill>
                <a:latin typeface="Arial"/>
                <a:ea typeface="Droid Sans Fallback"/>
              </a:rPr>
              <a:t> la comenzile</a:t>
            </a:r>
          </a:p>
          <a:p>
            <a:pPr marL="108360">
              <a:lnSpc>
                <a:spcPct val="100000"/>
              </a:lnSpc>
              <a:buClr>
                <a:srgbClr val="000000"/>
              </a:buClr>
            </a:pPr>
            <a:r>
              <a:rPr lang="ro-RO" sz="2000" spc="-1" dirty="0">
                <a:solidFill>
                  <a:srgbClr val="000000"/>
                </a:solidFill>
                <a:uFill>
                  <a:solidFill>
                    <a:srgbClr val="FFFFFF"/>
                  </a:solidFill>
                </a:uFill>
                <a:latin typeface="Arial"/>
                <a:ea typeface="Droid Sans Fallback"/>
              </a:rPr>
              <a:t>utilizatorului.</a:t>
            </a:r>
            <a:endParaRPr lang="en-US" sz="2000" spc="-1" dirty="0">
              <a:solidFill>
                <a:srgbClr val="000000"/>
              </a:solidFill>
              <a:uFill>
                <a:solidFill>
                  <a:srgbClr val="FFFFFF"/>
                </a:solidFill>
              </a:uFill>
              <a:latin typeface="Arial"/>
              <a:ea typeface="Droid Sans Fallback"/>
            </a:endParaRPr>
          </a:p>
          <a:p>
            <a:pPr marL="108360">
              <a:lnSpc>
                <a:spcPct val="100000"/>
              </a:lnSpc>
              <a:buClr>
                <a:srgbClr val="000000"/>
              </a:buClr>
            </a:pPr>
            <a:endParaRPr lang="en-US" sz="2000" spc="-1" dirty="0">
              <a:solidFill>
                <a:srgbClr val="000000"/>
              </a:solidFill>
              <a:uFill>
                <a:solidFill>
                  <a:srgbClr val="FFFFFF"/>
                </a:solidFill>
              </a:uFill>
              <a:latin typeface="Arial"/>
              <a:ea typeface="Droid Sans Fallback"/>
            </a:endParaRPr>
          </a:p>
          <a:p>
            <a:pPr marL="108360">
              <a:lnSpc>
                <a:spcPct val="100000"/>
              </a:lnSpc>
              <a:buClr>
                <a:srgbClr val="000000"/>
              </a:buClr>
            </a:pPr>
            <a:r>
              <a:rPr lang="en-US" sz="2000" spc="-1" dirty="0" err="1">
                <a:solidFill>
                  <a:srgbClr val="000000"/>
                </a:solidFill>
                <a:uFill>
                  <a:solidFill>
                    <a:srgbClr val="FFFFFF"/>
                  </a:solidFill>
                </a:uFill>
                <a:latin typeface="Arial"/>
                <a:ea typeface="Droid Sans Fallback"/>
              </a:rPr>
              <a:t>Eficienta</a:t>
            </a:r>
            <a:r>
              <a:rPr lang="en-US" sz="2000" spc="-1" dirty="0">
                <a:solidFill>
                  <a:srgbClr val="000000"/>
                </a:solidFill>
                <a:uFill>
                  <a:solidFill>
                    <a:srgbClr val="FFFFFF"/>
                  </a:solidFill>
                </a:uFill>
                <a:latin typeface="Arial"/>
                <a:ea typeface="Droid Sans Fallback"/>
              </a:rPr>
              <a:t> nu se </a:t>
            </a:r>
            <a:r>
              <a:rPr lang="en-US" sz="2000" spc="-1" dirty="0" err="1">
                <a:solidFill>
                  <a:srgbClr val="000000"/>
                </a:solidFill>
                <a:uFill>
                  <a:solidFill>
                    <a:srgbClr val="FFFFFF"/>
                  </a:solidFill>
                </a:uFill>
                <a:latin typeface="Arial"/>
                <a:ea typeface="Droid Sans Fallback"/>
              </a:rPr>
              <a:t>refera</a:t>
            </a:r>
            <a:r>
              <a:rPr lang="en-US" sz="2000" spc="-1" dirty="0">
                <a:solidFill>
                  <a:srgbClr val="000000"/>
                </a:solidFill>
                <a:uFill>
                  <a:solidFill>
                    <a:srgbClr val="FFFFFF"/>
                  </a:solidFill>
                </a:uFill>
                <a:latin typeface="Arial"/>
                <a:ea typeface="Droid Sans Fallback"/>
              </a:rPr>
              <a:t> la </a:t>
            </a:r>
            <a:r>
              <a:rPr lang="en-US" sz="2000" spc="-1" dirty="0" err="1">
                <a:solidFill>
                  <a:srgbClr val="000000"/>
                </a:solidFill>
                <a:uFill>
                  <a:solidFill>
                    <a:srgbClr val="FFFFFF"/>
                  </a:solidFill>
                </a:uFill>
                <a:latin typeface="Arial"/>
                <a:ea typeface="Droid Sans Fallback"/>
              </a:rPr>
              <a:t>alegerea</a:t>
            </a:r>
            <a:r>
              <a:rPr lang="en-US" sz="2000" spc="-1" dirty="0">
                <a:solidFill>
                  <a:srgbClr val="000000"/>
                </a:solidFill>
                <a:uFill>
                  <a:solidFill>
                    <a:srgbClr val="FFFFFF"/>
                  </a:solidFill>
                </a:uFill>
                <a:latin typeface="Arial"/>
                <a:ea typeface="Droid Sans Fallback"/>
              </a:rPr>
              <a:t> </a:t>
            </a:r>
          </a:p>
          <a:p>
            <a:pPr marL="108360">
              <a:lnSpc>
                <a:spcPct val="100000"/>
              </a:lnSpc>
              <a:buClr>
                <a:srgbClr val="000000"/>
              </a:buClr>
            </a:pPr>
            <a:r>
              <a:rPr lang="en-US" sz="2000" spc="-1" dirty="0" err="1">
                <a:solidFill>
                  <a:srgbClr val="000000"/>
                </a:solidFill>
                <a:uFill>
                  <a:solidFill>
                    <a:srgbClr val="FFFFFF"/>
                  </a:solidFill>
                </a:uFill>
                <a:latin typeface="Arial"/>
                <a:ea typeface="Droid Sans Fallback"/>
              </a:rPr>
              <a:t>algoritmilor</a:t>
            </a:r>
            <a:r>
              <a:rPr lang="en-US" sz="2000" spc="-1" dirty="0">
                <a:solidFill>
                  <a:srgbClr val="000000"/>
                </a:solidFill>
                <a:uFill>
                  <a:solidFill>
                    <a:srgbClr val="FFFFFF"/>
                  </a:solidFill>
                </a:uFill>
                <a:latin typeface="Arial"/>
                <a:ea typeface="Droid Sans Fallback"/>
              </a:rPr>
              <a:t> </a:t>
            </a:r>
            <a:r>
              <a:rPr lang="en-US" sz="2000" spc="-1" dirty="0" err="1">
                <a:solidFill>
                  <a:srgbClr val="000000"/>
                </a:solidFill>
                <a:uFill>
                  <a:solidFill>
                    <a:srgbClr val="FFFFFF"/>
                  </a:solidFill>
                </a:uFill>
                <a:latin typeface="Arial"/>
                <a:ea typeface="Droid Sans Fallback"/>
              </a:rPr>
              <a:t>sau</a:t>
            </a:r>
            <a:r>
              <a:rPr lang="en-US" sz="2000" spc="-1" dirty="0">
                <a:solidFill>
                  <a:srgbClr val="000000"/>
                </a:solidFill>
                <a:uFill>
                  <a:solidFill>
                    <a:srgbClr val="FFFFFF"/>
                  </a:solidFill>
                </a:uFill>
                <a:latin typeface="Arial"/>
                <a:ea typeface="Droid Sans Fallback"/>
              </a:rPr>
              <a:t> a </a:t>
            </a:r>
            <a:r>
              <a:rPr lang="en-US" sz="2000" spc="-1" dirty="0" err="1">
                <a:solidFill>
                  <a:srgbClr val="000000"/>
                </a:solidFill>
                <a:uFill>
                  <a:solidFill>
                    <a:srgbClr val="FFFFFF"/>
                  </a:solidFill>
                </a:uFill>
                <a:latin typeface="Arial"/>
                <a:ea typeface="Droid Sans Fallback"/>
              </a:rPr>
              <a:t>structurilor</a:t>
            </a:r>
            <a:r>
              <a:rPr lang="en-US" sz="2000" spc="-1" dirty="0">
                <a:solidFill>
                  <a:srgbClr val="000000"/>
                </a:solidFill>
                <a:uFill>
                  <a:solidFill>
                    <a:srgbClr val="FFFFFF"/>
                  </a:solidFill>
                </a:uFill>
                <a:latin typeface="Arial"/>
                <a:ea typeface="Droid Sans Fallback"/>
              </a:rPr>
              <a:t> de date </a:t>
            </a:r>
            <a:r>
              <a:rPr lang="en-US" sz="2000" spc="-1" dirty="0" err="1">
                <a:solidFill>
                  <a:srgbClr val="000000"/>
                </a:solidFill>
                <a:uFill>
                  <a:solidFill>
                    <a:srgbClr val="FFFFFF"/>
                  </a:solidFill>
                </a:uFill>
                <a:latin typeface="Arial"/>
                <a:ea typeface="Droid Sans Fallback"/>
              </a:rPr>
              <a:t>sau</a:t>
            </a:r>
            <a:r>
              <a:rPr lang="en-US" sz="2000" spc="-1" dirty="0">
                <a:solidFill>
                  <a:srgbClr val="000000"/>
                </a:solidFill>
                <a:uFill>
                  <a:solidFill>
                    <a:srgbClr val="FFFFFF"/>
                  </a:solidFill>
                </a:uFill>
                <a:latin typeface="Arial"/>
                <a:ea typeface="Droid Sans Fallback"/>
              </a:rPr>
              <a:t> la</a:t>
            </a:r>
          </a:p>
          <a:p>
            <a:pPr marL="108360">
              <a:lnSpc>
                <a:spcPct val="100000"/>
              </a:lnSpc>
              <a:buClr>
                <a:srgbClr val="000000"/>
              </a:buClr>
            </a:pPr>
            <a:r>
              <a:rPr lang="en-US" sz="2000" spc="-1" dirty="0">
                <a:solidFill>
                  <a:srgbClr val="000000"/>
                </a:solidFill>
                <a:uFill>
                  <a:solidFill>
                    <a:srgbClr val="FFFFFF"/>
                  </a:solidFill>
                </a:uFill>
                <a:latin typeface="Arial"/>
                <a:ea typeface="Droid Sans Fallback"/>
              </a:rPr>
              <a:t>o </a:t>
            </a:r>
            <a:r>
              <a:rPr lang="en-US" sz="2000" spc="-1" dirty="0" err="1">
                <a:solidFill>
                  <a:srgbClr val="000000"/>
                </a:solidFill>
                <a:uFill>
                  <a:solidFill>
                    <a:srgbClr val="FFFFFF"/>
                  </a:solidFill>
                </a:uFill>
                <a:latin typeface="Arial"/>
                <a:ea typeface="Droid Sans Fallback"/>
              </a:rPr>
              <a:t>implementare</a:t>
            </a:r>
            <a:r>
              <a:rPr lang="en-US" sz="2000" spc="-1" dirty="0">
                <a:solidFill>
                  <a:srgbClr val="000000"/>
                </a:solidFill>
                <a:uFill>
                  <a:solidFill>
                    <a:srgbClr val="FFFFFF"/>
                  </a:solidFill>
                </a:uFill>
                <a:latin typeface="Arial"/>
                <a:ea typeface="Droid Sans Fallback"/>
              </a:rPr>
              <a:t> </a:t>
            </a:r>
            <a:r>
              <a:rPr lang="en-US" sz="2000" spc="-1" dirty="0" err="1">
                <a:solidFill>
                  <a:srgbClr val="000000"/>
                </a:solidFill>
                <a:uFill>
                  <a:solidFill>
                    <a:srgbClr val="FFFFFF"/>
                  </a:solidFill>
                </a:uFill>
                <a:latin typeface="Arial"/>
                <a:ea typeface="Droid Sans Fallback"/>
              </a:rPr>
              <a:t>performanta</a:t>
            </a:r>
            <a:r>
              <a:rPr lang="en-US" sz="2000" spc="-1" dirty="0">
                <a:solidFill>
                  <a:srgbClr val="000000"/>
                </a:solidFill>
                <a:uFill>
                  <a:solidFill>
                    <a:srgbClr val="FFFFFF"/>
                  </a:solidFill>
                </a:uFill>
                <a:latin typeface="Arial"/>
                <a:ea typeface="Droid Sans Fallback"/>
              </a:rPr>
              <a:t> a </a:t>
            </a:r>
            <a:r>
              <a:rPr lang="en-US" sz="2000" spc="-1" dirty="0" err="1">
                <a:solidFill>
                  <a:srgbClr val="000000"/>
                </a:solidFill>
                <a:uFill>
                  <a:solidFill>
                    <a:srgbClr val="FFFFFF"/>
                  </a:solidFill>
                </a:uFill>
                <a:latin typeface="Arial"/>
                <a:ea typeface="Droid Sans Fallback"/>
              </a:rPr>
              <a:t>aplicatiei</a:t>
            </a:r>
            <a:endParaRPr lang="en-US" sz="2000" spc="-1" dirty="0">
              <a:solidFill>
                <a:srgbClr val="000000"/>
              </a:solidFill>
              <a:uFill>
                <a:solidFill>
                  <a:srgbClr val="FFFFFF"/>
                </a:solidFill>
              </a:uFill>
              <a:latin typeface="Arial"/>
              <a:ea typeface="Droid Sans Fallback"/>
            </a:endParaRPr>
          </a:p>
          <a:p>
            <a:pPr marL="108360">
              <a:lnSpc>
                <a:spcPct val="100000"/>
              </a:lnSpc>
              <a:buClr>
                <a:srgbClr val="000000"/>
              </a:buClr>
            </a:pPr>
            <a:r>
              <a:rPr lang="en-US" sz="2000" spc="-1" dirty="0">
                <a:solidFill>
                  <a:srgbClr val="000000"/>
                </a:solidFill>
                <a:uFill>
                  <a:solidFill>
                    <a:srgbClr val="FFFFFF"/>
                  </a:solidFill>
                </a:uFill>
                <a:latin typeface="Arial"/>
                <a:ea typeface="Droid Sans Fallback"/>
              </a:rPr>
              <a:t>backend</a:t>
            </a:r>
            <a:endParaRPr lang="ro-RO" sz="2000" spc="-1" dirty="0">
              <a:solidFill>
                <a:srgbClr val="000000"/>
              </a:solidFill>
              <a:uFill>
                <a:solidFill>
                  <a:srgbClr val="FFFFFF"/>
                </a:solidFill>
              </a:uFill>
              <a:latin typeface="Arial"/>
              <a:ea typeface="Droid Sans Fallback"/>
            </a:endParaRPr>
          </a:p>
          <a:p>
            <a:pPr marL="108360">
              <a:lnSpc>
                <a:spcPct val="100000"/>
              </a:lnSpc>
              <a:buClr>
                <a:srgbClr val="000000"/>
              </a:buClr>
            </a:pPr>
            <a:endParaRPr lang="ro-RO" sz="2000" spc="-1" dirty="0">
              <a:solidFill>
                <a:srgbClr val="000000"/>
              </a:solidFill>
              <a:uFill>
                <a:solidFill>
                  <a:srgbClr val="FFFFFF"/>
                </a:solidFill>
              </a:uFill>
              <a:latin typeface="Arial"/>
              <a:ea typeface="Droid Sans Fallback"/>
            </a:endParaRPr>
          </a:p>
          <a:p>
            <a:pPr marL="108360">
              <a:lnSpc>
                <a:spcPct val="100000"/>
              </a:lnSpc>
              <a:buClr>
                <a:srgbClr val="000000"/>
              </a:buClr>
            </a:pPr>
            <a:endParaRPr lang="en-US" sz="2000" spc="-1" dirty="0">
              <a:solidFill>
                <a:srgbClr val="000000"/>
              </a:solidFill>
              <a:uFill>
                <a:solidFill>
                  <a:srgbClr val="FFFFFF"/>
                </a:solidFill>
              </a:uFill>
              <a:latin typeface="Arial"/>
              <a:ea typeface="Droid Sans Fallback"/>
            </a:endParaRPr>
          </a:p>
          <a:p>
            <a:pPr marL="451260" indent="-342900">
              <a:lnSpc>
                <a:spcPct val="100000"/>
              </a:lnSpc>
              <a:buClr>
                <a:srgbClr val="000000"/>
              </a:buClr>
              <a:buFontTx/>
              <a:buChar char="-"/>
            </a:pPr>
            <a:endParaRPr lang="en-US" sz="2000" spc="-1" dirty="0">
              <a:solidFill>
                <a:srgbClr val="000000"/>
              </a:solidFill>
              <a:uFill>
                <a:solidFill>
                  <a:srgbClr val="FFFFFF"/>
                </a:solidFill>
              </a:uFill>
              <a:latin typeface="Arial"/>
              <a:ea typeface="Droid Sans Fallback"/>
            </a:endParaRPr>
          </a:p>
        </p:txBody>
      </p:sp>
      <p:pic>
        <p:nvPicPr>
          <p:cNvPr id="2" name="Imagine 1">
            <a:extLst>
              <a:ext uri="{FF2B5EF4-FFF2-40B4-BE49-F238E27FC236}">
                <a16:creationId xmlns:a16="http://schemas.microsoft.com/office/drawing/2014/main" id="{0C23E949-FEDC-4AF2-8064-5AB234242161}"/>
              </a:ext>
            </a:extLst>
          </p:cNvPr>
          <p:cNvPicPr>
            <a:picLocks noChangeAspect="1"/>
          </p:cNvPicPr>
          <p:nvPr/>
        </p:nvPicPr>
        <p:blipFill>
          <a:blip r:embed="rId3"/>
          <a:stretch>
            <a:fillRect/>
          </a:stretch>
        </p:blipFill>
        <p:spPr>
          <a:xfrm>
            <a:off x="5624592" y="1693205"/>
            <a:ext cx="4491529" cy="3757885"/>
          </a:xfrm>
          <a:prstGeom prst="rect">
            <a:avLst/>
          </a:prstGeom>
        </p:spPr>
      </p:pic>
    </p:spTree>
    <p:extLst>
      <p:ext uri="{BB962C8B-B14F-4D97-AF65-F5344CB8AC3E}">
        <p14:creationId xmlns:p14="http://schemas.microsoft.com/office/powerpoint/2010/main" val="28063630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216000"/>
            <a:ext cx="7019640" cy="935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3570" spc="-1" dirty="0" err="1">
                <a:solidFill>
                  <a:srgbClr val="FFFFFF"/>
                </a:solidFill>
                <a:uFill>
                  <a:solidFill>
                    <a:srgbClr val="FFFFFF"/>
                  </a:solidFill>
                </a:uFill>
                <a:latin typeface="Arial"/>
              </a:rPr>
              <a:t>Eficien</a:t>
            </a:r>
            <a:r>
              <a:rPr lang="ro-RO" sz="3570" spc="-1" dirty="0" err="1">
                <a:solidFill>
                  <a:srgbClr val="FFFFFF"/>
                </a:solidFill>
                <a:uFill>
                  <a:solidFill>
                    <a:srgbClr val="FFFFFF"/>
                  </a:solidFill>
                </a:uFill>
                <a:latin typeface="Arial"/>
              </a:rPr>
              <a:t>ță</a:t>
            </a:r>
            <a:r>
              <a:rPr lang="en-US" sz="3570" b="0" strike="noStrike" spc="-1" dirty="0">
                <a:solidFill>
                  <a:srgbClr val="FFFFFF"/>
                </a:solidFill>
                <a:uFill>
                  <a:solidFill>
                    <a:srgbClr val="FFFFFF"/>
                  </a:solidFill>
                </a:uFill>
                <a:latin typeface="Arial"/>
              </a:rPr>
              <a:t> </a:t>
            </a:r>
            <a:endParaRPr lang="en-GB" sz="1800" b="0" strike="noStrike" spc="-1" dirty="0">
              <a:solidFill>
                <a:srgbClr val="000000"/>
              </a:solidFill>
              <a:uFill>
                <a:solidFill>
                  <a:srgbClr val="FFFFFF"/>
                </a:solidFill>
              </a:uFill>
              <a:latin typeface="Arial"/>
            </a:endParaRPr>
          </a:p>
        </p:txBody>
      </p:sp>
      <p:sp>
        <p:nvSpPr>
          <p:cNvPr id="81" name="CustomShape 2"/>
          <p:cNvSpPr/>
          <p:nvPr/>
        </p:nvSpPr>
        <p:spPr>
          <a:xfrm>
            <a:off x="504000" y="1368000"/>
            <a:ext cx="9071640" cy="386673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08360">
              <a:lnSpc>
                <a:spcPct val="100000"/>
              </a:lnSpc>
              <a:buClr>
                <a:srgbClr val="000000"/>
              </a:buClr>
            </a:pPr>
            <a:endParaRPr lang="ro-RO" sz="2000" spc="-1" dirty="0">
              <a:solidFill>
                <a:srgbClr val="000000"/>
              </a:solidFill>
              <a:uFill>
                <a:solidFill>
                  <a:srgbClr val="FFFFFF"/>
                </a:solidFill>
              </a:uFill>
              <a:latin typeface="Arial"/>
              <a:ea typeface="Droid Sans Fallback"/>
            </a:endParaRPr>
          </a:p>
          <a:p>
            <a:pPr marL="108360">
              <a:lnSpc>
                <a:spcPct val="100000"/>
              </a:lnSpc>
              <a:buClr>
                <a:srgbClr val="000000"/>
              </a:buClr>
            </a:pPr>
            <a:endParaRPr lang="ro-RO" sz="2000" spc="-1" dirty="0">
              <a:solidFill>
                <a:srgbClr val="000000"/>
              </a:solidFill>
              <a:uFill>
                <a:solidFill>
                  <a:srgbClr val="FFFFFF"/>
                </a:solidFill>
              </a:uFill>
              <a:latin typeface="Arial"/>
              <a:ea typeface="Droid Sans Fallback"/>
            </a:endParaRPr>
          </a:p>
          <a:p>
            <a:pPr marL="108360">
              <a:lnSpc>
                <a:spcPct val="100000"/>
              </a:lnSpc>
              <a:buClr>
                <a:srgbClr val="000000"/>
              </a:buClr>
            </a:pPr>
            <a:endParaRPr lang="en-US" sz="2000" spc="-1" dirty="0">
              <a:solidFill>
                <a:srgbClr val="000000"/>
              </a:solidFill>
              <a:uFill>
                <a:solidFill>
                  <a:srgbClr val="FFFFFF"/>
                </a:solidFill>
              </a:uFill>
              <a:latin typeface="Arial"/>
              <a:ea typeface="Droid Sans Fallback"/>
            </a:endParaRPr>
          </a:p>
          <a:p>
            <a:pPr marL="451260" indent="-342900">
              <a:lnSpc>
                <a:spcPct val="100000"/>
              </a:lnSpc>
              <a:buClr>
                <a:srgbClr val="000000"/>
              </a:buClr>
              <a:buFontTx/>
              <a:buChar char="-"/>
            </a:pPr>
            <a:endParaRPr lang="en-US" sz="2000" spc="-1" dirty="0">
              <a:solidFill>
                <a:srgbClr val="000000"/>
              </a:solidFill>
              <a:uFill>
                <a:solidFill>
                  <a:srgbClr val="FFFFFF"/>
                </a:solidFill>
              </a:uFill>
              <a:latin typeface="Arial"/>
              <a:ea typeface="Droid Sans Fallback"/>
            </a:endParaRPr>
          </a:p>
        </p:txBody>
      </p:sp>
      <p:pic>
        <p:nvPicPr>
          <p:cNvPr id="3" name="Imagine 2">
            <a:extLst>
              <a:ext uri="{FF2B5EF4-FFF2-40B4-BE49-F238E27FC236}">
                <a16:creationId xmlns:a16="http://schemas.microsoft.com/office/drawing/2014/main" id="{9C9EF590-ABC0-4F49-A19F-4537285C3DC4}"/>
              </a:ext>
            </a:extLst>
          </p:cNvPr>
          <p:cNvPicPr>
            <a:picLocks noChangeAspect="1"/>
          </p:cNvPicPr>
          <p:nvPr/>
        </p:nvPicPr>
        <p:blipFill>
          <a:blip r:embed="rId3"/>
          <a:stretch>
            <a:fillRect/>
          </a:stretch>
        </p:blipFill>
        <p:spPr>
          <a:xfrm>
            <a:off x="1001712" y="1368000"/>
            <a:ext cx="7543800" cy="4181475"/>
          </a:xfrm>
          <a:prstGeom prst="rect">
            <a:avLst/>
          </a:prstGeom>
        </p:spPr>
      </p:pic>
    </p:spTree>
    <p:extLst>
      <p:ext uri="{BB962C8B-B14F-4D97-AF65-F5344CB8AC3E}">
        <p14:creationId xmlns:p14="http://schemas.microsoft.com/office/powerpoint/2010/main" val="37263773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7F9A64D-1788-4A06-81F0-C9B426F5FFB0}"/>
              </a:ext>
            </a:extLst>
          </p:cNvPr>
          <p:cNvSpPr>
            <a:spLocks noGrp="1"/>
          </p:cNvSpPr>
          <p:nvPr>
            <p:ph type="title"/>
          </p:nvPr>
        </p:nvSpPr>
        <p:spPr/>
        <p:txBody>
          <a:bodyPr/>
          <a:lstStyle/>
          <a:p>
            <a:r>
              <a:rPr lang="en-US" sz="3570" kern="1200" spc="-1" dirty="0" err="1">
                <a:solidFill>
                  <a:srgbClr val="FFFFFF"/>
                </a:solidFill>
                <a:uFill>
                  <a:solidFill>
                    <a:srgbClr val="FFFFFF"/>
                  </a:solidFill>
                </a:uFill>
                <a:latin typeface="Arial"/>
                <a:ea typeface="+mn-ea"/>
                <a:cs typeface="+mn-cs"/>
              </a:rPr>
              <a:t>Eficien</a:t>
            </a:r>
            <a:r>
              <a:rPr lang="ro-RO" sz="3570" kern="1200" spc="-1" dirty="0" err="1">
                <a:solidFill>
                  <a:srgbClr val="FFFFFF"/>
                </a:solidFill>
                <a:uFill>
                  <a:solidFill>
                    <a:srgbClr val="FFFFFF"/>
                  </a:solidFill>
                </a:uFill>
                <a:latin typeface="Arial"/>
                <a:ea typeface="+mn-ea"/>
                <a:cs typeface="+mn-cs"/>
              </a:rPr>
              <a:t>ță</a:t>
            </a:r>
            <a:r>
              <a:rPr lang="en-US" sz="3570" kern="1200" spc="-1" dirty="0">
                <a:solidFill>
                  <a:srgbClr val="FFFFFF"/>
                </a:solidFill>
                <a:uFill>
                  <a:solidFill>
                    <a:srgbClr val="FFFFFF"/>
                  </a:solidFill>
                </a:uFill>
                <a:latin typeface="Arial"/>
                <a:ea typeface="+mn-ea"/>
                <a:cs typeface="+mn-cs"/>
              </a:rPr>
              <a:t> </a:t>
            </a:r>
            <a:br>
              <a:rPr lang="en-GB" sz="1050" b="0" strike="noStrike" spc="-1" dirty="0">
                <a:solidFill>
                  <a:srgbClr val="000000"/>
                </a:solidFill>
                <a:uFill>
                  <a:solidFill>
                    <a:srgbClr val="FFFFFF"/>
                  </a:solidFill>
                </a:uFill>
                <a:latin typeface="Arial"/>
              </a:rPr>
            </a:br>
            <a:endParaRPr lang="en-US" dirty="0"/>
          </a:p>
        </p:txBody>
      </p:sp>
      <p:pic>
        <p:nvPicPr>
          <p:cNvPr id="4" name="Imagine 3">
            <a:extLst>
              <a:ext uri="{FF2B5EF4-FFF2-40B4-BE49-F238E27FC236}">
                <a16:creationId xmlns:a16="http://schemas.microsoft.com/office/drawing/2014/main" id="{9E199D88-98C6-4BBA-A01B-12C5DC76FE19}"/>
              </a:ext>
            </a:extLst>
          </p:cNvPr>
          <p:cNvPicPr>
            <a:picLocks noChangeAspect="1"/>
          </p:cNvPicPr>
          <p:nvPr/>
        </p:nvPicPr>
        <p:blipFill>
          <a:blip r:embed="rId3"/>
          <a:stretch>
            <a:fillRect/>
          </a:stretch>
        </p:blipFill>
        <p:spPr>
          <a:xfrm>
            <a:off x="4735513" y="1387475"/>
            <a:ext cx="5105400" cy="3590925"/>
          </a:xfrm>
          <a:prstGeom prst="rect">
            <a:avLst/>
          </a:prstGeom>
        </p:spPr>
      </p:pic>
      <p:sp>
        <p:nvSpPr>
          <p:cNvPr id="3" name="Subtitlu 2">
            <a:extLst>
              <a:ext uri="{FF2B5EF4-FFF2-40B4-BE49-F238E27FC236}">
                <a16:creationId xmlns:a16="http://schemas.microsoft.com/office/drawing/2014/main" id="{D4D2FEE8-A441-457A-8363-734410E8607C}"/>
              </a:ext>
            </a:extLst>
          </p:cNvPr>
          <p:cNvSpPr>
            <a:spLocks noGrp="1"/>
          </p:cNvSpPr>
          <p:nvPr>
            <p:ph type="subTitle"/>
          </p:nvPr>
        </p:nvSpPr>
        <p:spPr>
          <a:xfrm>
            <a:off x="239712" y="1844675"/>
            <a:ext cx="9071640" cy="3287880"/>
          </a:xfrm>
        </p:spPr>
        <p:txBody>
          <a:bodyPr/>
          <a:lstStyle/>
          <a:p>
            <a:pPr marL="285750" indent="-285750">
              <a:buFontTx/>
              <a:buChar char="-"/>
            </a:pPr>
            <a:endParaRPr lang="en-US" dirty="0"/>
          </a:p>
          <a:p>
            <a:pPr marL="285750" indent="-285750">
              <a:buFontTx/>
              <a:buChar char="-"/>
            </a:pPr>
            <a:r>
              <a:rPr lang="en-US" dirty="0" err="1"/>
              <a:t>cea</a:t>
            </a:r>
            <a:r>
              <a:rPr lang="en-US" dirty="0"/>
              <a:t> </a:t>
            </a:r>
            <a:r>
              <a:rPr lang="en-US" dirty="0" err="1"/>
              <a:t>mai</a:t>
            </a:r>
            <a:r>
              <a:rPr lang="en-US" dirty="0"/>
              <a:t> </a:t>
            </a:r>
            <a:r>
              <a:rPr lang="en-US" dirty="0" err="1"/>
              <a:t>importanta</a:t>
            </a:r>
            <a:r>
              <a:rPr lang="en-US" dirty="0"/>
              <a:t> </a:t>
            </a:r>
            <a:r>
              <a:rPr lang="en-US" dirty="0" err="1"/>
              <a:t>proprietate</a:t>
            </a:r>
            <a:r>
              <a:rPr lang="en-US" dirty="0"/>
              <a:t> a </a:t>
            </a:r>
            <a:r>
              <a:rPr lang="en-US" dirty="0" err="1"/>
              <a:t>unui</a:t>
            </a:r>
            <a:endParaRPr lang="en-US" dirty="0"/>
          </a:p>
          <a:p>
            <a:r>
              <a:rPr lang="en-US" dirty="0" err="1"/>
              <a:t>procesor</a:t>
            </a:r>
            <a:r>
              <a:rPr lang="en-US" dirty="0"/>
              <a:t> </a:t>
            </a:r>
            <a:r>
              <a:rPr lang="en-US" dirty="0" err="1"/>
              <a:t>este</a:t>
            </a:r>
            <a:r>
              <a:rPr lang="en-US" dirty="0"/>
              <a:t> </a:t>
            </a:r>
            <a:r>
              <a:rPr lang="en-US" dirty="0" err="1"/>
              <a:t>timpul</a:t>
            </a:r>
            <a:r>
              <a:rPr lang="en-US" dirty="0"/>
              <a:t> de </a:t>
            </a:r>
            <a:r>
              <a:rPr lang="en-US" dirty="0" err="1"/>
              <a:t>executie</a:t>
            </a:r>
            <a:r>
              <a:rPr lang="en-US" dirty="0"/>
              <a:t> al </a:t>
            </a:r>
            <a:r>
              <a:rPr lang="en-US" dirty="0" err="1"/>
              <a:t>unei</a:t>
            </a:r>
            <a:endParaRPr lang="en-US" dirty="0"/>
          </a:p>
          <a:p>
            <a:r>
              <a:rPr lang="en-US" dirty="0" err="1"/>
              <a:t>Instructiuni</a:t>
            </a:r>
            <a:r>
              <a:rPr lang="en-US" dirty="0"/>
              <a:t> “cycle time”</a:t>
            </a:r>
          </a:p>
          <a:p>
            <a:pPr marL="285750" indent="-285750">
              <a:buFontTx/>
              <a:buChar char="-"/>
            </a:pPr>
            <a:r>
              <a:rPr lang="en-US" dirty="0" err="1"/>
              <a:t>Timpul</a:t>
            </a:r>
            <a:r>
              <a:rPr lang="en-US" dirty="0"/>
              <a:t> in care </a:t>
            </a:r>
            <a:r>
              <a:rPr lang="en-US" dirty="0" err="1"/>
              <a:t>accepta</a:t>
            </a:r>
            <a:r>
              <a:rPr lang="en-US" dirty="0"/>
              <a:t> stimuli de </a:t>
            </a:r>
            <a:r>
              <a:rPr lang="en-US" dirty="0" err="1"/>
              <a:t>intrare</a:t>
            </a:r>
            <a:endParaRPr lang="en-US" dirty="0"/>
          </a:p>
          <a:p>
            <a:r>
              <a:rPr lang="en-US" dirty="0" err="1"/>
              <a:t>proceseaza</a:t>
            </a:r>
            <a:r>
              <a:rPr lang="en-US" dirty="0"/>
              <a:t> </a:t>
            </a:r>
            <a:r>
              <a:rPr lang="en-US" dirty="0" err="1"/>
              <a:t>si</a:t>
            </a:r>
            <a:r>
              <a:rPr lang="en-US" dirty="0"/>
              <a:t> </a:t>
            </a:r>
            <a:r>
              <a:rPr lang="en-US" dirty="0" err="1"/>
              <a:t>rezulta</a:t>
            </a:r>
            <a:r>
              <a:rPr lang="en-US" dirty="0"/>
              <a:t> </a:t>
            </a:r>
            <a:r>
              <a:rPr lang="en-US" dirty="0" err="1"/>
              <a:t>valorile</a:t>
            </a:r>
            <a:r>
              <a:rPr lang="en-US" dirty="0"/>
              <a:t> de </a:t>
            </a:r>
            <a:r>
              <a:rPr lang="en-US" dirty="0" err="1"/>
              <a:t>iesire</a:t>
            </a:r>
            <a:endParaRPr lang="en-US" dirty="0"/>
          </a:p>
          <a:p>
            <a:pPr marL="285750" indent="-285750">
              <a:buFontTx/>
              <a:buChar char="-"/>
            </a:pPr>
            <a:r>
              <a:rPr lang="en-US" dirty="0" err="1"/>
              <a:t>Timpii</a:t>
            </a:r>
            <a:r>
              <a:rPr lang="en-US" dirty="0"/>
              <a:t> de </a:t>
            </a:r>
            <a:r>
              <a:rPr lang="en-US" dirty="0" err="1"/>
              <a:t>procesare</a:t>
            </a:r>
            <a:r>
              <a:rPr lang="en-US" dirty="0"/>
              <a:t> sunt </a:t>
            </a:r>
            <a:r>
              <a:rPr lang="en-US" dirty="0" err="1"/>
              <a:t>valori</a:t>
            </a:r>
            <a:r>
              <a:rPr lang="en-US" dirty="0"/>
              <a:t> </a:t>
            </a:r>
            <a:r>
              <a:rPr lang="en-US" dirty="0" err="1"/>
              <a:t>statis</a:t>
            </a:r>
            <a:r>
              <a:rPr lang="ro-RO" dirty="0"/>
              <a:t>ti</a:t>
            </a:r>
            <a:r>
              <a:rPr lang="en-US" dirty="0" err="1"/>
              <a:t>ce</a:t>
            </a:r>
            <a:r>
              <a:rPr lang="en-US" dirty="0"/>
              <a:t> </a:t>
            </a:r>
          </a:p>
          <a:p>
            <a:r>
              <a:rPr lang="en-US" dirty="0" err="1"/>
              <a:t>obtinute</a:t>
            </a:r>
            <a:r>
              <a:rPr lang="en-US" dirty="0"/>
              <a:t> in </a:t>
            </a:r>
            <a:r>
              <a:rPr lang="en-US" dirty="0" err="1"/>
              <a:t>urma</a:t>
            </a:r>
            <a:r>
              <a:rPr lang="en-US" dirty="0"/>
              <a:t> </a:t>
            </a:r>
            <a:r>
              <a:rPr lang="en-US" dirty="0" err="1"/>
              <a:t>multor</a:t>
            </a:r>
            <a:r>
              <a:rPr lang="en-US" dirty="0"/>
              <a:t> </a:t>
            </a:r>
            <a:r>
              <a:rPr lang="en-US" dirty="0" err="1"/>
              <a:t>decenii</a:t>
            </a:r>
            <a:r>
              <a:rPr lang="en-US" dirty="0"/>
              <a:t> de </a:t>
            </a:r>
            <a:r>
              <a:rPr lang="en-US" dirty="0" err="1"/>
              <a:t>cercetare</a:t>
            </a:r>
            <a:endParaRPr lang="en-US" dirty="0"/>
          </a:p>
          <a:p>
            <a:pPr marL="285750" indent="-285750">
              <a:buFontTx/>
              <a:buChar char="-"/>
            </a:pPr>
            <a:r>
              <a:rPr lang="en-US" dirty="0" err="1"/>
              <a:t>Timpii</a:t>
            </a:r>
            <a:r>
              <a:rPr lang="en-US" dirty="0"/>
              <a:t> de </a:t>
            </a:r>
            <a:r>
              <a:rPr lang="en-US" dirty="0" err="1"/>
              <a:t>procesare</a:t>
            </a:r>
            <a:r>
              <a:rPr lang="en-US" dirty="0"/>
              <a:t> </a:t>
            </a:r>
            <a:r>
              <a:rPr lang="en-US" dirty="0" err="1"/>
              <a:t>variaza</a:t>
            </a:r>
            <a:r>
              <a:rPr lang="en-US" dirty="0"/>
              <a:t> </a:t>
            </a:r>
            <a:r>
              <a:rPr lang="en-US" dirty="0" err="1"/>
              <a:t>si</a:t>
            </a:r>
            <a:r>
              <a:rPr lang="en-US" dirty="0"/>
              <a:t> in </a:t>
            </a:r>
            <a:r>
              <a:rPr lang="en-US" dirty="0" err="1"/>
              <a:t>functie</a:t>
            </a:r>
            <a:r>
              <a:rPr lang="en-US" dirty="0"/>
              <a:t> de</a:t>
            </a:r>
          </a:p>
          <a:p>
            <a:r>
              <a:rPr lang="en-US" dirty="0" err="1"/>
              <a:t>Stimulii</a:t>
            </a:r>
            <a:r>
              <a:rPr lang="en-US" dirty="0"/>
              <a:t> </a:t>
            </a:r>
            <a:r>
              <a:rPr lang="en-US" dirty="0" err="1"/>
              <a:t>primiti</a:t>
            </a:r>
            <a:r>
              <a:rPr lang="en-US" dirty="0"/>
              <a:t> din </a:t>
            </a:r>
            <a:r>
              <a:rPr lang="en-US" dirty="0" err="1"/>
              <a:t>mediul</a:t>
            </a:r>
            <a:r>
              <a:rPr lang="en-US" dirty="0"/>
              <a:t> </a:t>
            </a:r>
            <a:r>
              <a:rPr lang="en-US" dirty="0" err="1"/>
              <a:t>inconjurator</a:t>
            </a:r>
            <a:endParaRPr lang="en-US" dirty="0"/>
          </a:p>
          <a:p>
            <a:r>
              <a:rPr lang="en-US" dirty="0"/>
              <a:t>	- </a:t>
            </a:r>
            <a:r>
              <a:rPr lang="en-US" dirty="0" err="1"/>
              <a:t>citim</a:t>
            </a:r>
            <a:r>
              <a:rPr lang="en-US" dirty="0"/>
              <a:t> </a:t>
            </a:r>
            <a:r>
              <a:rPr lang="en-US" dirty="0" err="1"/>
              <a:t>mai</a:t>
            </a:r>
            <a:r>
              <a:rPr lang="en-US" dirty="0"/>
              <a:t> </a:t>
            </a:r>
            <a:r>
              <a:rPr lang="en-US" dirty="0" err="1"/>
              <a:t>incet</a:t>
            </a:r>
            <a:r>
              <a:rPr lang="en-US" dirty="0"/>
              <a:t> </a:t>
            </a:r>
            <a:r>
              <a:rPr lang="en-US" dirty="0" err="1"/>
              <a:t>cand</a:t>
            </a:r>
            <a:r>
              <a:rPr lang="en-US" dirty="0"/>
              <a:t> </a:t>
            </a:r>
            <a:r>
              <a:rPr lang="en-US" dirty="0" err="1"/>
              <a:t>lumina</a:t>
            </a:r>
            <a:r>
              <a:rPr lang="en-US" dirty="0"/>
              <a:t> </a:t>
            </a:r>
            <a:r>
              <a:rPr lang="en-US" dirty="0" err="1"/>
              <a:t>este</a:t>
            </a:r>
            <a:r>
              <a:rPr lang="en-US" dirty="0"/>
              <a:t> </a:t>
            </a:r>
            <a:r>
              <a:rPr lang="en-US" dirty="0" err="1"/>
              <a:t>mai</a:t>
            </a:r>
            <a:r>
              <a:rPr lang="en-US" dirty="0"/>
              <a:t> </a:t>
            </a:r>
            <a:r>
              <a:rPr lang="en-US" dirty="0" err="1"/>
              <a:t>slaba</a:t>
            </a:r>
            <a:endParaRPr lang="en-US" dirty="0"/>
          </a:p>
          <a:p>
            <a:r>
              <a:rPr lang="en-US" dirty="0"/>
              <a:t>	- “</a:t>
            </a:r>
            <a:r>
              <a:rPr lang="en-US" dirty="0" err="1"/>
              <a:t>gandim</a:t>
            </a:r>
            <a:r>
              <a:rPr lang="en-US" dirty="0"/>
              <a:t>” </a:t>
            </a:r>
            <a:r>
              <a:rPr lang="en-US" dirty="0" err="1"/>
              <a:t>mai</a:t>
            </a:r>
            <a:r>
              <a:rPr lang="en-US" dirty="0"/>
              <a:t> rapid </a:t>
            </a:r>
            <a:r>
              <a:rPr lang="en-US" dirty="0" err="1"/>
              <a:t>cand</a:t>
            </a:r>
            <a:r>
              <a:rPr lang="en-US" dirty="0"/>
              <a:t> </a:t>
            </a:r>
            <a:r>
              <a:rPr lang="en-US" dirty="0" err="1"/>
              <a:t>suntem</a:t>
            </a:r>
            <a:r>
              <a:rPr lang="en-US" dirty="0"/>
              <a:t> </a:t>
            </a:r>
          </a:p>
          <a:p>
            <a:r>
              <a:rPr lang="en-US" dirty="0"/>
              <a:t>	</a:t>
            </a:r>
            <a:r>
              <a:rPr lang="en-US" dirty="0" err="1"/>
              <a:t>implicati</a:t>
            </a:r>
            <a:r>
              <a:rPr lang="en-US" dirty="0"/>
              <a:t> </a:t>
            </a:r>
            <a:r>
              <a:rPr lang="en-US" dirty="0" err="1"/>
              <a:t>intr</a:t>
            </a:r>
            <a:r>
              <a:rPr lang="en-US" dirty="0"/>
              <a:t>-o </a:t>
            </a:r>
            <a:r>
              <a:rPr lang="en-US" dirty="0" err="1"/>
              <a:t>actiune</a:t>
            </a:r>
            <a:r>
              <a:rPr lang="en-US" dirty="0"/>
              <a:t> de </a:t>
            </a:r>
            <a:r>
              <a:rPr lang="en-US" dirty="0" err="1"/>
              <a:t>miscare</a:t>
            </a:r>
            <a:endParaRPr lang="en-US" dirty="0"/>
          </a:p>
          <a:p>
            <a:r>
              <a:rPr lang="en-US" dirty="0"/>
              <a:t>(</a:t>
            </a:r>
            <a:r>
              <a:rPr lang="en-US" dirty="0" err="1"/>
              <a:t>condusul</a:t>
            </a:r>
            <a:r>
              <a:rPr lang="en-US" dirty="0"/>
              <a:t> </a:t>
            </a:r>
            <a:r>
              <a:rPr lang="en-US" dirty="0" err="1"/>
              <a:t>unei</a:t>
            </a:r>
            <a:r>
              <a:rPr lang="en-US" dirty="0"/>
              <a:t> </a:t>
            </a:r>
            <a:r>
              <a:rPr lang="en-US" dirty="0" err="1"/>
              <a:t>masini</a:t>
            </a:r>
            <a:r>
              <a:rPr lang="en-US" dirty="0"/>
              <a:t>, </a:t>
            </a:r>
            <a:r>
              <a:rPr lang="en-US" dirty="0" err="1"/>
              <a:t>joc</a:t>
            </a:r>
            <a:r>
              <a:rPr lang="en-US" dirty="0"/>
              <a:t> video)</a:t>
            </a:r>
          </a:p>
          <a:p>
            <a:endParaRPr lang="en-US" dirty="0"/>
          </a:p>
          <a:p>
            <a:endParaRPr lang="en-US" dirty="0"/>
          </a:p>
          <a:p>
            <a:endParaRPr lang="en-US" dirty="0"/>
          </a:p>
        </p:txBody>
      </p:sp>
    </p:spTree>
    <p:extLst>
      <p:ext uri="{BB962C8B-B14F-4D97-AF65-F5344CB8AC3E}">
        <p14:creationId xmlns:p14="http://schemas.microsoft.com/office/powerpoint/2010/main" val="145996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7F9A64D-1788-4A06-81F0-C9B426F5FFB0}"/>
              </a:ext>
            </a:extLst>
          </p:cNvPr>
          <p:cNvSpPr>
            <a:spLocks noGrp="1"/>
          </p:cNvSpPr>
          <p:nvPr>
            <p:ph type="title"/>
          </p:nvPr>
        </p:nvSpPr>
        <p:spPr/>
        <p:txBody>
          <a:bodyPr/>
          <a:lstStyle/>
          <a:p>
            <a:r>
              <a:rPr lang="en-US" sz="3570" b="0" strike="noStrike" kern="1200" spc="-1" dirty="0" err="1">
                <a:solidFill>
                  <a:srgbClr val="FFFFFF"/>
                </a:solidFill>
                <a:uFill>
                  <a:solidFill>
                    <a:srgbClr val="FFFFFF"/>
                  </a:solidFill>
                </a:uFill>
                <a:latin typeface="Arial"/>
                <a:ea typeface="+mn-ea"/>
                <a:cs typeface="+mn-cs"/>
              </a:rPr>
              <a:t>Legea</a:t>
            </a:r>
            <a:r>
              <a:rPr lang="en-US" sz="3570" b="0" strike="noStrike" kern="1200" spc="-1" dirty="0">
                <a:solidFill>
                  <a:srgbClr val="FFFFFF"/>
                </a:solidFill>
                <a:uFill>
                  <a:solidFill>
                    <a:srgbClr val="FFFFFF"/>
                  </a:solidFill>
                </a:uFill>
                <a:latin typeface="Arial"/>
                <a:ea typeface="+mn-ea"/>
                <a:cs typeface="+mn-cs"/>
              </a:rPr>
              <a:t> </a:t>
            </a:r>
            <a:r>
              <a:rPr lang="en-US" sz="3570" b="0" strike="noStrike" kern="1200" spc="-1" dirty="0" err="1">
                <a:solidFill>
                  <a:srgbClr val="FFFFFF"/>
                </a:solidFill>
                <a:uFill>
                  <a:solidFill>
                    <a:srgbClr val="FFFFFF"/>
                  </a:solidFill>
                </a:uFill>
                <a:latin typeface="Arial"/>
                <a:ea typeface="+mn-ea"/>
                <a:cs typeface="+mn-cs"/>
              </a:rPr>
              <a:t>l</a:t>
            </a:r>
            <a:r>
              <a:rPr lang="en-US" sz="3570" kern="1200" spc="-1" dirty="0" err="1">
                <a:solidFill>
                  <a:srgbClr val="FFFFFF"/>
                </a:solidFill>
                <a:uFill>
                  <a:solidFill>
                    <a:srgbClr val="FFFFFF"/>
                  </a:solidFill>
                </a:uFill>
                <a:latin typeface="Arial"/>
                <a:ea typeface="+mn-ea"/>
                <a:cs typeface="+mn-cs"/>
              </a:rPr>
              <a:t>ui</a:t>
            </a:r>
            <a:r>
              <a:rPr lang="en-US" sz="3570" kern="1200" spc="-1" dirty="0">
                <a:solidFill>
                  <a:srgbClr val="FFFFFF"/>
                </a:solidFill>
                <a:uFill>
                  <a:solidFill>
                    <a:srgbClr val="FFFFFF"/>
                  </a:solidFill>
                </a:uFill>
                <a:latin typeface="Arial"/>
                <a:ea typeface="+mn-ea"/>
                <a:cs typeface="+mn-cs"/>
              </a:rPr>
              <a:t> Fitts</a:t>
            </a:r>
            <a:br>
              <a:rPr lang="en-GB" sz="1050" b="0" strike="noStrike" spc="-1" dirty="0">
                <a:solidFill>
                  <a:srgbClr val="000000"/>
                </a:solidFill>
                <a:uFill>
                  <a:solidFill>
                    <a:srgbClr val="FFFFFF"/>
                  </a:solidFill>
                </a:uFill>
                <a:latin typeface="Arial"/>
              </a:rPr>
            </a:br>
            <a:endParaRPr lang="en-US" dirty="0"/>
          </a:p>
        </p:txBody>
      </p:sp>
      <p:sp>
        <p:nvSpPr>
          <p:cNvPr id="3" name="Subtitlu 2">
            <a:extLst>
              <a:ext uri="{FF2B5EF4-FFF2-40B4-BE49-F238E27FC236}">
                <a16:creationId xmlns:a16="http://schemas.microsoft.com/office/drawing/2014/main" id="{D4D2FEE8-A441-457A-8363-734410E8607C}"/>
              </a:ext>
            </a:extLst>
          </p:cNvPr>
          <p:cNvSpPr>
            <a:spLocks noGrp="1"/>
          </p:cNvSpPr>
          <p:nvPr>
            <p:ph type="subTitle"/>
          </p:nvPr>
        </p:nvSpPr>
        <p:spPr>
          <a:xfrm>
            <a:off x="119369" y="777875"/>
            <a:ext cx="9071640" cy="3287880"/>
          </a:xfrm>
        </p:spPr>
        <p:txBody>
          <a:bodyPr/>
          <a:lstStyle/>
          <a:p>
            <a:pPr marL="285750" indent="-285750">
              <a:buFontTx/>
              <a:buChar char="-"/>
            </a:pPr>
            <a:endParaRPr lang="en-US" b="1" dirty="0"/>
          </a:p>
          <a:p>
            <a:pPr marL="285750" indent="-285750">
              <a:buFontTx/>
              <a:buChar char="-"/>
            </a:pPr>
            <a:endParaRPr lang="en-US" b="1" dirty="0"/>
          </a:p>
          <a:p>
            <a:pPr marL="285750" indent="-285750">
              <a:buFontTx/>
              <a:buChar char="-"/>
            </a:pPr>
            <a:endParaRPr lang="en-US" b="1" dirty="0"/>
          </a:p>
          <a:p>
            <a:pPr marL="285750" indent="-285750">
              <a:buFontTx/>
              <a:buChar char="-"/>
            </a:pPr>
            <a:r>
              <a:rPr lang="en-US" b="1" dirty="0" err="1"/>
              <a:t>Legea</a:t>
            </a:r>
            <a:r>
              <a:rPr lang="en-US" b="1" dirty="0"/>
              <a:t> </a:t>
            </a:r>
            <a:r>
              <a:rPr lang="en-US" b="1" dirty="0" err="1"/>
              <a:t>lui</a:t>
            </a:r>
            <a:r>
              <a:rPr lang="en-US" b="1" dirty="0"/>
              <a:t> Fitts </a:t>
            </a:r>
            <a:r>
              <a:rPr lang="en-US" dirty="0" err="1"/>
              <a:t>precizează</a:t>
            </a:r>
            <a:r>
              <a:rPr lang="en-US" dirty="0"/>
              <a:t> </a:t>
            </a:r>
            <a:r>
              <a:rPr lang="en-US" dirty="0" err="1"/>
              <a:t>cât</a:t>
            </a:r>
            <a:r>
              <a:rPr lang="en-US" dirty="0"/>
              <a:t> de </a:t>
            </a:r>
            <a:r>
              <a:rPr lang="en-US" dirty="0" err="1"/>
              <a:t>repede</a:t>
            </a:r>
            <a:r>
              <a:rPr lang="en-US" dirty="0"/>
              <a:t> </a:t>
            </a:r>
            <a:r>
              <a:rPr lang="en-US" dirty="0" err="1"/>
              <a:t>poți</a:t>
            </a:r>
            <a:r>
              <a:rPr lang="en-US" dirty="0"/>
              <a:t> </a:t>
            </a:r>
            <a:r>
              <a:rPr lang="en-US" dirty="0" err="1"/>
              <a:t>să-ți</a:t>
            </a:r>
            <a:r>
              <a:rPr lang="en-US" dirty="0"/>
              <a:t> </a:t>
            </a:r>
            <a:r>
              <a:rPr lang="en-US" dirty="0" err="1"/>
              <a:t>muți</a:t>
            </a:r>
            <a:r>
              <a:rPr lang="en-US" dirty="0"/>
              <a:t> </a:t>
            </a:r>
            <a:r>
              <a:rPr lang="en-US" dirty="0" err="1"/>
              <a:t>mâna</a:t>
            </a:r>
            <a:r>
              <a:rPr lang="en-US" dirty="0"/>
              <a:t> la o </a:t>
            </a:r>
            <a:r>
              <a:rPr lang="en-US" dirty="0" err="1"/>
              <a:t>anumită</a:t>
            </a:r>
            <a:r>
              <a:rPr lang="en-US" dirty="0"/>
              <a:t> </a:t>
            </a:r>
            <a:r>
              <a:rPr lang="en-US" dirty="0" err="1"/>
              <a:t>țintă</a:t>
            </a:r>
            <a:r>
              <a:rPr lang="en-US" dirty="0"/>
              <a:t> de o </a:t>
            </a:r>
            <a:r>
              <a:rPr lang="en-US" dirty="0" err="1"/>
              <a:t>anumita</a:t>
            </a:r>
            <a:r>
              <a:rPr lang="en-US" dirty="0"/>
              <a:t> </a:t>
            </a:r>
            <a:r>
              <a:rPr lang="en-US" dirty="0" err="1"/>
              <a:t>dimensiune</a:t>
            </a:r>
            <a:r>
              <a:rPr lang="en-US" dirty="0"/>
              <a:t> </a:t>
            </a:r>
            <a:r>
              <a:rPr lang="en-US" dirty="0" err="1"/>
              <a:t>si</a:t>
            </a:r>
            <a:r>
              <a:rPr lang="en-US" dirty="0"/>
              <a:t> la o </a:t>
            </a:r>
            <a:r>
              <a:rPr lang="en-US" dirty="0" err="1"/>
              <a:t>anumita</a:t>
            </a:r>
            <a:r>
              <a:rPr lang="en-US" dirty="0"/>
              <a:t> </a:t>
            </a:r>
            <a:r>
              <a:rPr lang="en-US" dirty="0" err="1"/>
              <a:t>distanta</a:t>
            </a:r>
            <a:r>
              <a:rPr lang="en-US" dirty="0"/>
              <a:t> (in </a:t>
            </a:r>
            <a:r>
              <a:rPr lang="en-US" dirty="0" err="1"/>
              <a:t>limitele</a:t>
            </a:r>
            <a:r>
              <a:rPr lang="en-US" dirty="0"/>
              <a:t> </a:t>
            </a:r>
            <a:r>
              <a:rPr lang="en-US" dirty="0" err="1"/>
              <a:t>lungimii</a:t>
            </a:r>
            <a:r>
              <a:rPr lang="en-US" dirty="0"/>
              <a:t> </a:t>
            </a:r>
            <a:r>
              <a:rPr lang="en-US" dirty="0" err="1"/>
              <a:t>mainii</a:t>
            </a:r>
            <a:r>
              <a:rPr lang="en-US" dirty="0"/>
              <a:t>). </a:t>
            </a:r>
          </a:p>
          <a:p>
            <a:pPr marL="285750" indent="-285750">
              <a:buFontTx/>
              <a:buChar char="-"/>
            </a:pPr>
            <a:r>
              <a:rPr lang="it-IT" dirty="0"/>
              <a:t>Cu alte cuvinte, cu cat un element vizual este mai mare si mai aproape de cea mai accesibila zona pentru user, cu atat va fi mai vizibil si mai la indemana.</a:t>
            </a:r>
            <a:endParaRPr lang="en-US" dirty="0"/>
          </a:p>
          <a:p>
            <a:pPr marL="285750" indent="-285750">
              <a:buFontTx/>
              <a:buChar char="-"/>
            </a:pPr>
            <a:r>
              <a:rPr lang="en-US" dirty="0" err="1"/>
              <a:t>Legea</a:t>
            </a:r>
            <a:r>
              <a:rPr lang="en-US" dirty="0"/>
              <a:t> se </a:t>
            </a:r>
            <a:r>
              <a:rPr lang="en-US" dirty="0" err="1"/>
              <a:t>aplica</a:t>
            </a:r>
            <a:r>
              <a:rPr lang="en-US" dirty="0"/>
              <a:t> </a:t>
            </a:r>
            <a:r>
              <a:rPr lang="en-US" dirty="0" err="1"/>
              <a:t>si</a:t>
            </a:r>
            <a:r>
              <a:rPr lang="en-US" dirty="0"/>
              <a:t> </a:t>
            </a:r>
            <a:r>
              <a:rPr lang="en-US" dirty="0" err="1"/>
              <a:t>odata</a:t>
            </a:r>
            <a:r>
              <a:rPr lang="en-US" dirty="0"/>
              <a:t> cu </a:t>
            </a:r>
            <a:r>
              <a:rPr lang="en-US" dirty="0" err="1"/>
              <a:t>mutarea</a:t>
            </a:r>
            <a:r>
              <a:rPr lang="en-US" dirty="0"/>
              <a:t> mouse-</a:t>
            </a:r>
            <a:r>
              <a:rPr lang="en-US" dirty="0" err="1"/>
              <a:t>ului</a:t>
            </a:r>
            <a:r>
              <a:rPr lang="en-US" dirty="0"/>
              <a:t> cu mana </a:t>
            </a:r>
            <a:r>
              <a:rPr lang="en-US" dirty="0" err="1"/>
              <a:t>intr</a:t>
            </a:r>
            <a:r>
              <a:rPr lang="en-US" dirty="0"/>
              <a:t>-un </a:t>
            </a:r>
            <a:r>
              <a:rPr lang="en-US" dirty="0" err="1"/>
              <a:t>anumit</a:t>
            </a:r>
            <a:r>
              <a:rPr lang="en-US" dirty="0"/>
              <a:t> </a:t>
            </a:r>
            <a:r>
              <a:rPr lang="en-US" dirty="0" err="1"/>
              <a:t>punct</a:t>
            </a:r>
            <a:r>
              <a:rPr lang="en-US" dirty="0"/>
              <a:t> al </a:t>
            </a:r>
            <a:r>
              <a:rPr lang="en-US" dirty="0" err="1"/>
              <a:t>ecranului</a:t>
            </a:r>
            <a:endParaRPr lang="en-US" dirty="0"/>
          </a:p>
          <a:p>
            <a:pPr marL="285750" indent="-285750">
              <a:buFontTx/>
              <a:buChar char="-"/>
            </a:pPr>
            <a:r>
              <a:rPr lang="en-US" dirty="0"/>
              <a:t>RT </a:t>
            </a:r>
            <a:r>
              <a:rPr lang="en-US" dirty="0" err="1"/>
              <a:t>este</a:t>
            </a:r>
            <a:r>
              <a:rPr lang="en-US" dirty="0"/>
              <a:t> </a:t>
            </a:r>
            <a:r>
              <a:rPr lang="en-US" dirty="0" err="1"/>
              <a:t>timpul</a:t>
            </a:r>
            <a:r>
              <a:rPr lang="en-US" dirty="0"/>
              <a:t> de </a:t>
            </a:r>
            <a:r>
              <a:rPr lang="en-US" dirty="0" err="1"/>
              <a:t>reactie</a:t>
            </a:r>
            <a:r>
              <a:rPr lang="en-US" dirty="0"/>
              <a:t>, </a:t>
            </a:r>
            <a:r>
              <a:rPr lang="en-US" dirty="0" err="1"/>
              <a:t>timpul</a:t>
            </a:r>
            <a:r>
              <a:rPr lang="en-US" dirty="0"/>
              <a:t> </a:t>
            </a:r>
            <a:r>
              <a:rPr lang="en-US" dirty="0" err="1"/>
              <a:t>necesar</a:t>
            </a:r>
            <a:r>
              <a:rPr lang="en-US" dirty="0"/>
              <a:t> </a:t>
            </a:r>
            <a:r>
              <a:rPr lang="en-US" dirty="0" err="1"/>
              <a:t>pentru</a:t>
            </a:r>
            <a:r>
              <a:rPr lang="en-US" dirty="0"/>
              <a:t> a </a:t>
            </a:r>
            <a:r>
              <a:rPr lang="en-US" dirty="0" err="1"/>
              <a:t>muta</a:t>
            </a:r>
            <a:r>
              <a:rPr lang="en-US" dirty="0"/>
              <a:t> mana</a:t>
            </a:r>
          </a:p>
          <a:p>
            <a:pPr marL="285750" indent="-285750">
              <a:buFontTx/>
              <a:buChar char="-"/>
            </a:pPr>
            <a:r>
              <a:rPr lang="en-US" dirty="0"/>
              <a:t>MT </a:t>
            </a:r>
            <a:r>
              <a:rPr lang="en-US" dirty="0" err="1"/>
              <a:t>este</a:t>
            </a:r>
            <a:r>
              <a:rPr lang="en-US" dirty="0"/>
              <a:t> </a:t>
            </a:r>
            <a:r>
              <a:rPr lang="en-US" dirty="0" err="1"/>
              <a:t>timpul</a:t>
            </a:r>
            <a:r>
              <a:rPr lang="en-US" dirty="0"/>
              <a:t> </a:t>
            </a:r>
            <a:r>
              <a:rPr lang="en-US" dirty="0" err="1"/>
              <a:t>petrecut</a:t>
            </a:r>
            <a:r>
              <a:rPr lang="en-US" dirty="0"/>
              <a:t> </a:t>
            </a:r>
            <a:r>
              <a:rPr lang="en-US" dirty="0" err="1"/>
              <a:t>pentru</a:t>
            </a:r>
            <a:r>
              <a:rPr lang="en-US" dirty="0"/>
              <a:t> </a:t>
            </a:r>
            <a:r>
              <a:rPr lang="en-US" dirty="0" err="1"/>
              <a:t>mutarea</a:t>
            </a:r>
            <a:r>
              <a:rPr lang="en-US" dirty="0"/>
              <a:t> </a:t>
            </a:r>
            <a:r>
              <a:rPr lang="en-US" dirty="0" err="1"/>
              <a:t>mainii</a:t>
            </a:r>
            <a:endParaRPr lang="en-US" dirty="0"/>
          </a:p>
          <a:p>
            <a:pPr marL="285750" indent="-285750">
              <a:buFontTx/>
              <a:buChar char="-"/>
            </a:pPr>
            <a:endParaRPr lang="en-US" dirty="0"/>
          </a:p>
          <a:p>
            <a:endParaRPr lang="en-US" dirty="0"/>
          </a:p>
          <a:p>
            <a:endParaRPr lang="en-US" dirty="0"/>
          </a:p>
        </p:txBody>
      </p:sp>
      <p:pic>
        <p:nvPicPr>
          <p:cNvPr id="5" name="Imagine 4">
            <a:extLst>
              <a:ext uri="{FF2B5EF4-FFF2-40B4-BE49-F238E27FC236}">
                <a16:creationId xmlns:a16="http://schemas.microsoft.com/office/drawing/2014/main" id="{10224D28-1461-4838-BBB0-CBB1F3D62905}"/>
              </a:ext>
            </a:extLst>
          </p:cNvPr>
          <p:cNvPicPr>
            <a:picLocks noChangeAspect="1"/>
          </p:cNvPicPr>
          <p:nvPr/>
        </p:nvPicPr>
        <p:blipFill>
          <a:blip r:embed="rId3"/>
          <a:stretch>
            <a:fillRect/>
          </a:stretch>
        </p:blipFill>
        <p:spPr>
          <a:xfrm>
            <a:off x="5421312" y="3201266"/>
            <a:ext cx="4463744" cy="2304388"/>
          </a:xfrm>
          <a:prstGeom prst="rect">
            <a:avLst/>
          </a:prstGeom>
        </p:spPr>
      </p:pic>
    </p:spTree>
    <p:extLst>
      <p:ext uri="{BB962C8B-B14F-4D97-AF65-F5344CB8AC3E}">
        <p14:creationId xmlns:p14="http://schemas.microsoft.com/office/powerpoint/2010/main" val="321573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7F9A64D-1788-4A06-81F0-C9B426F5FFB0}"/>
              </a:ext>
            </a:extLst>
          </p:cNvPr>
          <p:cNvSpPr>
            <a:spLocks noGrp="1"/>
          </p:cNvSpPr>
          <p:nvPr>
            <p:ph type="title"/>
          </p:nvPr>
        </p:nvSpPr>
        <p:spPr/>
        <p:txBody>
          <a:bodyPr/>
          <a:lstStyle/>
          <a:p>
            <a:r>
              <a:rPr lang="en-US" sz="3570" b="0" strike="noStrike" kern="1200" spc="-1" dirty="0" err="1">
                <a:solidFill>
                  <a:srgbClr val="FFFFFF"/>
                </a:solidFill>
                <a:uFill>
                  <a:solidFill>
                    <a:srgbClr val="FFFFFF"/>
                  </a:solidFill>
                </a:uFill>
                <a:latin typeface="Arial"/>
                <a:ea typeface="+mn-ea"/>
                <a:cs typeface="+mn-cs"/>
              </a:rPr>
              <a:t>Legea</a:t>
            </a:r>
            <a:r>
              <a:rPr lang="en-US" sz="3570" b="0" strike="noStrike" kern="1200" spc="-1" dirty="0">
                <a:solidFill>
                  <a:srgbClr val="FFFFFF"/>
                </a:solidFill>
                <a:uFill>
                  <a:solidFill>
                    <a:srgbClr val="FFFFFF"/>
                  </a:solidFill>
                </a:uFill>
                <a:latin typeface="Arial"/>
                <a:ea typeface="+mn-ea"/>
                <a:cs typeface="+mn-cs"/>
              </a:rPr>
              <a:t> </a:t>
            </a:r>
            <a:r>
              <a:rPr lang="en-US" sz="3570" b="0" strike="noStrike" kern="1200" spc="-1" dirty="0" err="1">
                <a:solidFill>
                  <a:srgbClr val="FFFFFF"/>
                </a:solidFill>
                <a:uFill>
                  <a:solidFill>
                    <a:srgbClr val="FFFFFF"/>
                  </a:solidFill>
                </a:uFill>
                <a:latin typeface="Arial"/>
                <a:ea typeface="+mn-ea"/>
                <a:cs typeface="+mn-cs"/>
              </a:rPr>
              <a:t>l</a:t>
            </a:r>
            <a:r>
              <a:rPr lang="en-US" sz="3570" kern="1200" spc="-1" dirty="0" err="1">
                <a:solidFill>
                  <a:srgbClr val="FFFFFF"/>
                </a:solidFill>
                <a:uFill>
                  <a:solidFill>
                    <a:srgbClr val="FFFFFF"/>
                  </a:solidFill>
                </a:uFill>
                <a:latin typeface="Arial"/>
                <a:ea typeface="+mn-ea"/>
                <a:cs typeface="+mn-cs"/>
              </a:rPr>
              <a:t>ui</a:t>
            </a:r>
            <a:r>
              <a:rPr lang="en-US" sz="3570" kern="1200" spc="-1" dirty="0">
                <a:solidFill>
                  <a:srgbClr val="FFFFFF"/>
                </a:solidFill>
                <a:uFill>
                  <a:solidFill>
                    <a:srgbClr val="FFFFFF"/>
                  </a:solidFill>
                </a:uFill>
                <a:latin typeface="Arial"/>
                <a:ea typeface="+mn-ea"/>
                <a:cs typeface="+mn-cs"/>
              </a:rPr>
              <a:t> Fitts</a:t>
            </a:r>
            <a:br>
              <a:rPr lang="en-GB" sz="1050" b="0" strike="noStrike" spc="-1" dirty="0">
                <a:solidFill>
                  <a:srgbClr val="000000"/>
                </a:solidFill>
                <a:uFill>
                  <a:solidFill>
                    <a:srgbClr val="FFFFFF"/>
                  </a:solidFill>
                </a:uFill>
                <a:latin typeface="Arial"/>
              </a:rPr>
            </a:br>
            <a:endParaRPr lang="en-US" dirty="0"/>
          </a:p>
        </p:txBody>
      </p:sp>
      <mc:AlternateContent xmlns:mc="http://schemas.openxmlformats.org/markup-compatibility/2006" xmlns:a14="http://schemas.microsoft.com/office/drawing/2010/main">
        <mc:Choice Requires="a14">
          <p:sp>
            <p:nvSpPr>
              <p:cNvPr id="3" name="Subtitlu 2">
                <a:extLst>
                  <a:ext uri="{FF2B5EF4-FFF2-40B4-BE49-F238E27FC236}">
                    <a16:creationId xmlns:a16="http://schemas.microsoft.com/office/drawing/2014/main" id="{D4D2FEE8-A441-457A-8363-734410E8607C}"/>
                  </a:ext>
                </a:extLst>
              </p:cNvPr>
              <p:cNvSpPr>
                <a:spLocks noGrp="1"/>
              </p:cNvSpPr>
              <p:nvPr>
                <p:ph type="subTitle"/>
              </p:nvPr>
            </p:nvSpPr>
            <p:spPr>
              <a:xfrm>
                <a:off x="163512" y="1768475"/>
                <a:ext cx="9071640" cy="3287880"/>
              </a:xfrm>
            </p:spPr>
            <p:txBody>
              <a:bodyPr/>
              <a:lstStyle/>
              <a:p>
                <a:endParaRPr lang="en-US" b="1" dirty="0"/>
              </a:p>
              <a:p>
                <a:r>
                  <a:rPr lang="en-US" dirty="0"/>
                  <a:t> - </a:t>
                </a:r>
                <a:r>
                  <a:rPr lang="en-US" dirty="0" err="1"/>
                  <a:t>Considerand</a:t>
                </a:r>
                <a:r>
                  <a:rPr lang="en-US" dirty="0"/>
                  <a:t> ca D &gt;&gt; S, mana </a:t>
                </a:r>
                <a:r>
                  <a:rPr lang="en-US" dirty="0" err="1"/>
                  <a:t>este</a:t>
                </a:r>
                <a:r>
                  <a:rPr lang="en-US" dirty="0"/>
                  <a:t> initial </a:t>
                </a:r>
                <a:r>
                  <a:rPr lang="en-US" dirty="0" err="1"/>
                  <a:t>departe</a:t>
                </a:r>
                <a:r>
                  <a:rPr lang="en-US" dirty="0"/>
                  <a:t> de </a:t>
                </a:r>
                <a:r>
                  <a:rPr lang="en-US" dirty="0" err="1"/>
                  <a:t>tinta</a:t>
                </a:r>
                <a:endParaRPr lang="en-US" dirty="0"/>
              </a:p>
              <a:p>
                <a:pPr marL="285750" indent="-285750">
                  <a:buFontTx/>
                  <a:buChar char="-"/>
                </a:pPr>
                <a:r>
                  <a:rPr lang="en-US" dirty="0" err="1"/>
                  <a:t>Acuratetea</a:t>
                </a:r>
                <a:r>
                  <a:rPr lang="en-US" dirty="0"/>
                  <a:t> </a:t>
                </a:r>
                <a:r>
                  <a:rPr lang="en-US" dirty="0" err="1"/>
                  <a:t>miscarii</a:t>
                </a:r>
                <a:r>
                  <a:rPr lang="en-US" dirty="0"/>
                  <a:t> </a:t>
                </a:r>
                <a:r>
                  <a:rPr lang="en-US" dirty="0" err="1"/>
                  <a:t>este</a:t>
                </a:r>
                <a:r>
                  <a:rPr lang="en-US" dirty="0"/>
                  <a:t> direct </a:t>
                </a:r>
                <a:r>
                  <a:rPr lang="en-US" dirty="0" err="1"/>
                  <a:t>proportionala</a:t>
                </a:r>
                <a:r>
                  <a:rPr lang="en-US" dirty="0"/>
                  <a:t> cu </a:t>
                </a:r>
                <a:r>
                  <a:rPr lang="en-US" dirty="0" err="1"/>
                  <a:t>distanta</a:t>
                </a:r>
                <a:r>
                  <a:rPr lang="en-US" dirty="0"/>
                  <a:t> D, </a:t>
                </a:r>
                <a:r>
                  <a:rPr lang="en-US" dirty="0" err="1"/>
                  <a:t>aparand</a:t>
                </a:r>
                <a:r>
                  <a:rPr lang="en-US" dirty="0"/>
                  <a:t> </a:t>
                </a:r>
                <a:r>
                  <a:rPr lang="en-US" dirty="0" err="1"/>
                  <a:t>astfel</a:t>
                </a:r>
                <a:r>
                  <a:rPr lang="en-US" dirty="0"/>
                  <a:t> </a:t>
                </a:r>
                <a:r>
                  <a:rPr lang="en-US" dirty="0" err="1"/>
                  <a:t>mici</a:t>
                </a:r>
                <a:r>
                  <a:rPr lang="en-US" dirty="0"/>
                  <a:t> </a:t>
                </a:r>
                <a:r>
                  <a:rPr lang="en-US" dirty="0" err="1"/>
                  <a:t>deviatii</a:t>
                </a:r>
                <a:r>
                  <a:rPr lang="en-US" dirty="0"/>
                  <a:t>, </a:t>
                </a:r>
                <a:r>
                  <a:rPr lang="en-US" dirty="0" err="1"/>
                  <a:t>erori</a:t>
                </a:r>
                <a:r>
                  <a:rPr lang="en-US" dirty="0"/>
                  <a:t> “</a:t>
                </a:r>
                <a:r>
                  <a:rPr lang="en-US" dirty="0" err="1"/>
                  <a:t>eD</a:t>
                </a:r>
                <a:r>
                  <a:rPr lang="en-US" dirty="0"/>
                  <a:t>”</a:t>
                </a:r>
              </a:p>
              <a:p>
                <a:pPr marL="285750" indent="-285750">
                  <a:buFontTx/>
                  <a:buChar char="-"/>
                </a:pPr>
                <a:r>
                  <a:rPr lang="en-US" dirty="0" err="1"/>
                  <a:t>Procesorul</a:t>
                </a:r>
                <a:r>
                  <a:rPr lang="en-US" dirty="0"/>
                  <a:t> perceptual </a:t>
                </a:r>
                <a:r>
                  <a:rPr lang="en-US" dirty="0" err="1"/>
                  <a:t>si</a:t>
                </a:r>
                <a:r>
                  <a:rPr lang="en-US" dirty="0"/>
                  <a:t> </a:t>
                </a:r>
                <a:r>
                  <a:rPr lang="en-US" dirty="0" err="1"/>
                  <a:t>cel</a:t>
                </a:r>
                <a:r>
                  <a:rPr lang="en-US" dirty="0"/>
                  <a:t> </a:t>
                </a:r>
                <a:r>
                  <a:rPr lang="en-US" dirty="0" err="1"/>
                  <a:t>cognitiv</a:t>
                </a:r>
                <a:r>
                  <a:rPr lang="en-US" dirty="0"/>
                  <a:t> </a:t>
                </a:r>
                <a:r>
                  <a:rPr lang="en-US" dirty="0" err="1"/>
                  <a:t>percep</a:t>
                </a:r>
                <a:r>
                  <a:rPr lang="en-US" dirty="0"/>
                  <a:t> </a:t>
                </a:r>
                <a:r>
                  <a:rPr lang="en-US" dirty="0" err="1"/>
                  <a:t>unde</a:t>
                </a:r>
                <a:r>
                  <a:rPr lang="en-US" dirty="0"/>
                  <a:t> </a:t>
                </a:r>
                <a:r>
                  <a:rPr lang="en-US" dirty="0" err="1"/>
                  <a:t>este</a:t>
                </a:r>
                <a:r>
                  <a:rPr lang="en-US" dirty="0"/>
                  <a:t> mana, o </a:t>
                </a:r>
                <a:r>
                  <a:rPr lang="en-US" dirty="0" err="1"/>
                  <a:t>compara</a:t>
                </a:r>
                <a:r>
                  <a:rPr lang="en-US" dirty="0"/>
                  <a:t> cu </a:t>
                </a:r>
                <a:r>
                  <a:rPr lang="en-US" dirty="0" err="1"/>
                  <a:t>tinta</a:t>
                </a:r>
                <a:r>
                  <a:rPr lang="en-US" dirty="0"/>
                  <a:t> </a:t>
                </a:r>
                <a:r>
                  <a:rPr lang="en-US" dirty="0" err="1"/>
                  <a:t>si</a:t>
                </a:r>
                <a:r>
                  <a:rPr lang="en-US" dirty="0"/>
                  <a:t> in </a:t>
                </a:r>
                <a:r>
                  <a:rPr lang="en-US" dirty="0" err="1"/>
                  <a:t>functie</a:t>
                </a:r>
                <a:r>
                  <a:rPr lang="en-US" dirty="0"/>
                  <a:t> de </a:t>
                </a:r>
                <a:r>
                  <a:rPr lang="en-US" dirty="0" err="1"/>
                  <a:t>rezultat</a:t>
                </a:r>
                <a:r>
                  <a:rPr lang="en-US" dirty="0"/>
                  <a:t> se </a:t>
                </a:r>
                <a:r>
                  <a:rPr lang="en-US" dirty="0" err="1"/>
                  <a:t>va</a:t>
                </a:r>
                <a:r>
                  <a:rPr lang="en-US" dirty="0"/>
                  <a:t> </a:t>
                </a:r>
                <a:r>
                  <a:rPr lang="en-US" dirty="0" err="1"/>
                  <a:t>aplica</a:t>
                </a:r>
                <a:r>
                  <a:rPr lang="en-US" dirty="0"/>
                  <a:t> o </a:t>
                </a:r>
                <a:r>
                  <a:rPr lang="en-US" dirty="0" err="1"/>
                  <a:t>corectie</a:t>
                </a:r>
                <a:r>
                  <a:rPr lang="en-US" dirty="0"/>
                  <a:t>, care </a:t>
                </a:r>
                <a:r>
                  <a:rPr lang="en-US" dirty="0" err="1"/>
                  <a:t>va</a:t>
                </a:r>
                <a:r>
                  <a:rPr lang="en-US" dirty="0"/>
                  <a:t> </a:t>
                </a:r>
                <a:r>
                  <a:rPr lang="en-US" dirty="0" err="1"/>
                  <a:t>avea</a:t>
                </a:r>
                <a:r>
                  <a:rPr lang="en-US" dirty="0"/>
                  <a:t> </a:t>
                </a:r>
                <a:r>
                  <a:rPr lang="en-US" dirty="0" err="1"/>
                  <a:t>si</a:t>
                </a:r>
                <a:r>
                  <a:rPr lang="en-US" dirty="0"/>
                  <a:t> </a:t>
                </a:r>
                <a:r>
                  <a:rPr lang="en-US" dirty="0" err="1"/>
                  <a:t>ea</a:t>
                </a:r>
                <a:r>
                  <a:rPr lang="en-US" dirty="0"/>
                  <a:t> o </a:t>
                </a:r>
                <a:r>
                  <a:rPr lang="en-US" dirty="0" err="1"/>
                  <a:t>eroare</a:t>
                </a:r>
                <a:endParaRPr lang="en-US" dirty="0"/>
              </a:p>
              <a:p>
                <a:pPr marL="285750" indent="-285750">
                  <a:buFontTx/>
                  <a:buChar char="-"/>
                </a:pPr>
                <a:r>
                  <a:rPr lang="en-US" dirty="0" err="1"/>
                  <a:t>Procesul</a:t>
                </a:r>
                <a:r>
                  <a:rPr lang="en-US" dirty="0"/>
                  <a:t> anterior se repeat </a:t>
                </a:r>
                <a:r>
                  <a:rPr lang="en-US" dirty="0" err="1"/>
                  <a:t>atata</a:t>
                </a:r>
                <a:r>
                  <a:rPr lang="en-US" dirty="0"/>
                  <a:t> </a:t>
                </a:r>
                <a:r>
                  <a:rPr lang="en-US" dirty="0" err="1"/>
                  <a:t>timp</a:t>
                </a:r>
                <a:r>
                  <a:rPr lang="en-US" dirty="0"/>
                  <a:t> cat mana </a:t>
                </a:r>
                <a:r>
                  <a:rPr lang="en-US" dirty="0" err="1"/>
                  <a:t>ajunge</a:t>
                </a:r>
                <a:r>
                  <a:rPr lang="en-US" dirty="0"/>
                  <a:t> in </a:t>
                </a:r>
                <a:r>
                  <a:rPr lang="en-US" dirty="0" err="1"/>
                  <a:t>regiunea</a:t>
                </a:r>
                <a:r>
                  <a:rPr lang="en-US" dirty="0"/>
                  <a:t> </a:t>
                </a:r>
                <a:r>
                  <a:rPr lang="en-US" dirty="0" err="1"/>
                  <a:t>tinta</a:t>
                </a:r>
                <a:endParaRPr lang="en-US" dirty="0"/>
              </a:p>
              <a:p>
                <a:pPr marL="285750" indent="-285750">
                  <a:buFontTx/>
                  <a:buChar char="-"/>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𝑛</m:t>
                        </m:r>
                      </m:sup>
                    </m:sSup>
                    <m:r>
                      <a:rPr lang="en-US" b="0" i="1" smtClean="0">
                        <a:latin typeface="Cambria Math" panose="02040503050406030204" pitchFamily="18" charset="0"/>
                      </a:rPr>
                      <m:t>&lt;</m:t>
                    </m:r>
                    <m:r>
                      <a:rPr lang="en-US" b="0" i="1" smtClean="0">
                        <a:latin typeface="Cambria Math" panose="02040503050406030204" pitchFamily="18" charset="0"/>
                      </a:rPr>
                      <m:t>𝐷</m:t>
                    </m:r>
                  </m:oMath>
                </a14:m>
                <a:endParaRPr lang="en-US" b="0" dirty="0"/>
              </a:p>
              <a:p>
                <a:pPr marL="285750" indent="-285750">
                  <a:buFontTx/>
                  <a:buChar char="-"/>
                </a:pP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m:t>
                            </m:r>
                          </m:sub>
                        </m:sSub>
                      </m:e>
                    </m:d>
                  </m:oMath>
                </a14:m>
                <a:endParaRPr lang="en-US" b="0" dirty="0"/>
              </a:p>
              <a:p>
                <a:pPr marL="285750" indent="-285750">
                  <a:buFontTx/>
                  <a:buChar char="-"/>
                </a:pP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𝑙𝑜𝑔</m:t>
                    </m:r>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r>
                          <a:rPr lang="en-US" b="0" i="1" smtClean="0">
                            <a:latin typeface="Cambria Math" panose="02040503050406030204" pitchFamily="18" charset="0"/>
                          </a:rPr>
                          <m:t>𝑆</m:t>
                        </m:r>
                      </m:den>
                    </m:f>
                  </m:oMath>
                </a14:m>
                <a:endParaRPr lang="en-US" dirty="0"/>
              </a:p>
              <a:p>
                <a:pPr marL="285750" indent="-285750">
                  <a:buFontTx/>
                  <a:buChar char="-"/>
                </a:pPr>
                <a:r>
                  <a:rPr lang="en-US" dirty="0"/>
                  <a:t>In </a:t>
                </a:r>
                <a:r>
                  <a:rPr lang="en-US" dirty="0" err="1"/>
                  <a:t>figura</a:t>
                </a:r>
                <a:r>
                  <a:rPr lang="en-US" dirty="0"/>
                  <a:t> </a:t>
                </a:r>
                <a:r>
                  <a:rPr lang="en-US" dirty="0" err="1"/>
                  <a:t>alaturata</a:t>
                </a:r>
                <a:r>
                  <a:rPr lang="en-US" dirty="0"/>
                  <a:t> se pot </a:t>
                </a:r>
                <a:r>
                  <a:rPr lang="en-US" dirty="0" err="1"/>
                  <a:t>vedea</a:t>
                </a:r>
                <a:r>
                  <a:rPr lang="en-US" dirty="0"/>
                  <a:t> </a:t>
                </a:r>
              </a:p>
              <a:p>
                <a:r>
                  <a:rPr lang="en-US" dirty="0" err="1"/>
                  <a:t>repetitiile</a:t>
                </a:r>
                <a:r>
                  <a:rPr lang="en-US" dirty="0"/>
                  <a:t>, </a:t>
                </a:r>
                <a:r>
                  <a:rPr lang="en-US" dirty="0" err="1"/>
                  <a:t>viteza</a:t>
                </a:r>
                <a:r>
                  <a:rPr lang="en-US" dirty="0"/>
                  <a:t> </a:t>
                </a:r>
                <a:r>
                  <a:rPr lang="en-US" dirty="0" err="1"/>
                  <a:t>este</a:t>
                </a:r>
                <a:r>
                  <a:rPr lang="en-US" dirty="0"/>
                  <a:t> din </a:t>
                </a:r>
                <a:r>
                  <a:rPr lang="en-US" dirty="0" err="1"/>
                  <a:t>ce</a:t>
                </a:r>
                <a:r>
                  <a:rPr lang="en-US" dirty="0"/>
                  <a:t> in </a:t>
                </a:r>
                <a:r>
                  <a:rPr lang="en-US" dirty="0" err="1"/>
                  <a:t>ce</a:t>
                </a:r>
                <a:r>
                  <a:rPr lang="en-US" dirty="0"/>
                  <a:t> </a:t>
                </a:r>
                <a:r>
                  <a:rPr lang="en-US" dirty="0" err="1"/>
                  <a:t>mai</a:t>
                </a:r>
                <a:r>
                  <a:rPr lang="en-US" dirty="0"/>
                  <a:t> </a:t>
                </a:r>
              </a:p>
              <a:p>
                <a:r>
                  <a:rPr lang="en-US" dirty="0"/>
                  <a:t>mica, </a:t>
                </a:r>
                <a:r>
                  <a:rPr lang="en-US" dirty="0" err="1"/>
                  <a:t>deoarece</a:t>
                </a:r>
                <a:r>
                  <a:rPr lang="en-US" dirty="0"/>
                  <a:t> se </a:t>
                </a:r>
                <a:r>
                  <a:rPr lang="en-US" dirty="0" err="1"/>
                  <a:t>doreste</a:t>
                </a:r>
                <a:r>
                  <a:rPr lang="en-US" dirty="0"/>
                  <a:t> </a:t>
                </a:r>
                <a:r>
                  <a:rPr lang="en-US" dirty="0" err="1"/>
                  <a:t>precizie</a:t>
                </a:r>
                <a:r>
                  <a:rPr lang="en-US" dirty="0"/>
                  <a:t> din </a:t>
                </a:r>
              </a:p>
              <a:p>
                <a:r>
                  <a:rPr lang="en-US" dirty="0" err="1"/>
                  <a:t>ce</a:t>
                </a:r>
                <a:r>
                  <a:rPr lang="en-US" dirty="0"/>
                  <a:t> in </a:t>
                </a:r>
                <a:r>
                  <a:rPr lang="en-US" dirty="0" err="1"/>
                  <a:t>ce</a:t>
                </a:r>
                <a:r>
                  <a:rPr lang="en-US" dirty="0"/>
                  <a:t> </a:t>
                </a:r>
                <a:r>
                  <a:rPr lang="en-US" dirty="0" err="1"/>
                  <a:t>mai</a:t>
                </a:r>
                <a:r>
                  <a:rPr lang="en-US" dirty="0"/>
                  <a:t> </a:t>
                </a:r>
                <a:r>
                  <a:rPr lang="en-US" dirty="0" err="1"/>
                  <a:t>fina</a:t>
                </a:r>
                <a:endParaRPr lang="en-US" dirty="0"/>
              </a:p>
              <a:p>
                <a:pPr marL="285750" indent="-285750">
                  <a:buFontTx/>
                  <a:buChar char="-"/>
                </a:pPr>
                <a:endParaRPr lang="en-US" dirty="0"/>
              </a:p>
              <a:p>
                <a:endParaRPr lang="en-US" dirty="0"/>
              </a:p>
              <a:p>
                <a:endParaRPr lang="en-US" dirty="0"/>
              </a:p>
            </p:txBody>
          </p:sp>
        </mc:Choice>
        <mc:Fallback xmlns="">
          <p:sp>
            <p:nvSpPr>
              <p:cNvPr id="3" name="Subtitlu 2">
                <a:extLst>
                  <a:ext uri="{FF2B5EF4-FFF2-40B4-BE49-F238E27FC236}">
                    <a16:creationId xmlns:a16="http://schemas.microsoft.com/office/drawing/2014/main" id="{D4D2FEE8-A441-457A-8363-734410E8607C}"/>
                  </a:ext>
                </a:extLst>
              </p:cNvPr>
              <p:cNvSpPr>
                <a:spLocks noGrp="1" noRot="1" noChangeAspect="1" noMove="1" noResize="1" noEditPoints="1" noAdjustHandles="1" noChangeArrowheads="1" noChangeShapeType="1" noTextEdit="1"/>
              </p:cNvSpPr>
              <p:nvPr>
                <p:ph type="subTitle"/>
              </p:nvPr>
            </p:nvSpPr>
            <p:spPr>
              <a:xfrm>
                <a:off x="163512" y="1768475"/>
                <a:ext cx="9071640" cy="3287880"/>
              </a:xfrm>
              <a:blipFill>
                <a:blip r:embed="rId3"/>
                <a:stretch>
                  <a:fillRect l="-1613" t="-17440" r="-1747" b="-2783"/>
                </a:stretch>
              </a:blipFill>
            </p:spPr>
            <p:txBody>
              <a:bodyPr/>
              <a:lstStyle/>
              <a:p>
                <a:r>
                  <a:rPr lang="en-US">
                    <a:noFill/>
                  </a:rPr>
                  <a:t> </a:t>
                </a:r>
              </a:p>
            </p:txBody>
          </p:sp>
        </mc:Fallback>
      </mc:AlternateContent>
      <p:pic>
        <p:nvPicPr>
          <p:cNvPr id="4" name="Imagine 3">
            <a:extLst>
              <a:ext uri="{FF2B5EF4-FFF2-40B4-BE49-F238E27FC236}">
                <a16:creationId xmlns:a16="http://schemas.microsoft.com/office/drawing/2014/main" id="{5CA070A8-038B-4154-ADBB-801861C81636}"/>
              </a:ext>
            </a:extLst>
          </p:cNvPr>
          <p:cNvPicPr>
            <a:picLocks noChangeAspect="1"/>
          </p:cNvPicPr>
          <p:nvPr/>
        </p:nvPicPr>
        <p:blipFill>
          <a:blip r:embed="rId4"/>
          <a:stretch>
            <a:fillRect/>
          </a:stretch>
        </p:blipFill>
        <p:spPr>
          <a:xfrm>
            <a:off x="4602163" y="3041650"/>
            <a:ext cx="5314950" cy="2628900"/>
          </a:xfrm>
          <a:prstGeom prst="rect">
            <a:avLst/>
          </a:prstGeom>
        </p:spPr>
      </p:pic>
    </p:spTree>
    <p:extLst>
      <p:ext uri="{BB962C8B-B14F-4D97-AF65-F5344CB8AC3E}">
        <p14:creationId xmlns:p14="http://schemas.microsoft.com/office/powerpoint/2010/main" val="8782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7F9A64D-1788-4A06-81F0-C9B426F5FFB0}"/>
              </a:ext>
            </a:extLst>
          </p:cNvPr>
          <p:cNvSpPr>
            <a:spLocks noGrp="1"/>
          </p:cNvSpPr>
          <p:nvPr>
            <p:ph type="title"/>
          </p:nvPr>
        </p:nvSpPr>
        <p:spPr/>
        <p:txBody>
          <a:bodyPr/>
          <a:lstStyle/>
          <a:p>
            <a:r>
              <a:rPr lang="en-US" sz="3570" b="0" strike="noStrike" kern="1200" spc="-1" dirty="0" err="1">
                <a:solidFill>
                  <a:srgbClr val="FFFFFF"/>
                </a:solidFill>
                <a:uFill>
                  <a:solidFill>
                    <a:srgbClr val="FFFFFF"/>
                  </a:solidFill>
                </a:uFill>
                <a:latin typeface="Arial"/>
                <a:ea typeface="+mn-ea"/>
                <a:cs typeface="+mn-cs"/>
              </a:rPr>
              <a:t>Implicatii</a:t>
            </a:r>
            <a:r>
              <a:rPr lang="en-US" sz="3570" b="0" strike="noStrike" kern="1200" spc="-1" dirty="0">
                <a:solidFill>
                  <a:srgbClr val="FFFFFF"/>
                </a:solidFill>
                <a:uFill>
                  <a:solidFill>
                    <a:srgbClr val="FFFFFF"/>
                  </a:solidFill>
                </a:uFill>
                <a:latin typeface="Arial"/>
                <a:ea typeface="+mn-ea"/>
                <a:cs typeface="+mn-cs"/>
              </a:rPr>
              <a:t> ale </a:t>
            </a:r>
            <a:r>
              <a:rPr lang="en-US" sz="3570" kern="1200" spc="-1" dirty="0" err="1">
                <a:solidFill>
                  <a:srgbClr val="FFFFFF"/>
                </a:solidFill>
                <a:uFill>
                  <a:solidFill>
                    <a:srgbClr val="FFFFFF"/>
                  </a:solidFill>
                </a:uFill>
                <a:latin typeface="Arial"/>
                <a:ea typeface="+mn-ea"/>
                <a:cs typeface="+mn-cs"/>
              </a:rPr>
              <a:t>l</a:t>
            </a:r>
            <a:r>
              <a:rPr lang="en-US" sz="3570" b="0" strike="noStrike" kern="1200" spc="-1" dirty="0" err="1">
                <a:solidFill>
                  <a:srgbClr val="FFFFFF"/>
                </a:solidFill>
                <a:uFill>
                  <a:solidFill>
                    <a:srgbClr val="FFFFFF"/>
                  </a:solidFill>
                </a:uFill>
                <a:latin typeface="Arial"/>
                <a:ea typeface="+mn-ea"/>
                <a:cs typeface="+mn-cs"/>
              </a:rPr>
              <a:t>egii</a:t>
            </a:r>
            <a:r>
              <a:rPr lang="en-US" sz="3570" b="0" strike="noStrike" kern="1200" spc="-1" dirty="0">
                <a:solidFill>
                  <a:srgbClr val="FFFFFF"/>
                </a:solidFill>
                <a:uFill>
                  <a:solidFill>
                    <a:srgbClr val="FFFFFF"/>
                  </a:solidFill>
                </a:uFill>
                <a:latin typeface="Arial"/>
                <a:ea typeface="+mn-ea"/>
                <a:cs typeface="+mn-cs"/>
              </a:rPr>
              <a:t> </a:t>
            </a:r>
            <a:r>
              <a:rPr lang="en-US" sz="3570" b="0" strike="noStrike" kern="1200" spc="-1" dirty="0" err="1">
                <a:solidFill>
                  <a:srgbClr val="FFFFFF"/>
                </a:solidFill>
                <a:uFill>
                  <a:solidFill>
                    <a:srgbClr val="FFFFFF"/>
                  </a:solidFill>
                </a:uFill>
                <a:latin typeface="Arial"/>
                <a:ea typeface="+mn-ea"/>
                <a:cs typeface="+mn-cs"/>
              </a:rPr>
              <a:t>l</a:t>
            </a:r>
            <a:r>
              <a:rPr lang="en-US" sz="3570" kern="1200" spc="-1" dirty="0" err="1">
                <a:solidFill>
                  <a:srgbClr val="FFFFFF"/>
                </a:solidFill>
                <a:uFill>
                  <a:solidFill>
                    <a:srgbClr val="FFFFFF"/>
                  </a:solidFill>
                </a:uFill>
                <a:latin typeface="Arial"/>
                <a:ea typeface="+mn-ea"/>
                <a:cs typeface="+mn-cs"/>
              </a:rPr>
              <a:t>ui</a:t>
            </a:r>
            <a:r>
              <a:rPr lang="en-US" sz="3570" kern="1200" spc="-1" dirty="0">
                <a:solidFill>
                  <a:srgbClr val="FFFFFF"/>
                </a:solidFill>
                <a:uFill>
                  <a:solidFill>
                    <a:srgbClr val="FFFFFF"/>
                  </a:solidFill>
                </a:uFill>
                <a:latin typeface="Arial"/>
                <a:ea typeface="+mn-ea"/>
                <a:cs typeface="+mn-cs"/>
              </a:rPr>
              <a:t> Fitts</a:t>
            </a:r>
            <a:br>
              <a:rPr lang="en-GB" sz="1050" b="0" strike="noStrike" spc="-1" dirty="0">
                <a:solidFill>
                  <a:srgbClr val="000000"/>
                </a:solidFill>
                <a:uFill>
                  <a:solidFill>
                    <a:srgbClr val="FFFFFF"/>
                  </a:solidFill>
                </a:uFill>
                <a:latin typeface="Arial"/>
              </a:rPr>
            </a:br>
            <a:endParaRPr lang="en-US" dirty="0"/>
          </a:p>
        </p:txBody>
      </p:sp>
      <p:sp>
        <p:nvSpPr>
          <p:cNvPr id="3" name="Subtitlu 2">
            <a:extLst>
              <a:ext uri="{FF2B5EF4-FFF2-40B4-BE49-F238E27FC236}">
                <a16:creationId xmlns:a16="http://schemas.microsoft.com/office/drawing/2014/main" id="{D4D2FEE8-A441-457A-8363-734410E8607C}"/>
              </a:ext>
            </a:extLst>
          </p:cNvPr>
          <p:cNvSpPr>
            <a:spLocks noGrp="1"/>
          </p:cNvSpPr>
          <p:nvPr>
            <p:ph type="subTitle"/>
          </p:nvPr>
        </p:nvSpPr>
        <p:spPr>
          <a:xfrm>
            <a:off x="163512" y="1387475"/>
            <a:ext cx="9071640" cy="3287880"/>
          </a:xfrm>
        </p:spPr>
        <p:txBody>
          <a:bodyPr/>
          <a:lstStyle/>
          <a:p>
            <a:r>
              <a:rPr lang="en-US" dirty="0"/>
              <a:t>-  De </a:t>
            </a:r>
            <a:r>
              <a:rPr lang="en-US" dirty="0" err="1"/>
              <a:t>ce</a:t>
            </a:r>
            <a:r>
              <a:rPr lang="en-US" dirty="0"/>
              <a:t> sunt </a:t>
            </a:r>
            <a:r>
              <a:rPr lang="en-US" dirty="0" err="1"/>
              <a:t>meniurile</a:t>
            </a:r>
            <a:r>
              <a:rPr lang="en-US" dirty="0"/>
              <a:t> in general in </a:t>
            </a:r>
            <a:r>
              <a:rPr lang="en-US" dirty="0" err="1"/>
              <a:t>marginile</a:t>
            </a:r>
            <a:r>
              <a:rPr lang="en-US" dirty="0"/>
              <a:t> </a:t>
            </a:r>
            <a:r>
              <a:rPr lang="en-US" dirty="0" err="1"/>
              <a:t>ecranului</a:t>
            </a:r>
            <a:r>
              <a:rPr lang="en-US" dirty="0"/>
              <a:t> ?</a:t>
            </a:r>
          </a:p>
          <a:p>
            <a:r>
              <a:rPr lang="en-US" dirty="0"/>
              <a:t>	- </a:t>
            </a:r>
            <a:r>
              <a:rPr lang="en-US" dirty="0" err="1"/>
              <a:t>marginile</a:t>
            </a:r>
            <a:r>
              <a:rPr lang="en-US" dirty="0"/>
              <a:t> </a:t>
            </a:r>
            <a:r>
              <a:rPr lang="en-US" dirty="0" err="1"/>
              <a:t>ecranului</a:t>
            </a:r>
            <a:r>
              <a:rPr lang="en-US" dirty="0"/>
              <a:t> </a:t>
            </a:r>
            <a:r>
              <a:rPr lang="en-US" dirty="0" err="1"/>
              <a:t>opresc</a:t>
            </a:r>
            <a:r>
              <a:rPr lang="en-US" dirty="0"/>
              <a:t> </a:t>
            </a:r>
            <a:r>
              <a:rPr lang="en-US" dirty="0" err="1"/>
              <a:t>brusc</a:t>
            </a:r>
            <a:r>
              <a:rPr lang="en-US" dirty="0"/>
              <a:t> </a:t>
            </a:r>
            <a:r>
              <a:rPr lang="en-US" dirty="0" err="1"/>
              <a:t>miscarea</a:t>
            </a:r>
            <a:r>
              <a:rPr lang="en-US" dirty="0"/>
              <a:t> mouse-</a:t>
            </a:r>
            <a:r>
              <a:rPr lang="en-US" dirty="0" err="1"/>
              <a:t>ului</a:t>
            </a:r>
            <a:r>
              <a:rPr lang="en-US" dirty="0"/>
              <a:t>, </a:t>
            </a:r>
            <a:r>
              <a:rPr lang="en-US" dirty="0" err="1"/>
              <a:t>timpul</a:t>
            </a:r>
            <a:r>
              <a:rPr lang="en-US" dirty="0"/>
              <a:t> T </a:t>
            </a:r>
            <a:r>
              <a:rPr lang="en-US" dirty="0" err="1"/>
              <a:t>devine</a:t>
            </a:r>
            <a:r>
              <a:rPr lang="en-US" dirty="0"/>
              <a:t> constant </a:t>
            </a:r>
            <a:r>
              <a:rPr lang="en-US" dirty="0" err="1"/>
              <a:t>egal</a:t>
            </a:r>
            <a:r>
              <a:rPr lang="en-US" dirty="0"/>
              <a:t> cu a, </a:t>
            </a:r>
            <a:r>
              <a:rPr lang="en-US" dirty="0" err="1"/>
              <a:t>marginea</a:t>
            </a:r>
            <a:r>
              <a:rPr lang="en-US" dirty="0"/>
              <a:t> </a:t>
            </a:r>
            <a:r>
              <a:rPr lang="en-US" dirty="0" err="1"/>
              <a:t>ecranului</a:t>
            </a:r>
            <a:r>
              <a:rPr lang="en-US" dirty="0"/>
              <a:t> </a:t>
            </a:r>
            <a:r>
              <a:rPr lang="en-US" dirty="0" err="1"/>
              <a:t>este</a:t>
            </a:r>
            <a:r>
              <a:rPr lang="en-US" dirty="0"/>
              <a:t> </a:t>
            </a:r>
            <a:r>
              <a:rPr lang="en-US" dirty="0" err="1"/>
              <a:t>considerat</a:t>
            </a:r>
            <a:r>
              <a:rPr lang="en-US" dirty="0"/>
              <a:t> </a:t>
            </a:r>
            <a:r>
              <a:rPr lang="en-US" dirty="0" err="1"/>
              <a:t>avand</a:t>
            </a:r>
            <a:r>
              <a:rPr lang="en-US" dirty="0"/>
              <a:t> o </a:t>
            </a:r>
            <a:r>
              <a:rPr lang="en-US" dirty="0" err="1"/>
              <a:t>marimea</a:t>
            </a:r>
            <a:r>
              <a:rPr lang="en-US" dirty="0"/>
              <a:t> </a:t>
            </a:r>
            <a:r>
              <a:rPr lang="en-US" dirty="0" err="1"/>
              <a:t>infinita</a:t>
            </a:r>
            <a:endParaRPr lang="en-US" dirty="0"/>
          </a:p>
          <a:p>
            <a:endParaRPr lang="en-US" dirty="0"/>
          </a:p>
          <a:p>
            <a:pPr marL="285750" indent="-285750">
              <a:buFontTx/>
              <a:buChar char="-"/>
            </a:pPr>
            <a:r>
              <a:rPr lang="en-US" dirty="0" err="1"/>
              <a:t>Meniurile</a:t>
            </a:r>
            <a:r>
              <a:rPr lang="en-US" dirty="0"/>
              <a:t> de </a:t>
            </a:r>
            <a:r>
              <a:rPr lang="en-US" dirty="0" err="1"/>
              <a:t>tipul</a:t>
            </a:r>
            <a:r>
              <a:rPr lang="en-US" dirty="0"/>
              <a:t> “pie menus”, de </a:t>
            </a:r>
            <a:r>
              <a:rPr lang="en-US" dirty="0" err="1"/>
              <a:t>ce</a:t>
            </a:r>
            <a:r>
              <a:rPr lang="en-US" dirty="0"/>
              <a:t> sunt </a:t>
            </a:r>
            <a:r>
              <a:rPr lang="en-US" dirty="0" err="1"/>
              <a:t>mai</a:t>
            </a:r>
            <a:r>
              <a:rPr lang="en-US" dirty="0"/>
              <a:t> </a:t>
            </a:r>
            <a:r>
              <a:rPr lang="en-US" dirty="0" err="1"/>
              <a:t>eficiente</a:t>
            </a:r>
            <a:r>
              <a:rPr lang="en-US" dirty="0"/>
              <a:t> ?</a:t>
            </a:r>
          </a:p>
          <a:p>
            <a:pPr marL="285750" indent="-285750">
              <a:buFontTx/>
              <a:buChar char="-"/>
            </a:pPr>
            <a:endParaRPr lang="en-US" dirty="0"/>
          </a:p>
          <a:p>
            <a:endParaRPr lang="en-US" dirty="0"/>
          </a:p>
          <a:p>
            <a:endParaRPr lang="en-US" dirty="0"/>
          </a:p>
          <a:p>
            <a:endParaRPr lang="en-US" dirty="0"/>
          </a:p>
        </p:txBody>
      </p:sp>
      <p:pic>
        <p:nvPicPr>
          <p:cNvPr id="5" name="Imagine 4">
            <a:extLst>
              <a:ext uri="{FF2B5EF4-FFF2-40B4-BE49-F238E27FC236}">
                <a16:creationId xmlns:a16="http://schemas.microsoft.com/office/drawing/2014/main" id="{F144C179-9A2A-4788-8277-09C9CFCFBD4A}"/>
              </a:ext>
            </a:extLst>
          </p:cNvPr>
          <p:cNvPicPr>
            <a:picLocks noChangeAspect="1"/>
          </p:cNvPicPr>
          <p:nvPr/>
        </p:nvPicPr>
        <p:blipFill>
          <a:blip r:embed="rId3"/>
          <a:stretch>
            <a:fillRect/>
          </a:stretch>
        </p:blipFill>
        <p:spPr>
          <a:xfrm>
            <a:off x="3363912" y="3292475"/>
            <a:ext cx="2343150" cy="2305050"/>
          </a:xfrm>
          <a:prstGeom prst="rect">
            <a:avLst/>
          </a:prstGeom>
        </p:spPr>
      </p:pic>
    </p:spTree>
    <p:extLst>
      <p:ext uri="{BB962C8B-B14F-4D97-AF65-F5344CB8AC3E}">
        <p14:creationId xmlns:p14="http://schemas.microsoft.com/office/powerpoint/2010/main" val="600960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17740</TotalTime>
  <Words>1424</Words>
  <Application>Microsoft Office PowerPoint</Application>
  <PresentationFormat>Particularizare</PresentationFormat>
  <Paragraphs>176</Paragraphs>
  <Slides>18</Slides>
  <Notes>16</Notes>
  <HiddenSlides>0</HiddenSlides>
  <MMClips>0</MMClips>
  <ScaleCrop>false</ScaleCrop>
  <HeadingPairs>
    <vt:vector size="6" baseType="variant">
      <vt:variant>
        <vt:lpstr>Fonturi utilizate</vt:lpstr>
      </vt:variant>
      <vt:variant>
        <vt:i4>5</vt:i4>
      </vt:variant>
      <vt:variant>
        <vt:lpstr>Temă</vt:lpstr>
      </vt:variant>
      <vt:variant>
        <vt:i4>2</vt:i4>
      </vt:variant>
      <vt:variant>
        <vt:lpstr>Titluri diapozitive</vt:lpstr>
      </vt:variant>
      <vt:variant>
        <vt:i4>18</vt:i4>
      </vt:variant>
    </vt:vector>
  </HeadingPairs>
  <TitlesOfParts>
    <vt:vector size="25" baseType="lpstr">
      <vt:lpstr>Arial</vt:lpstr>
      <vt:lpstr>Calibri</vt:lpstr>
      <vt:lpstr>Cambria Math</vt:lpstr>
      <vt:lpstr>Symbol</vt:lpstr>
      <vt:lpstr>Wingdings</vt:lpstr>
      <vt:lpstr>Office Theme</vt:lpstr>
      <vt:lpstr>Office Theme</vt:lpstr>
      <vt:lpstr>Prezentare PowerPoint</vt:lpstr>
      <vt:lpstr>Prezentare PowerPoint</vt:lpstr>
      <vt:lpstr>Prezentare PowerPoint</vt:lpstr>
      <vt:lpstr>Prezentare PowerPoint</vt:lpstr>
      <vt:lpstr>Prezentare PowerPoint</vt:lpstr>
      <vt:lpstr>Eficiență  </vt:lpstr>
      <vt:lpstr>Legea lui Fitts </vt:lpstr>
      <vt:lpstr>Legea lui Fitts </vt:lpstr>
      <vt:lpstr>Implicatii ale legii lui Fitts </vt:lpstr>
      <vt:lpstr>Implicatii ale legii lui Fitts </vt:lpstr>
      <vt:lpstr>Implicatii ale legii lui Fitts </vt:lpstr>
      <vt:lpstr>Implicatii ale legii lui Fitts </vt:lpstr>
      <vt:lpstr>Legea Steering </vt:lpstr>
      <vt:lpstr>Legea Steering </vt:lpstr>
      <vt:lpstr>Legea Steering </vt:lpstr>
      <vt:lpstr>Cum se poate imbunatati eficienta miscarii mouse-ului </vt:lpstr>
      <vt:lpstr>Cum se poate imbunatati eficienta miscarii mouse-ului </vt:lpstr>
      <vt:lpstr>Cum se poate imbunatati eficienta miscarii mouse-ului - anticipare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creator>User</dc:creator>
  <cp:lastModifiedBy>Titus Balan</cp:lastModifiedBy>
  <cp:revision>393</cp:revision>
  <dcterms:created xsi:type="dcterms:W3CDTF">2017-03-07T21:34:47Z</dcterms:created>
  <dcterms:modified xsi:type="dcterms:W3CDTF">2020-03-08T19:55:37Z</dcterms:modified>
  <dc:language>en-GB</dc:language>
</cp:coreProperties>
</file>