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62" r:id="rId4"/>
    <p:sldId id="258" r:id="rId5"/>
    <p:sldId id="261" r:id="rId6"/>
    <p:sldId id="260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A0"/>
    <a:srgbClr val="288ABA"/>
    <a:srgbClr val="771D82"/>
    <a:srgbClr val="131D82"/>
    <a:srgbClr val="8CBE42"/>
    <a:srgbClr val="AA0533"/>
    <a:srgbClr val="4C2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195" autoAdjust="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CD987-D5F0-423A-B571-656612AAA3E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013176"/>
            <a:ext cx="3312368" cy="127089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64388" y="5857924"/>
            <a:ext cx="216000" cy="216000"/>
            <a:chOff x="2772000" y="1932221"/>
            <a:chExt cx="2340000" cy="2340000"/>
          </a:xfrm>
        </p:grpSpPr>
        <p:sp>
          <p:nvSpPr>
            <p:cNvPr id="9" name="Rectangle 8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24228" y="5857924"/>
            <a:ext cx="216000" cy="216000"/>
            <a:chOff x="2772000" y="1932221"/>
            <a:chExt cx="2340000" cy="2340000"/>
          </a:xfrm>
        </p:grpSpPr>
        <p:sp>
          <p:nvSpPr>
            <p:cNvPr id="15" name="Rectangle 1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8064388" y="4417764"/>
            <a:ext cx="216000" cy="216000"/>
          </a:xfrm>
          <a:prstGeom prst="rect">
            <a:avLst/>
          </a:prstGeom>
          <a:solidFill>
            <a:srgbClr val="00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35834" y="448921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84068" y="5857924"/>
            <a:ext cx="216000" cy="216000"/>
            <a:chOff x="2772000" y="1932221"/>
            <a:chExt cx="2340000" cy="2340000"/>
          </a:xfrm>
        </p:grpSpPr>
        <p:sp>
          <p:nvSpPr>
            <p:cNvPr id="18" name="Rectangle 17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24228" y="4417764"/>
            <a:ext cx="216000" cy="216000"/>
            <a:chOff x="2772000" y="1932221"/>
            <a:chExt cx="2340000" cy="2340000"/>
          </a:xfrm>
        </p:grpSpPr>
        <p:sp>
          <p:nvSpPr>
            <p:cNvPr id="24" name="Rectangle 23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064388" y="2977604"/>
            <a:ext cx="216000" cy="216000"/>
            <a:chOff x="2772000" y="1932221"/>
            <a:chExt cx="2340000" cy="2340000"/>
          </a:xfrm>
        </p:grpSpPr>
        <p:sp>
          <p:nvSpPr>
            <p:cNvPr id="27" name="Rectangle 26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97062" y="921140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UT Sans Bold" pitchFamily="50" charset="0"/>
              </a:rPr>
              <a:t>Inventatorii</a:t>
            </a:r>
            <a:r>
              <a:rPr lang="en-US" sz="3600" dirty="0">
                <a:latin typeface="UT Sans Bold" pitchFamily="50" charset="0"/>
              </a:rPr>
              <a:t> </a:t>
            </a:r>
            <a:r>
              <a:rPr lang="en-US" sz="3600" dirty="0" err="1">
                <a:latin typeface="UT Sans Bold" pitchFamily="50" charset="0"/>
              </a:rPr>
              <a:t>circuitului</a:t>
            </a:r>
            <a:r>
              <a:rPr lang="en-US" sz="3600" dirty="0">
                <a:latin typeface="UT Sans Bold" pitchFamily="50" charset="0"/>
              </a:rPr>
              <a:t> </a:t>
            </a:r>
            <a:r>
              <a:rPr lang="en-US" sz="3600" dirty="0" err="1">
                <a:latin typeface="UT Sans Bold" pitchFamily="50" charset="0"/>
              </a:rPr>
              <a:t>integrat</a:t>
            </a:r>
            <a:endParaRPr lang="en-US" sz="3600" dirty="0">
              <a:latin typeface="UT Sans Bold" pitchFamily="50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7062" y="3025723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UT Sans Bold" pitchFamily="50" charset="0"/>
              </a:rPr>
              <a:t>P</a:t>
            </a:r>
            <a:r>
              <a:rPr lang="ro-RO" sz="2400" dirty="0">
                <a:latin typeface="UT Sans Bold" pitchFamily="50" charset="0"/>
              </a:rPr>
              <a:t>ârvan Andrei Leonard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9501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87524" y="1988840"/>
            <a:ext cx="78488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ro-RO" sz="2000" dirty="0">
                <a:latin typeface="UT Sans" pitchFamily="50" charset="0"/>
              </a:rPr>
              <a:t>Pentru a mări eficiența și performanța a unei mașini electronice (ex</a:t>
            </a:r>
            <a:r>
              <a:rPr lang="en-US" sz="2000" dirty="0" err="1">
                <a:latin typeface="UT Sans" pitchFamily="50" charset="0"/>
              </a:rPr>
              <a:t>emplu</a:t>
            </a:r>
            <a:r>
              <a:rPr lang="en-US" sz="2000" dirty="0">
                <a:latin typeface="UT Sans" pitchFamily="50" charset="0"/>
              </a:rPr>
              <a:t>: </a:t>
            </a:r>
            <a:r>
              <a:rPr lang="ro-RO" sz="2000" dirty="0">
                <a:latin typeface="UT Sans" pitchFamily="50" charset="0"/>
              </a:rPr>
              <a:t>calculatorul</a:t>
            </a:r>
            <a:r>
              <a:rPr lang="en-US" sz="2000" dirty="0">
                <a:latin typeface="UT Sans" pitchFamily="50" charset="0"/>
              </a:rPr>
              <a:t>) a </a:t>
            </a:r>
            <a:r>
              <a:rPr lang="en-US" sz="2000" dirty="0" err="1">
                <a:latin typeface="UT Sans" pitchFamily="50" charset="0"/>
              </a:rPr>
              <a:t>fost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necesar</a:t>
            </a:r>
            <a:r>
              <a:rPr lang="en-US" sz="2000" dirty="0">
                <a:latin typeface="UT Sans" pitchFamily="50" charset="0"/>
              </a:rPr>
              <a:t> m</a:t>
            </a:r>
            <a:r>
              <a:rPr lang="ro-RO" sz="2000" dirty="0">
                <a:latin typeface="UT Sans" pitchFamily="50" charset="0"/>
              </a:rPr>
              <a:t>ărirea numărului de componente  necesare.</a:t>
            </a:r>
          </a:p>
          <a:p>
            <a:pPr algn="just"/>
            <a:endParaRPr lang="ro-RO" sz="2000" dirty="0">
              <a:latin typeface="UT Sans" pitchFamily="50" charset="0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en-US" sz="2000" dirty="0">
                <a:latin typeface="UT Sans" pitchFamily="50" charset="0"/>
              </a:rPr>
              <a:t>Un circuit </a:t>
            </a:r>
            <a:r>
              <a:rPr lang="en-US" sz="2000" dirty="0" err="1">
                <a:latin typeface="UT Sans" pitchFamily="50" charset="0"/>
              </a:rPr>
              <a:t>integrat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este</a:t>
            </a:r>
            <a:r>
              <a:rPr lang="en-US" sz="2000" dirty="0">
                <a:latin typeface="UT Sans" pitchFamily="50" charset="0"/>
              </a:rPr>
              <a:t> un circuit </a:t>
            </a:r>
            <a:r>
              <a:rPr lang="en-US" sz="2000" dirty="0" err="1">
                <a:latin typeface="UT Sans" pitchFamily="50" charset="0"/>
              </a:rPr>
              <a:t>ce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elimin</a:t>
            </a:r>
            <a:r>
              <a:rPr lang="ro-RO" sz="2000" dirty="0">
                <a:latin typeface="UT Sans" pitchFamily="50" charset="0"/>
              </a:rPr>
              <a:t>ă necesitatea a mai multor componente prin utlizarea plăcii de silicon și a lipiturilor pentru conducție electrică</a:t>
            </a:r>
            <a:endParaRPr lang="en-US" sz="2000" dirty="0">
              <a:latin typeface="UT Sans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EF72D0-6571-4C28-B39B-D82445A2D7A2}"/>
              </a:ext>
            </a:extLst>
          </p:cNvPr>
          <p:cNvSpPr txBox="1"/>
          <p:nvPr/>
        </p:nvSpPr>
        <p:spPr>
          <a:xfrm>
            <a:off x="-288540" y="1124744"/>
            <a:ext cx="72090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 algn="just">
              <a:buFont typeface="Wingdings" charset="2"/>
              <a:buChar char="§"/>
            </a:pPr>
            <a:r>
              <a:rPr lang="ro-RO" sz="2800" dirty="0">
                <a:latin typeface="UT Sans" pitchFamily="50" charset="0"/>
              </a:rPr>
              <a:t>Scurtă prezentare</a:t>
            </a:r>
            <a:endParaRPr lang="en-US" sz="2800" dirty="0">
              <a:latin typeface="UT Sans" pitchFamily="50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A703D6-9BA0-4B43-93FA-4A67299F0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40" y="4041068"/>
            <a:ext cx="3949613" cy="263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6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79512" y="4577337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en-US" sz="2000" dirty="0">
                <a:latin typeface="UT Sans" pitchFamily="50" charset="0"/>
              </a:rPr>
              <a:t>Mai exact un circuit </a:t>
            </a:r>
            <a:r>
              <a:rPr lang="en-US" sz="2000" dirty="0" err="1">
                <a:latin typeface="UT Sans" pitchFamily="50" charset="0"/>
              </a:rPr>
              <a:t>integrat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este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alc</a:t>
            </a:r>
            <a:r>
              <a:rPr lang="ro-RO" sz="2000" dirty="0">
                <a:latin typeface="UT Sans" pitchFamily="50" charset="0"/>
              </a:rPr>
              <a:t>ătuit dintr-o serie de tranzistori poziționați pe o mică si plată placa realizată din material semiconductor.</a:t>
            </a:r>
          </a:p>
          <a:p>
            <a:pPr algn="just"/>
            <a:endParaRPr lang="ro-RO" sz="2000" dirty="0">
              <a:latin typeface="UT Sans" pitchFamily="50" charset="0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ro-RO" sz="2000" dirty="0">
                <a:latin typeface="UT Sans" pitchFamily="50" charset="0"/>
              </a:rPr>
              <a:t>Pentru materialul semiconductor s-a folosit atât germanium cât și siliciu.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EF72D0-6571-4C28-B39B-D82445A2D7A2}"/>
              </a:ext>
            </a:extLst>
          </p:cNvPr>
          <p:cNvSpPr txBox="1"/>
          <p:nvPr/>
        </p:nvSpPr>
        <p:spPr>
          <a:xfrm>
            <a:off x="-288540" y="1124744"/>
            <a:ext cx="72090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 algn="just">
              <a:buFont typeface="Wingdings" charset="2"/>
              <a:buChar char="§"/>
            </a:pPr>
            <a:r>
              <a:rPr lang="ro-RO" sz="2800" dirty="0">
                <a:latin typeface="UT Sans" pitchFamily="50" charset="0"/>
              </a:rPr>
              <a:t>Scurtă prezentare</a:t>
            </a:r>
            <a:endParaRPr lang="en-US" sz="2800" dirty="0">
              <a:latin typeface="UT Sans" pitchFamily="50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D0570C-509E-4AFD-9036-1857649D38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86739"/>
            <a:ext cx="3049796" cy="30497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BC0FFD-AC6D-47D0-8CF8-604624B094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688" y="1586739"/>
            <a:ext cx="4196744" cy="261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6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0F9DAC-5861-4FA6-9835-349BA307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48" y="607193"/>
            <a:ext cx="7886700" cy="1325563"/>
          </a:xfrm>
        </p:spPr>
        <p:txBody>
          <a:bodyPr/>
          <a:lstStyle/>
          <a:p>
            <a:r>
              <a:rPr lang="ro-RO" dirty="0"/>
              <a:t>Creatori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8A231-3BCA-4F99-8D58-E8F1EDE36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392" y="2101974"/>
            <a:ext cx="7886700" cy="4351338"/>
          </a:xfrm>
        </p:spPr>
        <p:txBody>
          <a:bodyPr>
            <a:normAutofit lnSpcReduction="10000"/>
          </a:bodyPr>
          <a:lstStyle/>
          <a:p>
            <a:pPr marL="342900" indent="-342900" algn="just">
              <a:buBlip>
                <a:blip r:embed="rId3"/>
              </a:buBlip>
            </a:pPr>
            <a:r>
              <a:rPr lang="ro-RO" sz="2400" dirty="0">
                <a:latin typeface="UT Sans" pitchFamily="50" charset="0"/>
                <a:ea typeface="UT Symbols" charset="0"/>
                <a:cs typeface="UT Symbols" charset="0"/>
              </a:rPr>
              <a:t>Circuitul integrat a fost creat aproape simultan de către doi inventatori</a:t>
            </a:r>
            <a:r>
              <a:rPr lang="en-US" sz="2400" dirty="0">
                <a:latin typeface="UT Sans" pitchFamily="50" charset="0"/>
                <a:ea typeface="UT Symbols" charset="0"/>
                <a:cs typeface="UT Symbols" charset="0"/>
              </a:rPr>
              <a:t>: Jack Kilby </a:t>
            </a:r>
            <a:r>
              <a:rPr lang="ro-RO" sz="2400" dirty="0">
                <a:latin typeface="UT Sans" pitchFamily="50" charset="0"/>
                <a:ea typeface="UT Symbols" charset="0"/>
                <a:cs typeface="UT Symbols" charset="0"/>
              </a:rPr>
              <a:t>și Robert Noyce. </a:t>
            </a:r>
          </a:p>
          <a:p>
            <a:pPr marL="342900" indent="-342900" algn="just">
              <a:buBlip>
                <a:blip r:embed="rId3"/>
              </a:buBlip>
            </a:pPr>
            <a:endParaRPr lang="ro-RO" sz="2400" dirty="0">
              <a:latin typeface="UT Sans" pitchFamily="50" charset="0"/>
              <a:ea typeface="UT Symbols" charset="0"/>
              <a:cs typeface="UT Symbols" charset="0"/>
            </a:endParaRPr>
          </a:p>
          <a:p>
            <a:pPr marL="342900" indent="-342900" algn="just">
              <a:buBlip>
                <a:blip r:embed="rId3"/>
              </a:buBlip>
            </a:pPr>
            <a:r>
              <a:rPr lang="ro-RO" sz="2400" dirty="0">
                <a:latin typeface="UT Sans" pitchFamily="50" charset="0"/>
                <a:ea typeface="UT Symbols" charset="0"/>
                <a:cs typeface="UT Symbols" charset="0"/>
              </a:rPr>
              <a:t>În 1959 atât Jack Kilby care lucra la compania Texas Instruments cât și  Robert Noyce care lucra la compania Fairchild Semiconductor Corporation au solicitat simultan brevet pentru descoperirea Circuitului Integrat . </a:t>
            </a:r>
          </a:p>
          <a:p>
            <a:pPr marL="342900" indent="-342900" algn="just">
              <a:buBlip>
                <a:blip r:embed="rId3"/>
              </a:buBlip>
            </a:pPr>
            <a:endParaRPr lang="ro-RO" sz="2400" dirty="0">
              <a:latin typeface="UT Sans" pitchFamily="50" charset="0"/>
              <a:ea typeface="UT Symbols" charset="0"/>
              <a:cs typeface="UT Symbols" charset="0"/>
            </a:endParaRPr>
          </a:p>
          <a:p>
            <a:pPr marL="342900" indent="-342900" algn="just">
              <a:buBlip>
                <a:blip r:embed="rId3"/>
              </a:buBlip>
            </a:pPr>
            <a:r>
              <a:rPr lang="ro-RO" sz="2400" dirty="0">
                <a:latin typeface="UT Sans" pitchFamily="50" charset="0"/>
                <a:ea typeface="UT Symbols" charset="0"/>
                <a:cs typeface="UT Symbols" charset="0"/>
              </a:rPr>
              <a:t>Cele două companii au decis să împartă licența tehnologiei descoperite după câțiva ani de lupte legale, creând astfel o piață globală în valoare de 1 trilion de dolari pe an.</a:t>
            </a:r>
          </a:p>
          <a:p>
            <a:pPr marL="342900" indent="-342900" algn="just">
              <a:buBlip>
                <a:blip r:embed="rId3"/>
              </a:buBlip>
            </a:pPr>
            <a:endParaRPr lang="ro-RO" sz="2400" dirty="0">
              <a:latin typeface="UT Symbols" charset="0"/>
              <a:ea typeface="UT Symbols" charset="0"/>
              <a:cs typeface="UT Symbol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293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0F9DAC-5861-4FA6-9835-349BA307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48" y="607193"/>
            <a:ext cx="7886700" cy="1325563"/>
          </a:xfrm>
        </p:spPr>
        <p:txBody>
          <a:bodyPr/>
          <a:lstStyle/>
          <a:p>
            <a:r>
              <a:rPr lang="ro-RO" dirty="0"/>
              <a:t>Jack Kilby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8A231-3BCA-4F99-8D58-E8F1EDE36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22" y="1885974"/>
            <a:ext cx="5114392" cy="4351338"/>
          </a:xfrm>
        </p:spPr>
        <p:txBody>
          <a:bodyPr>
            <a:normAutofit/>
          </a:bodyPr>
          <a:lstStyle/>
          <a:p>
            <a:pPr marL="342900" indent="-342900" algn="just">
              <a:buBlip>
                <a:blip r:embed="rId3"/>
              </a:buBlip>
            </a:pPr>
            <a:r>
              <a:rPr lang="ro-RO" sz="2400" dirty="0">
                <a:latin typeface="UT Sans" pitchFamily="50" charset="0"/>
                <a:ea typeface="UT Symbols" charset="0"/>
                <a:cs typeface="UT Symbols" charset="0"/>
              </a:rPr>
              <a:t>Încercând să rezolve problema </a:t>
            </a:r>
            <a:r>
              <a:rPr lang="en-US" sz="2400" dirty="0">
                <a:latin typeface="UT Sans" pitchFamily="50" charset="0"/>
                <a:ea typeface="UT Symbols" charset="0"/>
                <a:cs typeface="UT Symbols" charset="0"/>
              </a:rPr>
              <a:t>“tyranny of numbers” </a:t>
            </a:r>
            <a:r>
              <a:rPr lang="en-US" sz="2400" dirty="0" err="1">
                <a:latin typeface="UT Sans" pitchFamily="50" charset="0"/>
                <a:ea typeface="UT Symbols" charset="0"/>
                <a:cs typeface="UT Symbols" charset="0"/>
              </a:rPr>
              <a:t>acesta</a:t>
            </a:r>
            <a:r>
              <a:rPr lang="en-US" sz="2400" dirty="0">
                <a:latin typeface="UT Sans" pitchFamily="50" charset="0"/>
                <a:ea typeface="UT Symbols" charset="0"/>
                <a:cs typeface="UT Symbols" charset="0"/>
              </a:rPr>
              <a:t> a </a:t>
            </a:r>
            <a:r>
              <a:rPr lang="en-US" sz="2400" dirty="0" err="1">
                <a:latin typeface="UT Sans" pitchFamily="50" charset="0"/>
                <a:ea typeface="UT Symbols" charset="0"/>
                <a:cs typeface="UT Symbols" charset="0"/>
              </a:rPr>
              <a:t>ajuns</a:t>
            </a:r>
            <a:r>
              <a:rPr lang="en-US" sz="2400" dirty="0">
                <a:latin typeface="UT Sans" pitchFamily="50" charset="0"/>
                <a:ea typeface="UT Symbols" charset="0"/>
                <a:cs typeface="UT Symbols" charset="0"/>
              </a:rPr>
              <a:t> la </a:t>
            </a:r>
            <a:r>
              <a:rPr lang="en-US" sz="2400" dirty="0" err="1">
                <a:latin typeface="UT Sans" pitchFamily="50" charset="0"/>
                <a:ea typeface="UT Symbols" charset="0"/>
                <a:cs typeface="UT Symbols" charset="0"/>
              </a:rPr>
              <a:t>concluzia</a:t>
            </a:r>
            <a:r>
              <a:rPr lang="en-US" sz="2400" dirty="0">
                <a:latin typeface="UT Sans" pitchFamily="50" charset="0"/>
                <a:ea typeface="UT Symbols" charset="0"/>
                <a:cs typeface="UT Symbols" charset="0"/>
              </a:rPr>
              <a:t> c</a:t>
            </a:r>
            <a:r>
              <a:rPr lang="ro-RO" sz="2400" dirty="0">
                <a:latin typeface="UT Sans" pitchFamily="50" charset="0"/>
                <a:ea typeface="UT Symbols" charset="0"/>
                <a:cs typeface="UT Symbols" charset="0"/>
              </a:rPr>
              <a:t>ă fabricând componente de circuit în masă într-o singură plăcuță din material semiconductor reprezintă soluția.</a:t>
            </a:r>
            <a:r>
              <a:rPr lang="en-US" sz="2400" dirty="0">
                <a:latin typeface="UT Sans" pitchFamily="50" charset="0"/>
                <a:ea typeface="UT Symbols" charset="0"/>
                <a:cs typeface="UT Symbols" charset="0"/>
              </a:rPr>
              <a:t> </a:t>
            </a:r>
          </a:p>
          <a:p>
            <a:pPr marL="342900" indent="-342900" algn="just">
              <a:buBlip>
                <a:blip r:embed="rId3"/>
              </a:buBlip>
            </a:pPr>
            <a:endParaRPr lang="ro-RO" sz="2400" dirty="0">
              <a:latin typeface="UT Sans" pitchFamily="50" charset="0"/>
              <a:ea typeface="UT Symbols" charset="0"/>
              <a:cs typeface="UT Symbols" charset="0"/>
            </a:endParaRPr>
          </a:p>
          <a:p>
            <a:pPr marL="342900" indent="-342900" algn="just">
              <a:buBlip>
                <a:blip r:embed="rId3"/>
              </a:buBlip>
            </a:pPr>
            <a:r>
              <a:rPr lang="ro-RO" sz="2400" dirty="0">
                <a:latin typeface="UT Sans" pitchFamily="50" charset="0"/>
                <a:ea typeface="UT Symbols" charset="0"/>
                <a:cs typeface="UT Symbols" charset="0"/>
              </a:rPr>
              <a:t>Astfel acesta a alimentat o placă de germanium și cu un osciloscop s-a putut observa că se pot forma unde sinusoidale continue.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8BC91C-669F-431C-A0DA-36EEAFE2F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08" y="1885974"/>
            <a:ext cx="2667356" cy="402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52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0F9DAC-5861-4FA6-9835-349BA307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48" y="607193"/>
            <a:ext cx="7886700" cy="1325563"/>
          </a:xfrm>
        </p:spPr>
        <p:txBody>
          <a:bodyPr/>
          <a:lstStyle/>
          <a:p>
            <a:r>
              <a:rPr lang="ro-RO" dirty="0"/>
              <a:t>Robert Noyce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8A231-3BCA-4F99-8D58-E8F1EDE36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7884" y="2110087"/>
            <a:ext cx="5538788" cy="4351338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buBlip>
                <a:blip r:embed="rId3"/>
              </a:buBlip>
            </a:pPr>
            <a:r>
              <a:rPr lang="ro-RO" sz="2400" dirty="0">
                <a:latin typeface="UT Sans" pitchFamily="50" charset="0"/>
                <a:ea typeface="UT Symbols" charset="0"/>
                <a:cs typeface="UT Symbols" charset="0"/>
              </a:rPr>
              <a:t>După ce a inventat Jack Kilby în 1958 circuitul integrat hibrid, Robert Noyce independent de Kilby a inventat în 1959 un nou tip de circuit integrat, circuitul integrat monolitic. </a:t>
            </a:r>
          </a:p>
          <a:p>
            <a:pPr marL="342900" indent="-342900" algn="just">
              <a:buBlip>
                <a:blip r:embed="rId3"/>
              </a:buBlip>
            </a:pPr>
            <a:endParaRPr lang="ro-RO" sz="2400" dirty="0">
              <a:latin typeface="UT Sans" pitchFamily="50" charset="0"/>
              <a:ea typeface="UT Symbols" charset="0"/>
              <a:cs typeface="UT Symbols" charset="0"/>
            </a:endParaRPr>
          </a:p>
          <a:p>
            <a:pPr marL="342900" indent="-342900" algn="just">
              <a:buBlip>
                <a:blip r:embed="rId3"/>
              </a:buBlip>
            </a:pPr>
            <a:r>
              <a:rPr lang="ro-RO" sz="2400" dirty="0">
                <a:latin typeface="UT Sans" pitchFamily="50" charset="0"/>
                <a:ea typeface="UT Symbols" charset="0"/>
                <a:cs typeface="UT Symbols" charset="0"/>
              </a:rPr>
              <a:t>Acesta era mult mai practic ca circuit integrat al lui Kilby fiind realizat din silicon. </a:t>
            </a:r>
          </a:p>
          <a:p>
            <a:pPr marL="342900" indent="-342900" algn="just">
              <a:buBlip>
                <a:blip r:embed="rId3"/>
              </a:buBlip>
            </a:pPr>
            <a:endParaRPr lang="ro-RO" sz="2400" dirty="0">
              <a:latin typeface="UT Sans" pitchFamily="50" charset="0"/>
              <a:ea typeface="UT Symbols" charset="0"/>
              <a:cs typeface="UT Symbols" charset="0"/>
            </a:endParaRPr>
          </a:p>
          <a:p>
            <a:pPr marL="342900" indent="-342900" algn="just">
              <a:buBlip>
                <a:blip r:embed="rId3"/>
              </a:buBlip>
            </a:pPr>
            <a:r>
              <a:rPr lang="ro-RO" sz="2400" dirty="0">
                <a:latin typeface="UT Sans" pitchFamily="50" charset="0"/>
                <a:ea typeface="UT Symbols" charset="0"/>
                <a:cs typeface="UT Symbols" charset="0"/>
              </a:rPr>
              <a:t>Spre deosebire de circuitul integrat hibrid care avea linii de conexiune externe ce nu puteau fi produse în masă, circuitul integrat monolitic avea toate componentele puse pe chip-ul de silicon interconectate cu fire din cupru</a:t>
            </a:r>
          </a:p>
          <a:p>
            <a:pPr marL="342900" indent="-342900" algn="just">
              <a:buBlip>
                <a:blip r:embed="rId3"/>
              </a:buBlip>
            </a:pPr>
            <a:endParaRPr lang="ro-RO" sz="2400" dirty="0">
              <a:latin typeface="UT Symbols" charset="0"/>
              <a:ea typeface="UT Symbols" charset="0"/>
              <a:cs typeface="UT Symbols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8DB501-F24C-40A1-96DC-201969256B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84" y="2110087"/>
            <a:ext cx="3255364" cy="325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1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013176"/>
            <a:ext cx="3312368" cy="127089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64388" y="5857924"/>
            <a:ext cx="216000" cy="216000"/>
            <a:chOff x="2772000" y="1932221"/>
            <a:chExt cx="2340000" cy="2340000"/>
          </a:xfrm>
        </p:grpSpPr>
        <p:sp>
          <p:nvSpPr>
            <p:cNvPr id="9" name="Rectangle 8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24228" y="5857924"/>
            <a:ext cx="216000" cy="216000"/>
            <a:chOff x="2772000" y="1932221"/>
            <a:chExt cx="2340000" cy="2340000"/>
          </a:xfrm>
        </p:grpSpPr>
        <p:sp>
          <p:nvSpPr>
            <p:cNvPr id="15" name="Rectangle 1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8064388" y="4417764"/>
            <a:ext cx="216000" cy="216000"/>
          </a:xfrm>
          <a:prstGeom prst="rect">
            <a:avLst/>
          </a:prstGeom>
          <a:solidFill>
            <a:srgbClr val="00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35834" y="448921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84068" y="5857924"/>
            <a:ext cx="216000" cy="216000"/>
            <a:chOff x="2772000" y="1932221"/>
            <a:chExt cx="2340000" cy="2340000"/>
          </a:xfrm>
        </p:grpSpPr>
        <p:sp>
          <p:nvSpPr>
            <p:cNvPr id="18" name="Rectangle 17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24228" y="4417764"/>
            <a:ext cx="216000" cy="216000"/>
            <a:chOff x="2772000" y="1932221"/>
            <a:chExt cx="2340000" cy="2340000"/>
          </a:xfrm>
        </p:grpSpPr>
        <p:sp>
          <p:nvSpPr>
            <p:cNvPr id="24" name="Rectangle 23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064388" y="2977604"/>
            <a:ext cx="216000" cy="216000"/>
            <a:chOff x="2772000" y="1932221"/>
            <a:chExt cx="2340000" cy="2340000"/>
          </a:xfrm>
        </p:grpSpPr>
        <p:sp>
          <p:nvSpPr>
            <p:cNvPr id="27" name="Rectangle 26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598069" y="2168860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dirty="0">
                <a:latin typeface="UT Sans Bold" pitchFamily="50" charset="0"/>
              </a:rPr>
              <a:t>Vă mulțumesc</a:t>
            </a:r>
            <a:endParaRPr lang="en-US" sz="3600" dirty="0">
              <a:latin typeface="UT Sans Bold" pitchFamily="50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9552" y="3049050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UT Sans Bold" pitchFamily="50" charset="0"/>
              </a:rPr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10797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</TotalTime>
  <Words>324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UT Sans</vt:lpstr>
      <vt:lpstr>UT Sans Bold</vt:lpstr>
      <vt:lpstr>UT Symbols</vt:lpstr>
      <vt:lpstr>Wingdings</vt:lpstr>
      <vt:lpstr>Office Theme</vt:lpstr>
      <vt:lpstr>PowerPoint Presentation</vt:lpstr>
      <vt:lpstr>PowerPoint Presentation</vt:lpstr>
      <vt:lpstr>PowerPoint Presentation</vt:lpstr>
      <vt:lpstr>Creatori</vt:lpstr>
      <vt:lpstr>Jack Kilby</vt:lpstr>
      <vt:lpstr>Robert Noyce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Andrei-Leonard Parvan</cp:lastModifiedBy>
  <cp:revision>21</cp:revision>
  <dcterms:created xsi:type="dcterms:W3CDTF">2017-10-19T09:49:50Z</dcterms:created>
  <dcterms:modified xsi:type="dcterms:W3CDTF">2022-03-01T20:08:28Z</dcterms:modified>
</cp:coreProperties>
</file>