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4" r:id="rId1"/>
  </p:sldMasterIdLst>
  <p:notesMasterIdLst>
    <p:notesMasterId r:id="rId45"/>
  </p:notesMasterIdLst>
  <p:handoutMasterIdLst>
    <p:handoutMasterId r:id="rId46"/>
  </p:handoutMasterIdLst>
  <p:sldIdLst>
    <p:sldId id="256" r:id="rId2"/>
    <p:sldId id="296" r:id="rId3"/>
    <p:sldId id="307" r:id="rId4"/>
    <p:sldId id="308" r:id="rId5"/>
    <p:sldId id="309" r:id="rId6"/>
    <p:sldId id="332" r:id="rId7"/>
    <p:sldId id="310" r:id="rId8"/>
    <p:sldId id="311" r:id="rId9"/>
    <p:sldId id="337" r:id="rId10"/>
    <p:sldId id="333" r:id="rId11"/>
    <p:sldId id="336" r:id="rId12"/>
    <p:sldId id="339" r:id="rId13"/>
    <p:sldId id="338" r:id="rId14"/>
    <p:sldId id="340" r:id="rId15"/>
    <p:sldId id="341" r:id="rId16"/>
    <p:sldId id="342" r:id="rId17"/>
    <p:sldId id="343" r:id="rId18"/>
    <p:sldId id="344" r:id="rId19"/>
    <p:sldId id="345" r:id="rId20"/>
    <p:sldId id="346" r:id="rId21"/>
    <p:sldId id="347" r:id="rId22"/>
    <p:sldId id="348" r:id="rId23"/>
    <p:sldId id="366" r:id="rId24"/>
    <p:sldId id="349" r:id="rId25"/>
    <p:sldId id="350" r:id="rId26"/>
    <p:sldId id="351" r:id="rId27"/>
    <p:sldId id="353" r:id="rId28"/>
    <p:sldId id="352" r:id="rId29"/>
    <p:sldId id="354" r:id="rId30"/>
    <p:sldId id="355" r:id="rId31"/>
    <p:sldId id="356" r:id="rId32"/>
    <p:sldId id="357" r:id="rId33"/>
    <p:sldId id="358" r:id="rId34"/>
    <p:sldId id="359" r:id="rId35"/>
    <p:sldId id="360" r:id="rId36"/>
    <p:sldId id="361" r:id="rId37"/>
    <p:sldId id="373" r:id="rId38"/>
    <p:sldId id="368" r:id="rId39"/>
    <p:sldId id="363" r:id="rId40"/>
    <p:sldId id="370" r:id="rId41"/>
    <p:sldId id="372" r:id="rId42"/>
    <p:sldId id="364" r:id="rId43"/>
    <p:sldId id="365" r:id="rId44"/>
  </p:sldIdLst>
  <p:sldSz cx="9144000" cy="6858000" type="screen4x3"/>
  <p:notesSz cx="7302500" cy="95885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A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47" autoAdjust="0"/>
    <p:restoredTop sz="94667" autoAdjust="0"/>
  </p:normalViewPr>
  <p:slideViewPr>
    <p:cSldViewPr>
      <p:cViewPr varScale="1">
        <p:scale>
          <a:sx n="74" d="100"/>
          <a:sy n="74" d="100"/>
        </p:scale>
        <p:origin x="1260" y="54"/>
      </p:cViewPr>
      <p:guideLst>
        <p:guide orient="horz" pos="2160"/>
        <p:guide pos="2880"/>
      </p:guideLst>
    </p:cSldViewPr>
  </p:slideViewPr>
  <p:outlineViewPr>
    <p:cViewPr>
      <p:scale>
        <a:sx n="33" d="100"/>
        <a:sy n="33" d="100"/>
      </p:scale>
      <p:origin x="0" y="78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33795" name="Rectangle 3"/>
          <p:cNvSpPr>
            <a:spLocks noGrp="1" noChangeArrowheads="1"/>
          </p:cNvSpPr>
          <p:nvPr>
            <p:ph type="dt" sz="quarter" idx="1"/>
          </p:nvPr>
        </p:nvSpPr>
        <p:spPr bwMode="auto">
          <a:xfrm>
            <a:off x="4137025" y="0"/>
            <a:ext cx="316388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fld id="{0072816B-0EF3-46BF-A428-0CA4584F9E64}" type="datetimeFigureOut">
              <a:rPr lang="en-US"/>
              <a:pPr>
                <a:defRPr/>
              </a:pPr>
              <a:t>10/10/2019</a:t>
            </a:fld>
            <a:endParaRPr lang="en-US"/>
          </a:p>
        </p:txBody>
      </p:sp>
      <p:sp>
        <p:nvSpPr>
          <p:cNvPr id="33796" name="Rectangle 4"/>
          <p:cNvSpPr>
            <a:spLocks noGrp="1" noChangeArrowheads="1"/>
          </p:cNvSpPr>
          <p:nvPr>
            <p:ph type="ftr" sz="quarter" idx="2"/>
          </p:nvPr>
        </p:nvSpPr>
        <p:spPr bwMode="auto">
          <a:xfrm>
            <a:off x="0" y="9107488"/>
            <a:ext cx="316388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33797" name="Rectangle 5"/>
          <p:cNvSpPr>
            <a:spLocks noGrp="1" noChangeArrowheads="1"/>
          </p:cNvSpPr>
          <p:nvPr>
            <p:ph type="sldNum" sz="quarter" idx="3"/>
          </p:nvPr>
        </p:nvSpPr>
        <p:spPr bwMode="auto">
          <a:xfrm>
            <a:off x="4137025" y="9107488"/>
            <a:ext cx="316388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EF5784CB-C212-47B5-AE8F-88D14147BC79}" type="slidenum">
              <a:rPr lang="en-US"/>
              <a:pPr>
                <a:defRPr/>
              </a:pPr>
              <a:t>‹#›</a:t>
            </a:fld>
            <a:endParaRPr lang="en-US"/>
          </a:p>
        </p:txBody>
      </p:sp>
    </p:spTree>
    <p:extLst>
      <p:ext uri="{BB962C8B-B14F-4D97-AF65-F5344CB8AC3E}">
        <p14:creationId xmlns:p14="http://schemas.microsoft.com/office/powerpoint/2010/main" val="828637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a:defRPr sz="1300">
                <a:cs typeface="+mn-cs"/>
              </a:defRPr>
            </a:lvl1pPr>
          </a:lstStyle>
          <a:p>
            <a:pPr>
              <a:defRPr/>
            </a:pPr>
            <a:endParaRPr lang="en-US"/>
          </a:p>
        </p:txBody>
      </p:sp>
      <p:sp>
        <p:nvSpPr>
          <p:cNvPr id="18435" name="Rectangle 3"/>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cs typeface="+mn-cs"/>
              </a:defRPr>
            </a:lvl1pPr>
          </a:lstStyle>
          <a:p>
            <a:pPr>
              <a:defRPr/>
            </a:pPr>
            <a:endParaRPr lang="en-US"/>
          </a:p>
        </p:txBody>
      </p:sp>
      <p:sp>
        <p:nvSpPr>
          <p:cNvPr id="8909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438" name="Rectangle 6"/>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a:defRPr sz="1300">
                <a:cs typeface="+mn-cs"/>
              </a:defRPr>
            </a:lvl1pPr>
          </a:lstStyle>
          <a:p>
            <a:pPr>
              <a:defRPr/>
            </a:pPr>
            <a:endParaRPr lang="en-US"/>
          </a:p>
        </p:txBody>
      </p:sp>
      <p:sp>
        <p:nvSpPr>
          <p:cNvPr id="18439" name="Rectangle 7"/>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cs typeface="+mn-cs"/>
              </a:defRPr>
            </a:lvl1pPr>
          </a:lstStyle>
          <a:p>
            <a:pPr>
              <a:defRPr/>
            </a:pPr>
            <a:fld id="{026E7E82-1A5B-4AE6-9DA2-8494C629691A}" type="slidenum">
              <a:rPr lang="en-US"/>
              <a:pPr>
                <a:defRPr/>
              </a:pPr>
              <a:t>‹#›</a:t>
            </a:fld>
            <a:endParaRPr lang="en-US"/>
          </a:p>
        </p:txBody>
      </p:sp>
    </p:spTree>
    <p:extLst>
      <p:ext uri="{BB962C8B-B14F-4D97-AF65-F5344CB8AC3E}">
        <p14:creationId xmlns:p14="http://schemas.microsoft.com/office/powerpoint/2010/main" val="27465212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FCC36F8-9B67-4809-A5E4-A78FFDFEEFD9}" type="datetime1">
              <a:rPr lang="en-US" smtClean="0"/>
              <a:t>10/10/2019</a:t>
            </a:fld>
            <a:endParaRPr lang="en-US"/>
          </a:p>
        </p:txBody>
      </p:sp>
      <p:sp>
        <p:nvSpPr>
          <p:cNvPr id="5" name="Footer Placeholder 4"/>
          <p:cNvSpPr>
            <a:spLocks noGrp="1"/>
          </p:cNvSpPr>
          <p:nvPr>
            <p:ph type="ftr" sz="quarter" idx="11"/>
          </p:nvPr>
        </p:nvSpPr>
        <p:spPr/>
        <p:txBody>
          <a:bodyPr/>
          <a:lstStyle/>
          <a:p>
            <a:pPr>
              <a:defRPr/>
            </a:pPr>
            <a:r>
              <a:rPr lang="en-US"/>
              <a:t>DE Cursul nr. 2</a:t>
            </a:r>
          </a:p>
        </p:txBody>
      </p:sp>
      <p:sp>
        <p:nvSpPr>
          <p:cNvPr id="6" name="Slide Number Placeholder 5"/>
          <p:cNvSpPr>
            <a:spLocks noGrp="1"/>
          </p:cNvSpPr>
          <p:nvPr>
            <p:ph type="sldNum" sz="quarter" idx="12"/>
          </p:nvPr>
        </p:nvSpPr>
        <p:spPr/>
        <p:txBody>
          <a:bodyPr/>
          <a:lstStyle/>
          <a:p>
            <a:pPr>
              <a:defRPr/>
            </a:pPr>
            <a:fld id="{4E16DAA6-2F4B-4C67-8C85-EDC2FCDC661D}"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AAFFFDB-9DAC-478A-A0F5-028C1EAE311A}" type="datetime1">
              <a:rPr lang="en-US" smtClean="0"/>
              <a:t>10/10/2019</a:t>
            </a:fld>
            <a:endParaRPr lang="en-US"/>
          </a:p>
        </p:txBody>
      </p:sp>
      <p:sp>
        <p:nvSpPr>
          <p:cNvPr id="5" name="Footer Placeholder 4"/>
          <p:cNvSpPr>
            <a:spLocks noGrp="1"/>
          </p:cNvSpPr>
          <p:nvPr>
            <p:ph type="ftr" sz="quarter" idx="11"/>
          </p:nvPr>
        </p:nvSpPr>
        <p:spPr/>
        <p:txBody>
          <a:bodyPr/>
          <a:lstStyle/>
          <a:p>
            <a:pPr>
              <a:defRPr/>
            </a:pPr>
            <a:r>
              <a:rPr lang="en-US"/>
              <a:t>DE Cursul nr. 2</a:t>
            </a:r>
          </a:p>
        </p:txBody>
      </p:sp>
      <p:sp>
        <p:nvSpPr>
          <p:cNvPr id="6" name="Slide Number Placeholder 5"/>
          <p:cNvSpPr>
            <a:spLocks noGrp="1"/>
          </p:cNvSpPr>
          <p:nvPr>
            <p:ph type="sldNum" sz="quarter" idx="12"/>
          </p:nvPr>
        </p:nvSpPr>
        <p:spPr/>
        <p:txBody>
          <a:bodyPr/>
          <a:lstStyle/>
          <a:p>
            <a:pPr>
              <a:defRPr/>
            </a:pPr>
            <a:fld id="{05030817-9766-4C9D-AED0-9327C6B71B54}"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D1BE0E7-278D-4B3F-9341-89C9F70145E6}" type="datetime1">
              <a:rPr lang="en-US" smtClean="0"/>
              <a:t>10/10/2019</a:t>
            </a:fld>
            <a:endParaRPr lang="en-US"/>
          </a:p>
        </p:txBody>
      </p:sp>
      <p:sp>
        <p:nvSpPr>
          <p:cNvPr id="5" name="Footer Placeholder 4"/>
          <p:cNvSpPr>
            <a:spLocks noGrp="1"/>
          </p:cNvSpPr>
          <p:nvPr>
            <p:ph type="ftr" sz="quarter" idx="11"/>
          </p:nvPr>
        </p:nvSpPr>
        <p:spPr/>
        <p:txBody>
          <a:bodyPr/>
          <a:lstStyle/>
          <a:p>
            <a:pPr>
              <a:defRPr/>
            </a:pPr>
            <a:r>
              <a:rPr lang="en-US"/>
              <a:t>DE Cursul nr. 2</a:t>
            </a:r>
          </a:p>
        </p:txBody>
      </p:sp>
      <p:sp>
        <p:nvSpPr>
          <p:cNvPr id="6" name="Slide Number Placeholder 5"/>
          <p:cNvSpPr>
            <a:spLocks noGrp="1"/>
          </p:cNvSpPr>
          <p:nvPr>
            <p:ph type="sldNum" sz="quarter" idx="12"/>
          </p:nvPr>
        </p:nvSpPr>
        <p:spPr/>
        <p:txBody>
          <a:bodyPr/>
          <a:lstStyle/>
          <a:p>
            <a:pPr>
              <a:defRPr/>
            </a:pPr>
            <a:fld id="{78D3605E-3243-4A87-81BE-0C725782291C}"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57AA060-14A3-419B-99D0-8DBD034E0269}" type="datetime1">
              <a:rPr lang="en-US" smtClean="0"/>
              <a:t>10/10/2019</a:t>
            </a:fld>
            <a:endParaRPr lang="en-US"/>
          </a:p>
        </p:txBody>
      </p:sp>
      <p:sp>
        <p:nvSpPr>
          <p:cNvPr id="5" name="Footer Placeholder 4"/>
          <p:cNvSpPr>
            <a:spLocks noGrp="1"/>
          </p:cNvSpPr>
          <p:nvPr>
            <p:ph type="ftr" sz="quarter" idx="11"/>
          </p:nvPr>
        </p:nvSpPr>
        <p:spPr/>
        <p:txBody>
          <a:bodyPr/>
          <a:lstStyle/>
          <a:p>
            <a:pPr>
              <a:defRPr/>
            </a:pPr>
            <a:r>
              <a:rPr lang="en-US"/>
              <a:t>DE Cursul nr. 2</a:t>
            </a:r>
          </a:p>
        </p:txBody>
      </p:sp>
      <p:sp>
        <p:nvSpPr>
          <p:cNvPr id="6" name="Slide Number Placeholder 5"/>
          <p:cNvSpPr>
            <a:spLocks noGrp="1"/>
          </p:cNvSpPr>
          <p:nvPr>
            <p:ph type="sldNum" sz="quarter" idx="12"/>
          </p:nvPr>
        </p:nvSpPr>
        <p:spPr/>
        <p:txBody>
          <a:bodyPr/>
          <a:lstStyle/>
          <a:p>
            <a:pPr>
              <a:defRPr/>
            </a:pPr>
            <a:fld id="{C49472D8-FA58-4BEE-9AAD-D1FD9C04BC8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1589038-38C6-44E9-829D-D4756AF9934B}" type="datetime1">
              <a:rPr lang="en-US" smtClean="0"/>
              <a:t>10/10/2019</a:t>
            </a:fld>
            <a:endParaRPr lang="en-US"/>
          </a:p>
        </p:txBody>
      </p:sp>
      <p:sp>
        <p:nvSpPr>
          <p:cNvPr id="5" name="Footer Placeholder 4"/>
          <p:cNvSpPr>
            <a:spLocks noGrp="1"/>
          </p:cNvSpPr>
          <p:nvPr>
            <p:ph type="ftr" sz="quarter" idx="11"/>
          </p:nvPr>
        </p:nvSpPr>
        <p:spPr/>
        <p:txBody>
          <a:bodyPr/>
          <a:lstStyle/>
          <a:p>
            <a:pPr>
              <a:defRPr/>
            </a:pPr>
            <a:r>
              <a:rPr lang="en-US"/>
              <a:t>DE Cursul nr. 2</a:t>
            </a:r>
          </a:p>
        </p:txBody>
      </p:sp>
      <p:sp>
        <p:nvSpPr>
          <p:cNvPr id="6" name="Slide Number Placeholder 5"/>
          <p:cNvSpPr>
            <a:spLocks noGrp="1"/>
          </p:cNvSpPr>
          <p:nvPr>
            <p:ph type="sldNum" sz="quarter" idx="12"/>
          </p:nvPr>
        </p:nvSpPr>
        <p:spPr/>
        <p:txBody>
          <a:bodyPr/>
          <a:lstStyle/>
          <a:p>
            <a:pPr>
              <a:defRPr/>
            </a:pPr>
            <a:fld id="{45FA4B3E-181E-4191-A859-2F670EAB684A}"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FE76697-5D46-4E3A-ACD3-CD67163868E3}" type="datetime1">
              <a:rPr lang="en-US" smtClean="0"/>
              <a:t>10/10/2019</a:t>
            </a:fld>
            <a:endParaRPr lang="en-US"/>
          </a:p>
        </p:txBody>
      </p:sp>
      <p:sp>
        <p:nvSpPr>
          <p:cNvPr id="6" name="Footer Placeholder 5"/>
          <p:cNvSpPr>
            <a:spLocks noGrp="1"/>
          </p:cNvSpPr>
          <p:nvPr>
            <p:ph type="ftr" sz="quarter" idx="11"/>
          </p:nvPr>
        </p:nvSpPr>
        <p:spPr/>
        <p:txBody>
          <a:bodyPr/>
          <a:lstStyle/>
          <a:p>
            <a:pPr>
              <a:defRPr/>
            </a:pPr>
            <a:r>
              <a:rPr lang="en-US"/>
              <a:t>DE Cursul nr. 2</a:t>
            </a:r>
          </a:p>
        </p:txBody>
      </p:sp>
      <p:sp>
        <p:nvSpPr>
          <p:cNvPr id="7" name="Slide Number Placeholder 6"/>
          <p:cNvSpPr>
            <a:spLocks noGrp="1"/>
          </p:cNvSpPr>
          <p:nvPr>
            <p:ph type="sldNum" sz="quarter" idx="12"/>
          </p:nvPr>
        </p:nvSpPr>
        <p:spPr/>
        <p:txBody>
          <a:bodyPr/>
          <a:lstStyle/>
          <a:p>
            <a:pPr>
              <a:defRPr/>
            </a:pPr>
            <a:fld id="{D586CDE2-5623-4559-B785-A738263AA328}"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12C6204-8714-4253-B585-064E0FECA763}" type="datetime1">
              <a:rPr lang="en-US" smtClean="0"/>
              <a:t>10/10/2019</a:t>
            </a:fld>
            <a:endParaRPr lang="en-US"/>
          </a:p>
        </p:txBody>
      </p:sp>
      <p:sp>
        <p:nvSpPr>
          <p:cNvPr id="8" name="Footer Placeholder 7"/>
          <p:cNvSpPr>
            <a:spLocks noGrp="1"/>
          </p:cNvSpPr>
          <p:nvPr>
            <p:ph type="ftr" sz="quarter" idx="11"/>
          </p:nvPr>
        </p:nvSpPr>
        <p:spPr/>
        <p:txBody>
          <a:bodyPr/>
          <a:lstStyle/>
          <a:p>
            <a:pPr>
              <a:defRPr/>
            </a:pPr>
            <a:r>
              <a:rPr lang="en-US"/>
              <a:t>DE Cursul nr. 2</a:t>
            </a:r>
          </a:p>
        </p:txBody>
      </p:sp>
      <p:sp>
        <p:nvSpPr>
          <p:cNvPr id="9" name="Slide Number Placeholder 8"/>
          <p:cNvSpPr>
            <a:spLocks noGrp="1"/>
          </p:cNvSpPr>
          <p:nvPr>
            <p:ph type="sldNum" sz="quarter" idx="12"/>
          </p:nvPr>
        </p:nvSpPr>
        <p:spPr/>
        <p:txBody>
          <a:bodyPr/>
          <a:lstStyle/>
          <a:p>
            <a:pPr>
              <a:defRPr/>
            </a:pPr>
            <a:fld id="{90C2E2A8-4FF3-4F5D-90BE-D9BA78ECEFBA}"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1822100-45F9-4EDB-8560-DAA2A136CC4E}" type="datetime1">
              <a:rPr lang="en-US" smtClean="0"/>
              <a:t>10/10/2019</a:t>
            </a:fld>
            <a:endParaRPr lang="en-US"/>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54C0E458-C799-4952-ADCE-59383191309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FBF6FC8-D34C-40C6-97D5-7FAB261C578A}" type="datetime1">
              <a:rPr lang="en-US" smtClean="0"/>
              <a:t>10/10/2019</a:t>
            </a:fld>
            <a:endParaRPr lang="en-US"/>
          </a:p>
        </p:txBody>
      </p:sp>
      <p:sp>
        <p:nvSpPr>
          <p:cNvPr id="3" name="Footer Placeholder 2"/>
          <p:cNvSpPr>
            <a:spLocks noGrp="1"/>
          </p:cNvSpPr>
          <p:nvPr>
            <p:ph type="ftr" sz="quarter" idx="11"/>
          </p:nvPr>
        </p:nvSpPr>
        <p:spPr/>
        <p:txBody>
          <a:bodyPr/>
          <a:lstStyle/>
          <a:p>
            <a:pPr>
              <a:defRPr/>
            </a:pPr>
            <a:r>
              <a:rPr lang="en-US"/>
              <a:t>DE Cursul nr. 2</a:t>
            </a:r>
          </a:p>
        </p:txBody>
      </p:sp>
      <p:sp>
        <p:nvSpPr>
          <p:cNvPr id="4" name="Slide Number Placeholder 3"/>
          <p:cNvSpPr>
            <a:spLocks noGrp="1"/>
          </p:cNvSpPr>
          <p:nvPr>
            <p:ph type="sldNum" sz="quarter" idx="12"/>
          </p:nvPr>
        </p:nvSpPr>
        <p:spPr/>
        <p:txBody>
          <a:bodyPr/>
          <a:lstStyle/>
          <a:p>
            <a:pPr>
              <a:defRPr/>
            </a:pPr>
            <a:fld id="{B9AD795F-40DB-47A1-9AC1-9F56EF11F21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0DB9BB-AD3E-4676-B342-59EEE08B725C}" type="datetime1">
              <a:rPr lang="en-US" smtClean="0"/>
              <a:t>10/10/2019</a:t>
            </a:fld>
            <a:endParaRPr lang="en-US"/>
          </a:p>
        </p:txBody>
      </p:sp>
      <p:sp>
        <p:nvSpPr>
          <p:cNvPr id="6" name="Footer Placeholder 5"/>
          <p:cNvSpPr>
            <a:spLocks noGrp="1"/>
          </p:cNvSpPr>
          <p:nvPr>
            <p:ph type="ftr" sz="quarter" idx="11"/>
          </p:nvPr>
        </p:nvSpPr>
        <p:spPr/>
        <p:txBody>
          <a:bodyPr/>
          <a:lstStyle/>
          <a:p>
            <a:pPr>
              <a:defRPr/>
            </a:pPr>
            <a:r>
              <a:rPr lang="en-US"/>
              <a:t>DE Cursul nr. 2</a:t>
            </a:r>
          </a:p>
        </p:txBody>
      </p:sp>
      <p:sp>
        <p:nvSpPr>
          <p:cNvPr id="7" name="Slide Number Placeholder 6"/>
          <p:cNvSpPr>
            <a:spLocks noGrp="1"/>
          </p:cNvSpPr>
          <p:nvPr>
            <p:ph type="sldNum" sz="quarter" idx="12"/>
          </p:nvPr>
        </p:nvSpPr>
        <p:spPr/>
        <p:txBody>
          <a:bodyPr/>
          <a:lstStyle/>
          <a:p>
            <a:pPr>
              <a:defRPr/>
            </a:pPr>
            <a:fld id="{1C8758DA-D83B-4772-B898-A2938E66776C}"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E1E7ADA-8B32-4991-AF51-50C217C7D7A2}" type="datetime1">
              <a:rPr lang="en-US" smtClean="0"/>
              <a:t>10/10/2019</a:t>
            </a:fld>
            <a:endParaRPr lang="en-US"/>
          </a:p>
        </p:txBody>
      </p:sp>
      <p:sp>
        <p:nvSpPr>
          <p:cNvPr id="6" name="Footer Placeholder 5"/>
          <p:cNvSpPr>
            <a:spLocks noGrp="1"/>
          </p:cNvSpPr>
          <p:nvPr>
            <p:ph type="ftr" sz="quarter" idx="11"/>
          </p:nvPr>
        </p:nvSpPr>
        <p:spPr/>
        <p:txBody>
          <a:bodyPr/>
          <a:lstStyle/>
          <a:p>
            <a:pPr>
              <a:defRPr/>
            </a:pPr>
            <a:r>
              <a:rPr lang="en-US"/>
              <a:t>DE Cursul nr. 2</a:t>
            </a:r>
          </a:p>
        </p:txBody>
      </p:sp>
      <p:sp>
        <p:nvSpPr>
          <p:cNvPr id="7" name="Slide Number Placeholder 6"/>
          <p:cNvSpPr>
            <a:spLocks noGrp="1"/>
          </p:cNvSpPr>
          <p:nvPr>
            <p:ph type="sldNum" sz="quarter" idx="12"/>
          </p:nvPr>
        </p:nvSpPr>
        <p:spPr/>
        <p:txBody>
          <a:bodyPr/>
          <a:lstStyle/>
          <a:p>
            <a:pPr>
              <a:defRPr/>
            </a:pPr>
            <a:fld id="{01CAE0C4-C54E-44D5-AF60-EB3F8F4FC10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5A6B386B-DF10-4576-BF83-6164778CFA5B}" type="datetime1">
              <a:rPr lang="en-US" smtClean="0"/>
              <a:t>10/10/2019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DE Cursul nr. 2</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19ADADD3-BAA0-4A9B-B4BC-4B0A16CA53C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ana@vega.unitbv.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eng.cam.ac.uk/mmg/teaching/linearcircuits/diod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emf"/><Relationship Id="rId5" Type="http://schemas.openxmlformats.org/officeDocument/2006/relationships/image" Target="../media/image19.w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image" Target="../media/image22.w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7.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5.w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1.emf"/><Relationship Id="rId4" Type="http://schemas.openxmlformats.org/officeDocument/2006/relationships/image" Target="../media/image30.wmf"/></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wmf"/><Relationship Id="rId5" Type="http://schemas.openxmlformats.org/officeDocument/2006/relationships/oleObject" Target="../embeddings/oleObject12.bin"/><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14.bin"/><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16.bin"/><Relationship Id="rId4" Type="http://schemas.openxmlformats.org/officeDocument/2006/relationships/image" Target="../media/image37.wmf"/></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18.bin"/><Relationship Id="rId4" Type="http://schemas.openxmlformats.org/officeDocument/2006/relationships/image" Target="../media/image40.wmf"/></Relationships>
</file>

<file path=ppt/slides/_rels/slide3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20.bin"/><Relationship Id="rId4" Type="http://schemas.openxmlformats.org/officeDocument/2006/relationships/image" Target="../media/image42.wmf"/><Relationship Id="rId9"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rtlCol="0">
            <a:noAutofit/>
          </a:bodyPr>
          <a:lstStyle/>
          <a:p>
            <a:pPr eaLnBrk="1" fontAlgn="auto" hangingPunct="1">
              <a:spcAft>
                <a:spcPts val="0"/>
              </a:spcAft>
              <a:defRPr/>
            </a:pPr>
            <a:r>
              <a:rPr sz="4400"/>
              <a:t>DISPOZITIVE ELECTRONICE</a:t>
            </a:r>
          </a:p>
        </p:txBody>
      </p:sp>
      <p:sp>
        <p:nvSpPr>
          <p:cNvPr id="15362" name="Rectangle 3"/>
          <p:cNvSpPr>
            <a:spLocks noGrp="1" noChangeArrowheads="1"/>
          </p:cNvSpPr>
          <p:nvPr>
            <p:ph type="subTitle" idx="1"/>
          </p:nvPr>
        </p:nvSpPr>
        <p:spPr/>
        <p:txBody>
          <a:bodyPr/>
          <a:lstStyle/>
          <a:p>
            <a:pPr marR="0" algn="l" eaLnBrk="1" hangingPunct="1">
              <a:lnSpc>
                <a:spcPct val="60000"/>
              </a:lnSpc>
              <a:spcBef>
                <a:spcPts val="575"/>
              </a:spcBef>
              <a:buFont typeface="Wingdings 2" pitchFamily="18" charset="2"/>
              <a:buNone/>
            </a:pPr>
            <a:r>
              <a:rPr lang="ro-RO" sz="2800" b="1"/>
              <a:t>Notițe de curs</a:t>
            </a:r>
          </a:p>
          <a:p>
            <a:pPr marR="0" algn="l" eaLnBrk="1" hangingPunct="1">
              <a:lnSpc>
                <a:spcPct val="60000"/>
              </a:lnSpc>
              <a:spcBef>
                <a:spcPts val="575"/>
              </a:spcBef>
              <a:buFont typeface="Wingdings 2" pitchFamily="18" charset="2"/>
              <a:buNone/>
            </a:pPr>
            <a:r>
              <a:rPr lang="ro-RO" sz="1600" b="1"/>
              <a:t>Cursul nr. </a:t>
            </a:r>
            <a:r>
              <a:rPr lang="en-US" sz="1600" b="1"/>
              <a:t>2</a:t>
            </a:r>
            <a:endParaRPr lang="ro-RO" sz="1600" b="1"/>
          </a:p>
          <a:p>
            <a:pPr marR="0" eaLnBrk="1" hangingPunct="1">
              <a:lnSpc>
                <a:spcPct val="60000"/>
              </a:lnSpc>
              <a:spcBef>
                <a:spcPts val="575"/>
              </a:spcBef>
              <a:buFont typeface="Wingdings 2" pitchFamily="18" charset="2"/>
              <a:buNone/>
            </a:pPr>
            <a:endParaRPr lang="ro-RO" sz="1600"/>
          </a:p>
          <a:p>
            <a:pPr marR="0" eaLnBrk="1" hangingPunct="1">
              <a:lnSpc>
                <a:spcPct val="60000"/>
              </a:lnSpc>
              <a:spcBef>
                <a:spcPts val="575"/>
              </a:spcBef>
              <a:buFont typeface="Wingdings 2" pitchFamily="18" charset="2"/>
              <a:buNone/>
            </a:pPr>
            <a:r>
              <a:rPr lang="ro-RO" sz="1600"/>
              <a:t>Conf. </a:t>
            </a:r>
            <a:r>
              <a:rPr lang="en-US" sz="1600"/>
              <a:t>d</a:t>
            </a:r>
            <a:r>
              <a:rPr lang="ro-RO" sz="1600"/>
              <a:t>r. ing. </a:t>
            </a:r>
            <a:r>
              <a:rPr lang="ro-RO" sz="2000"/>
              <a:t>Gheorghe</a:t>
            </a:r>
            <a:r>
              <a:rPr lang="ro-RO" sz="1600"/>
              <a:t> PANĂ</a:t>
            </a:r>
            <a:endParaRPr lang="en-US" sz="1600"/>
          </a:p>
          <a:p>
            <a:pPr marR="0" eaLnBrk="1" hangingPunct="1">
              <a:lnSpc>
                <a:spcPct val="60000"/>
              </a:lnSpc>
              <a:spcBef>
                <a:spcPts val="575"/>
              </a:spcBef>
              <a:buFont typeface="Wingdings 2" pitchFamily="18" charset="2"/>
              <a:buNone/>
            </a:pPr>
            <a:r>
              <a:rPr lang="en-US" sz="1600">
                <a:hlinkClick r:id="rId2"/>
              </a:rPr>
              <a:t>gheorghe.pana@unitbv.ro</a:t>
            </a:r>
            <a:endParaRPr lang="en-US" sz="1400"/>
          </a:p>
          <a:p>
            <a:pPr marR="0" eaLnBrk="1" hangingPunct="1">
              <a:lnSpc>
                <a:spcPct val="60000"/>
              </a:lnSpc>
              <a:spcBef>
                <a:spcPts val="575"/>
              </a:spcBef>
              <a:buFont typeface="Wingdings 2" pitchFamily="18" charset="2"/>
              <a:buNone/>
            </a:pPr>
            <a:endParaRPr lang="en-US" sz="800"/>
          </a:p>
        </p:txBody>
      </p:sp>
      <p:sp>
        <p:nvSpPr>
          <p:cNvPr id="15363"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endParaRPr lang="en-US" sz="1400"/>
          </a:p>
        </p:txBody>
      </p:sp>
      <p:grpSp>
        <p:nvGrpSpPr>
          <p:cNvPr id="9" name="Group 8">
            <a:extLst>
              <a:ext uri="{FF2B5EF4-FFF2-40B4-BE49-F238E27FC236}">
                <a16:creationId xmlns:a16="http://schemas.microsoft.com/office/drawing/2014/main" id="{339BBCC3-852D-459D-9C29-E9EDCC481001}"/>
              </a:ext>
            </a:extLst>
          </p:cNvPr>
          <p:cNvGrpSpPr/>
          <p:nvPr/>
        </p:nvGrpSpPr>
        <p:grpSpPr>
          <a:xfrm>
            <a:off x="685800" y="596055"/>
            <a:ext cx="7498846" cy="1138340"/>
            <a:chOff x="685800" y="596055"/>
            <a:chExt cx="7498846" cy="1138340"/>
          </a:xfrm>
        </p:grpSpPr>
        <p:pic>
          <p:nvPicPr>
            <p:cNvPr id="10" name="Picture 9" descr="Logo-UT-IESC-RGB-RO">
              <a:extLst>
                <a:ext uri="{FF2B5EF4-FFF2-40B4-BE49-F238E27FC236}">
                  <a16:creationId xmlns:a16="http://schemas.microsoft.com/office/drawing/2014/main" id="{1887A151-EBDF-44AC-80FC-A93EDC9D2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446" b="13008"/>
            <a:stretch>
              <a:fillRect/>
            </a:stretch>
          </p:blipFill>
          <p:spPr bwMode="auto">
            <a:xfrm>
              <a:off x="685800" y="596055"/>
              <a:ext cx="4146813" cy="113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
              <a:extLst>
                <a:ext uri="{FF2B5EF4-FFF2-40B4-BE49-F238E27FC236}">
                  <a16:creationId xmlns:a16="http://schemas.microsoft.com/office/drawing/2014/main" id="{EC451D91-834F-4A69-9933-02C6BD19AB77}"/>
                </a:ext>
              </a:extLst>
            </p:cNvPr>
            <p:cNvSpPr txBox="1">
              <a:spLocks noChangeAspect="1" noChangeArrowheads="1"/>
            </p:cNvSpPr>
            <p:nvPr/>
          </p:nvSpPr>
          <p:spPr bwMode="auto">
            <a:xfrm>
              <a:off x="4953000" y="679028"/>
              <a:ext cx="3231646" cy="609600"/>
            </a:xfrm>
            <a:prstGeom prst="rect">
              <a:avLst/>
            </a:prstGeom>
            <a:noFill/>
            <a:ln w="9525">
              <a:noFill/>
              <a:miter lim="800000"/>
              <a:headEnd/>
              <a:tailEnd/>
            </a:ln>
          </p:spPr>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1100" b="1" err="1">
                  <a:latin typeface="UT Sans" panose="00000500000000000000" pitchFamily="50" charset="0"/>
                </a:rPr>
                <a:t>Departamentul</a:t>
              </a:r>
              <a:r>
                <a:rPr lang="en-US" sz="1100" b="1">
                  <a:latin typeface="UT Sans" panose="00000500000000000000" pitchFamily="50" charset="0"/>
                </a:rPr>
                <a:t> de </a:t>
              </a:r>
              <a:r>
                <a:rPr lang="en-US" sz="1100" b="1" err="1">
                  <a:latin typeface="UT Sans" panose="00000500000000000000" pitchFamily="50" charset="0"/>
                </a:rPr>
                <a:t>Electronică</a:t>
              </a:r>
              <a:r>
                <a:rPr lang="en-US" sz="1100" b="1">
                  <a:latin typeface="UT Sans" panose="00000500000000000000" pitchFamily="50" charset="0"/>
                </a:rPr>
                <a:t> </a:t>
              </a:r>
              <a:r>
                <a:rPr lang="en-US" sz="1100" b="1" err="1">
                  <a:latin typeface="UT Sans" panose="00000500000000000000" pitchFamily="50" charset="0"/>
                </a:rPr>
                <a:t>şi</a:t>
              </a:r>
              <a:r>
                <a:rPr lang="en-US" sz="1100" b="1">
                  <a:latin typeface="UT Sans" panose="00000500000000000000" pitchFamily="50" charset="0"/>
                </a:rPr>
                <a:t> </a:t>
              </a:r>
              <a:r>
                <a:rPr lang="en-US" sz="1100" b="1" err="1">
                  <a:latin typeface="UT Sans" panose="00000500000000000000" pitchFamily="50" charset="0"/>
                </a:rPr>
                <a:t>Calculatoare</a:t>
              </a:r>
              <a:endParaRPr lang="ro-RO" sz="1100" b="1">
                <a:latin typeface="UT Sans" panose="00000500000000000000" pitchFamily="50" charset="0"/>
              </a:endParaRPr>
            </a:p>
            <a:p>
              <a:pPr algn="r"/>
              <a:r>
                <a:rPr lang="ro-RO" sz="1100" b="0">
                  <a:latin typeface="UT Sans" panose="00000500000000000000" pitchFamily="50" charset="0"/>
                </a:rPr>
                <a:t>s</a:t>
              </a:r>
              <a:r>
                <a:rPr lang="en-US" sz="1100">
                  <a:latin typeface="UT Sans" panose="00000500000000000000" pitchFamily="50" charset="0"/>
                </a:rPr>
                <a:t>tr. </a:t>
              </a:r>
              <a:r>
                <a:rPr lang="en-US" sz="1100" err="1">
                  <a:latin typeface="UT Sans" panose="00000500000000000000" pitchFamily="50" charset="0"/>
                </a:rPr>
                <a:t>Politehnicii</a:t>
              </a:r>
              <a:r>
                <a:rPr lang="en-US" sz="1100">
                  <a:latin typeface="UT Sans" panose="00000500000000000000" pitchFamily="50" charset="0"/>
                </a:rPr>
                <a:t> 1, 500024 </a:t>
              </a:r>
              <a:r>
                <a:rPr lang="en-US" sz="1100" err="1">
                  <a:latin typeface="UT Sans" panose="00000500000000000000" pitchFamily="50" charset="0"/>
                </a:rPr>
                <a:t>Braşov</a:t>
              </a:r>
              <a:endParaRPr lang="ro-RO" sz="900">
                <a:latin typeface="UT Sans" panose="00000500000000000000" pitchFamily="50" charset="0"/>
              </a:endParaRPr>
            </a:p>
            <a:p>
              <a:pPr algn="r"/>
              <a:r>
                <a:rPr lang="en-US" sz="1100">
                  <a:latin typeface="UT Sans" panose="00000500000000000000" pitchFamily="50" charset="0"/>
                </a:rPr>
                <a:t>0268 478705</a:t>
              </a:r>
              <a:endParaRPr lang="ro-RO" sz="900">
                <a:latin typeface="UT Sans" panose="00000500000000000000" pitchFamily="50" charset="0"/>
              </a:endParaRPr>
            </a:p>
            <a:p>
              <a:pPr algn="r" rtl="1">
                <a:defRPr sz="1000"/>
              </a:pPr>
              <a:endParaRPr lang="en-GB" sz="900" b="0" i="0" strike="noStrike">
                <a:solidFill>
                  <a:srgbClr val="333333"/>
                </a:solidFill>
                <a:latin typeface="UT Sans" panose="00000500000000000000" pitchFamily="50"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Autofit/>
          </a:bodyPr>
          <a:lstStyle/>
          <a:p>
            <a:pPr>
              <a:defRPr/>
            </a:pPr>
            <a:r>
              <a:rPr lang="ro-RO" sz="3600">
                <a:latin typeface="UT Sans" panose="00000500000000000000" pitchFamily="50" charset="0"/>
              </a:rPr>
              <a:t>Joncțiunea pn</a:t>
            </a:r>
            <a:br>
              <a:rPr lang="ro-RO" sz="3600">
                <a:latin typeface="UT Sans" panose="00000500000000000000" pitchFamily="50" charset="0"/>
              </a:rPr>
            </a:br>
            <a:r>
              <a:rPr lang="ro-RO" sz="3200">
                <a:latin typeface="UT Sans" panose="00000500000000000000" pitchFamily="50" charset="0"/>
              </a:rPr>
              <a:t>Structura de bază</a:t>
            </a:r>
            <a:endParaRPr lang="en-US" sz="2800"/>
          </a:p>
        </p:txBody>
      </p:sp>
      <p:sp>
        <p:nvSpPr>
          <p:cNvPr id="26626" name="Content Placeholder 2"/>
          <p:cNvSpPr>
            <a:spLocks noGrp="1"/>
          </p:cNvSpPr>
          <p:nvPr>
            <p:ph idx="1"/>
          </p:nvPr>
        </p:nvSpPr>
        <p:spPr/>
        <p:txBody>
          <a:bodyPr>
            <a:normAutofit/>
          </a:bodyPr>
          <a:lstStyle/>
          <a:p>
            <a:pPr>
              <a:spcBef>
                <a:spcPts val="575"/>
              </a:spcBef>
            </a:pPr>
            <a:r>
              <a:rPr lang="ro-RO">
                <a:latin typeface="UT Sans" panose="00000500000000000000" pitchFamily="50" charset="0"/>
              </a:rPr>
              <a:t>Diferența de potențial care caracterizează câmpul electric din regiunea de sarcină spațială reprezintă tensiunea necesară pentru a deplasa electronii în sens opus câmpului electric.</a:t>
            </a:r>
          </a:p>
          <a:p>
            <a:pPr>
              <a:spcBef>
                <a:spcPts val="575"/>
              </a:spcBef>
            </a:pPr>
            <a:r>
              <a:rPr lang="ro-RO">
                <a:latin typeface="UT Sans" panose="00000500000000000000" pitchFamily="50" charset="0"/>
              </a:rPr>
              <a:t>Această diferență de potențial se numeşte </a:t>
            </a:r>
            <a:r>
              <a:rPr lang="ro-RO" b="1">
                <a:solidFill>
                  <a:srgbClr val="0070C0"/>
                </a:solidFill>
                <a:latin typeface="UT Sans" panose="00000500000000000000" pitchFamily="50" charset="0"/>
              </a:rPr>
              <a:t>potențial de barieră</a:t>
            </a:r>
            <a:r>
              <a:rPr lang="ro-RO">
                <a:latin typeface="UT Sans" panose="00000500000000000000" pitchFamily="50" charset="0"/>
              </a:rPr>
              <a:t> şi se exprimă în volți.</a:t>
            </a:r>
            <a:endParaRPr lang="ro-RO" sz="2400">
              <a:latin typeface="UT Sans" panose="00000500000000000000" pitchFamily="50" charset="0"/>
            </a:endParaRPr>
          </a:p>
        </p:txBody>
      </p:sp>
      <p:sp>
        <p:nvSpPr>
          <p:cNvPr id="26628" name="Footer Placeholder 7"/>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26629"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C6C3478-0428-45EE-9D01-FEFF72353967}" type="slidenum">
              <a:rPr lang="en-US" smtClean="0"/>
              <a:pPr>
                <a:defRPr/>
              </a:pPr>
              <a:t>10</a:t>
            </a:fld>
            <a:endParaRPr lang="en-US"/>
          </a:p>
        </p:txBody>
      </p:sp>
      <p:pic>
        <p:nvPicPr>
          <p:cNvPr id="3" name="Picture 2"/>
          <p:cNvPicPr>
            <a:picLocks noChangeAspect="1"/>
          </p:cNvPicPr>
          <p:nvPr/>
        </p:nvPicPr>
        <p:blipFill>
          <a:blip r:embed="rId2"/>
          <a:stretch>
            <a:fillRect/>
          </a:stretch>
        </p:blipFill>
        <p:spPr>
          <a:xfrm>
            <a:off x="971550" y="4010025"/>
            <a:ext cx="7200900" cy="2771775"/>
          </a:xfrm>
          <a:prstGeom prst="rect">
            <a:avLst/>
          </a:prstGeom>
        </p:spPr>
      </p:pic>
      <p:sp>
        <p:nvSpPr>
          <p:cNvPr id="2" name="Date Placeholder 1">
            <a:extLst>
              <a:ext uri="{FF2B5EF4-FFF2-40B4-BE49-F238E27FC236}">
                <a16:creationId xmlns:a16="http://schemas.microsoft.com/office/drawing/2014/main" id="{E1D5AD00-3D79-4345-B399-924D468B326B}"/>
              </a:ext>
            </a:extLst>
          </p:cNvPr>
          <p:cNvSpPr>
            <a:spLocks noGrp="1"/>
          </p:cNvSpPr>
          <p:nvPr>
            <p:ph type="dt" sz="half" idx="10"/>
          </p:nvPr>
        </p:nvSpPr>
        <p:spPr/>
        <p:txBody>
          <a:bodyPr/>
          <a:lstStyle/>
          <a:p>
            <a:pPr>
              <a:defRPr/>
            </a:pPr>
            <a:fld id="{3469DAAB-9BB6-442D-B6EF-29C630F393AF}" type="datetime1">
              <a:rPr lang="en-US" smtClean="0"/>
              <a:t>10/10/2019</a:t>
            </a:fld>
            <a:endParaRPr lang="en-US"/>
          </a:p>
        </p:txBody>
      </p:sp>
    </p:spTree>
    <p:extLst>
      <p:ext uri="{BB962C8B-B14F-4D97-AF65-F5344CB8AC3E}">
        <p14:creationId xmlns:p14="http://schemas.microsoft.com/office/powerpoint/2010/main" val="94243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3600">
                <a:latin typeface="UT Sans" panose="00000500000000000000" pitchFamily="50" charset="0"/>
              </a:rPr>
              <a:t>Joncțiunea pn</a:t>
            </a:r>
            <a:br>
              <a:rPr lang="ro-RO" sz="3600">
                <a:latin typeface="UT Sans" panose="00000500000000000000" pitchFamily="50" charset="0"/>
              </a:rPr>
            </a:br>
            <a:r>
              <a:rPr lang="ro-RO" sz="3200">
                <a:latin typeface="UT Sans" panose="00000500000000000000" pitchFamily="50" charset="0"/>
              </a:rPr>
              <a:t>Structura de bază</a:t>
            </a:r>
            <a:endParaRPr lang="en-US" sz="2800"/>
          </a:p>
        </p:txBody>
      </p:sp>
      <p:sp>
        <p:nvSpPr>
          <p:cNvPr id="3" name="Content Placeholder 2"/>
          <p:cNvSpPr>
            <a:spLocks noGrp="1"/>
          </p:cNvSpPr>
          <p:nvPr>
            <p:ph idx="1"/>
          </p:nvPr>
        </p:nvSpPr>
        <p:spPr/>
        <p:txBody>
          <a:bodyPr>
            <a:normAutofit/>
          </a:bodyPr>
          <a:lstStyle/>
          <a:p>
            <a:r>
              <a:rPr lang="en-US">
                <a:latin typeface="UT Sans" panose="00000500000000000000" pitchFamily="50" charset="0"/>
              </a:rPr>
              <a:t>Înainte ca electronii să înceapă să curgă prin joncțiune, trebuie aplicată o anumită tensiune egală cu potențial</a:t>
            </a:r>
            <a:r>
              <a:rPr lang="ro-RO">
                <a:latin typeface="UT Sans" panose="00000500000000000000" pitchFamily="50" charset="0"/>
              </a:rPr>
              <a:t>ul de </a:t>
            </a:r>
            <a:r>
              <a:rPr lang="en-US">
                <a:latin typeface="UT Sans" panose="00000500000000000000" pitchFamily="50" charset="0"/>
              </a:rPr>
              <a:t>barier</a:t>
            </a:r>
            <a:r>
              <a:rPr lang="ro-RO">
                <a:latin typeface="UT Sans" panose="00000500000000000000" pitchFamily="50" charset="0"/>
              </a:rPr>
              <a:t>ă</a:t>
            </a:r>
            <a:r>
              <a:rPr lang="en-US">
                <a:latin typeface="UT Sans" panose="00000500000000000000" pitchFamily="50" charset="0"/>
              </a:rPr>
              <a:t> şi cu polaritate adecvată</a:t>
            </a:r>
            <a:r>
              <a:rPr lang="ro-RO">
                <a:latin typeface="UT Sans" panose="00000500000000000000" pitchFamily="50" charset="0"/>
              </a:rPr>
              <a:t> (</a:t>
            </a:r>
            <a:r>
              <a:rPr lang="ro-RO" sz="1800" i="1">
                <a:latin typeface="UT Sans" panose="00000500000000000000" pitchFamily="50" charset="0"/>
              </a:rPr>
              <a:t>se va vedea la polarizarea joncțiunii</a:t>
            </a:r>
            <a:r>
              <a:rPr lang="ro-RO">
                <a:latin typeface="UT Sans" panose="00000500000000000000" pitchFamily="50" charset="0"/>
              </a:rPr>
              <a:t>)</a:t>
            </a:r>
            <a:r>
              <a:rPr lang="en-US">
                <a:latin typeface="UT Sans" panose="00000500000000000000" pitchFamily="50" charset="0"/>
              </a:rPr>
              <a:t>.</a:t>
            </a:r>
          </a:p>
          <a:p>
            <a:r>
              <a:rPr lang="ro-RO">
                <a:latin typeface="UT Sans" panose="00000500000000000000" pitchFamily="50" charset="0"/>
              </a:rPr>
              <a:t>Potențialul de barieră</a:t>
            </a:r>
            <a:r>
              <a:rPr lang="en-US">
                <a:latin typeface="UT Sans" panose="00000500000000000000" pitchFamily="50" charset="0"/>
              </a:rPr>
              <a:t> depinde de mai mulți factori</a:t>
            </a:r>
            <a:r>
              <a:rPr lang="ro-RO">
                <a:latin typeface="UT Sans" panose="00000500000000000000" pitchFamily="50" charset="0"/>
              </a:rPr>
              <a:t>:</a:t>
            </a:r>
          </a:p>
          <a:p>
            <a:pPr lvl="1"/>
            <a:r>
              <a:rPr lang="en-US">
                <a:latin typeface="UT Sans" panose="00000500000000000000" pitchFamily="50" charset="0"/>
              </a:rPr>
              <a:t>tipul de material semiconductor,</a:t>
            </a:r>
            <a:endParaRPr lang="ro-RO">
              <a:latin typeface="UT Sans" panose="00000500000000000000" pitchFamily="50" charset="0"/>
            </a:endParaRPr>
          </a:p>
          <a:p>
            <a:pPr lvl="1"/>
            <a:r>
              <a:rPr lang="en-US">
                <a:latin typeface="UT Sans" panose="00000500000000000000" pitchFamily="50" charset="0"/>
              </a:rPr>
              <a:t>gradul de dopare şi</a:t>
            </a:r>
            <a:endParaRPr lang="ro-RO">
              <a:latin typeface="UT Sans" panose="00000500000000000000" pitchFamily="50" charset="0"/>
            </a:endParaRPr>
          </a:p>
          <a:p>
            <a:pPr lvl="1"/>
            <a:r>
              <a:rPr lang="en-US">
                <a:latin typeface="UT Sans" panose="00000500000000000000" pitchFamily="50" charset="0"/>
              </a:rPr>
              <a:t>temperatur</a:t>
            </a:r>
            <a:r>
              <a:rPr lang="ro-RO">
                <a:latin typeface="UT Sans" panose="00000500000000000000" pitchFamily="50" charset="0"/>
              </a:rPr>
              <a:t>a</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Valoarea tipică a </a:t>
            </a:r>
            <a:r>
              <a:rPr lang="ro-RO">
                <a:latin typeface="UT Sans" panose="00000500000000000000" pitchFamily="50" charset="0"/>
              </a:rPr>
              <a:t>potențialului de barieră</a:t>
            </a:r>
            <a:r>
              <a:rPr lang="en-US">
                <a:latin typeface="UT Sans" panose="00000500000000000000" pitchFamily="50" charset="0"/>
              </a:rPr>
              <a:t> la 25</a:t>
            </a:r>
            <a:r>
              <a:rPr lang="en-US">
                <a:latin typeface="UT Sans" panose="00000500000000000000" pitchFamily="50" charset="0"/>
                <a:sym typeface="Symbol" panose="05050102010706020507" pitchFamily="18" charset="2"/>
              </a:rPr>
              <a:t></a:t>
            </a:r>
            <a:r>
              <a:rPr lang="en-US">
                <a:latin typeface="UT Sans" panose="00000500000000000000" pitchFamily="50" charset="0"/>
              </a:rPr>
              <a:t>C este</a:t>
            </a:r>
            <a:r>
              <a:rPr lang="ro-RO">
                <a:latin typeface="UT Sans" panose="00000500000000000000" pitchFamily="50" charset="0"/>
              </a:rPr>
              <a:t>:</a:t>
            </a:r>
          </a:p>
          <a:p>
            <a:pPr lvl="1"/>
            <a:r>
              <a:rPr lang="en-US">
                <a:latin typeface="UT Sans" panose="00000500000000000000" pitchFamily="50" charset="0"/>
              </a:rPr>
              <a:t>0,7V pentru siliciu</a:t>
            </a:r>
            <a:r>
              <a:rPr lang="ro-RO">
                <a:latin typeface="UT Sans" panose="00000500000000000000" pitchFamily="50" charset="0"/>
              </a:rPr>
              <a:t>, respectiv</a:t>
            </a:r>
          </a:p>
          <a:p>
            <a:pPr lvl="1"/>
            <a:r>
              <a:rPr lang="en-US">
                <a:latin typeface="UT Sans" panose="00000500000000000000" pitchFamily="50" charset="0"/>
              </a:rPr>
              <a:t>0,3V pentru germaniu.</a:t>
            </a: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11</a:t>
            </a:fld>
            <a:endParaRPr lang="en-US"/>
          </a:p>
        </p:txBody>
      </p:sp>
      <p:sp>
        <p:nvSpPr>
          <p:cNvPr id="6" name="Date Placeholder 5">
            <a:extLst>
              <a:ext uri="{FF2B5EF4-FFF2-40B4-BE49-F238E27FC236}">
                <a16:creationId xmlns:a16="http://schemas.microsoft.com/office/drawing/2014/main" id="{01C12072-1F57-465D-AB7B-96DADF93987E}"/>
              </a:ext>
            </a:extLst>
          </p:cNvPr>
          <p:cNvSpPr>
            <a:spLocks noGrp="1"/>
          </p:cNvSpPr>
          <p:nvPr>
            <p:ph type="dt" sz="half" idx="10"/>
          </p:nvPr>
        </p:nvSpPr>
        <p:spPr/>
        <p:txBody>
          <a:bodyPr/>
          <a:lstStyle/>
          <a:p>
            <a:pPr>
              <a:defRPr/>
            </a:pPr>
            <a:fld id="{E449EC8F-8F21-444F-808A-8E176891DA71}" type="datetime1">
              <a:rPr lang="en-US" smtClean="0"/>
              <a:t>10/10/2019</a:t>
            </a:fld>
            <a:endParaRPr lang="en-US"/>
          </a:p>
        </p:txBody>
      </p:sp>
    </p:spTree>
    <p:extLst>
      <p:ext uri="{BB962C8B-B14F-4D97-AF65-F5344CB8AC3E}">
        <p14:creationId xmlns:p14="http://schemas.microsoft.com/office/powerpoint/2010/main" val="120971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100">
                <a:latin typeface="UT Sans" panose="00000500000000000000" pitchFamily="50" charset="0"/>
              </a:rPr>
              <a:t>Dioda semiconductoare</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Diodele semiconductoare sunt dispozitive electronice formate dintr-o joncțiune </a:t>
            </a:r>
            <a:r>
              <a:rPr lang="ro-RO" b="1">
                <a:latin typeface="UT Sans" panose="00000500000000000000" pitchFamily="50" charset="0"/>
              </a:rPr>
              <a:t>pn</a:t>
            </a:r>
            <a:r>
              <a:rPr lang="ro-RO">
                <a:latin typeface="UT Sans" panose="00000500000000000000" pitchFamily="50" charset="0"/>
              </a:rPr>
              <a:t> şi două contacte neredresoare metal-semiconductor, închise ermetic într-o capsulă metalică, din sticlă sau din material plastic.</a:t>
            </a:r>
            <a:endParaRPr lang="en-US">
              <a:latin typeface="UT Sans" panose="00000500000000000000" pitchFamily="50" charset="0"/>
            </a:endParaRPr>
          </a:p>
          <a:p>
            <a:r>
              <a:rPr lang="ro-RO">
                <a:latin typeface="UT Sans" panose="00000500000000000000" pitchFamily="50" charset="0"/>
              </a:rPr>
              <a:t>Cei doi electrozi (terminale, pini) ai diodei se numesc </a:t>
            </a:r>
            <a:r>
              <a:rPr lang="ro-RO" b="1">
                <a:solidFill>
                  <a:srgbClr val="FF0000"/>
                </a:solidFill>
                <a:latin typeface="UT Sans" panose="00000500000000000000" pitchFamily="50" charset="0"/>
              </a:rPr>
              <a:t>anod</a:t>
            </a:r>
            <a:r>
              <a:rPr lang="ro-RO">
                <a:latin typeface="UT Sans" panose="00000500000000000000" pitchFamily="50" charset="0"/>
              </a:rPr>
              <a:t> şi </a:t>
            </a:r>
            <a:r>
              <a:rPr lang="ro-RO" b="1">
                <a:solidFill>
                  <a:srgbClr val="0070C0"/>
                </a:solidFill>
                <a:latin typeface="UT Sans" panose="00000500000000000000" pitchFamily="50" charset="0"/>
              </a:rPr>
              <a:t>catod</a:t>
            </a:r>
            <a:r>
              <a:rPr lang="ro-RO">
                <a:latin typeface="UT Sans" panose="00000500000000000000" pitchFamily="50" charset="0"/>
              </a:rPr>
              <a:t>.</a:t>
            </a:r>
          </a:p>
          <a:p>
            <a:r>
              <a:rPr lang="ro-RO">
                <a:latin typeface="UT Sans" panose="00000500000000000000" pitchFamily="50" charset="0"/>
              </a:rPr>
              <a:t>Anodul contactează regiunea de tip </a:t>
            </a:r>
            <a:r>
              <a:rPr lang="ro-RO">
                <a:solidFill>
                  <a:srgbClr val="FF0000"/>
                </a:solidFill>
                <a:latin typeface="UT Sans Medium" panose="00000500000000000000" pitchFamily="50" charset="0"/>
              </a:rPr>
              <a:t>p</a:t>
            </a:r>
            <a:r>
              <a:rPr lang="ro-RO">
                <a:latin typeface="UT Sans" panose="00000500000000000000" pitchFamily="50" charset="0"/>
              </a:rPr>
              <a:t> iar catodul pe cea de tip </a:t>
            </a:r>
            <a:r>
              <a:rPr lang="ro-RO">
                <a:solidFill>
                  <a:srgbClr val="0070C0"/>
                </a:solidFill>
                <a:latin typeface="UT Sans Medium" panose="00000500000000000000" pitchFamily="50" charset="0"/>
              </a:rPr>
              <a:t>n</a:t>
            </a:r>
            <a:r>
              <a:rPr lang="ro-RO">
                <a:latin typeface="UT Sans" panose="00000500000000000000" pitchFamily="50" charset="0"/>
              </a:rPr>
              <a:t>.</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12</a:t>
            </a:fld>
            <a:endParaRPr lang="en-US"/>
          </a:p>
        </p:txBody>
      </p:sp>
      <p:sp>
        <p:nvSpPr>
          <p:cNvPr id="8" name="Rectangle 7"/>
          <p:cNvSpPr/>
          <p:nvPr/>
        </p:nvSpPr>
        <p:spPr>
          <a:xfrm>
            <a:off x="990600" y="5943600"/>
            <a:ext cx="7010400" cy="369332"/>
          </a:xfrm>
          <a:prstGeom prst="rect">
            <a:avLst/>
          </a:prstGeom>
        </p:spPr>
        <p:txBody>
          <a:bodyPr wrap="square">
            <a:spAutoFit/>
          </a:bodyPr>
          <a:lstStyle/>
          <a:p>
            <a:pPr eaLnBrk="1" hangingPunct="1">
              <a:buNone/>
            </a:pPr>
            <a:r>
              <a:rPr lang="ro-RO">
                <a:hlinkClick r:id="rId2"/>
              </a:rPr>
              <a:t>http://www-g.eng.cam.ac.uk/mmg/teaching/linearcircuits/diode.html</a:t>
            </a:r>
            <a:endParaRPr lang="ro-RO"/>
          </a:p>
        </p:txBody>
      </p:sp>
      <p:sp>
        <p:nvSpPr>
          <p:cNvPr id="7" name="Date Placeholder 6">
            <a:extLst>
              <a:ext uri="{FF2B5EF4-FFF2-40B4-BE49-F238E27FC236}">
                <a16:creationId xmlns:a16="http://schemas.microsoft.com/office/drawing/2014/main" id="{9FBCE2B0-FDDA-4D8D-9256-982C54A7C320}"/>
              </a:ext>
            </a:extLst>
          </p:cNvPr>
          <p:cNvSpPr>
            <a:spLocks noGrp="1"/>
          </p:cNvSpPr>
          <p:nvPr>
            <p:ph type="dt" sz="half" idx="10"/>
          </p:nvPr>
        </p:nvSpPr>
        <p:spPr/>
        <p:txBody>
          <a:bodyPr/>
          <a:lstStyle/>
          <a:p>
            <a:pPr>
              <a:defRPr/>
            </a:pPr>
            <a:fld id="{B57B4E76-152D-4782-860B-F3278E7105DF}" type="datetime1">
              <a:rPr lang="en-US" smtClean="0"/>
              <a:t>10/10/2019</a:t>
            </a:fld>
            <a:endParaRPr lang="en-US"/>
          </a:p>
        </p:txBody>
      </p:sp>
      <p:pic>
        <p:nvPicPr>
          <p:cNvPr id="9" name="Picture 8">
            <a:extLst>
              <a:ext uri="{FF2B5EF4-FFF2-40B4-BE49-F238E27FC236}">
                <a16:creationId xmlns:a16="http://schemas.microsoft.com/office/drawing/2014/main" id="{72B51317-82CA-47A0-BB4C-9C410BCF45D1}"/>
              </a:ext>
            </a:extLst>
          </p:cNvPr>
          <p:cNvPicPr>
            <a:picLocks noChangeAspect="1"/>
          </p:cNvPicPr>
          <p:nvPr/>
        </p:nvPicPr>
        <p:blipFill>
          <a:blip r:embed="rId3"/>
          <a:stretch>
            <a:fillRect/>
          </a:stretch>
        </p:blipFill>
        <p:spPr>
          <a:xfrm>
            <a:off x="3128962" y="4752975"/>
            <a:ext cx="2886075" cy="809625"/>
          </a:xfrm>
          <a:prstGeom prst="rect">
            <a:avLst/>
          </a:prstGeom>
        </p:spPr>
      </p:pic>
    </p:spTree>
    <p:extLst>
      <p:ext uri="{BB962C8B-B14F-4D97-AF65-F5344CB8AC3E}">
        <p14:creationId xmlns:p14="http://schemas.microsoft.com/office/powerpoint/2010/main" val="2656970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3200">
                <a:latin typeface="UT Sans" panose="00000500000000000000" pitchFamily="50" charset="0"/>
              </a:rPr>
              <a:t>Polarizarea diodei</a:t>
            </a:r>
            <a:endParaRPr lang="en-US" sz="32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În general, termenul </a:t>
            </a:r>
            <a:r>
              <a:rPr lang="ro-RO" b="1">
                <a:solidFill>
                  <a:srgbClr val="0070C0"/>
                </a:solidFill>
                <a:latin typeface="UT Sans" panose="00000500000000000000" pitchFamily="50" charset="0"/>
              </a:rPr>
              <a:t>p</a:t>
            </a:r>
            <a:r>
              <a:rPr lang="en-US" b="1">
                <a:solidFill>
                  <a:srgbClr val="0070C0"/>
                </a:solidFill>
                <a:latin typeface="UT Sans" panose="00000500000000000000" pitchFamily="50" charset="0"/>
              </a:rPr>
              <a:t>olari</a:t>
            </a:r>
            <a:r>
              <a:rPr lang="ro-RO" b="1">
                <a:solidFill>
                  <a:srgbClr val="0070C0"/>
                </a:solidFill>
                <a:latin typeface="UT Sans" panose="00000500000000000000" pitchFamily="50" charset="0"/>
              </a:rPr>
              <a:t>z</a:t>
            </a:r>
            <a:r>
              <a:rPr lang="en-US" b="1">
                <a:solidFill>
                  <a:srgbClr val="0070C0"/>
                </a:solidFill>
                <a:latin typeface="UT Sans" panose="00000500000000000000" pitchFamily="50" charset="0"/>
              </a:rPr>
              <a:t>are</a:t>
            </a:r>
            <a:r>
              <a:rPr lang="ro-RO">
                <a:latin typeface="UT Sans" panose="00000500000000000000" pitchFamily="50" charset="0"/>
              </a:rPr>
              <a:t> se referă la utilizarea unei tensiuni de curent continuu pentru a stabili anumite condiții de funcționare pentru un dispozitiv electronic.</a:t>
            </a:r>
          </a:p>
          <a:p>
            <a:r>
              <a:rPr lang="ro-RO">
                <a:latin typeface="UT Sans" panose="00000500000000000000" pitchFamily="50" charset="0"/>
              </a:rPr>
              <a:t>În cazul diodei se deosebesc 2 condiții (tipuri) de polarizare:</a:t>
            </a:r>
          </a:p>
          <a:p>
            <a:pPr marL="731520" lvl="1" indent="-457200">
              <a:buFont typeface="+mj-lt"/>
              <a:buAutoNum type="arabicPeriod"/>
            </a:pPr>
            <a:r>
              <a:rPr lang="ro-RO">
                <a:latin typeface="UT Sans Medium" panose="00000500000000000000" pitchFamily="50" charset="0"/>
              </a:rPr>
              <a:t>POLARIZARE DIRECTĂ</a:t>
            </a:r>
          </a:p>
          <a:p>
            <a:pPr marL="731520" lvl="1" indent="-457200">
              <a:buFont typeface="+mj-lt"/>
              <a:buAutoNum type="arabicPeriod"/>
            </a:pPr>
            <a:r>
              <a:rPr lang="ro-RO">
                <a:latin typeface="UT Sans Medium" panose="00000500000000000000" pitchFamily="50" charset="0"/>
              </a:rPr>
              <a:t>POLARIZARE INVERSĂ</a:t>
            </a: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13</a:t>
            </a:fld>
            <a:endParaRPr lang="en-US"/>
          </a:p>
        </p:txBody>
      </p:sp>
      <p:sp>
        <p:nvSpPr>
          <p:cNvPr id="8" name="TextBox 7"/>
          <p:cNvSpPr txBox="1"/>
          <p:nvPr/>
        </p:nvSpPr>
        <p:spPr>
          <a:xfrm>
            <a:off x="5181600" y="4648200"/>
            <a:ext cx="3581400" cy="1477328"/>
          </a:xfrm>
          <a:prstGeom prst="rect">
            <a:avLst/>
          </a:prstGeom>
          <a:noFill/>
        </p:spPr>
        <p:txBody>
          <a:bodyPr wrap="square" rtlCol="0">
            <a:spAutoFit/>
          </a:bodyPr>
          <a:lstStyle/>
          <a:p>
            <a:r>
              <a:rPr lang="ro-RO">
                <a:latin typeface="UT Sans" panose="00000500000000000000" pitchFamily="50" charset="0"/>
              </a:rPr>
              <a:t>I</a:t>
            </a:r>
            <a:r>
              <a:rPr lang="ro-RO" baseline="-25000">
                <a:latin typeface="UT Sans" panose="00000500000000000000" pitchFamily="50" charset="0"/>
              </a:rPr>
              <a:t>A</a:t>
            </a:r>
            <a:r>
              <a:rPr lang="ro-RO">
                <a:latin typeface="UT Sans" panose="00000500000000000000" pitchFamily="50" charset="0"/>
              </a:rPr>
              <a:t> = curent anodic</a:t>
            </a:r>
          </a:p>
          <a:p>
            <a:r>
              <a:rPr lang="ro-RO">
                <a:latin typeface="UT Sans" panose="00000500000000000000" pitchFamily="50" charset="0"/>
              </a:rPr>
              <a:t>U</a:t>
            </a:r>
            <a:r>
              <a:rPr lang="ro-RO" baseline="-25000">
                <a:latin typeface="UT Sans" panose="00000500000000000000" pitchFamily="50" charset="0"/>
              </a:rPr>
              <a:t>A</a:t>
            </a:r>
            <a:r>
              <a:rPr lang="ro-RO">
                <a:latin typeface="UT Sans" panose="00000500000000000000" pitchFamily="50" charset="0"/>
              </a:rPr>
              <a:t> = tensiune anodică (căderea de tensiune anod-catod)</a:t>
            </a:r>
          </a:p>
          <a:p>
            <a:r>
              <a:rPr lang="ro-RO">
                <a:latin typeface="UT Sans" panose="00000500000000000000" pitchFamily="50" charset="0"/>
              </a:rPr>
              <a:t>I</a:t>
            </a:r>
            <a:r>
              <a:rPr lang="ro-RO" baseline="-25000">
                <a:latin typeface="UT Sans" panose="00000500000000000000" pitchFamily="50" charset="0"/>
              </a:rPr>
              <a:t>R</a:t>
            </a:r>
            <a:r>
              <a:rPr lang="ro-RO">
                <a:latin typeface="UT Sans" panose="00000500000000000000" pitchFamily="50" charset="0"/>
              </a:rPr>
              <a:t> = curent invers (</a:t>
            </a:r>
            <a:r>
              <a:rPr lang="ro-RO" b="1">
                <a:latin typeface="UT Sans" panose="00000500000000000000" pitchFamily="50" charset="0"/>
              </a:rPr>
              <a:t>R</a:t>
            </a:r>
            <a:r>
              <a:rPr lang="ro-RO">
                <a:latin typeface="UT Sans" panose="00000500000000000000" pitchFamily="50" charset="0"/>
              </a:rPr>
              <a:t>everse)</a:t>
            </a:r>
          </a:p>
          <a:p>
            <a:r>
              <a:rPr lang="ro-RO">
                <a:latin typeface="UT Sans" panose="00000500000000000000" pitchFamily="50" charset="0"/>
              </a:rPr>
              <a:t>U</a:t>
            </a:r>
            <a:r>
              <a:rPr lang="ro-RO" baseline="-25000">
                <a:latin typeface="UT Sans" panose="00000500000000000000" pitchFamily="50" charset="0"/>
              </a:rPr>
              <a:t>R</a:t>
            </a:r>
            <a:r>
              <a:rPr lang="ro-RO">
                <a:latin typeface="UT Sans" panose="00000500000000000000" pitchFamily="50" charset="0"/>
              </a:rPr>
              <a:t> = tensiune inversă pe diodă</a:t>
            </a:r>
            <a:endParaRPr lang="en-US">
              <a:latin typeface="UT Sans" panose="00000500000000000000" pitchFamily="50" charset="0"/>
            </a:endParaRPr>
          </a:p>
        </p:txBody>
      </p:sp>
      <p:sp>
        <p:nvSpPr>
          <p:cNvPr id="6" name="Date Placeholder 5">
            <a:extLst>
              <a:ext uri="{FF2B5EF4-FFF2-40B4-BE49-F238E27FC236}">
                <a16:creationId xmlns:a16="http://schemas.microsoft.com/office/drawing/2014/main" id="{BC25B1B7-9EA5-4BFF-9914-41DCDFF5EF94}"/>
              </a:ext>
            </a:extLst>
          </p:cNvPr>
          <p:cNvSpPr>
            <a:spLocks noGrp="1"/>
          </p:cNvSpPr>
          <p:nvPr>
            <p:ph type="dt" sz="half" idx="10"/>
          </p:nvPr>
        </p:nvSpPr>
        <p:spPr/>
        <p:txBody>
          <a:bodyPr/>
          <a:lstStyle/>
          <a:p>
            <a:pPr>
              <a:defRPr/>
            </a:pPr>
            <a:fld id="{CE0B0B34-89F4-454D-90EE-B936E3CB950B}" type="datetime1">
              <a:rPr lang="en-US" smtClean="0"/>
              <a:t>10/10/2019</a:t>
            </a:fld>
            <a:endParaRPr lang="en-US"/>
          </a:p>
        </p:txBody>
      </p:sp>
      <p:pic>
        <p:nvPicPr>
          <p:cNvPr id="9" name="Picture 8">
            <a:extLst>
              <a:ext uri="{FF2B5EF4-FFF2-40B4-BE49-F238E27FC236}">
                <a16:creationId xmlns:a16="http://schemas.microsoft.com/office/drawing/2014/main" id="{EC8AAD04-B163-4ED1-9B7D-BE29532BC495}"/>
              </a:ext>
            </a:extLst>
          </p:cNvPr>
          <p:cNvPicPr>
            <a:picLocks noChangeAspect="1"/>
          </p:cNvPicPr>
          <p:nvPr/>
        </p:nvPicPr>
        <p:blipFill>
          <a:blip r:embed="rId2"/>
          <a:stretch>
            <a:fillRect/>
          </a:stretch>
        </p:blipFill>
        <p:spPr>
          <a:xfrm>
            <a:off x="990600" y="4510453"/>
            <a:ext cx="3843338" cy="1752822"/>
          </a:xfrm>
          <a:prstGeom prst="rect">
            <a:avLst/>
          </a:prstGeom>
        </p:spPr>
      </p:pic>
    </p:spTree>
    <p:extLst>
      <p:ext uri="{BB962C8B-B14F-4D97-AF65-F5344CB8AC3E}">
        <p14:creationId xmlns:p14="http://schemas.microsoft.com/office/powerpoint/2010/main" val="3379328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3200">
                <a:latin typeface="UT Sans" panose="00000500000000000000" pitchFamily="50" charset="0"/>
              </a:rPr>
              <a:t>Polarizarea diodei</a:t>
            </a:r>
            <a:endParaRPr lang="en-US" sz="2800">
              <a:latin typeface="UT Sans" panose="00000500000000000000" pitchFamily="50" charset="0"/>
            </a:endParaRPr>
          </a:p>
        </p:txBody>
      </p:sp>
      <p:sp>
        <p:nvSpPr>
          <p:cNvPr id="3" name="Content Placeholder 2"/>
          <p:cNvSpPr>
            <a:spLocks noGrp="1"/>
          </p:cNvSpPr>
          <p:nvPr>
            <p:ph idx="1"/>
          </p:nvPr>
        </p:nvSpPr>
        <p:spPr/>
        <p:txBody>
          <a:bodyPr/>
          <a:lstStyle/>
          <a:p>
            <a:pPr marL="0" indent="0">
              <a:buNone/>
            </a:pPr>
            <a:r>
              <a:rPr lang="ro-RO">
                <a:latin typeface="UT Sans" panose="00000500000000000000" pitchFamily="50" charset="0"/>
              </a:rPr>
              <a:t>Observație</a:t>
            </a:r>
          </a:p>
          <a:p>
            <a:r>
              <a:rPr lang="ro-RO">
                <a:latin typeface="UT Sans" panose="00000500000000000000" pitchFamily="50" charset="0"/>
              </a:rPr>
              <a:t>În cazul polarizării inverse, sensurile pozitive (convenționale) de tensiune şi curent sunt reprezentate pe figură şi sunt „impuse” de sursa de c.c. E2:</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14</a:t>
            </a:fld>
            <a:endParaRPr lang="en-US"/>
          </a:p>
        </p:txBody>
      </p:sp>
      <p:sp>
        <p:nvSpPr>
          <p:cNvPr id="6" name="Date Placeholder 5">
            <a:extLst>
              <a:ext uri="{FF2B5EF4-FFF2-40B4-BE49-F238E27FC236}">
                <a16:creationId xmlns:a16="http://schemas.microsoft.com/office/drawing/2014/main" id="{82F3051C-3811-4AA9-8A0B-9CDE182AAAFF}"/>
              </a:ext>
            </a:extLst>
          </p:cNvPr>
          <p:cNvSpPr>
            <a:spLocks noGrp="1"/>
          </p:cNvSpPr>
          <p:nvPr>
            <p:ph type="dt" sz="half" idx="10"/>
          </p:nvPr>
        </p:nvSpPr>
        <p:spPr/>
        <p:txBody>
          <a:bodyPr/>
          <a:lstStyle/>
          <a:p>
            <a:pPr>
              <a:defRPr/>
            </a:pPr>
            <a:fld id="{4F6AF6A7-7DE0-402B-84E1-F17DB7C1D23A}" type="datetime1">
              <a:rPr lang="en-US" smtClean="0"/>
              <a:t>10/10/2019</a:t>
            </a:fld>
            <a:endParaRPr lang="en-US"/>
          </a:p>
        </p:txBody>
      </p:sp>
      <p:pic>
        <p:nvPicPr>
          <p:cNvPr id="8" name="Picture 7">
            <a:extLst>
              <a:ext uri="{FF2B5EF4-FFF2-40B4-BE49-F238E27FC236}">
                <a16:creationId xmlns:a16="http://schemas.microsoft.com/office/drawing/2014/main" id="{C81650FB-AFDC-419F-92EC-2BFA8E2640FE}"/>
              </a:ext>
            </a:extLst>
          </p:cNvPr>
          <p:cNvPicPr>
            <a:picLocks noChangeAspect="1"/>
          </p:cNvPicPr>
          <p:nvPr/>
        </p:nvPicPr>
        <p:blipFill>
          <a:blip r:embed="rId2"/>
          <a:stretch>
            <a:fillRect/>
          </a:stretch>
        </p:blipFill>
        <p:spPr>
          <a:xfrm>
            <a:off x="2578893" y="3733800"/>
            <a:ext cx="3986213" cy="1752822"/>
          </a:xfrm>
          <a:prstGeom prst="rect">
            <a:avLst/>
          </a:prstGeom>
        </p:spPr>
      </p:pic>
    </p:spTree>
    <p:extLst>
      <p:ext uri="{BB962C8B-B14F-4D97-AF65-F5344CB8AC3E}">
        <p14:creationId xmlns:p14="http://schemas.microsoft.com/office/powerpoint/2010/main" val="410256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3200">
                <a:latin typeface="UT Sans" panose="00000500000000000000" pitchFamily="50" charset="0"/>
              </a:rPr>
              <a:t>Polarizarea diodei</a:t>
            </a:r>
            <a:endParaRPr lang="en-US" sz="2800">
              <a:latin typeface="UT Sans" panose="00000500000000000000" pitchFamily="50" charset="0"/>
            </a:endParaRPr>
          </a:p>
        </p:txBody>
      </p:sp>
      <p:sp>
        <p:nvSpPr>
          <p:cNvPr id="3" name="Content Placeholder 2"/>
          <p:cNvSpPr>
            <a:spLocks noGrp="1"/>
          </p:cNvSpPr>
          <p:nvPr>
            <p:ph idx="1"/>
          </p:nvPr>
        </p:nvSpPr>
        <p:spPr/>
        <p:txBody>
          <a:bodyPr/>
          <a:lstStyle/>
          <a:p>
            <a:r>
              <a:rPr lang="ro-RO" sz="2300">
                <a:latin typeface="UT Sans" panose="00000500000000000000" pitchFamily="50" charset="0"/>
              </a:rPr>
              <a:t>La polarizare directă, lățimea regiunii de sarcină spațială scade, prin joncțiune trec uşor purtătorii de sarcină majoritari şi curentul prin circuit poate atinge valori importante, dependente de tipul diodei, de la zeci de mA la sute sau chiar mii de A.</a:t>
            </a:r>
            <a:endParaRPr lang="en-US" sz="2300">
              <a:latin typeface="UT Sans" panose="00000500000000000000" pitchFamily="50" charset="0"/>
            </a:endParaRPr>
          </a:p>
          <a:p>
            <a:r>
              <a:rPr lang="ro-RO" sz="2300">
                <a:latin typeface="UT Sans" panose="00000500000000000000" pitchFamily="50" charset="0"/>
              </a:rPr>
              <a:t>La polarizare inversă, lățimea regiunii de sarcină spațială creşte şi prin joncțiune nu pot trece decât purtătorii de sarcină minoritari. Aceştia fiind în număr mic şi valoarea curentului este foarte mică (de ordinul </a:t>
            </a:r>
            <a:r>
              <a:rPr lang="ro-RO" sz="2300">
                <a:latin typeface="UT Sans" panose="00000500000000000000" pitchFamily="50" charset="0"/>
                <a:sym typeface="Symbol" panose="05050102010706020507" pitchFamily="18" charset="2"/>
              </a:rPr>
              <a:t></a:t>
            </a:r>
            <a:r>
              <a:rPr lang="ro-RO" sz="2300">
                <a:latin typeface="UT Sans" panose="00000500000000000000" pitchFamily="50" charset="0"/>
              </a:rPr>
              <a:t>A sau chiar nA).</a:t>
            </a:r>
            <a:endParaRPr lang="en-US" sz="2300">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15</a:t>
            </a:fld>
            <a:endParaRPr lang="en-US"/>
          </a:p>
        </p:txBody>
      </p:sp>
      <p:sp>
        <p:nvSpPr>
          <p:cNvPr id="6" name="Date Placeholder 5">
            <a:extLst>
              <a:ext uri="{FF2B5EF4-FFF2-40B4-BE49-F238E27FC236}">
                <a16:creationId xmlns:a16="http://schemas.microsoft.com/office/drawing/2014/main" id="{62AF3F8E-1A7B-4D06-8C69-6E18F7E79AD5}"/>
              </a:ext>
            </a:extLst>
          </p:cNvPr>
          <p:cNvSpPr>
            <a:spLocks noGrp="1"/>
          </p:cNvSpPr>
          <p:nvPr>
            <p:ph type="dt" sz="half" idx="10"/>
          </p:nvPr>
        </p:nvSpPr>
        <p:spPr/>
        <p:txBody>
          <a:bodyPr/>
          <a:lstStyle/>
          <a:p>
            <a:pPr>
              <a:defRPr/>
            </a:pPr>
            <a:fld id="{31048092-4207-480C-BD27-D41FD22A9872}" type="datetime1">
              <a:rPr lang="en-US" smtClean="0"/>
              <a:t>10/10/2019</a:t>
            </a:fld>
            <a:endParaRPr lang="en-US"/>
          </a:p>
        </p:txBody>
      </p:sp>
      <p:pic>
        <p:nvPicPr>
          <p:cNvPr id="8" name="Picture 7">
            <a:extLst>
              <a:ext uri="{FF2B5EF4-FFF2-40B4-BE49-F238E27FC236}">
                <a16:creationId xmlns:a16="http://schemas.microsoft.com/office/drawing/2014/main" id="{DA3BE69A-96B0-4445-BD4B-5316CA55EB32}"/>
              </a:ext>
            </a:extLst>
          </p:cNvPr>
          <p:cNvPicPr>
            <a:picLocks noChangeAspect="1"/>
          </p:cNvPicPr>
          <p:nvPr/>
        </p:nvPicPr>
        <p:blipFill>
          <a:blip r:embed="rId2"/>
          <a:stretch>
            <a:fillRect/>
          </a:stretch>
        </p:blipFill>
        <p:spPr>
          <a:xfrm>
            <a:off x="2019300" y="4572000"/>
            <a:ext cx="5105400" cy="2143848"/>
          </a:xfrm>
          <a:prstGeom prst="rect">
            <a:avLst/>
          </a:prstGeom>
        </p:spPr>
      </p:pic>
    </p:spTree>
    <p:extLst>
      <p:ext uri="{BB962C8B-B14F-4D97-AF65-F5344CB8AC3E}">
        <p14:creationId xmlns:p14="http://schemas.microsoft.com/office/powerpoint/2010/main" val="308884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3200">
                <a:latin typeface="UT Sans" panose="00000500000000000000" pitchFamily="50" charset="0"/>
              </a:rPr>
              <a:t>Polarizarea diodei</a:t>
            </a:r>
            <a:endParaRPr lang="en-US" sz="28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ro-RO">
                <a:latin typeface="UT Sans" panose="00000500000000000000" pitchFamily="50" charset="0"/>
              </a:rPr>
              <a:t>În mod normal, la polarizare inversă curentul este atât de mic (mai ales în comparație cu cel de la polarizare directă) încât se poate neglija.</a:t>
            </a:r>
          </a:p>
          <a:p>
            <a:r>
              <a:rPr lang="ro-RO">
                <a:latin typeface="UT Sans" panose="00000500000000000000" pitchFamily="50" charset="0"/>
              </a:rPr>
              <a:t>Totuşi, dacă valoarea tensiunii de polarizare inversă creşte foarte mult, apare fenomenul de multiplicare prin avalanşă a purtătorilor de sarcină, curentul creşte foarte mult şi dioda se distruge prin ambalare termică.</a:t>
            </a:r>
          </a:p>
          <a:p>
            <a:r>
              <a:rPr lang="ro-RO">
                <a:latin typeface="UT Sans" panose="00000500000000000000" pitchFamily="50" charset="0"/>
              </a:rPr>
              <a:t>Tensiunea inversă la care se produce acest fenomen se numeşte tensiune de străpungere, V</a:t>
            </a:r>
            <a:r>
              <a:rPr lang="ro-RO" baseline="-25000">
                <a:latin typeface="UT Sans" panose="00000500000000000000" pitchFamily="50" charset="0"/>
              </a:rPr>
              <a:t>BR</a:t>
            </a:r>
            <a:r>
              <a:rPr lang="ro-RO">
                <a:latin typeface="UT Sans" panose="00000500000000000000" pitchFamily="50" charset="0"/>
              </a:rPr>
              <a:t> (</a:t>
            </a:r>
            <a:r>
              <a:rPr lang="ro-RO" i="1">
                <a:latin typeface="UT Sans" panose="00000500000000000000" pitchFamily="50" charset="0"/>
              </a:rPr>
              <a:t>breakdown voltage</a:t>
            </a:r>
            <a:r>
              <a:rPr lang="ro-RO">
                <a:latin typeface="UT Sans" panose="00000500000000000000" pitchFamily="50" charset="0"/>
              </a:rPr>
              <a:t>).</a:t>
            </a:r>
          </a:p>
          <a:p>
            <a:r>
              <a:rPr lang="ro-RO">
                <a:latin typeface="UT Sans" panose="00000500000000000000" pitchFamily="50" charset="0"/>
              </a:rPr>
              <a:t>Străpungerea, cu unele excepții, nu este un mod normal de lucru pentru diode sau alte dispozitive bazate pe joncțiunea pn. Este distructivă cu excepție la dioda zener.</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16</a:t>
            </a:fld>
            <a:endParaRPr lang="en-US"/>
          </a:p>
        </p:txBody>
      </p:sp>
      <p:sp>
        <p:nvSpPr>
          <p:cNvPr id="6" name="Date Placeholder 5">
            <a:extLst>
              <a:ext uri="{FF2B5EF4-FFF2-40B4-BE49-F238E27FC236}">
                <a16:creationId xmlns:a16="http://schemas.microsoft.com/office/drawing/2014/main" id="{C2C486F6-C5F9-40C7-ADB4-660F861D334D}"/>
              </a:ext>
            </a:extLst>
          </p:cNvPr>
          <p:cNvSpPr>
            <a:spLocks noGrp="1"/>
          </p:cNvSpPr>
          <p:nvPr>
            <p:ph type="dt" sz="half" idx="10"/>
          </p:nvPr>
        </p:nvSpPr>
        <p:spPr/>
        <p:txBody>
          <a:bodyPr/>
          <a:lstStyle/>
          <a:p>
            <a:pPr>
              <a:defRPr/>
            </a:pPr>
            <a:fld id="{B736F803-2769-4440-8954-7A00AFC3F62B}" type="datetime1">
              <a:rPr lang="en-US" smtClean="0"/>
              <a:t>10/10/2019</a:t>
            </a:fld>
            <a:endParaRPr lang="en-US"/>
          </a:p>
        </p:txBody>
      </p:sp>
    </p:spTree>
    <p:extLst>
      <p:ext uri="{BB962C8B-B14F-4D97-AF65-F5344CB8AC3E}">
        <p14:creationId xmlns:p14="http://schemas.microsoft.com/office/powerpoint/2010/main" val="108088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ro-RO" sz="3200" kern="1200" spc="-100">
                <a:solidFill>
                  <a:schemeClr val="tx2"/>
                </a:solidFill>
                <a:latin typeface="UT Sans" panose="00000500000000000000" pitchFamily="50" charset="0"/>
                <a:ea typeface="+mj-ea"/>
                <a:cs typeface="+mj-cs"/>
              </a:rPr>
              <a:t>Cracteristica tensiune-curent a diodei</a:t>
            </a:r>
            <a:endParaRPr lang="en-US" sz="3600" kern="1200" spc="-100">
              <a:solidFill>
                <a:schemeClr val="tx2"/>
              </a:solidFill>
              <a:latin typeface="UT Sans" panose="00000500000000000000" pitchFamily="50" charset="0"/>
              <a:ea typeface="+mj-ea"/>
              <a:cs typeface="+mj-cs"/>
            </a:endParaRPr>
          </a:p>
        </p:txBody>
      </p:sp>
      <p:sp>
        <p:nvSpPr>
          <p:cNvPr id="3" name="Content Placeholder 2"/>
          <p:cNvSpPr>
            <a:spLocks noGrp="1"/>
          </p:cNvSpPr>
          <p:nvPr>
            <p:ph idx="1"/>
          </p:nvPr>
        </p:nvSpPr>
        <p:spPr/>
        <p:txBody>
          <a:bodyPr/>
          <a:lstStyle/>
          <a:p>
            <a:r>
              <a:rPr lang="ro-RO">
                <a:latin typeface="UT Sans" panose="00000500000000000000" pitchFamily="50" charset="0"/>
              </a:rPr>
              <a:t>Caracteristica U</a:t>
            </a:r>
            <a:r>
              <a:rPr lang="en-US">
                <a:latin typeface="UT Sans" panose="00000500000000000000" pitchFamily="50" charset="0"/>
              </a:rPr>
              <a:t>-I (</a:t>
            </a:r>
            <a:r>
              <a:rPr lang="ro-RO">
                <a:latin typeface="UT Sans" panose="00000500000000000000" pitchFamily="50" charset="0"/>
              </a:rPr>
              <a:t>tensiune-curent</a:t>
            </a:r>
            <a:r>
              <a:rPr lang="en-US">
                <a:latin typeface="UT Sans" panose="00000500000000000000" pitchFamily="50" charset="0"/>
              </a:rPr>
              <a:t>)</a:t>
            </a:r>
            <a:r>
              <a:rPr lang="ro-RO">
                <a:latin typeface="UT Sans" panose="00000500000000000000" pitchFamily="50" charset="0"/>
              </a:rPr>
              <a:t> reprezintă dependența dintre valorile de c.c. ale curentului anodic, </a:t>
            </a:r>
            <a:r>
              <a:rPr lang="ro-RO">
                <a:solidFill>
                  <a:srgbClr val="0070C0"/>
                </a:solidFill>
                <a:latin typeface="UT Sans Medium" panose="00000500000000000000" pitchFamily="50" charset="0"/>
              </a:rPr>
              <a:t>i</a:t>
            </a:r>
            <a:r>
              <a:rPr lang="ro-RO" baseline="-25000">
                <a:solidFill>
                  <a:srgbClr val="0070C0"/>
                </a:solidFill>
                <a:latin typeface="UT Sans Medium" panose="00000500000000000000" pitchFamily="50" charset="0"/>
              </a:rPr>
              <a:t>A</a:t>
            </a:r>
            <a:r>
              <a:rPr lang="ro-RO">
                <a:latin typeface="UT Sans" panose="00000500000000000000" pitchFamily="50" charset="0"/>
              </a:rPr>
              <a:t> (luat pe ordonată) şi ale tensiunii anodice, </a:t>
            </a:r>
            <a:r>
              <a:rPr lang="ro-RO">
                <a:solidFill>
                  <a:srgbClr val="0070C0"/>
                </a:solidFill>
                <a:latin typeface="UT Sans Medium" panose="00000500000000000000" pitchFamily="50" charset="0"/>
              </a:rPr>
              <a:t>u</a:t>
            </a:r>
            <a:r>
              <a:rPr lang="ro-RO" baseline="-25000">
                <a:solidFill>
                  <a:srgbClr val="0070C0"/>
                </a:solidFill>
                <a:latin typeface="UT Sans Medium" panose="00000500000000000000" pitchFamily="50" charset="0"/>
              </a:rPr>
              <a:t>A</a:t>
            </a:r>
            <a:r>
              <a:rPr lang="ro-RO">
                <a:latin typeface="UT Sans" panose="00000500000000000000" pitchFamily="50" charset="0"/>
              </a:rPr>
              <a:t> (luată pe abscisă).</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17</a:t>
            </a:fld>
            <a:endParaRPr lang="en-US"/>
          </a:p>
        </p:txBody>
      </p:sp>
      <p:sp>
        <p:nvSpPr>
          <p:cNvPr id="7" name="Date Placeholder 6">
            <a:extLst>
              <a:ext uri="{FF2B5EF4-FFF2-40B4-BE49-F238E27FC236}">
                <a16:creationId xmlns:a16="http://schemas.microsoft.com/office/drawing/2014/main" id="{E4F34966-144E-45C1-A2FD-1C107C824335}"/>
              </a:ext>
            </a:extLst>
          </p:cNvPr>
          <p:cNvSpPr>
            <a:spLocks noGrp="1"/>
          </p:cNvSpPr>
          <p:nvPr>
            <p:ph type="dt" sz="half" idx="10"/>
          </p:nvPr>
        </p:nvSpPr>
        <p:spPr/>
        <p:txBody>
          <a:bodyPr/>
          <a:lstStyle/>
          <a:p>
            <a:pPr>
              <a:defRPr/>
            </a:pPr>
            <a:fld id="{C08E4B71-0A58-4E92-80B2-DFA28C80E05E}" type="datetime1">
              <a:rPr lang="en-US" smtClean="0"/>
              <a:t>10/10/2019</a:t>
            </a:fld>
            <a:endParaRPr lang="en-US"/>
          </a:p>
        </p:txBody>
      </p:sp>
      <p:pic>
        <p:nvPicPr>
          <p:cNvPr id="8" name="Picture 7">
            <a:extLst>
              <a:ext uri="{FF2B5EF4-FFF2-40B4-BE49-F238E27FC236}">
                <a16:creationId xmlns:a16="http://schemas.microsoft.com/office/drawing/2014/main" id="{6E009905-7934-4306-9A31-D8D01ABD2876}"/>
              </a:ext>
            </a:extLst>
          </p:cNvPr>
          <p:cNvPicPr>
            <a:picLocks noChangeAspect="1"/>
          </p:cNvPicPr>
          <p:nvPr/>
        </p:nvPicPr>
        <p:blipFill>
          <a:blip r:embed="rId2"/>
          <a:stretch>
            <a:fillRect/>
          </a:stretch>
        </p:blipFill>
        <p:spPr>
          <a:xfrm>
            <a:off x="1866900" y="3124200"/>
            <a:ext cx="5410200" cy="3333750"/>
          </a:xfrm>
          <a:prstGeom prst="rect">
            <a:avLst/>
          </a:prstGeom>
        </p:spPr>
      </p:pic>
    </p:spTree>
    <p:extLst>
      <p:ext uri="{BB962C8B-B14F-4D97-AF65-F5344CB8AC3E}">
        <p14:creationId xmlns:p14="http://schemas.microsoft.com/office/powerpoint/2010/main" val="1333002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Caracteristica U-I a diodei</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lnSpcReduction="10000"/>
          </a:bodyPr>
          <a:lstStyle/>
          <a:p>
            <a:endParaRPr lang="ro-RO"/>
          </a:p>
          <a:p>
            <a:endParaRPr lang="ro-RO"/>
          </a:p>
          <a:p>
            <a:endParaRPr lang="ro-RO"/>
          </a:p>
          <a:p>
            <a:r>
              <a:rPr lang="en-US" sz="2600">
                <a:latin typeface="UT Sans" panose="00000500000000000000" pitchFamily="50" charset="0"/>
              </a:rPr>
              <a:t>Practic, în </a:t>
            </a:r>
            <a:r>
              <a:rPr lang="en-US" sz="2600">
                <a:solidFill>
                  <a:srgbClr val="0070C0"/>
                </a:solidFill>
                <a:latin typeface="UT Sans Medium" panose="00000500000000000000" pitchFamily="50" charset="0"/>
              </a:rPr>
              <a:t>polarizare inversă</a:t>
            </a:r>
            <a:r>
              <a:rPr lang="en-US" sz="2600" i="1">
                <a:latin typeface="UT Sans" panose="00000500000000000000" pitchFamily="50" charset="0"/>
              </a:rPr>
              <a:t> </a:t>
            </a:r>
            <a:r>
              <a:rPr lang="en-US" sz="2600">
                <a:latin typeface="UT Sans" panose="00000500000000000000" pitchFamily="50" charset="0"/>
              </a:rPr>
              <a:t>dioda este blocată.</a:t>
            </a:r>
            <a:endParaRPr lang="ro-RO" sz="2600">
              <a:latin typeface="UT Sans" panose="00000500000000000000" pitchFamily="50" charset="0"/>
            </a:endParaRPr>
          </a:p>
          <a:p>
            <a:r>
              <a:rPr lang="en-US" sz="2600">
                <a:latin typeface="UT Sans" panose="00000500000000000000" pitchFamily="50" charset="0"/>
              </a:rPr>
              <a:t>Se poate observa</a:t>
            </a:r>
            <a:r>
              <a:rPr lang="ro-RO" sz="2600">
                <a:latin typeface="UT Sans" panose="00000500000000000000" pitchFamily="50" charset="0"/>
              </a:rPr>
              <a:t> </a:t>
            </a:r>
            <a:r>
              <a:rPr lang="en-US" sz="2600">
                <a:latin typeface="UT Sans" panose="00000500000000000000" pitchFamily="50" charset="0"/>
              </a:rPr>
              <a:t>însă existența unui curent invers care este datorat purtătorilor minoritari</a:t>
            </a:r>
            <a:r>
              <a:rPr lang="ro-RO" sz="2600">
                <a:latin typeface="UT Sans" panose="00000500000000000000" pitchFamily="50" charset="0"/>
              </a:rPr>
              <a:t> </a:t>
            </a:r>
            <a:r>
              <a:rPr lang="en-US" sz="2600">
                <a:latin typeface="UT Sans" panose="00000500000000000000" pitchFamily="50" charset="0"/>
              </a:rPr>
              <a:t>(golurile din zona n şi electronii din zona p) care pot traversa joncțiunea.</a:t>
            </a:r>
            <a:endParaRPr lang="ro-RO" sz="2600">
              <a:latin typeface="UT Sans" panose="00000500000000000000" pitchFamily="50" charset="0"/>
            </a:endParaRPr>
          </a:p>
          <a:p>
            <a:r>
              <a:rPr lang="en-US" sz="2600">
                <a:latin typeface="UT Sans" panose="00000500000000000000" pitchFamily="50" charset="0"/>
              </a:rPr>
              <a:t>Dar, densitatea lor fiind foarte mică, intensitatea acestui curent, numit</a:t>
            </a:r>
            <a:r>
              <a:rPr lang="ro-RO" sz="2600">
                <a:latin typeface="UT Sans" panose="00000500000000000000" pitchFamily="50" charset="0"/>
              </a:rPr>
              <a:t> </a:t>
            </a:r>
            <a:r>
              <a:rPr lang="en-US" sz="2600" b="1">
                <a:solidFill>
                  <a:srgbClr val="0070C0"/>
                </a:solidFill>
                <a:latin typeface="UT Sans Medium" panose="00000500000000000000" pitchFamily="50" charset="0"/>
              </a:rPr>
              <a:t>curent invers de saturație </a:t>
            </a:r>
            <a:r>
              <a:rPr lang="en-US" sz="2600">
                <a:solidFill>
                  <a:srgbClr val="0070C0"/>
                </a:solidFill>
                <a:latin typeface="UT Sans Medium" panose="00000500000000000000" pitchFamily="50" charset="0"/>
              </a:rPr>
              <a:t>(</a:t>
            </a:r>
            <a:r>
              <a:rPr lang="ro-RO" sz="2600">
                <a:solidFill>
                  <a:srgbClr val="0070C0"/>
                </a:solidFill>
                <a:latin typeface="UT Sans Medium" panose="00000500000000000000" pitchFamily="50" charset="0"/>
              </a:rPr>
              <a:t>I</a:t>
            </a:r>
            <a:r>
              <a:rPr lang="ro-RO" sz="2600" baseline="-25000">
                <a:solidFill>
                  <a:srgbClr val="0070C0"/>
                </a:solidFill>
                <a:latin typeface="UT Sans Medium" panose="00000500000000000000" pitchFamily="50" charset="0"/>
              </a:rPr>
              <a:t>S</a:t>
            </a:r>
            <a:r>
              <a:rPr lang="en-US" sz="2600">
                <a:solidFill>
                  <a:srgbClr val="0070C0"/>
                </a:solidFill>
                <a:latin typeface="UT Sans Medium" panose="00000500000000000000" pitchFamily="50" charset="0"/>
              </a:rPr>
              <a:t>)</a:t>
            </a:r>
            <a:r>
              <a:rPr lang="en-US" sz="2600">
                <a:latin typeface="UT Sans" panose="00000500000000000000" pitchFamily="50" charset="0"/>
              </a:rPr>
              <a:t> este practic neglijabilă.</a:t>
            </a:r>
            <a:endParaRPr lang="ro-RO" sz="2600">
              <a:latin typeface="UT Sans" panose="00000500000000000000" pitchFamily="50" charset="0"/>
            </a:endParaRPr>
          </a:p>
          <a:p>
            <a:r>
              <a:rPr lang="ro-RO" sz="2600">
                <a:solidFill>
                  <a:srgbClr val="0070C0"/>
                </a:solidFill>
                <a:latin typeface="UT Sans Medium" panose="00000500000000000000" pitchFamily="50" charset="0"/>
              </a:rPr>
              <a:t>I</a:t>
            </a:r>
            <a:r>
              <a:rPr lang="ro-RO" sz="2600" baseline="-25000">
                <a:solidFill>
                  <a:srgbClr val="0070C0"/>
                </a:solidFill>
                <a:latin typeface="UT Sans Medium" panose="00000500000000000000" pitchFamily="50" charset="0"/>
              </a:rPr>
              <a:t>S</a:t>
            </a:r>
            <a:r>
              <a:rPr lang="en-US" sz="2600" i="1">
                <a:latin typeface="UT Sans" panose="00000500000000000000" pitchFamily="50" charset="0"/>
              </a:rPr>
              <a:t> </a:t>
            </a:r>
            <a:r>
              <a:rPr lang="en-US" sz="2600">
                <a:latin typeface="UT Sans" panose="00000500000000000000" pitchFamily="50" charset="0"/>
              </a:rPr>
              <a:t>este de ordinul</a:t>
            </a:r>
            <a:r>
              <a:rPr lang="ro-RO" sz="2600">
                <a:latin typeface="UT Sans" panose="00000500000000000000" pitchFamily="50" charset="0"/>
              </a:rPr>
              <a:t> </a:t>
            </a:r>
            <a:r>
              <a:rPr lang="en-US" sz="2600">
                <a:latin typeface="UT Sans" panose="00000500000000000000" pitchFamily="50" charset="0"/>
              </a:rPr>
              <a:t>µA</a:t>
            </a:r>
            <a:r>
              <a:rPr lang="ro-RO" sz="2600">
                <a:latin typeface="UT Sans" panose="00000500000000000000" pitchFamily="50" charset="0"/>
              </a:rPr>
              <a:t> (Ge) sau nA (Si)</a:t>
            </a:r>
            <a:r>
              <a:rPr lang="en-US" sz="2600">
                <a:latin typeface="UT Sans" panose="00000500000000000000" pitchFamily="50" charset="0"/>
              </a:rPr>
              <a:t>. </a:t>
            </a:r>
            <a:r>
              <a:rPr lang="en-US">
                <a:latin typeface="UT Sans" panose="00000500000000000000" pitchFamily="50" charset="0"/>
              </a:rPr>
              <a:t/>
            </a:r>
            <a:br>
              <a:rPr lang="en-US">
                <a:latin typeface="UT Sans" panose="00000500000000000000" pitchFamily="50" charset="0"/>
              </a:rPr>
            </a:b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18</a:t>
            </a:fld>
            <a:endParaRPr lang="en-US"/>
          </a:p>
        </p:txBody>
      </p:sp>
      <p:sp>
        <p:nvSpPr>
          <p:cNvPr id="7" name="Date Placeholder 6">
            <a:extLst>
              <a:ext uri="{FF2B5EF4-FFF2-40B4-BE49-F238E27FC236}">
                <a16:creationId xmlns:a16="http://schemas.microsoft.com/office/drawing/2014/main" id="{3840DFB5-CD18-486A-9195-9511421C8BDC}"/>
              </a:ext>
            </a:extLst>
          </p:cNvPr>
          <p:cNvSpPr>
            <a:spLocks noGrp="1"/>
          </p:cNvSpPr>
          <p:nvPr>
            <p:ph type="dt" sz="half" idx="10"/>
          </p:nvPr>
        </p:nvSpPr>
        <p:spPr/>
        <p:txBody>
          <a:bodyPr/>
          <a:lstStyle/>
          <a:p>
            <a:pPr>
              <a:defRPr/>
            </a:pPr>
            <a:fld id="{8A53CE40-5351-4069-A4DA-039627CF8CA5}" type="datetime1">
              <a:rPr lang="en-US" smtClean="0"/>
              <a:t>10/10/2019</a:t>
            </a:fld>
            <a:endParaRPr lang="en-US"/>
          </a:p>
        </p:txBody>
      </p:sp>
      <p:pic>
        <p:nvPicPr>
          <p:cNvPr id="8" name="Picture 7">
            <a:extLst>
              <a:ext uri="{FF2B5EF4-FFF2-40B4-BE49-F238E27FC236}">
                <a16:creationId xmlns:a16="http://schemas.microsoft.com/office/drawing/2014/main" id="{C5EA3C72-A56C-41C9-85BA-45DF4C958664}"/>
              </a:ext>
            </a:extLst>
          </p:cNvPr>
          <p:cNvPicPr>
            <a:picLocks noChangeAspect="1"/>
          </p:cNvPicPr>
          <p:nvPr/>
        </p:nvPicPr>
        <p:blipFill>
          <a:blip r:embed="rId2"/>
          <a:stretch>
            <a:fillRect/>
          </a:stretch>
        </p:blipFill>
        <p:spPr>
          <a:xfrm>
            <a:off x="5372100" y="381000"/>
            <a:ext cx="3771900" cy="2324234"/>
          </a:xfrm>
          <a:prstGeom prst="rect">
            <a:avLst/>
          </a:prstGeom>
        </p:spPr>
      </p:pic>
    </p:spTree>
    <p:extLst>
      <p:ext uri="{BB962C8B-B14F-4D97-AF65-F5344CB8AC3E}">
        <p14:creationId xmlns:p14="http://schemas.microsoft.com/office/powerpoint/2010/main" val="27059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Caracteristica U-I a diodei</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en-US">
                <a:latin typeface="UT Sans" panose="00000500000000000000" pitchFamily="50" charset="0"/>
              </a:rPr>
              <a:t>În </a:t>
            </a:r>
            <a:r>
              <a:rPr lang="en-US">
                <a:solidFill>
                  <a:srgbClr val="0070C0"/>
                </a:solidFill>
                <a:latin typeface="UT Sans Medium" panose="00000500000000000000" pitchFamily="50" charset="0"/>
              </a:rPr>
              <a:t>polarizare directă</a:t>
            </a:r>
            <a:r>
              <a:rPr lang="en-US">
                <a:latin typeface="UT Sans" panose="00000500000000000000" pitchFamily="50" charset="0"/>
              </a:rPr>
              <a:t>, atâta timp cât bariera de potențial există,</a:t>
            </a:r>
            <a:r>
              <a:rPr lang="ro-RO">
                <a:latin typeface="UT Sans" panose="00000500000000000000" pitchFamily="50" charset="0"/>
              </a:rPr>
              <a:t> </a:t>
            </a:r>
            <a:r>
              <a:rPr lang="en-US">
                <a:latin typeface="UT Sans" panose="00000500000000000000" pitchFamily="50" charset="0"/>
              </a:rPr>
              <a:t>curentul este practic nul.</a:t>
            </a:r>
            <a:endParaRPr lang="ro-RO">
              <a:latin typeface="UT Sans" panose="00000500000000000000" pitchFamily="50" charset="0"/>
            </a:endParaRPr>
          </a:p>
          <a:p>
            <a:r>
              <a:rPr lang="en-US">
                <a:latin typeface="UT Sans" panose="00000500000000000000" pitchFamily="50" charset="0"/>
              </a:rPr>
              <a:t>Când aceasta dispare, </a:t>
            </a:r>
            <a:r>
              <a:rPr lang="ro-RO">
                <a:latin typeface="UT Sans" panose="00000500000000000000" pitchFamily="50" charset="0"/>
              </a:rPr>
              <a:t>la </a:t>
            </a:r>
            <a:r>
              <a:rPr lang="ro-RO">
                <a:solidFill>
                  <a:srgbClr val="0070C0"/>
                </a:solidFill>
                <a:latin typeface="UT Sans Medium" panose="00000500000000000000" pitchFamily="50" charset="0"/>
              </a:rPr>
              <a:t>u</a:t>
            </a:r>
            <a:r>
              <a:rPr lang="ro-RO" baseline="-25000">
                <a:solidFill>
                  <a:srgbClr val="0070C0"/>
                </a:solidFill>
                <a:latin typeface="UT Sans Medium" panose="00000500000000000000" pitchFamily="50" charset="0"/>
              </a:rPr>
              <a:t>A</a:t>
            </a:r>
            <a:r>
              <a:rPr lang="ro-RO">
                <a:solidFill>
                  <a:srgbClr val="0070C0"/>
                </a:solidFill>
                <a:latin typeface="UT Sans Medium" panose="00000500000000000000" pitchFamily="50" charset="0"/>
              </a:rPr>
              <a:t> = U</a:t>
            </a:r>
            <a:r>
              <a:rPr lang="ro-RO" baseline="-25000">
                <a:solidFill>
                  <a:srgbClr val="0070C0"/>
                </a:solidFill>
                <a:latin typeface="UT Sans Medium" panose="00000500000000000000" pitchFamily="50" charset="0"/>
              </a:rPr>
              <a:t>D</a:t>
            </a:r>
            <a:r>
              <a:rPr lang="ro-RO">
                <a:latin typeface="UT Sans" panose="00000500000000000000" pitchFamily="50" charset="0"/>
              </a:rPr>
              <a:t>,  </a:t>
            </a:r>
            <a:r>
              <a:rPr lang="en-US">
                <a:latin typeface="UT Sans" panose="00000500000000000000" pitchFamily="50" charset="0"/>
              </a:rPr>
              <a:t>dioda va permite trecerea</a:t>
            </a:r>
            <a:r>
              <a:rPr lang="ro-RO">
                <a:latin typeface="UT Sans" panose="00000500000000000000" pitchFamily="50" charset="0"/>
              </a:rPr>
              <a:t> </a:t>
            </a:r>
            <a:r>
              <a:rPr lang="en-US">
                <a:latin typeface="UT Sans" panose="00000500000000000000" pitchFamily="50" charset="0"/>
              </a:rPr>
              <a:t>unui curent a cărui intensitate creşte foarte rapid pentru variații mici ale</a:t>
            </a:r>
            <a:r>
              <a:rPr lang="ro-RO">
                <a:latin typeface="UT Sans" panose="00000500000000000000" pitchFamily="50" charset="0"/>
              </a:rPr>
              <a:t> </a:t>
            </a:r>
            <a:r>
              <a:rPr lang="en-US">
                <a:latin typeface="UT Sans" panose="00000500000000000000" pitchFamily="50" charset="0"/>
              </a:rPr>
              <a:t>tensiunii aplicate diodei.</a:t>
            </a:r>
            <a:endParaRPr lang="ro-RO">
              <a:latin typeface="UT Sans" panose="00000500000000000000" pitchFamily="50" charset="0"/>
            </a:endParaRPr>
          </a:p>
          <a:p>
            <a:r>
              <a:rPr lang="en-US">
                <a:latin typeface="UT Sans" panose="00000500000000000000" pitchFamily="50" charset="0"/>
              </a:rPr>
              <a:t>Valoarea intensității maxime a curentului direct</a:t>
            </a:r>
            <a:r>
              <a:rPr lang="ro-RO">
                <a:latin typeface="UT Sans" panose="00000500000000000000" pitchFamily="50" charset="0"/>
              </a:rPr>
              <a:t> </a:t>
            </a:r>
            <a:r>
              <a:rPr lang="en-US">
                <a:latin typeface="UT Sans" panose="00000500000000000000" pitchFamily="50" charset="0"/>
              </a:rPr>
              <a:t>poate fi de la câțiva mA până la sute </a:t>
            </a:r>
            <a:r>
              <a:rPr lang="ro-RO">
                <a:latin typeface="UT Sans" panose="00000500000000000000" pitchFamily="50" charset="0"/>
              </a:rPr>
              <a:t>sau mii </a:t>
            </a:r>
            <a:r>
              <a:rPr lang="en-US">
                <a:latin typeface="UT Sans" panose="00000500000000000000" pitchFamily="50" charset="0"/>
              </a:rPr>
              <a:t>de A, în funcție de tipul de diodă.</a:t>
            </a:r>
            <a:endParaRPr lang="ro-RO">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19</a:t>
            </a:fld>
            <a:endParaRPr lang="en-US"/>
          </a:p>
        </p:txBody>
      </p:sp>
      <p:sp>
        <p:nvSpPr>
          <p:cNvPr id="6" name="Date Placeholder 5">
            <a:extLst>
              <a:ext uri="{FF2B5EF4-FFF2-40B4-BE49-F238E27FC236}">
                <a16:creationId xmlns:a16="http://schemas.microsoft.com/office/drawing/2014/main" id="{DCC771BA-518B-429C-B92D-827DF02A8EAA}"/>
              </a:ext>
            </a:extLst>
          </p:cNvPr>
          <p:cNvSpPr>
            <a:spLocks noGrp="1"/>
          </p:cNvSpPr>
          <p:nvPr>
            <p:ph type="dt" sz="half" idx="10"/>
          </p:nvPr>
        </p:nvSpPr>
        <p:spPr/>
        <p:txBody>
          <a:bodyPr/>
          <a:lstStyle/>
          <a:p>
            <a:pPr>
              <a:defRPr/>
            </a:pPr>
            <a:fld id="{27E18A95-2ABB-40C3-BE21-C4E45A712FE5}" type="datetime1">
              <a:rPr lang="en-US" smtClean="0"/>
              <a:t>10/10/2019</a:t>
            </a:fld>
            <a:endParaRPr lang="en-US"/>
          </a:p>
        </p:txBody>
      </p:sp>
      <p:pic>
        <p:nvPicPr>
          <p:cNvPr id="9" name="Picture 8">
            <a:extLst>
              <a:ext uri="{FF2B5EF4-FFF2-40B4-BE49-F238E27FC236}">
                <a16:creationId xmlns:a16="http://schemas.microsoft.com/office/drawing/2014/main" id="{DE009388-C0E3-4BE0-8E8D-2D12BAE75321}"/>
              </a:ext>
            </a:extLst>
          </p:cNvPr>
          <p:cNvPicPr>
            <a:picLocks noChangeAspect="1"/>
          </p:cNvPicPr>
          <p:nvPr/>
        </p:nvPicPr>
        <p:blipFill>
          <a:blip r:embed="rId2"/>
          <a:stretch>
            <a:fillRect/>
          </a:stretch>
        </p:blipFill>
        <p:spPr>
          <a:xfrm>
            <a:off x="5372100" y="381000"/>
            <a:ext cx="3771900" cy="2324234"/>
          </a:xfrm>
          <a:prstGeom prst="rect">
            <a:avLst/>
          </a:prstGeom>
        </p:spPr>
      </p:pic>
    </p:spTree>
    <p:extLst>
      <p:ext uri="{BB962C8B-B14F-4D97-AF65-F5344CB8AC3E}">
        <p14:creationId xmlns:p14="http://schemas.microsoft.com/office/powerpoint/2010/main" val="53814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ro-RO">
                <a:latin typeface="UT Sans" panose="00000500000000000000" pitchFamily="50" charset="0"/>
              </a:rPr>
              <a:t>Cuprins</a:t>
            </a:r>
            <a:endParaRPr lang="en-US">
              <a:latin typeface="UT Sans" panose="00000500000000000000" pitchFamily="50" charset="0"/>
            </a:endParaRPr>
          </a:p>
        </p:txBody>
      </p:sp>
      <p:sp>
        <p:nvSpPr>
          <p:cNvPr id="2" name="Content Placeholder 1"/>
          <p:cNvSpPr>
            <a:spLocks noGrp="1"/>
          </p:cNvSpPr>
          <p:nvPr>
            <p:ph idx="1"/>
          </p:nvPr>
        </p:nvSpPr>
        <p:spPr/>
        <p:txBody>
          <a:bodyPr/>
          <a:lstStyle/>
          <a:p>
            <a:r>
              <a:rPr lang="ro-RO">
                <a:latin typeface="UT Sans" panose="00000500000000000000" pitchFamily="50" charset="0"/>
              </a:rPr>
              <a:t>Semiconductoare de tip n şi p</a:t>
            </a:r>
          </a:p>
          <a:p>
            <a:r>
              <a:rPr lang="ro-RO">
                <a:latin typeface="UT Sans" panose="00000500000000000000" pitchFamily="50" charset="0"/>
              </a:rPr>
              <a:t>Joncțiunea pn</a:t>
            </a:r>
          </a:p>
          <a:p>
            <a:pPr lvl="1"/>
            <a:r>
              <a:rPr lang="ro-RO">
                <a:latin typeface="UT Sans" panose="00000500000000000000" pitchFamily="50" charset="0"/>
              </a:rPr>
              <a:t>Structura de bază</a:t>
            </a:r>
          </a:p>
          <a:p>
            <a:r>
              <a:rPr lang="ro-RO">
                <a:latin typeface="UT Sans" panose="00000500000000000000" pitchFamily="50" charset="0"/>
              </a:rPr>
              <a:t>Dioda semiconductoare</a:t>
            </a:r>
          </a:p>
          <a:p>
            <a:pPr lvl="1"/>
            <a:r>
              <a:rPr lang="ro-RO">
                <a:latin typeface="UT Sans" panose="00000500000000000000" pitchFamily="50" charset="0"/>
              </a:rPr>
              <a:t>Polarizarea diodei</a:t>
            </a:r>
          </a:p>
          <a:p>
            <a:pPr lvl="1"/>
            <a:r>
              <a:rPr lang="ro-RO">
                <a:latin typeface="UT Sans" panose="00000500000000000000" pitchFamily="50" charset="0"/>
              </a:rPr>
              <a:t>Cracteristica tensiune-curent a diodei</a:t>
            </a:r>
          </a:p>
          <a:p>
            <a:pPr lvl="2"/>
            <a:r>
              <a:rPr lang="ro-RO">
                <a:latin typeface="UT Sans" panose="00000500000000000000" pitchFamily="50" charset="0"/>
              </a:rPr>
              <a:t>Mode</a:t>
            </a:r>
            <a:r>
              <a:rPr lang="en-US">
                <a:latin typeface="UT Sans" panose="00000500000000000000" pitchFamily="50" charset="0"/>
              </a:rPr>
              <a:t>lar</a:t>
            </a:r>
            <a:r>
              <a:rPr lang="ro-RO">
                <a:latin typeface="UT Sans" panose="00000500000000000000" pitchFamily="50" charset="0"/>
              </a:rPr>
              <a:t>e</a:t>
            </a:r>
            <a:r>
              <a:rPr lang="en-US">
                <a:latin typeface="UT Sans" panose="00000500000000000000" pitchFamily="50" charset="0"/>
              </a:rPr>
              <a:t>a</a:t>
            </a:r>
            <a:r>
              <a:rPr lang="ro-RO">
                <a:latin typeface="UT Sans" panose="00000500000000000000" pitchFamily="50" charset="0"/>
              </a:rPr>
              <a:t> diodei</a:t>
            </a:r>
          </a:p>
          <a:p>
            <a:pPr lvl="2"/>
            <a:r>
              <a:rPr lang="ro-RO">
                <a:latin typeface="UT Sans" panose="00000500000000000000" pitchFamily="50" charset="0"/>
              </a:rPr>
              <a:t>Influența temperaturii</a:t>
            </a:r>
          </a:p>
          <a:p>
            <a:pPr lvl="1"/>
            <a:r>
              <a:rPr lang="ro-RO">
                <a:latin typeface="UT Sans" panose="00000500000000000000" pitchFamily="50" charset="0"/>
              </a:rPr>
              <a:t>Punctul static de funcționare</a:t>
            </a:r>
          </a:p>
          <a:p>
            <a:pPr lvl="1"/>
            <a:r>
              <a:rPr lang="ro-RO">
                <a:latin typeface="UT Sans" panose="00000500000000000000" pitchFamily="50" charset="0"/>
              </a:rPr>
              <a:t>Modelul de semnal mic</a:t>
            </a:r>
          </a:p>
          <a:p>
            <a:pPr lvl="1"/>
            <a:r>
              <a:rPr lang="ro-RO">
                <a:latin typeface="UT Sans" panose="00000500000000000000" pitchFamily="50" charset="0"/>
              </a:rPr>
              <a:t>Comutația diodei</a:t>
            </a:r>
          </a:p>
        </p:txBody>
      </p:sp>
      <p:sp>
        <p:nvSpPr>
          <p:cNvPr id="5" name="Footer Placeholder 4"/>
          <p:cNvSpPr>
            <a:spLocks noGrp="1"/>
          </p:cNvSpPr>
          <p:nvPr>
            <p:ph type="ftr" sz="quarter" idx="11"/>
          </p:nvPr>
        </p:nvSpPr>
        <p:spPr/>
        <p:txBody>
          <a:bodyPr/>
          <a:lstStyle/>
          <a:p>
            <a:pPr>
              <a:defRPr/>
            </a:pPr>
            <a:r>
              <a:rPr lang="en-US"/>
              <a:t>DE Cursul nr. 2</a:t>
            </a:r>
          </a:p>
        </p:txBody>
      </p:sp>
      <p:sp>
        <p:nvSpPr>
          <p:cNvPr id="6" name="Slide Number Placeholder 5"/>
          <p:cNvSpPr>
            <a:spLocks noGrp="1"/>
          </p:cNvSpPr>
          <p:nvPr>
            <p:ph type="sldNum" sz="quarter" idx="12"/>
          </p:nvPr>
        </p:nvSpPr>
        <p:spPr/>
        <p:txBody>
          <a:bodyPr/>
          <a:lstStyle/>
          <a:p>
            <a:pPr>
              <a:defRPr/>
            </a:pPr>
            <a:fld id="{F4D46F4D-7857-4CBB-B055-EA687CB95D5E}" type="slidenum">
              <a:rPr lang="en-US" smtClean="0"/>
              <a:pPr>
                <a:defRPr/>
              </a:pPr>
              <a:t>2</a:t>
            </a:fld>
            <a:endParaRPr lang="en-US"/>
          </a:p>
        </p:txBody>
      </p:sp>
      <p:sp>
        <p:nvSpPr>
          <p:cNvPr id="4" name="Date Placeholder 3">
            <a:extLst>
              <a:ext uri="{FF2B5EF4-FFF2-40B4-BE49-F238E27FC236}">
                <a16:creationId xmlns:a16="http://schemas.microsoft.com/office/drawing/2014/main" id="{93E6497F-3DDA-4434-B9E5-F8C2E4393F71}"/>
              </a:ext>
            </a:extLst>
          </p:cNvPr>
          <p:cNvSpPr>
            <a:spLocks noGrp="1"/>
          </p:cNvSpPr>
          <p:nvPr>
            <p:ph type="dt" sz="half" idx="10"/>
          </p:nvPr>
        </p:nvSpPr>
        <p:spPr/>
        <p:txBody>
          <a:bodyPr/>
          <a:lstStyle/>
          <a:p>
            <a:pPr>
              <a:defRPr/>
            </a:pPr>
            <a:fld id="{1378156B-36A9-4D2B-9FC3-DCAA15A6F215}" type="datetime1">
              <a:rPr lang="en-US" smtClean="0"/>
              <a:t>10/10/2019</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Caracteristica U-I a diodei</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en-US">
                <a:latin typeface="UT Sans" panose="00000500000000000000" pitchFamily="50" charset="0"/>
              </a:rPr>
              <a:t>Tensiunea la care dioda începe să conducă se numeşte </a:t>
            </a:r>
            <a:r>
              <a:rPr lang="ro-RO">
                <a:solidFill>
                  <a:srgbClr val="0070C0"/>
                </a:solidFill>
                <a:latin typeface="UT Sans Medium" panose="00000500000000000000" pitchFamily="50" charset="0"/>
              </a:rPr>
              <a:t>t</a:t>
            </a:r>
            <a:r>
              <a:rPr lang="en-US">
                <a:solidFill>
                  <a:srgbClr val="0070C0"/>
                </a:solidFill>
                <a:latin typeface="UT Sans Medium" panose="00000500000000000000" pitchFamily="50" charset="0"/>
              </a:rPr>
              <a:t>ensiune de</a:t>
            </a:r>
            <a:r>
              <a:rPr lang="ro-RO">
                <a:solidFill>
                  <a:srgbClr val="0070C0"/>
                </a:solidFill>
                <a:latin typeface="UT Sans Medium" panose="00000500000000000000" pitchFamily="50" charset="0"/>
              </a:rPr>
              <a:t> </a:t>
            </a:r>
            <a:r>
              <a:rPr lang="en-US">
                <a:solidFill>
                  <a:srgbClr val="0070C0"/>
                </a:solidFill>
                <a:latin typeface="UT Sans Medium" panose="00000500000000000000" pitchFamily="50" charset="0"/>
              </a:rPr>
              <a:t>deschidere</a:t>
            </a:r>
            <a:r>
              <a:rPr lang="ro-RO">
                <a:solidFill>
                  <a:srgbClr val="0070C0"/>
                </a:solidFill>
                <a:latin typeface="UT Sans Medium" panose="00000500000000000000" pitchFamily="50" charset="0"/>
              </a:rPr>
              <a:t>, U</a:t>
            </a:r>
            <a:r>
              <a:rPr lang="ro-RO" baseline="-25000">
                <a:solidFill>
                  <a:srgbClr val="0070C0"/>
                </a:solidFill>
                <a:latin typeface="UT Sans Medium" panose="00000500000000000000" pitchFamily="50" charset="0"/>
              </a:rPr>
              <a:t>D</a:t>
            </a:r>
            <a:r>
              <a:rPr lang="ro-RO">
                <a:latin typeface="UT Sans" panose="00000500000000000000" pitchFamily="50" charset="0"/>
              </a:rPr>
              <a:t>.</a:t>
            </a:r>
          </a:p>
          <a:p>
            <a:r>
              <a:rPr lang="en-US">
                <a:latin typeface="UT Sans" panose="00000500000000000000" pitchFamily="50" charset="0"/>
              </a:rPr>
              <a:t>După ce dioda intră în stare de conducție căderea de tensiune pe ea creşte</a:t>
            </a:r>
            <a:r>
              <a:rPr lang="ro-RO">
                <a:latin typeface="UT Sans" panose="00000500000000000000" pitchFamily="50" charset="0"/>
              </a:rPr>
              <a:t> f</a:t>
            </a:r>
            <a:r>
              <a:rPr lang="en-US">
                <a:latin typeface="UT Sans" panose="00000500000000000000" pitchFamily="50" charset="0"/>
              </a:rPr>
              <a:t>oarte puțin (0,1 – 0,15V).</a:t>
            </a:r>
            <a:endParaRPr lang="ro-RO">
              <a:latin typeface="UT Sans" panose="00000500000000000000" pitchFamily="50" charset="0"/>
            </a:endParaRPr>
          </a:p>
          <a:p>
            <a:r>
              <a:rPr lang="ro-RO">
                <a:latin typeface="UT Sans" panose="00000500000000000000" pitchFamily="50" charset="0"/>
              </a:rPr>
              <a:t>Această creştere a căderii de tensiune pe diodă se datorează </a:t>
            </a:r>
            <a:r>
              <a:rPr lang="ro-RO">
                <a:solidFill>
                  <a:srgbClr val="0070C0"/>
                </a:solidFill>
                <a:latin typeface="UT Sans Medium" panose="00000500000000000000" pitchFamily="50" charset="0"/>
              </a:rPr>
              <a:t>rezistenței dinamice</a:t>
            </a:r>
            <a:r>
              <a:rPr lang="ro-RO">
                <a:latin typeface="UT Sans" panose="00000500000000000000" pitchFamily="50" charset="0"/>
              </a:rPr>
              <a:t> (sau de c.a.) a diodei, </a:t>
            </a:r>
            <a:r>
              <a:rPr lang="ro-RO">
                <a:solidFill>
                  <a:srgbClr val="0070C0"/>
                </a:solidFill>
                <a:latin typeface="UT Sans Medium" panose="00000500000000000000" pitchFamily="50" charset="0"/>
              </a:rPr>
              <a:t>r</a:t>
            </a:r>
            <a:r>
              <a:rPr lang="ro-RO" baseline="-25000">
                <a:solidFill>
                  <a:srgbClr val="0070C0"/>
                </a:solidFill>
                <a:latin typeface="UT Sans Medium" panose="00000500000000000000" pitchFamily="50" charset="0"/>
              </a:rPr>
              <a:t>d</a:t>
            </a:r>
            <a:r>
              <a:rPr lang="ro-RO">
                <a:latin typeface="UT Sans" panose="00000500000000000000" pitchFamily="50" charset="0"/>
              </a:rPr>
              <a:t>.</a:t>
            </a:r>
            <a:r>
              <a:rPr lang="en-US">
                <a:latin typeface="UT Sans" panose="00000500000000000000" pitchFamily="50" charset="0"/>
              </a:rPr>
              <a:t/>
            </a:r>
            <a:br>
              <a:rPr lang="en-US">
                <a:latin typeface="UT Sans" panose="00000500000000000000" pitchFamily="50" charset="0"/>
              </a:rPr>
            </a:b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20</a:t>
            </a:fld>
            <a:endParaRPr lang="en-US"/>
          </a:p>
        </p:txBody>
      </p:sp>
      <p:sp>
        <p:nvSpPr>
          <p:cNvPr id="6" name="Date Placeholder 5">
            <a:extLst>
              <a:ext uri="{FF2B5EF4-FFF2-40B4-BE49-F238E27FC236}">
                <a16:creationId xmlns:a16="http://schemas.microsoft.com/office/drawing/2014/main" id="{41E20268-202A-4D36-9504-B099E6F9062F}"/>
              </a:ext>
            </a:extLst>
          </p:cNvPr>
          <p:cNvSpPr>
            <a:spLocks noGrp="1"/>
          </p:cNvSpPr>
          <p:nvPr>
            <p:ph type="dt" sz="half" idx="10"/>
          </p:nvPr>
        </p:nvSpPr>
        <p:spPr/>
        <p:txBody>
          <a:bodyPr/>
          <a:lstStyle/>
          <a:p>
            <a:pPr>
              <a:defRPr/>
            </a:pPr>
            <a:fld id="{840D346D-B849-4E18-9B59-89C9AD8D6F63}" type="datetime1">
              <a:rPr lang="en-US" smtClean="0"/>
              <a:t>10/10/2019</a:t>
            </a:fld>
            <a:endParaRPr lang="en-US"/>
          </a:p>
        </p:txBody>
      </p:sp>
      <p:pic>
        <p:nvPicPr>
          <p:cNvPr id="9" name="Picture 8">
            <a:extLst>
              <a:ext uri="{FF2B5EF4-FFF2-40B4-BE49-F238E27FC236}">
                <a16:creationId xmlns:a16="http://schemas.microsoft.com/office/drawing/2014/main" id="{CBBC9A87-5D84-4A43-9EBE-AFE6D5E2BAA3}"/>
              </a:ext>
            </a:extLst>
          </p:cNvPr>
          <p:cNvPicPr>
            <a:picLocks noChangeAspect="1"/>
          </p:cNvPicPr>
          <p:nvPr/>
        </p:nvPicPr>
        <p:blipFill>
          <a:blip r:embed="rId2"/>
          <a:stretch>
            <a:fillRect/>
          </a:stretch>
        </p:blipFill>
        <p:spPr>
          <a:xfrm>
            <a:off x="5372100" y="381000"/>
            <a:ext cx="3771900" cy="2324234"/>
          </a:xfrm>
          <a:prstGeom prst="rect">
            <a:avLst/>
          </a:prstGeom>
        </p:spPr>
      </p:pic>
    </p:spTree>
    <p:extLst>
      <p:ext uri="{BB962C8B-B14F-4D97-AF65-F5344CB8AC3E}">
        <p14:creationId xmlns:p14="http://schemas.microsoft.com/office/powerpoint/2010/main" val="356498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Caracteristica U-I a diodei</a:t>
            </a:r>
            <a:endParaRPr lang="en-US" sz="3200"/>
          </a:p>
        </p:txBody>
      </p:sp>
      <p:sp>
        <p:nvSpPr>
          <p:cNvPr id="3" name="Content Placeholder 2"/>
          <p:cNvSpPr>
            <a:spLocks noGrp="1"/>
          </p:cNvSpPr>
          <p:nvPr>
            <p:ph idx="1"/>
          </p:nvPr>
        </p:nvSpPr>
        <p:spPr/>
        <p:txBody>
          <a:bodyPr>
            <a:normAutofit/>
          </a:bodyPr>
          <a:lstStyle/>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Dependența matematică dintre i</a:t>
            </a:r>
            <a:r>
              <a:rPr lang="ro-RO" baseline="-25000">
                <a:latin typeface="UT Sans" panose="00000500000000000000" pitchFamily="50" charset="0"/>
              </a:rPr>
              <a:t>A</a:t>
            </a:r>
            <a:r>
              <a:rPr lang="ro-RO">
                <a:latin typeface="UT Sans" panose="00000500000000000000" pitchFamily="50" charset="0"/>
              </a:rPr>
              <a:t> şi u</a:t>
            </a:r>
            <a:r>
              <a:rPr lang="ro-RO" baseline="-25000">
                <a:latin typeface="UT Sans" panose="00000500000000000000" pitchFamily="50" charset="0"/>
              </a:rPr>
              <a:t>A</a:t>
            </a:r>
            <a:r>
              <a:rPr lang="ro-RO">
                <a:latin typeface="UT Sans" panose="00000500000000000000" pitchFamily="50" charset="0"/>
              </a:rPr>
              <a:t> este dată de relația:</a:t>
            </a: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în care</a:t>
            </a:r>
          </a:p>
          <a:p>
            <a:pPr lvl="1"/>
            <a:r>
              <a:rPr lang="ro-RO" i="1">
                <a:latin typeface="UT Sans" panose="00000500000000000000" pitchFamily="50" charset="0"/>
              </a:rPr>
              <a:t>I</a:t>
            </a:r>
            <a:r>
              <a:rPr lang="ro-RO" i="1" baseline="-25000">
                <a:latin typeface="UT Sans" panose="00000500000000000000" pitchFamily="50" charset="0"/>
              </a:rPr>
              <a:t>S</a:t>
            </a:r>
            <a:r>
              <a:rPr lang="ro-RO">
                <a:latin typeface="UT Sans" panose="00000500000000000000" pitchFamily="50" charset="0"/>
              </a:rPr>
              <a:t>  este curentul invers de saturație a diodei;</a:t>
            </a:r>
            <a:endParaRPr lang="en-US" sz="2400">
              <a:latin typeface="UT Sans" panose="00000500000000000000" pitchFamily="50" charset="0"/>
            </a:endParaRPr>
          </a:p>
          <a:p>
            <a:pPr lvl="1"/>
            <a:r>
              <a:rPr lang="ro-RO" i="1">
                <a:latin typeface="UT Sans" panose="00000500000000000000" pitchFamily="50" charset="0"/>
              </a:rPr>
              <a:t>e</a:t>
            </a:r>
            <a:r>
              <a:rPr lang="ro-RO">
                <a:latin typeface="UT Sans" panose="00000500000000000000" pitchFamily="50" charset="0"/>
              </a:rPr>
              <a:t> – sarcina electronului (1,6x10</a:t>
            </a:r>
            <a:r>
              <a:rPr lang="ro-RO" baseline="30000">
                <a:latin typeface="UT Sans" panose="00000500000000000000" pitchFamily="50" charset="0"/>
              </a:rPr>
              <a:t>-19</a:t>
            </a:r>
            <a:r>
              <a:rPr lang="ro-RO">
                <a:latin typeface="UT Sans" panose="00000500000000000000" pitchFamily="50" charset="0"/>
              </a:rPr>
              <a:t>C);</a:t>
            </a:r>
            <a:endParaRPr lang="en-US" sz="2400">
              <a:latin typeface="UT Sans" panose="00000500000000000000" pitchFamily="50" charset="0"/>
            </a:endParaRPr>
          </a:p>
          <a:p>
            <a:pPr lvl="1"/>
            <a:r>
              <a:rPr lang="ro-RO" i="1">
                <a:latin typeface="UT Sans" panose="00000500000000000000" pitchFamily="50" charset="0"/>
              </a:rPr>
              <a:t>k</a:t>
            </a:r>
            <a:r>
              <a:rPr lang="ro-RO">
                <a:latin typeface="UT Sans" panose="00000500000000000000" pitchFamily="50" charset="0"/>
              </a:rPr>
              <a:t> – constanta lui Boltzmann (1,38x10</a:t>
            </a:r>
            <a:r>
              <a:rPr lang="ro-RO" baseline="30000">
                <a:latin typeface="UT Sans" panose="00000500000000000000" pitchFamily="50" charset="0"/>
              </a:rPr>
              <a:t>-23</a:t>
            </a:r>
            <a:r>
              <a:rPr lang="ro-RO">
                <a:latin typeface="UT Sans" panose="00000500000000000000" pitchFamily="50" charset="0"/>
              </a:rPr>
              <a:t> J/K);</a:t>
            </a:r>
            <a:endParaRPr lang="en-US" sz="2400">
              <a:latin typeface="UT Sans" panose="00000500000000000000" pitchFamily="50" charset="0"/>
            </a:endParaRPr>
          </a:p>
          <a:p>
            <a:pPr lvl="1"/>
            <a:r>
              <a:rPr lang="ro-RO" i="1">
                <a:latin typeface="UT Sans" panose="00000500000000000000" pitchFamily="50" charset="0"/>
              </a:rPr>
              <a:t>T</a:t>
            </a:r>
            <a:r>
              <a:rPr lang="ro-RO">
                <a:latin typeface="UT Sans" panose="00000500000000000000" pitchFamily="50" charset="0"/>
              </a:rPr>
              <a:t> – temperatura joncțiunii (K).</a:t>
            </a:r>
            <a:endParaRPr lang="en-US" sz="2400">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21</a:t>
            </a:fld>
            <a:endParaRPr lang="en-US"/>
          </a:p>
        </p:txBody>
      </p:sp>
      <p:sp>
        <p:nvSpPr>
          <p:cNvPr id="7" name="Rectangle 2"/>
          <p:cNvSpPr>
            <a:spLocks noChangeArrowheads="1"/>
          </p:cNvSpPr>
          <p:nvPr/>
        </p:nvSpPr>
        <p:spPr bwMode="auto">
          <a:xfrm>
            <a:off x="83820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732512152"/>
              </p:ext>
            </p:extLst>
          </p:nvPr>
        </p:nvGraphicFramePr>
        <p:xfrm>
          <a:off x="3073400" y="3454400"/>
          <a:ext cx="2895600" cy="1066800"/>
        </p:xfrm>
        <a:graphic>
          <a:graphicData uri="http://schemas.openxmlformats.org/presentationml/2006/ole">
            <mc:AlternateContent xmlns:mc="http://schemas.openxmlformats.org/markup-compatibility/2006">
              <mc:Choice xmlns:v="urn:schemas-microsoft-com:vml" Requires="v">
                <p:oleObj spid="_x0000_s117892" name="Equation" r:id="rId3" imgW="1447560" imgH="533160" progId="Equation.DSMT4">
                  <p:embed/>
                </p:oleObj>
              </mc:Choice>
              <mc:Fallback>
                <p:oleObj name="Equation" r:id="rId3" imgW="1447560" imgH="533160" progId="Equation.DSMT4">
                  <p:embed/>
                  <p:pic>
                    <p:nvPicPr>
                      <p:cNvPr id="0" name="Object 1"/>
                      <p:cNvPicPr>
                        <a:picLocks noChangeAspect="1" noChangeArrowheads="1"/>
                      </p:cNvPicPr>
                      <p:nvPr/>
                    </p:nvPicPr>
                    <p:blipFill>
                      <a:blip r:embed="rId4"/>
                      <a:srcRect/>
                      <a:stretch>
                        <a:fillRect/>
                      </a:stretch>
                    </p:blipFill>
                    <p:spPr bwMode="auto">
                      <a:xfrm>
                        <a:off x="3073400" y="3454400"/>
                        <a:ext cx="2895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ate Placeholder 5">
            <a:extLst>
              <a:ext uri="{FF2B5EF4-FFF2-40B4-BE49-F238E27FC236}">
                <a16:creationId xmlns:a16="http://schemas.microsoft.com/office/drawing/2014/main" id="{A29CFB42-279D-42F0-85BE-055B0989BC67}"/>
              </a:ext>
            </a:extLst>
          </p:cNvPr>
          <p:cNvSpPr>
            <a:spLocks noGrp="1"/>
          </p:cNvSpPr>
          <p:nvPr>
            <p:ph type="dt" sz="half" idx="10"/>
          </p:nvPr>
        </p:nvSpPr>
        <p:spPr/>
        <p:txBody>
          <a:bodyPr/>
          <a:lstStyle/>
          <a:p>
            <a:pPr>
              <a:defRPr/>
            </a:pPr>
            <a:fld id="{7547D941-5C08-4360-A236-1EF5A9D91829}" type="datetime1">
              <a:rPr lang="en-US" smtClean="0"/>
              <a:t>10/10/2019</a:t>
            </a:fld>
            <a:endParaRPr lang="en-US"/>
          </a:p>
        </p:txBody>
      </p:sp>
      <p:pic>
        <p:nvPicPr>
          <p:cNvPr id="11" name="Picture 10">
            <a:extLst>
              <a:ext uri="{FF2B5EF4-FFF2-40B4-BE49-F238E27FC236}">
                <a16:creationId xmlns:a16="http://schemas.microsoft.com/office/drawing/2014/main" id="{FDF40CC6-FBAF-4584-B07E-3DE7FAB63C85}"/>
              </a:ext>
            </a:extLst>
          </p:cNvPr>
          <p:cNvPicPr>
            <a:picLocks noChangeAspect="1"/>
          </p:cNvPicPr>
          <p:nvPr/>
        </p:nvPicPr>
        <p:blipFill>
          <a:blip r:embed="rId5"/>
          <a:stretch>
            <a:fillRect/>
          </a:stretch>
        </p:blipFill>
        <p:spPr>
          <a:xfrm>
            <a:off x="5372100" y="381000"/>
            <a:ext cx="3771900" cy="2324234"/>
          </a:xfrm>
          <a:prstGeom prst="rect">
            <a:avLst/>
          </a:prstGeom>
        </p:spPr>
      </p:pic>
    </p:spTree>
    <p:extLst>
      <p:ext uri="{BB962C8B-B14F-4D97-AF65-F5344CB8AC3E}">
        <p14:creationId xmlns:p14="http://schemas.microsoft.com/office/powerpoint/2010/main" val="217769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Caracteristica U-I a diodei</a:t>
            </a:r>
            <a:endParaRPr lang="en-US" sz="3200"/>
          </a:p>
        </p:txBody>
      </p:sp>
      <p:sp>
        <p:nvSpPr>
          <p:cNvPr id="3" name="Content Placeholder 2"/>
          <p:cNvSpPr>
            <a:spLocks noGrp="1"/>
          </p:cNvSpPr>
          <p:nvPr>
            <p:ph idx="1"/>
          </p:nvPr>
        </p:nvSpPr>
        <p:spPr/>
        <p:txBody>
          <a:bodyPr>
            <a:normAutofit/>
          </a:bodyPr>
          <a:lstStyle/>
          <a:p>
            <a:endParaRPr lang="ro-RO">
              <a:latin typeface="UT Sans" panose="00000500000000000000" pitchFamily="50" charset="0"/>
            </a:endParaRPr>
          </a:p>
          <a:p>
            <a:pPr marL="0" indent="0">
              <a:buNone/>
            </a:pPr>
            <a:r>
              <a:rPr lang="ro-RO">
                <a:solidFill>
                  <a:srgbClr val="0070C0"/>
                </a:solidFill>
                <a:latin typeface="UT Sans Medium" panose="00000500000000000000" pitchFamily="50" charset="0"/>
              </a:rPr>
              <a:t>Observații</a:t>
            </a:r>
          </a:p>
          <a:p>
            <a:endParaRPr lang="ro-RO">
              <a:latin typeface="UT Sans" panose="00000500000000000000" pitchFamily="50" charset="0"/>
            </a:endParaRPr>
          </a:p>
          <a:p>
            <a:r>
              <a:rPr lang="ro-RO">
                <a:latin typeface="UT Sans" panose="00000500000000000000" pitchFamily="50" charset="0"/>
              </a:rPr>
              <a:t>Se notează </a:t>
            </a:r>
            <a:r>
              <a:rPr lang="ro-RO">
                <a:solidFill>
                  <a:srgbClr val="0070C0"/>
                </a:solidFill>
                <a:latin typeface="UT Sans Medium" panose="00000500000000000000" pitchFamily="50" charset="0"/>
              </a:rPr>
              <a:t>kT/e=U</a:t>
            </a:r>
            <a:r>
              <a:rPr lang="ro-RO" baseline="-25000">
                <a:solidFill>
                  <a:srgbClr val="0070C0"/>
                </a:solidFill>
                <a:latin typeface="UT Sans Medium" panose="00000500000000000000" pitchFamily="50" charset="0"/>
              </a:rPr>
              <a:t>T</a:t>
            </a:r>
            <a:r>
              <a:rPr lang="ro-RO">
                <a:latin typeface="UT Sans" panose="00000500000000000000" pitchFamily="50" charset="0"/>
              </a:rPr>
              <a:t> şi se numeşte </a:t>
            </a:r>
            <a:r>
              <a:rPr lang="ro-RO">
                <a:solidFill>
                  <a:srgbClr val="0070C0"/>
                </a:solidFill>
                <a:latin typeface="UT Sans Medium" panose="00000500000000000000" pitchFamily="50" charset="0"/>
              </a:rPr>
              <a:t>tensiune termică</a:t>
            </a:r>
            <a:r>
              <a:rPr lang="ro-RO" b="1">
                <a:latin typeface="UT Sans" panose="00000500000000000000" pitchFamily="50" charset="0"/>
              </a:rPr>
              <a:t>.</a:t>
            </a:r>
          </a:p>
          <a:p>
            <a:r>
              <a:rPr lang="ro-RO">
                <a:latin typeface="UT Sans" panose="00000500000000000000" pitchFamily="50" charset="0"/>
              </a:rPr>
              <a:t>La temperatura camerei (300K = 27</a:t>
            </a:r>
            <a:r>
              <a:rPr lang="ro-RO">
                <a:latin typeface="UT Sans" panose="00000500000000000000" pitchFamily="50" charset="0"/>
                <a:sym typeface="Symbol" panose="05050102010706020507" pitchFamily="18" charset="2"/>
              </a:rPr>
              <a:t>C</a:t>
            </a:r>
            <a:r>
              <a:rPr lang="ro-RO">
                <a:latin typeface="UT Sans" panose="00000500000000000000" pitchFamily="50" charset="0"/>
              </a:rPr>
              <a:t>) </a:t>
            </a:r>
            <a:r>
              <a:rPr lang="ro-RO">
                <a:solidFill>
                  <a:srgbClr val="0070C0"/>
                </a:solidFill>
                <a:latin typeface="UT Sans Medium" panose="00000500000000000000" pitchFamily="50" charset="0"/>
              </a:rPr>
              <a:t>U</a:t>
            </a:r>
            <a:r>
              <a:rPr lang="ro-RO" baseline="-25000">
                <a:solidFill>
                  <a:srgbClr val="0070C0"/>
                </a:solidFill>
                <a:latin typeface="UT Sans Medium" panose="00000500000000000000" pitchFamily="50" charset="0"/>
              </a:rPr>
              <a:t>T</a:t>
            </a:r>
            <a:r>
              <a:rPr lang="ro-RO">
                <a:solidFill>
                  <a:srgbClr val="0070C0"/>
                </a:solidFill>
                <a:latin typeface="UT Sans Medium" panose="00000500000000000000" pitchFamily="50" charset="0"/>
              </a:rPr>
              <a:t>=0,026V</a:t>
            </a:r>
            <a:r>
              <a:rPr lang="ro-RO">
                <a:latin typeface="UT Sans" panose="00000500000000000000" pitchFamily="50" charset="0"/>
              </a:rPr>
              <a:t>.</a:t>
            </a:r>
          </a:p>
          <a:p>
            <a:r>
              <a:rPr lang="ro-RO">
                <a:latin typeface="UT Sans" panose="00000500000000000000" pitchFamily="50" charset="0"/>
              </a:rPr>
              <a:t>Cu această notație, ecuația de dispozitiv a diodei se scrie:</a:t>
            </a: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Dacă se ține seama de factorul de idealitate al diodei, notată cu </a:t>
            </a:r>
            <a:r>
              <a:rPr lang="ro-RO">
                <a:solidFill>
                  <a:srgbClr val="0070C0"/>
                </a:solidFill>
                <a:latin typeface="UT Sans Medium" panose="00000500000000000000" pitchFamily="50" charset="0"/>
              </a:rPr>
              <a:t>n</a:t>
            </a:r>
            <a:r>
              <a:rPr lang="ro-RO">
                <a:latin typeface="UT Sans" panose="00000500000000000000" pitchFamily="50" charset="0"/>
              </a:rPr>
              <a:t>, </a:t>
            </a:r>
            <a:r>
              <a:rPr lang="en-US">
                <a:latin typeface="UT Sans" panose="00000500000000000000" pitchFamily="50" charset="0"/>
              </a:rPr>
              <a:t>rela</a:t>
            </a:r>
            <a:r>
              <a:rPr lang="ro-RO">
                <a:latin typeface="UT Sans" panose="00000500000000000000" pitchFamily="50" charset="0"/>
              </a:rPr>
              <a:t>ț</a:t>
            </a:r>
            <a:r>
              <a:rPr lang="en-US">
                <a:latin typeface="UT Sans" panose="00000500000000000000" pitchFamily="50" charset="0"/>
              </a:rPr>
              <a:t>ia curentului anodic </a:t>
            </a:r>
            <a:r>
              <a:rPr lang="ro-RO">
                <a:latin typeface="UT Sans" panose="00000500000000000000" pitchFamily="50" charset="0"/>
              </a:rPr>
              <a:t>este</a:t>
            </a:r>
            <a:r>
              <a:rPr lang="en-US">
                <a:latin typeface="UT Sans" panose="00000500000000000000" pitchFamily="50" charset="0"/>
              </a:rPr>
              <a:t>:</a:t>
            </a:r>
            <a:endParaRPr lang="ro-RO">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22</a:t>
            </a:fld>
            <a:endParaRPr lang="en-US"/>
          </a:p>
        </p:txBody>
      </p:sp>
      <p:sp>
        <p:nvSpPr>
          <p:cNvPr id="7" name="Rectangle 2"/>
          <p:cNvSpPr>
            <a:spLocks noChangeArrowheads="1"/>
          </p:cNvSpPr>
          <p:nvPr/>
        </p:nvSpPr>
        <p:spPr bwMode="auto">
          <a:xfrm>
            <a:off x="83820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298497013"/>
              </p:ext>
            </p:extLst>
          </p:nvPr>
        </p:nvGraphicFramePr>
        <p:xfrm>
          <a:off x="3394908" y="4206589"/>
          <a:ext cx="2354184" cy="959688"/>
        </p:xfrm>
        <a:graphic>
          <a:graphicData uri="http://schemas.openxmlformats.org/presentationml/2006/ole">
            <mc:AlternateContent xmlns:mc="http://schemas.openxmlformats.org/markup-compatibility/2006">
              <mc:Choice xmlns:v="urn:schemas-microsoft-com:vml" Requires="v">
                <p:oleObj spid="_x0000_s119045" name="Equation" r:id="rId3" imgW="1307880" imgH="533160" progId="Equation.DSMT4">
                  <p:embed/>
                </p:oleObj>
              </mc:Choice>
              <mc:Fallback>
                <p:oleObj name="Equation" r:id="rId3" imgW="1307880" imgH="533160" progId="Equation.DSMT4">
                  <p:embed/>
                  <p:pic>
                    <p:nvPicPr>
                      <p:cNvPr id="8" name="Object 7"/>
                      <p:cNvPicPr>
                        <a:picLocks noChangeAspect="1" noChangeArrowheads="1"/>
                      </p:cNvPicPr>
                      <p:nvPr/>
                    </p:nvPicPr>
                    <p:blipFill>
                      <a:blip r:embed="rId4"/>
                      <a:srcRect/>
                      <a:stretch>
                        <a:fillRect/>
                      </a:stretch>
                    </p:blipFill>
                    <p:spPr bwMode="auto">
                      <a:xfrm>
                        <a:off x="3394908" y="4206589"/>
                        <a:ext cx="2354184" cy="95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325441763"/>
              </p:ext>
            </p:extLst>
          </p:nvPr>
        </p:nvGraphicFramePr>
        <p:xfrm>
          <a:off x="3263900" y="5867400"/>
          <a:ext cx="2628288" cy="959688"/>
        </p:xfrm>
        <a:graphic>
          <a:graphicData uri="http://schemas.openxmlformats.org/presentationml/2006/ole">
            <mc:AlternateContent xmlns:mc="http://schemas.openxmlformats.org/markup-compatibility/2006">
              <mc:Choice xmlns:v="urn:schemas-microsoft-com:vml" Requires="v">
                <p:oleObj spid="_x0000_s119046" name="Equation" r:id="rId5" imgW="1460160" imgH="533160" progId="Equation.DSMT4">
                  <p:embed/>
                </p:oleObj>
              </mc:Choice>
              <mc:Fallback>
                <p:oleObj name="Equation" r:id="rId5" imgW="1460160" imgH="533160" progId="Equation.DSMT4">
                  <p:embed/>
                  <p:pic>
                    <p:nvPicPr>
                      <p:cNvPr id="10" name="Object 9"/>
                      <p:cNvPicPr>
                        <a:picLocks noChangeAspect="1" noChangeArrowheads="1"/>
                      </p:cNvPicPr>
                      <p:nvPr/>
                    </p:nvPicPr>
                    <p:blipFill>
                      <a:blip r:embed="rId6"/>
                      <a:srcRect/>
                      <a:stretch>
                        <a:fillRect/>
                      </a:stretch>
                    </p:blipFill>
                    <p:spPr bwMode="auto">
                      <a:xfrm>
                        <a:off x="3263900" y="5867400"/>
                        <a:ext cx="2628288" cy="95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ate Placeholder 5">
            <a:extLst>
              <a:ext uri="{FF2B5EF4-FFF2-40B4-BE49-F238E27FC236}">
                <a16:creationId xmlns:a16="http://schemas.microsoft.com/office/drawing/2014/main" id="{FDFA862E-D7F1-4D26-A860-38B0D6674600}"/>
              </a:ext>
            </a:extLst>
          </p:cNvPr>
          <p:cNvSpPr>
            <a:spLocks noGrp="1"/>
          </p:cNvSpPr>
          <p:nvPr>
            <p:ph type="dt" sz="half" idx="10"/>
          </p:nvPr>
        </p:nvSpPr>
        <p:spPr/>
        <p:txBody>
          <a:bodyPr/>
          <a:lstStyle/>
          <a:p>
            <a:pPr>
              <a:defRPr/>
            </a:pPr>
            <a:fld id="{CCDC90BE-57EC-48EE-B499-064AADE942FA}" type="datetime1">
              <a:rPr lang="en-US" smtClean="0"/>
              <a:t>10/10/2019</a:t>
            </a:fld>
            <a:endParaRPr lang="en-US"/>
          </a:p>
        </p:txBody>
      </p:sp>
      <p:pic>
        <p:nvPicPr>
          <p:cNvPr id="12" name="Picture 11">
            <a:extLst>
              <a:ext uri="{FF2B5EF4-FFF2-40B4-BE49-F238E27FC236}">
                <a16:creationId xmlns:a16="http://schemas.microsoft.com/office/drawing/2014/main" id="{0EF7AB7D-1DDD-4B9E-86ED-AB82565A7BD1}"/>
              </a:ext>
            </a:extLst>
          </p:cNvPr>
          <p:cNvPicPr>
            <a:picLocks noChangeAspect="1"/>
          </p:cNvPicPr>
          <p:nvPr/>
        </p:nvPicPr>
        <p:blipFill>
          <a:blip r:embed="rId7"/>
          <a:stretch>
            <a:fillRect/>
          </a:stretch>
        </p:blipFill>
        <p:spPr>
          <a:xfrm>
            <a:off x="5372100" y="381000"/>
            <a:ext cx="3771900" cy="2324234"/>
          </a:xfrm>
          <a:prstGeom prst="rect">
            <a:avLst/>
          </a:prstGeom>
        </p:spPr>
      </p:pic>
    </p:spTree>
    <p:extLst>
      <p:ext uri="{BB962C8B-B14F-4D97-AF65-F5344CB8AC3E}">
        <p14:creationId xmlns:p14="http://schemas.microsoft.com/office/powerpoint/2010/main" val="2772743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Caracteristica U-I a diodei</a:t>
            </a:r>
            <a:endParaRPr lang="en-US" sz="3200"/>
          </a:p>
        </p:txBody>
      </p:sp>
      <p:sp>
        <p:nvSpPr>
          <p:cNvPr id="3" name="Content Placeholder 2"/>
          <p:cNvSpPr>
            <a:spLocks noGrp="1"/>
          </p:cNvSpPr>
          <p:nvPr>
            <p:ph idx="1"/>
          </p:nvPr>
        </p:nvSpPr>
        <p:spPr/>
        <p:txBody>
          <a:bodyPr/>
          <a:lstStyle/>
          <a:p>
            <a:endParaRPr lang="ro-RO">
              <a:latin typeface="UT Sans" panose="00000500000000000000" pitchFamily="50" charset="0"/>
            </a:endParaRPr>
          </a:p>
          <a:p>
            <a:pPr marL="0" indent="0">
              <a:buNone/>
            </a:pPr>
            <a:r>
              <a:rPr lang="ro-RO" b="1">
                <a:solidFill>
                  <a:srgbClr val="0070C0"/>
                </a:solidFill>
                <a:latin typeface="UT Sans" panose="00000500000000000000" pitchFamily="50" charset="0"/>
              </a:rPr>
              <a:t>Observații</a:t>
            </a:r>
          </a:p>
          <a:p>
            <a:endParaRPr lang="ro-RO">
              <a:latin typeface="UT Sans" panose="00000500000000000000" pitchFamily="50" charset="0"/>
            </a:endParaRPr>
          </a:p>
          <a:p>
            <a:r>
              <a:rPr lang="ro-RO">
                <a:latin typeface="UT Sans" panose="00000500000000000000" pitchFamily="50" charset="0"/>
              </a:rPr>
              <a:t>Parametrul </a:t>
            </a:r>
            <a:r>
              <a:rPr lang="en-US">
                <a:solidFill>
                  <a:srgbClr val="0070C0"/>
                </a:solidFill>
                <a:latin typeface="UT Sans Medium" panose="00000500000000000000" pitchFamily="50" charset="0"/>
              </a:rPr>
              <a:t>factor de idealitate</a:t>
            </a:r>
            <a:r>
              <a:rPr lang="en-US" b="1">
                <a:latin typeface="UT Sans" panose="00000500000000000000" pitchFamily="50" charset="0"/>
              </a:rPr>
              <a:t> </a:t>
            </a:r>
            <a:r>
              <a:rPr lang="en-US">
                <a:latin typeface="UT Sans" panose="00000500000000000000" pitchFamily="50" charset="0"/>
              </a:rPr>
              <a:t>s</a:t>
            </a:r>
            <a:r>
              <a:rPr lang="ro-RO">
                <a:latin typeface="UT Sans" panose="00000500000000000000" pitchFamily="50" charset="0"/>
              </a:rPr>
              <a:t>au </a:t>
            </a:r>
            <a:r>
              <a:rPr lang="en-US">
                <a:solidFill>
                  <a:srgbClr val="0070C0"/>
                </a:solidFill>
                <a:latin typeface="UT Sans Medium" panose="00000500000000000000" pitchFamily="50" charset="0"/>
              </a:rPr>
              <a:t>coeficient de emisie</a:t>
            </a:r>
            <a:r>
              <a:rPr lang="en-US">
                <a:latin typeface="UT Sans" panose="00000500000000000000" pitchFamily="50" charset="0"/>
              </a:rPr>
              <a:t>, depinde de locul din structura diodei unde are loc o anumită fază a mecanismului intern de transport al curentulu</a:t>
            </a:r>
            <a:r>
              <a:rPr lang="ro-RO">
                <a:latin typeface="UT Sans" panose="00000500000000000000" pitchFamily="50" charset="0"/>
              </a:rPr>
              <a:t>i.</a:t>
            </a:r>
          </a:p>
          <a:p>
            <a:r>
              <a:rPr lang="ro-RO">
                <a:latin typeface="UT Sans" panose="00000500000000000000" pitchFamily="50" charset="0"/>
              </a:rPr>
              <a:t>Factorul de idealitate</a:t>
            </a:r>
            <a:r>
              <a:rPr lang="en-US">
                <a:latin typeface="UT Sans" panose="00000500000000000000" pitchFamily="50" charset="0"/>
              </a:rPr>
              <a:t> </a:t>
            </a:r>
            <a:r>
              <a:rPr lang="ro-RO">
                <a:solidFill>
                  <a:srgbClr val="0070C0"/>
                </a:solidFill>
                <a:latin typeface="UT Sans Medium" panose="00000500000000000000" pitchFamily="50" charset="0"/>
              </a:rPr>
              <a:t>n</a:t>
            </a:r>
            <a:r>
              <a:rPr lang="en-US">
                <a:latin typeface="UT Sans" panose="00000500000000000000" pitchFamily="50" charset="0"/>
              </a:rPr>
              <a:t> are valoarea 1 pentru diodele cu germaniu, în timp ce pentru diodele cu siliciu are o valoare apropiată de 2, care poate diferi însă după mărimea curentului prin diodă.</a:t>
            </a: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23</a:t>
            </a:fld>
            <a:endParaRPr lang="en-US"/>
          </a:p>
        </p:txBody>
      </p:sp>
      <p:sp>
        <p:nvSpPr>
          <p:cNvPr id="6" name="Date Placeholder 5">
            <a:extLst>
              <a:ext uri="{FF2B5EF4-FFF2-40B4-BE49-F238E27FC236}">
                <a16:creationId xmlns:a16="http://schemas.microsoft.com/office/drawing/2014/main" id="{14DED06C-46F5-432E-914F-154A7D16742E}"/>
              </a:ext>
            </a:extLst>
          </p:cNvPr>
          <p:cNvSpPr>
            <a:spLocks noGrp="1"/>
          </p:cNvSpPr>
          <p:nvPr>
            <p:ph type="dt" sz="half" idx="10"/>
          </p:nvPr>
        </p:nvSpPr>
        <p:spPr/>
        <p:txBody>
          <a:bodyPr/>
          <a:lstStyle/>
          <a:p>
            <a:pPr>
              <a:defRPr/>
            </a:pPr>
            <a:fld id="{9148AEA4-5C6B-44BC-ADA6-66199F881153}" type="datetime1">
              <a:rPr lang="en-US" smtClean="0"/>
              <a:t>10/10/2019</a:t>
            </a:fld>
            <a:endParaRPr lang="en-US"/>
          </a:p>
        </p:txBody>
      </p:sp>
      <p:pic>
        <p:nvPicPr>
          <p:cNvPr id="8" name="Picture 7">
            <a:extLst>
              <a:ext uri="{FF2B5EF4-FFF2-40B4-BE49-F238E27FC236}">
                <a16:creationId xmlns:a16="http://schemas.microsoft.com/office/drawing/2014/main" id="{93528D0A-EF77-47D7-BB63-9CF30BBFBA10}"/>
              </a:ext>
            </a:extLst>
          </p:cNvPr>
          <p:cNvPicPr>
            <a:picLocks noChangeAspect="1"/>
          </p:cNvPicPr>
          <p:nvPr/>
        </p:nvPicPr>
        <p:blipFill>
          <a:blip r:embed="rId2"/>
          <a:stretch>
            <a:fillRect/>
          </a:stretch>
        </p:blipFill>
        <p:spPr>
          <a:xfrm>
            <a:off x="5372100" y="381000"/>
            <a:ext cx="3771900" cy="2324234"/>
          </a:xfrm>
          <a:prstGeom prst="rect">
            <a:avLst/>
          </a:prstGeom>
        </p:spPr>
      </p:pic>
    </p:spTree>
    <p:extLst>
      <p:ext uri="{BB962C8B-B14F-4D97-AF65-F5344CB8AC3E}">
        <p14:creationId xmlns:p14="http://schemas.microsoft.com/office/powerpoint/2010/main" val="372709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Caracteristica U-I a diodei</a:t>
            </a:r>
            <a:endParaRPr lang="en-US" sz="3200"/>
          </a:p>
        </p:txBody>
      </p:sp>
      <p:sp>
        <p:nvSpPr>
          <p:cNvPr id="3" name="Content Placeholder 2"/>
          <p:cNvSpPr>
            <a:spLocks noGrp="1"/>
          </p:cNvSpPr>
          <p:nvPr>
            <p:ph idx="1"/>
          </p:nvPr>
        </p:nvSpPr>
        <p:spPr/>
        <p:txBody>
          <a:bodyPr>
            <a:normAutofit/>
          </a:bodyPr>
          <a:lstStyle/>
          <a:p>
            <a:endParaRPr lang="ro-RO">
              <a:latin typeface="UT Sans" panose="00000500000000000000" pitchFamily="50" charset="0"/>
            </a:endParaRPr>
          </a:p>
          <a:p>
            <a:pPr marL="0" indent="0">
              <a:buNone/>
            </a:pPr>
            <a:r>
              <a:rPr lang="ro-RO">
                <a:solidFill>
                  <a:srgbClr val="0070C0"/>
                </a:solidFill>
                <a:latin typeface="UT Sans Medium" panose="00000500000000000000" pitchFamily="50" charset="0"/>
              </a:rPr>
              <a:t>Observații</a:t>
            </a:r>
          </a:p>
          <a:p>
            <a:endParaRPr lang="ro-RO">
              <a:latin typeface="UT Sans" panose="00000500000000000000" pitchFamily="50" charset="0"/>
            </a:endParaRPr>
          </a:p>
          <a:p>
            <a:r>
              <a:rPr lang="ro-RO">
                <a:latin typeface="UT Sans" panose="00000500000000000000" pitchFamily="50" charset="0"/>
              </a:rPr>
              <a:t>În polarizare directă (</a:t>
            </a:r>
            <a:r>
              <a:rPr lang="en-US">
                <a:latin typeface="UT Sans" panose="00000500000000000000" pitchFamily="50" charset="0"/>
              </a:rPr>
              <a:t>u</a:t>
            </a:r>
            <a:r>
              <a:rPr lang="ro-RO" baseline="-25000">
                <a:latin typeface="UT Sans" panose="00000500000000000000" pitchFamily="50" charset="0"/>
              </a:rPr>
              <a:t>A</a:t>
            </a:r>
            <a:r>
              <a:rPr lang="en-US">
                <a:latin typeface="UT Sans" panose="00000500000000000000" pitchFamily="50" charset="0"/>
              </a:rPr>
              <a:t>&gt;0</a:t>
            </a:r>
            <a:r>
              <a:rPr lang="ro-RO">
                <a:latin typeface="UT Sans" panose="00000500000000000000" pitchFamily="50" charset="0"/>
              </a:rPr>
              <a:t>), pentru </a:t>
            </a:r>
            <a:r>
              <a:rPr lang="en-US">
                <a:latin typeface="UT Sans" panose="00000500000000000000" pitchFamily="50" charset="0"/>
              </a:rPr>
              <a:t>u</a:t>
            </a:r>
            <a:r>
              <a:rPr lang="ro-RO" baseline="-25000">
                <a:latin typeface="UT Sans" panose="00000500000000000000" pitchFamily="50" charset="0"/>
              </a:rPr>
              <a:t>A</a:t>
            </a:r>
            <a:r>
              <a:rPr lang="en-US">
                <a:latin typeface="UT Sans" panose="00000500000000000000" pitchFamily="50" charset="0"/>
              </a:rPr>
              <a:t>&gt;4U</a:t>
            </a:r>
            <a:r>
              <a:rPr lang="en-US" baseline="-25000">
                <a:latin typeface="UT Sans" panose="00000500000000000000" pitchFamily="50" charset="0"/>
              </a:rPr>
              <a:t>T</a:t>
            </a:r>
            <a:r>
              <a:rPr lang="en-US">
                <a:latin typeface="UT Sans" panose="00000500000000000000" pitchFamily="50" charset="0"/>
                <a:sym typeface="Symbol" panose="05050102010706020507" pitchFamily="18" charset="2"/>
              </a:rPr>
              <a:t>0,1V</a:t>
            </a:r>
            <a:r>
              <a:rPr lang="ro-RO">
                <a:latin typeface="UT Sans" panose="00000500000000000000" pitchFamily="50" charset="0"/>
              </a:rPr>
              <a:t>, unitatea poate fi neglijată față de termenul exponențial, astfel că</a:t>
            </a:r>
            <a:endParaRPr lang="en-US">
              <a:latin typeface="UT Sans" panose="00000500000000000000" pitchFamily="50" charset="0"/>
            </a:endParaRPr>
          </a:p>
          <a:p>
            <a:endParaRPr lang="ro-RO">
              <a:latin typeface="UT Sans" panose="00000500000000000000" pitchFamily="50" charset="0"/>
            </a:endParaRPr>
          </a:p>
          <a:p>
            <a:endParaRPr lang="en-US">
              <a:latin typeface="UT Sans" panose="00000500000000000000" pitchFamily="50" charset="0"/>
            </a:endParaRPr>
          </a:p>
          <a:p>
            <a:endParaRPr lang="en-GB">
              <a:latin typeface="UT Sans" panose="00000500000000000000" pitchFamily="50" charset="0"/>
            </a:endParaRPr>
          </a:p>
          <a:p>
            <a:r>
              <a:rPr lang="en-GB">
                <a:latin typeface="UT Sans" panose="00000500000000000000" pitchFamily="50" charset="0"/>
              </a:rPr>
              <a:t>La polarizare inversă, pentru tensiuni în valoare absolută mai mari de 0,1V, termenul exponențial este neglijabil față de unitate, aşa încât:</a:t>
            </a:r>
            <a:endParaRPr lang="ro-RO">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24</a:t>
            </a:fld>
            <a:endParaRPr lang="en-US"/>
          </a:p>
        </p:txBody>
      </p:sp>
      <p:sp>
        <p:nvSpPr>
          <p:cNvPr id="7" name="Rectangle 2"/>
          <p:cNvSpPr>
            <a:spLocks noChangeArrowheads="1"/>
          </p:cNvSpPr>
          <p:nvPr/>
        </p:nvSpPr>
        <p:spPr bwMode="auto">
          <a:xfrm>
            <a:off x="83820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409720153"/>
              </p:ext>
            </p:extLst>
          </p:nvPr>
        </p:nvGraphicFramePr>
        <p:xfrm>
          <a:off x="2171700" y="3886200"/>
          <a:ext cx="4800600" cy="1016000"/>
        </p:xfrm>
        <a:graphic>
          <a:graphicData uri="http://schemas.openxmlformats.org/presentationml/2006/ole">
            <mc:AlternateContent xmlns:mc="http://schemas.openxmlformats.org/markup-compatibility/2006">
              <mc:Choice xmlns:v="urn:schemas-microsoft-com:vml" Requires="v">
                <p:oleObj spid="_x0000_s120069" name="Equation" r:id="rId3" imgW="2400120" imgH="507960" progId="Equation.DSMT4">
                  <p:embed/>
                </p:oleObj>
              </mc:Choice>
              <mc:Fallback>
                <p:oleObj name="Equation" r:id="rId3" imgW="2400120" imgH="507960" progId="Equation.DSMT4">
                  <p:embed/>
                  <p:pic>
                    <p:nvPicPr>
                      <p:cNvPr id="10" name="Object 9"/>
                      <p:cNvPicPr>
                        <a:picLocks noChangeAspect="1" noChangeArrowheads="1"/>
                      </p:cNvPicPr>
                      <p:nvPr/>
                    </p:nvPicPr>
                    <p:blipFill>
                      <a:blip r:embed="rId4"/>
                      <a:srcRect/>
                      <a:stretch>
                        <a:fillRect/>
                      </a:stretch>
                    </p:blipFill>
                    <p:spPr bwMode="auto">
                      <a:xfrm>
                        <a:off x="2171700" y="3886200"/>
                        <a:ext cx="48006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144045151"/>
              </p:ext>
            </p:extLst>
          </p:nvPr>
        </p:nvGraphicFramePr>
        <p:xfrm>
          <a:off x="4102100" y="6121400"/>
          <a:ext cx="939800" cy="508000"/>
        </p:xfrm>
        <a:graphic>
          <a:graphicData uri="http://schemas.openxmlformats.org/presentationml/2006/ole">
            <mc:AlternateContent xmlns:mc="http://schemas.openxmlformats.org/markup-compatibility/2006">
              <mc:Choice xmlns:v="urn:schemas-microsoft-com:vml" Requires="v">
                <p:oleObj spid="_x0000_s120070" name="Equation" r:id="rId5" imgW="469800" imgH="253800" progId="Equation.DSMT4">
                  <p:embed/>
                </p:oleObj>
              </mc:Choice>
              <mc:Fallback>
                <p:oleObj name="Equation" r:id="rId5" imgW="469800" imgH="253800" progId="Equation.DSMT4">
                  <p:embed/>
                  <p:pic>
                    <p:nvPicPr>
                      <p:cNvPr id="11" name="Object 10"/>
                      <p:cNvPicPr>
                        <a:picLocks noChangeAspect="1" noChangeArrowheads="1"/>
                      </p:cNvPicPr>
                      <p:nvPr/>
                    </p:nvPicPr>
                    <p:blipFill>
                      <a:blip r:embed="rId6"/>
                      <a:srcRect/>
                      <a:stretch>
                        <a:fillRect/>
                      </a:stretch>
                    </p:blipFill>
                    <p:spPr bwMode="auto">
                      <a:xfrm>
                        <a:off x="4102100" y="6121400"/>
                        <a:ext cx="939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ate Placeholder 5">
            <a:extLst>
              <a:ext uri="{FF2B5EF4-FFF2-40B4-BE49-F238E27FC236}">
                <a16:creationId xmlns:a16="http://schemas.microsoft.com/office/drawing/2014/main" id="{2D5D5A10-9F90-41DF-8F09-33E31B8F294C}"/>
              </a:ext>
            </a:extLst>
          </p:cNvPr>
          <p:cNvSpPr>
            <a:spLocks noGrp="1"/>
          </p:cNvSpPr>
          <p:nvPr>
            <p:ph type="dt" sz="half" idx="10"/>
          </p:nvPr>
        </p:nvSpPr>
        <p:spPr/>
        <p:txBody>
          <a:bodyPr/>
          <a:lstStyle/>
          <a:p>
            <a:pPr>
              <a:defRPr/>
            </a:pPr>
            <a:fld id="{3890B7FC-C46D-4C3C-B1D7-A77A8B4025A5}" type="datetime1">
              <a:rPr lang="en-US" smtClean="0"/>
              <a:t>10/10/2019</a:t>
            </a:fld>
            <a:endParaRPr lang="en-US"/>
          </a:p>
        </p:txBody>
      </p:sp>
      <p:pic>
        <p:nvPicPr>
          <p:cNvPr id="13" name="Picture 12">
            <a:extLst>
              <a:ext uri="{FF2B5EF4-FFF2-40B4-BE49-F238E27FC236}">
                <a16:creationId xmlns:a16="http://schemas.microsoft.com/office/drawing/2014/main" id="{B215F770-E072-4097-B0AC-6ECBBF19FE88}"/>
              </a:ext>
            </a:extLst>
          </p:cNvPr>
          <p:cNvPicPr>
            <a:picLocks noChangeAspect="1"/>
          </p:cNvPicPr>
          <p:nvPr/>
        </p:nvPicPr>
        <p:blipFill>
          <a:blip r:embed="rId7"/>
          <a:stretch>
            <a:fillRect/>
          </a:stretch>
        </p:blipFill>
        <p:spPr>
          <a:xfrm>
            <a:off x="5372100" y="381000"/>
            <a:ext cx="3771900" cy="2324234"/>
          </a:xfrm>
          <a:prstGeom prst="rect">
            <a:avLst/>
          </a:prstGeom>
        </p:spPr>
      </p:pic>
    </p:spTree>
    <p:extLst>
      <p:ext uri="{BB962C8B-B14F-4D97-AF65-F5344CB8AC3E}">
        <p14:creationId xmlns:p14="http://schemas.microsoft.com/office/powerpoint/2010/main" val="236393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UT Sans" panose="00000500000000000000" pitchFamily="50" charset="0"/>
              </a:rPr>
              <a:t>Modelarea diodei</a:t>
            </a:r>
          </a:p>
        </p:txBody>
      </p:sp>
      <p:sp>
        <p:nvSpPr>
          <p:cNvPr id="3" name="Content Placeholder 2"/>
          <p:cNvSpPr>
            <a:spLocks noGrp="1"/>
          </p:cNvSpPr>
          <p:nvPr>
            <p:ph idx="1"/>
          </p:nvPr>
        </p:nvSpPr>
        <p:spPr/>
        <p:txBody>
          <a:bodyPr/>
          <a:lstStyle/>
          <a:p>
            <a:r>
              <a:rPr lang="ro-RO">
                <a:solidFill>
                  <a:srgbClr val="0070C0"/>
                </a:solidFill>
                <a:latin typeface="UT Sans Medium" panose="00000500000000000000" pitchFamily="50" charset="0"/>
              </a:rPr>
              <a:t>Modelul ideal</a:t>
            </a:r>
            <a:r>
              <a:rPr lang="ro-RO">
                <a:latin typeface="UT Sans" panose="00000500000000000000" pitchFamily="50" charset="0"/>
              </a:rPr>
              <a:t> este un simplu comutator:</a:t>
            </a: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Matematic, modelul ideal se descrie</a:t>
            </a:r>
            <a:br>
              <a:rPr lang="ro-RO">
                <a:latin typeface="UT Sans" panose="00000500000000000000" pitchFamily="50" charset="0"/>
              </a:rPr>
            </a:br>
            <a:r>
              <a:rPr lang="ro-RO">
                <a:latin typeface="UT Sans" panose="00000500000000000000" pitchFamily="50" charset="0"/>
              </a:rPr>
              <a:t>astfel:</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25</a:t>
            </a:fld>
            <a:endParaRPr lang="en-US"/>
          </a:p>
        </p:txBody>
      </p:sp>
      <p:pic>
        <p:nvPicPr>
          <p:cNvPr id="6" name="Picture 5"/>
          <p:cNvPicPr>
            <a:picLocks noChangeAspect="1"/>
          </p:cNvPicPr>
          <p:nvPr/>
        </p:nvPicPr>
        <p:blipFill>
          <a:blip r:embed="rId3"/>
          <a:stretch>
            <a:fillRect/>
          </a:stretch>
        </p:blipFill>
        <p:spPr>
          <a:xfrm>
            <a:off x="6125527" y="2057402"/>
            <a:ext cx="2637473" cy="2581751"/>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408632525"/>
              </p:ext>
            </p:extLst>
          </p:nvPr>
        </p:nvGraphicFramePr>
        <p:xfrm>
          <a:off x="1676400" y="5428343"/>
          <a:ext cx="2235200" cy="1016000"/>
        </p:xfrm>
        <a:graphic>
          <a:graphicData uri="http://schemas.openxmlformats.org/presentationml/2006/ole">
            <mc:AlternateContent xmlns:mc="http://schemas.openxmlformats.org/markup-compatibility/2006">
              <mc:Choice xmlns:v="urn:schemas-microsoft-com:vml" Requires="v">
                <p:oleObj spid="_x0000_s120954" name="Equation" r:id="rId4" imgW="1117440" imgH="507960" progId="Equation.DSMT4">
                  <p:embed/>
                </p:oleObj>
              </mc:Choice>
              <mc:Fallback>
                <p:oleObj name="Equation" r:id="rId4" imgW="1117440" imgH="507960" progId="Equation.DSMT4">
                  <p:embed/>
                  <p:pic>
                    <p:nvPicPr>
                      <p:cNvPr id="0" name=""/>
                      <p:cNvPicPr/>
                      <p:nvPr/>
                    </p:nvPicPr>
                    <p:blipFill>
                      <a:blip r:embed="rId5"/>
                      <a:stretch>
                        <a:fillRect/>
                      </a:stretch>
                    </p:blipFill>
                    <p:spPr>
                      <a:xfrm>
                        <a:off x="1676400" y="5428343"/>
                        <a:ext cx="2235200" cy="1016000"/>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1A8E390-C60C-41EA-A30C-3DBD5FB9784D}"/>
              </a:ext>
            </a:extLst>
          </p:cNvPr>
          <p:cNvSpPr>
            <a:spLocks noGrp="1"/>
          </p:cNvSpPr>
          <p:nvPr>
            <p:ph type="dt" sz="half" idx="10"/>
          </p:nvPr>
        </p:nvSpPr>
        <p:spPr/>
        <p:txBody>
          <a:bodyPr/>
          <a:lstStyle/>
          <a:p>
            <a:pPr>
              <a:defRPr/>
            </a:pPr>
            <a:fld id="{959A496D-8E89-40BF-9C87-F22C69796409}" type="datetime1">
              <a:rPr lang="en-US" smtClean="0"/>
              <a:t>10/10/2019</a:t>
            </a:fld>
            <a:endParaRPr lang="en-US"/>
          </a:p>
        </p:txBody>
      </p:sp>
      <p:sp>
        <p:nvSpPr>
          <p:cNvPr id="10" name="TextBox 9">
            <a:extLst>
              <a:ext uri="{FF2B5EF4-FFF2-40B4-BE49-F238E27FC236}">
                <a16:creationId xmlns:a16="http://schemas.microsoft.com/office/drawing/2014/main" id="{59DDE743-C826-471F-A99B-F1535FFA3FFC}"/>
              </a:ext>
            </a:extLst>
          </p:cNvPr>
          <p:cNvSpPr txBox="1"/>
          <p:nvPr/>
        </p:nvSpPr>
        <p:spPr>
          <a:xfrm>
            <a:off x="6125527" y="4953000"/>
            <a:ext cx="2713673" cy="1477328"/>
          </a:xfrm>
          <a:prstGeom prst="rect">
            <a:avLst/>
          </a:prstGeom>
          <a:noFill/>
        </p:spPr>
        <p:txBody>
          <a:bodyPr wrap="square" rtlCol="0">
            <a:spAutoFit/>
          </a:bodyPr>
          <a:lstStyle/>
          <a:p>
            <a:r>
              <a:rPr lang="ro-RO">
                <a:latin typeface="UT Sans" panose="00000500000000000000" pitchFamily="50" charset="0"/>
              </a:rPr>
              <a:t>Obs.</a:t>
            </a:r>
          </a:p>
          <a:p>
            <a:r>
              <a:rPr lang="ro-RO">
                <a:latin typeface="UT Sans" panose="00000500000000000000" pitchFamily="50" charset="0"/>
              </a:rPr>
              <a:t>I</a:t>
            </a:r>
            <a:r>
              <a:rPr lang="ro-RO" baseline="-25000">
                <a:latin typeface="UT Sans" panose="00000500000000000000" pitchFamily="50" charset="0"/>
              </a:rPr>
              <a:t>F</a:t>
            </a:r>
            <a:r>
              <a:rPr lang="ro-RO">
                <a:latin typeface="UT Sans" panose="00000500000000000000" pitchFamily="50" charset="0"/>
              </a:rPr>
              <a:t> = forward current</a:t>
            </a:r>
          </a:p>
          <a:p>
            <a:r>
              <a:rPr lang="ro-RO">
                <a:latin typeface="UT Sans" panose="00000500000000000000" pitchFamily="50" charset="0"/>
              </a:rPr>
              <a:t>V</a:t>
            </a:r>
            <a:r>
              <a:rPr lang="ro-RO" baseline="-25000">
                <a:latin typeface="UT Sans" panose="00000500000000000000" pitchFamily="50" charset="0"/>
              </a:rPr>
              <a:t>F</a:t>
            </a:r>
            <a:r>
              <a:rPr lang="ro-RO">
                <a:latin typeface="UT Sans" panose="00000500000000000000" pitchFamily="50" charset="0"/>
              </a:rPr>
              <a:t> = forward voltage</a:t>
            </a:r>
          </a:p>
          <a:p>
            <a:r>
              <a:rPr lang="ro-RO">
                <a:latin typeface="UT Sans" panose="00000500000000000000" pitchFamily="50" charset="0"/>
              </a:rPr>
              <a:t>I</a:t>
            </a:r>
            <a:r>
              <a:rPr lang="ro-RO" baseline="-25000">
                <a:latin typeface="UT Sans" panose="00000500000000000000" pitchFamily="50" charset="0"/>
              </a:rPr>
              <a:t>R</a:t>
            </a:r>
            <a:r>
              <a:rPr lang="ro-RO">
                <a:latin typeface="UT Sans" panose="00000500000000000000" pitchFamily="50" charset="0"/>
              </a:rPr>
              <a:t> = reverse current</a:t>
            </a:r>
          </a:p>
          <a:p>
            <a:r>
              <a:rPr lang="ro-RO">
                <a:latin typeface="UT Sans" panose="00000500000000000000" pitchFamily="50" charset="0"/>
              </a:rPr>
              <a:t>V</a:t>
            </a:r>
            <a:r>
              <a:rPr lang="ro-RO" baseline="-25000">
                <a:latin typeface="UT Sans" panose="00000500000000000000" pitchFamily="50" charset="0"/>
              </a:rPr>
              <a:t>R</a:t>
            </a:r>
            <a:r>
              <a:rPr lang="ro-RO">
                <a:latin typeface="UT Sans" panose="00000500000000000000" pitchFamily="50" charset="0"/>
              </a:rPr>
              <a:t> = reverse voltage</a:t>
            </a:r>
            <a:endParaRPr lang="en-US">
              <a:latin typeface="UT Sans" panose="00000500000000000000" pitchFamily="50" charset="0"/>
            </a:endParaRPr>
          </a:p>
        </p:txBody>
      </p:sp>
      <p:pic>
        <p:nvPicPr>
          <p:cNvPr id="11" name="Picture 10">
            <a:extLst>
              <a:ext uri="{FF2B5EF4-FFF2-40B4-BE49-F238E27FC236}">
                <a16:creationId xmlns:a16="http://schemas.microsoft.com/office/drawing/2014/main" id="{75A8D7A9-6390-4B1A-A6A7-E713B2E429DA}"/>
              </a:ext>
            </a:extLst>
          </p:cNvPr>
          <p:cNvPicPr>
            <a:picLocks noChangeAspect="1"/>
          </p:cNvPicPr>
          <p:nvPr/>
        </p:nvPicPr>
        <p:blipFill>
          <a:blip r:embed="rId6"/>
          <a:stretch>
            <a:fillRect/>
          </a:stretch>
        </p:blipFill>
        <p:spPr>
          <a:xfrm>
            <a:off x="1431131" y="2766116"/>
            <a:ext cx="3843338" cy="1496311"/>
          </a:xfrm>
          <a:prstGeom prst="rect">
            <a:avLst/>
          </a:prstGeom>
        </p:spPr>
      </p:pic>
    </p:spTree>
    <p:extLst>
      <p:ext uri="{BB962C8B-B14F-4D97-AF65-F5344CB8AC3E}">
        <p14:creationId xmlns:p14="http://schemas.microsoft.com/office/powerpoint/2010/main" val="3132121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UT Sans" panose="00000500000000000000" pitchFamily="50" charset="0"/>
              </a:rPr>
              <a:t>Modelarea diodei</a:t>
            </a:r>
          </a:p>
        </p:txBody>
      </p:sp>
      <p:sp>
        <p:nvSpPr>
          <p:cNvPr id="3" name="Content Placeholder 2"/>
          <p:cNvSpPr>
            <a:spLocks noGrp="1"/>
          </p:cNvSpPr>
          <p:nvPr>
            <p:ph idx="1"/>
          </p:nvPr>
        </p:nvSpPr>
        <p:spPr/>
        <p:txBody>
          <a:bodyPr/>
          <a:lstStyle/>
          <a:p>
            <a:r>
              <a:rPr lang="ro-RO">
                <a:solidFill>
                  <a:srgbClr val="0070C0"/>
                </a:solidFill>
                <a:latin typeface="UT Sans Medium" panose="00000500000000000000" pitchFamily="50" charset="0"/>
              </a:rPr>
              <a:t>Modelul practic 1</a:t>
            </a:r>
            <a:r>
              <a:rPr lang="ro-RO">
                <a:latin typeface="UT Sans" panose="00000500000000000000" pitchFamily="50" charset="0"/>
              </a:rPr>
              <a:t> ține seama de tensiunea de deschidere a diodei, U</a:t>
            </a:r>
            <a:r>
              <a:rPr lang="ro-RO" baseline="-25000">
                <a:latin typeface="UT Sans" panose="00000500000000000000" pitchFamily="50" charset="0"/>
              </a:rPr>
              <a:t>D</a:t>
            </a:r>
            <a:r>
              <a:rPr lang="ro-RO">
                <a:latin typeface="UT Sans" panose="00000500000000000000" pitchFamily="50" charset="0"/>
              </a:rPr>
              <a:t> (=0,7V)</a:t>
            </a:r>
            <a:endParaRPr lang="ro-RO" baseline="-25000">
              <a:latin typeface="UT Sans" panose="00000500000000000000" pitchFamily="50" charset="0"/>
            </a:endParaRPr>
          </a:p>
          <a:p>
            <a:endParaRPr lang="ro-RO" b="1" baseline="-25000">
              <a:latin typeface="UT Sans" panose="00000500000000000000" pitchFamily="50" charset="0"/>
            </a:endParaRPr>
          </a:p>
          <a:p>
            <a:endParaRPr lang="ro-RO" b="1" baseline="-25000">
              <a:latin typeface="UT Sans" panose="00000500000000000000" pitchFamily="50" charset="0"/>
            </a:endParaRPr>
          </a:p>
          <a:p>
            <a:endParaRPr lang="ro-RO" b="1" baseline="-25000">
              <a:latin typeface="UT Sans" panose="00000500000000000000" pitchFamily="50" charset="0"/>
            </a:endParaRPr>
          </a:p>
          <a:p>
            <a:endParaRPr lang="ro-RO" b="1" baseline="-25000">
              <a:latin typeface="UT Sans" panose="00000500000000000000" pitchFamily="50" charset="0"/>
            </a:endParaRPr>
          </a:p>
          <a:p>
            <a:endParaRPr lang="ro-RO" b="1" baseline="-25000">
              <a:latin typeface="UT Sans" panose="00000500000000000000" pitchFamily="50" charset="0"/>
            </a:endParaRPr>
          </a:p>
          <a:p>
            <a:endParaRPr lang="ro-RO" b="1" baseline="-25000">
              <a:latin typeface="UT Sans" panose="00000500000000000000" pitchFamily="50" charset="0"/>
            </a:endParaRPr>
          </a:p>
          <a:p>
            <a:endParaRPr lang="ro-RO" b="1" baseline="-25000">
              <a:latin typeface="UT Sans" panose="00000500000000000000" pitchFamily="50" charset="0"/>
            </a:endParaRPr>
          </a:p>
          <a:p>
            <a:endParaRPr lang="ro-RO" b="1" baseline="-25000">
              <a:latin typeface="UT Sans" panose="00000500000000000000" pitchFamily="50" charset="0"/>
            </a:endParaRPr>
          </a:p>
          <a:p>
            <a:r>
              <a:rPr lang="ro-RO">
                <a:latin typeface="UT Sans" panose="00000500000000000000" pitchFamily="50" charset="0"/>
              </a:rPr>
              <a:t>Matematic, modelul practic se descrie</a:t>
            </a:r>
            <a:br>
              <a:rPr lang="ro-RO">
                <a:latin typeface="UT Sans" panose="00000500000000000000" pitchFamily="50" charset="0"/>
              </a:rPr>
            </a:br>
            <a:r>
              <a:rPr lang="ro-RO">
                <a:latin typeface="UT Sans" panose="00000500000000000000" pitchFamily="50" charset="0"/>
              </a:rPr>
              <a:t>astfel:</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26</a:t>
            </a:fld>
            <a:endParaRPr lang="en-US"/>
          </a:p>
        </p:txBody>
      </p:sp>
      <p:pic>
        <p:nvPicPr>
          <p:cNvPr id="6" name="Picture 5"/>
          <p:cNvPicPr>
            <a:picLocks noChangeAspect="1"/>
          </p:cNvPicPr>
          <p:nvPr/>
        </p:nvPicPr>
        <p:blipFill>
          <a:blip r:embed="rId3"/>
          <a:stretch>
            <a:fillRect/>
          </a:stretch>
        </p:blipFill>
        <p:spPr>
          <a:xfrm>
            <a:off x="6046946" y="2133600"/>
            <a:ext cx="2792254" cy="2544604"/>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573336852"/>
              </p:ext>
            </p:extLst>
          </p:nvPr>
        </p:nvGraphicFramePr>
        <p:xfrm>
          <a:off x="1752600" y="5496767"/>
          <a:ext cx="2667000" cy="1016000"/>
        </p:xfrm>
        <a:graphic>
          <a:graphicData uri="http://schemas.openxmlformats.org/presentationml/2006/ole">
            <mc:AlternateContent xmlns:mc="http://schemas.openxmlformats.org/markup-compatibility/2006">
              <mc:Choice xmlns:v="urn:schemas-microsoft-com:vml" Requires="v">
                <p:oleObj spid="_x0000_s121977" name="Equation" r:id="rId4" imgW="1333440" imgH="507960" progId="Equation.DSMT4">
                  <p:embed/>
                </p:oleObj>
              </mc:Choice>
              <mc:Fallback>
                <p:oleObj name="Equation" r:id="rId4" imgW="1333440" imgH="507960" progId="Equation.DSMT4">
                  <p:embed/>
                  <p:pic>
                    <p:nvPicPr>
                      <p:cNvPr id="8" name="Object 7"/>
                      <p:cNvPicPr/>
                      <p:nvPr/>
                    </p:nvPicPr>
                    <p:blipFill>
                      <a:blip r:embed="rId5"/>
                      <a:stretch>
                        <a:fillRect/>
                      </a:stretch>
                    </p:blipFill>
                    <p:spPr>
                      <a:xfrm>
                        <a:off x="1752600" y="5496767"/>
                        <a:ext cx="2667000" cy="1016000"/>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4D7CB60C-19A8-4147-BBD2-EF6162880898}"/>
              </a:ext>
            </a:extLst>
          </p:cNvPr>
          <p:cNvSpPr>
            <a:spLocks noGrp="1"/>
          </p:cNvSpPr>
          <p:nvPr>
            <p:ph type="dt" sz="half" idx="10"/>
          </p:nvPr>
        </p:nvSpPr>
        <p:spPr/>
        <p:txBody>
          <a:bodyPr/>
          <a:lstStyle/>
          <a:p>
            <a:pPr>
              <a:defRPr/>
            </a:pPr>
            <a:fld id="{BED8616D-3599-4531-89FE-FABED0311C7A}" type="datetime1">
              <a:rPr lang="en-US" smtClean="0"/>
              <a:t>10/10/2019</a:t>
            </a:fld>
            <a:endParaRPr lang="en-US"/>
          </a:p>
        </p:txBody>
      </p:sp>
      <p:pic>
        <p:nvPicPr>
          <p:cNvPr id="10" name="Picture 9">
            <a:extLst>
              <a:ext uri="{FF2B5EF4-FFF2-40B4-BE49-F238E27FC236}">
                <a16:creationId xmlns:a16="http://schemas.microsoft.com/office/drawing/2014/main" id="{363DE07C-1E86-4C9D-BDFF-7E773442E906}"/>
              </a:ext>
            </a:extLst>
          </p:cNvPr>
          <p:cNvPicPr>
            <a:picLocks noChangeAspect="1"/>
          </p:cNvPicPr>
          <p:nvPr/>
        </p:nvPicPr>
        <p:blipFill>
          <a:blip r:embed="rId6"/>
          <a:stretch>
            <a:fillRect/>
          </a:stretch>
        </p:blipFill>
        <p:spPr>
          <a:xfrm>
            <a:off x="1145381" y="2744618"/>
            <a:ext cx="4414838" cy="1496311"/>
          </a:xfrm>
          <a:prstGeom prst="rect">
            <a:avLst/>
          </a:prstGeom>
        </p:spPr>
      </p:pic>
    </p:spTree>
    <p:extLst>
      <p:ext uri="{BB962C8B-B14F-4D97-AF65-F5344CB8AC3E}">
        <p14:creationId xmlns:p14="http://schemas.microsoft.com/office/powerpoint/2010/main" val="3920892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UT Sans" panose="00000500000000000000" pitchFamily="50" charset="0"/>
              </a:rPr>
              <a:t>Modelarea diodei</a:t>
            </a:r>
          </a:p>
        </p:txBody>
      </p:sp>
      <p:sp>
        <p:nvSpPr>
          <p:cNvPr id="3" name="Content Placeholder 2"/>
          <p:cNvSpPr>
            <a:spLocks noGrp="1"/>
          </p:cNvSpPr>
          <p:nvPr>
            <p:ph idx="1"/>
          </p:nvPr>
        </p:nvSpPr>
        <p:spPr/>
        <p:txBody>
          <a:bodyPr>
            <a:normAutofit/>
          </a:bodyPr>
          <a:lstStyle/>
          <a:p>
            <a:r>
              <a:rPr lang="ro-RO">
                <a:solidFill>
                  <a:srgbClr val="0070C0"/>
                </a:solidFill>
                <a:latin typeface="UT Sans Medium" panose="00000500000000000000" pitchFamily="50" charset="0"/>
              </a:rPr>
              <a:t>Modelul practic 2</a:t>
            </a:r>
            <a:r>
              <a:rPr lang="ro-RO">
                <a:latin typeface="UT Sans" panose="00000500000000000000" pitchFamily="50" charset="0"/>
              </a:rPr>
              <a:t> ține seama de tensiunea de deschidere a diodei, U</a:t>
            </a:r>
            <a:r>
              <a:rPr lang="ro-RO" baseline="-25000">
                <a:latin typeface="UT Sans" panose="00000500000000000000" pitchFamily="50" charset="0"/>
              </a:rPr>
              <a:t>D</a:t>
            </a:r>
            <a:r>
              <a:rPr lang="ro-RO">
                <a:latin typeface="UT Sans" panose="00000500000000000000" pitchFamily="50" charset="0"/>
              </a:rPr>
              <a:t> şi de rezistențele dinamice ale diodei – în conducție, r</a:t>
            </a:r>
            <a:r>
              <a:rPr lang="ro-RO" baseline="-25000">
                <a:latin typeface="UT Sans" panose="00000500000000000000" pitchFamily="50" charset="0"/>
              </a:rPr>
              <a:t>d</a:t>
            </a:r>
            <a:r>
              <a:rPr lang="ro-RO">
                <a:latin typeface="UT Sans" panose="00000500000000000000" pitchFamily="50" charset="0"/>
              </a:rPr>
              <a:t>, respectiv în blocare, r</a:t>
            </a:r>
            <a:r>
              <a:rPr lang="ro-RO" baseline="-25000">
                <a:latin typeface="UT Sans" panose="00000500000000000000" pitchFamily="50" charset="0"/>
              </a:rPr>
              <a:t>r</a:t>
            </a:r>
            <a:r>
              <a:rPr lang="ro-RO">
                <a:latin typeface="UT Sans" panose="00000500000000000000" pitchFamily="50" charset="0"/>
              </a:rPr>
              <a:t>.</a:t>
            </a:r>
          </a:p>
          <a:p>
            <a:endParaRPr lang="ro-RO" sz="2200">
              <a:latin typeface="UT Sans" panose="00000500000000000000" pitchFamily="50" charset="0"/>
            </a:endParaRPr>
          </a:p>
          <a:p>
            <a:endParaRPr lang="ro-RO" sz="2200">
              <a:latin typeface="UT Sans" panose="00000500000000000000" pitchFamily="50" charset="0"/>
            </a:endParaRPr>
          </a:p>
          <a:p>
            <a:endParaRPr lang="ro-RO" sz="2200">
              <a:latin typeface="UT Sans" panose="00000500000000000000" pitchFamily="50" charset="0"/>
            </a:endParaRPr>
          </a:p>
          <a:p>
            <a:endParaRPr lang="ro-RO" sz="2200">
              <a:latin typeface="UT Sans" panose="00000500000000000000" pitchFamily="50" charset="0"/>
            </a:endParaRPr>
          </a:p>
          <a:p>
            <a:endParaRPr lang="ro-RO" sz="2200">
              <a:latin typeface="UT Sans" panose="00000500000000000000" pitchFamily="50" charset="0"/>
            </a:endParaRPr>
          </a:p>
          <a:p>
            <a:endParaRPr lang="ro-RO" sz="2200">
              <a:latin typeface="UT Sans" panose="00000500000000000000" pitchFamily="50" charset="0"/>
            </a:endParaRPr>
          </a:p>
          <a:p>
            <a:endParaRPr lang="ro-RO" sz="2200">
              <a:latin typeface="UT Sans" panose="00000500000000000000" pitchFamily="50" charset="0"/>
            </a:endParaRPr>
          </a:p>
          <a:p>
            <a:r>
              <a:rPr lang="ro-RO" sz="2200">
                <a:latin typeface="UT Sans" panose="00000500000000000000" pitchFamily="50" charset="0"/>
              </a:rPr>
              <a:t>r</a:t>
            </a:r>
            <a:r>
              <a:rPr lang="ro-RO" sz="2200" baseline="-25000">
                <a:latin typeface="UT Sans" panose="00000500000000000000" pitchFamily="50" charset="0"/>
              </a:rPr>
              <a:t>d</a:t>
            </a:r>
            <a:r>
              <a:rPr lang="ro-RO" sz="2200">
                <a:latin typeface="UT Sans" panose="00000500000000000000" pitchFamily="50" charset="0"/>
              </a:rPr>
              <a:t> are valori </a:t>
            </a:r>
            <a:r>
              <a:rPr lang="en-US" sz="2200">
                <a:latin typeface="UT Sans" panose="00000500000000000000" pitchFamily="50" charset="0"/>
              </a:rPr>
              <a:t>foarte mici</a:t>
            </a:r>
            <a:r>
              <a:rPr lang="ro-RO" sz="2200">
                <a:latin typeface="UT Sans" panose="00000500000000000000" pitchFamily="50" charset="0"/>
              </a:rPr>
              <a:t> de</a:t>
            </a:r>
            <a:r>
              <a:rPr lang="en-US" sz="2200">
                <a:latin typeface="UT Sans" panose="00000500000000000000" pitchFamily="50" charset="0"/>
              </a:rPr>
              <a:t> ordinul </a:t>
            </a:r>
            <a:r>
              <a:rPr lang="ro-RO" sz="2200">
                <a:latin typeface="UT Sans" panose="00000500000000000000" pitchFamily="50" charset="0"/>
              </a:rPr>
              <a:t>ohmi</a:t>
            </a:r>
            <a:r>
              <a:rPr lang="en-US" sz="2200">
                <a:latin typeface="UT Sans" panose="00000500000000000000" pitchFamily="50" charset="0"/>
              </a:rPr>
              <a:t> sau mai pu</a:t>
            </a:r>
            <a:r>
              <a:rPr lang="ro-RO" sz="2200">
                <a:latin typeface="UT Sans" panose="00000500000000000000" pitchFamily="50" charset="0"/>
              </a:rPr>
              <a:t>ț</a:t>
            </a:r>
            <a:r>
              <a:rPr lang="en-US" sz="2200">
                <a:latin typeface="UT Sans" panose="00000500000000000000" pitchFamily="50" charset="0"/>
              </a:rPr>
              <a:t>in</a:t>
            </a:r>
            <a:r>
              <a:rPr lang="ro-RO" sz="2200">
                <a:latin typeface="UT Sans" panose="00000500000000000000" pitchFamily="50" charset="0"/>
              </a:rPr>
              <a:t>;</a:t>
            </a:r>
          </a:p>
          <a:p>
            <a:r>
              <a:rPr lang="ro-RO" sz="2200">
                <a:latin typeface="UT Sans" panose="00000500000000000000" pitchFamily="50" charset="0"/>
              </a:rPr>
              <a:t>r</a:t>
            </a:r>
            <a:r>
              <a:rPr lang="ro-RO" sz="2200" baseline="-25000">
                <a:latin typeface="UT Sans" panose="00000500000000000000" pitchFamily="50" charset="0"/>
              </a:rPr>
              <a:t>r</a:t>
            </a:r>
            <a:r>
              <a:rPr lang="ro-RO" sz="2200">
                <a:latin typeface="UT Sans" panose="00000500000000000000" pitchFamily="50" charset="0"/>
              </a:rPr>
              <a:t> are valori de ordinul M</a:t>
            </a:r>
            <a:r>
              <a:rPr lang="el-GR" sz="2200"/>
              <a:t>Ω</a:t>
            </a:r>
            <a:r>
              <a:rPr lang="ro-RO" sz="2200">
                <a:latin typeface="UT Sans" panose="00000500000000000000" pitchFamily="50" charset="0"/>
              </a:rPr>
              <a:t> sau chiar G</a:t>
            </a:r>
            <a:r>
              <a:rPr lang="el-GR" sz="2200"/>
              <a:t>Ω</a:t>
            </a:r>
            <a:r>
              <a:rPr lang="ro-RO" sz="2200">
                <a:latin typeface="UT Sans" panose="00000500000000000000" pitchFamily="50" charset="0"/>
              </a:rPr>
              <a:t>.</a:t>
            </a:r>
            <a:endParaRPr lang="en-US" b="1">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27</a:t>
            </a:fld>
            <a:endParaRPr lang="en-US"/>
          </a:p>
        </p:txBody>
      </p:sp>
      <p:pic>
        <p:nvPicPr>
          <p:cNvPr id="11" name="Picture 10"/>
          <p:cNvPicPr>
            <a:picLocks noChangeAspect="1"/>
          </p:cNvPicPr>
          <p:nvPr/>
        </p:nvPicPr>
        <p:blipFill>
          <a:blip r:embed="rId3"/>
          <a:stretch>
            <a:fillRect/>
          </a:stretch>
        </p:blipFill>
        <p:spPr>
          <a:xfrm>
            <a:off x="6076950" y="2819400"/>
            <a:ext cx="2762250" cy="253365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96887926"/>
              </p:ext>
            </p:extLst>
          </p:nvPr>
        </p:nvGraphicFramePr>
        <p:xfrm>
          <a:off x="1244600" y="4597400"/>
          <a:ext cx="1524000" cy="965200"/>
        </p:xfrm>
        <a:graphic>
          <a:graphicData uri="http://schemas.openxmlformats.org/presentationml/2006/ole">
            <mc:AlternateContent xmlns:mc="http://schemas.openxmlformats.org/markup-compatibility/2006">
              <mc:Choice xmlns:v="urn:schemas-microsoft-com:vml" Requires="v">
                <p:oleObj spid="_x0000_s131247" name="Equation" r:id="rId4" imgW="761760" imgH="482400" progId="Equation.DSMT4">
                  <p:embed/>
                </p:oleObj>
              </mc:Choice>
              <mc:Fallback>
                <p:oleObj name="Equation" r:id="rId4" imgW="761760" imgH="482400" progId="Equation.DSMT4">
                  <p:embed/>
                  <p:pic>
                    <p:nvPicPr>
                      <p:cNvPr id="0" name=""/>
                      <p:cNvPicPr/>
                      <p:nvPr/>
                    </p:nvPicPr>
                    <p:blipFill>
                      <a:blip r:embed="rId5"/>
                      <a:stretch>
                        <a:fillRect/>
                      </a:stretch>
                    </p:blipFill>
                    <p:spPr>
                      <a:xfrm>
                        <a:off x="1244600" y="4597400"/>
                        <a:ext cx="1524000" cy="9652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06450011"/>
              </p:ext>
            </p:extLst>
          </p:nvPr>
        </p:nvGraphicFramePr>
        <p:xfrm>
          <a:off x="3746500" y="4597400"/>
          <a:ext cx="1397000" cy="965200"/>
        </p:xfrm>
        <a:graphic>
          <a:graphicData uri="http://schemas.openxmlformats.org/presentationml/2006/ole">
            <mc:AlternateContent xmlns:mc="http://schemas.openxmlformats.org/markup-compatibility/2006">
              <mc:Choice xmlns:v="urn:schemas-microsoft-com:vml" Requires="v">
                <p:oleObj spid="_x0000_s131248" name="Equation" r:id="rId6" imgW="698400" imgH="482400" progId="Equation.DSMT4">
                  <p:embed/>
                </p:oleObj>
              </mc:Choice>
              <mc:Fallback>
                <p:oleObj name="Equation" r:id="rId6" imgW="698400" imgH="482400" progId="Equation.DSMT4">
                  <p:embed/>
                  <p:pic>
                    <p:nvPicPr>
                      <p:cNvPr id="7" name="Object 6"/>
                      <p:cNvPicPr/>
                      <p:nvPr/>
                    </p:nvPicPr>
                    <p:blipFill>
                      <a:blip r:embed="rId7"/>
                      <a:stretch>
                        <a:fillRect/>
                      </a:stretch>
                    </p:blipFill>
                    <p:spPr>
                      <a:xfrm>
                        <a:off x="3746500" y="4597400"/>
                        <a:ext cx="1397000" cy="965200"/>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D6A0D20B-2F32-4CDD-8FAD-9B9B96A3698E}"/>
              </a:ext>
            </a:extLst>
          </p:cNvPr>
          <p:cNvSpPr>
            <a:spLocks noGrp="1"/>
          </p:cNvSpPr>
          <p:nvPr>
            <p:ph type="dt" sz="half" idx="10"/>
          </p:nvPr>
        </p:nvSpPr>
        <p:spPr/>
        <p:txBody>
          <a:bodyPr/>
          <a:lstStyle/>
          <a:p>
            <a:pPr>
              <a:defRPr/>
            </a:pPr>
            <a:fld id="{D49D0962-0127-407F-9D05-790FBABCAB45}" type="datetime1">
              <a:rPr lang="en-US" smtClean="0"/>
              <a:t>10/10/2019</a:t>
            </a:fld>
            <a:endParaRPr lang="en-US"/>
          </a:p>
        </p:txBody>
      </p:sp>
      <p:pic>
        <p:nvPicPr>
          <p:cNvPr id="9" name="Picture 8">
            <a:extLst>
              <a:ext uri="{FF2B5EF4-FFF2-40B4-BE49-F238E27FC236}">
                <a16:creationId xmlns:a16="http://schemas.microsoft.com/office/drawing/2014/main" id="{83D77972-C42A-4511-AE74-13ABC9299467}"/>
              </a:ext>
            </a:extLst>
          </p:cNvPr>
          <p:cNvPicPr>
            <a:picLocks noChangeAspect="1"/>
          </p:cNvPicPr>
          <p:nvPr/>
        </p:nvPicPr>
        <p:blipFill>
          <a:blip r:embed="rId8"/>
          <a:stretch>
            <a:fillRect/>
          </a:stretch>
        </p:blipFill>
        <p:spPr>
          <a:xfrm>
            <a:off x="762000" y="2743200"/>
            <a:ext cx="4986338" cy="1938079"/>
          </a:xfrm>
          <a:prstGeom prst="rect">
            <a:avLst/>
          </a:prstGeom>
        </p:spPr>
      </p:pic>
    </p:spTree>
    <p:extLst>
      <p:ext uri="{BB962C8B-B14F-4D97-AF65-F5344CB8AC3E}">
        <p14:creationId xmlns:p14="http://schemas.microsoft.com/office/powerpoint/2010/main" val="1508670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UT Sans" panose="00000500000000000000" pitchFamily="50" charset="0"/>
              </a:rPr>
              <a:t>Influen</a:t>
            </a:r>
            <a:r>
              <a:rPr lang="ro-RO" sz="3200">
                <a:latin typeface="UT Sans" panose="00000500000000000000" pitchFamily="50" charset="0"/>
              </a:rPr>
              <a:t>ț</a:t>
            </a:r>
            <a:r>
              <a:rPr lang="en-US" sz="3200">
                <a:latin typeface="UT Sans" panose="00000500000000000000" pitchFamily="50" charset="0"/>
              </a:rPr>
              <a:t>a temperaturii</a:t>
            </a:r>
          </a:p>
        </p:txBody>
      </p:sp>
      <p:sp>
        <p:nvSpPr>
          <p:cNvPr id="3" name="Content Placeholder 2"/>
          <p:cNvSpPr>
            <a:spLocks noGrp="1"/>
          </p:cNvSpPr>
          <p:nvPr>
            <p:ph idx="1"/>
          </p:nvPr>
        </p:nvSpPr>
        <p:spPr/>
        <p:txBody>
          <a:bodyPr/>
          <a:lstStyle/>
          <a:p>
            <a:r>
              <a:rPr lang="ro-RO" sz="2200">
                <a:latin typeface="UT Sans" panose="00000500000000000000" pitchFamily="50" charset="0"/>
              </a:rPr>
              <a:t>Temperatura diodelor se modifică atât ca urmare a variației temperaturii mediului cât şi ca urmare a pierderilor prin efect Joule datorită puterii disipate.</a:t>
            </a:r>
          </a:p>
          <a:p>
            <a:r>
              <a:rPr lang="ro-RO" sz="2200">
                <a:latin typeface="UT Sans" panose="00000500000000000000" pitchFamily="50" charset="0"/>
              </a:rPr>
              <a:t>La o joncțiune pn din siliciu</a:t>
            </a:r>
          </a:p>
          <a:p>
            <a:pPr lvl="1"/>
            <a:r>
              <a:rPr lang="ro-RO">
                <a:latin typeface="UT Sans" panose="00000500000000000000" pitchFamily="50" charset="0"/>
              </a:rPr>
              <a:t>la o creștere a temperaturii cu 10</a:t>
            </a:r>
            <a:r>
              <a:rPr lang="ro-RO">
                <a:latin typeface="UT Sans" panose="00000500000000000000" pitchFamily="50" charset="0"/>
                <a:sym typeface="Symbol" pitchFamily="18" charset="2"/>
              </a:rPr>
              <a:t>C, curentul invers de saturație crește de 4,46 ori;</a:t>
            </a:r>
          </a:p>
          <a:p>
            <a:pPr lvl="1"/>
            <a:r>
              <a:rPr lang="ro-RO">
                <a:latin typeface="UT Sans" panose="00000500000000000000" pitchFamily="50" charset="0"/>
              </a:rPr>
              <a:t>la o creștere a temperaturii cu 10</a:t>
            </a:r>
            <a:r>
              <a:rPr lang="ro-RO">
                <a:latin typeface="UT Sans" panose="00000500000000000000" pitchFamily="50" charset="0"/>
                <a:sym typeface="Symbol" pitchFamily="18" charset="2"/>
              </a:rPr>
              <a:t>C, tensiune</a:t>
            </a:r>
            <a:r>
              <a:rPr lang="en-US">
                <a:latin typeface="UT Sans" panose="00000500000000000000" pitchFamily="50" charset="0"/>
                <a:sym typeface="Symbol" pitchFamily="18" charset="2"/>
              </a:rPr>
              <a:t>a</a:t>
            </a:r>
            <a:r>
              <a:rPr lang="ro-RO">
                <a:latin typeface="UT Sans" panose="00000500000000000000" pitchFamily="50" charset="0"/>
                <a:sym typeface="Symbol" pitchFamily="18" charset="2"/>
              </a:rPr>
              <a:t> de polarizare directă scade cu 17,3 mV.</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28</a:t>
            </a:fld>
            <a:endParaRPr lang="en-US"/>
          </a:p>
        </p:txBody>
      </p:sp>
      <p:sp>
        <p:nvSpPr>
          <p:cNvPr id="6" name="Date Placeholder 5">
            <a:extLst>
              <a:ext uri="{FF2B5EF4-FFF2-40B4-BE49-F238E27FC236}">
                <a16:creationId xmlns:a16="http://schemas.microsoft.com/office/drawing/2014/main" id="{EC16FEA0-F6D7-4525-8B7F-F71B7EFB8428}"/>
              </a:ext>
            </a:extLst>
          </p:cNvPr>
          <p:cNvSpPr>
            <a:spLocks noGrp="1"/>
          </p:cNvSpPr>
          <p:nvPr>
            <p:ph type="dt" sz="half" idx="10"/>
          </p:nvPr>
        </p:nvSpPr>
        <p:spPr/>
        <p:txBody>
          <a:bodyPr/>
          <a:lstStyle/>
          <a:p>
            <a:pPr>
              <a:defRPr/>
            </a:pPr>
            <a:fld id="{2FB45456-090D-4636-82F4-9663A2E0BDFE}" type="datetime1">
              <a:rPr lang="en-US" smtClean="0"/>
              <a:t>10/10/2019</a:t>
            </a:fld>
            <a:endParaRPr lang="en-US"/>
          </a:p>
        </p:txBody>
      </p:sp>
      <p:pic>
        <p:nvPicPr>
          <p:cNvPr id="8" name="Picture 7">
            <a:extLst>
              <a:ext uri="{FF2B5EF4-FFF2-40B4-BE49-F238E27FC236}">
                <a16:creationId xmlns:a16="http://schemas.microsoft.com/office/drawing/2014/main" id="{696E06E9-1630-4263-A744-75B4E0721F5D}"/>
              </a:ext>
            </a:extLst>
          </p:cNvPr>
          <p:cNvPicPr>
            <a:picLocks noChangeAspect="1"/>
          </p:cNvPicPr>
          <p:nvPr/>
        </p:nvPicPr>
        <p:blipFill>
          <a:blip r:embed="rId2"/>
          <a:stretch>
            <a:fillRect/>
          </a:stretch>
        </p:blipFill>
        <p:spPr>
          <a:xfrm>
            <a:off x="2287152" y="4494254"/>
            <a:ext cx="4569696" cy="2308136"/>
          </a:xfrm>
          <a:prstGeom prst="rect">
            <a:avLst/>
          </a:prstGeom>
        </p:spPr>
      </p:pic>
    </p:spTree>
    <p:extLst>
      <p:ext uri="{BB962C8B-B14F-4D97-AF65-F5344CB8AC3E}">
        <p14:creationId xmlns:p14="http://schemas.microsoft.com/office/powerpoint/2010/main" val="2336733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Punctul static de funcționare</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ro-RO">
                <a:latin typeface="UT Sans" panose="00000500000000000000" pitchFamily="50" charset="0"/>
              </a:rPr>
              <a:t>O diodă poate funcționa în 2 regimuri diferite şi anume în conducție directă, respectiv inversă.</a:t>
            </a:r>
          </a:p>
          <a:p>
            <a:r>
              <a:rPr lang="ro-RO">
                <a:latin typeface="UT Sans" panose="00000500000000000000" pitchFamily="50" charset="0"/>
              </a:rPr>
              <a:t>Prin noțiunea de polarizare a unei diode se înțelege stabilirea tipului de conducție în curent continuu.</a:t>
            </a:r>
          </a:p>
          <a:p>
            <a:r>
              <a:rPr lang="ro-RO">
                <a:latin typeface="UT Sans" panose="00000500000000000000" pitchFamily="50" charset="0"/>
              </a:rPr>
              <a:t>Astfel, dacă dioda funcționează în curent continuu în conducție directă, se spune că aceasta este polarizată direct.</a:t>
            </a:r>
          </a:p>
          <a:p>
            <a:r>
              <a:rPr lang="ro-RO">
                <a:latin typeface="UT Sans" panose="00000500000000000000" pitchFamily="50" charset="0"/>
              </a:rPr>
              <a:t>Analog, dacă dioda funcționează în curent continuu în conducție inversă, se spune că aceasta este polarizată invers.</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29</a:t>
            </a:fld>
            <a:endParaRPr lang="en-US"/>
          </a:p>
        </p:txBody>
      </p:sp>
      <p:sp>
        <p:nvSpPr>
          <p:cNvPr id="6" name="Date Placeholder 5">
            <a:extLst>
              <a:ext uri="{FF2B5EF4-FFF2-40B4-BE49-F238E27FC236}">
                <a16:creationId xmlns:a16="http://schemas.microsoft.com/office/drawing/2014/main" id="{6BD1EC8A-4108-4B33-B548-EB66763DB4E4}"/>
              </a:ext>
            </a:extLst>
          </p:cNvPr>
          <p:cNvSpPr>
            <a:spLocks noGrp="1"/>
          </p:cNvSpPr>
          <p:nvPr>
            <p:ph type="dt" sz="half" idx="10"/>
          </p:nvPr>
        </p:nvSpPr>
        <p:spPr/>
        <p:txBody>
          <a:bodyPr/>
          <a:lstStyle/>
          <a:p>
            <a:pPr>
              <a:defRPr/>
            </a:pPr>
            <a:fld id="{C5FAB4EA-FAC8-48C6-83B0-387843346804}" type="datetime1">
              <a:rPr lang="en-US" smtClean="0"/>
              <a:t>10/10/2019</a:t>
            </a:fld>
            <a:endParaRPr lang="en-US"/>
          </a:p>
        </p:txBody>
      </p:sp>
    </p:spTree>
    <p:extLst>
      <p:ext uri="{BB962C8B-B14F-4D97-AF65-F5344CB8AC3E}">
        <p14:creationId xmlns:p14="http://schemas.microsoft.com/office/powerpoint/2010/main" val="351852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Autofit/>
          </a:bodyPr>
          <a:lstStyle/>
          <a:p>
            <a:pPr eaLnBrk="1" fontAlgn="auto" hangingPunct="1">
              <a:spcAft>
                <a:spcPts val="0"/>
              </a:spcAft>
              <a:defRPr/>
            </a:pPr>
            <a:r>
              <a:rPr lang="ro-RO" sz="3200">
                <a:latin typeface="UT Sans" panose="00000500000000000000" pitchFamily="50" charset="0"/>
              </a:rPr>
              <a:t>Joncțiunea pn</a:t>
            </a:r>
            <a:br>
              <a:rPr lang="ro-RO" sz="3200">
                <a:latin typeface="UT Sans" panose="00000500000000000000" pitchFamily="50" charset="0"/>
              </a:rPr>
            </a:br>
            <a:r>
              <a:rPr lang="ro-RO" sz="2800">
                <a:latin typeface="UT Sans" panose="00000500000000000000" pitchFamily="50" charset="0"/>
              </a:rPr>
              <a:t>Structura de bază</a:t>
            </a:r>
            <a:endParaRPr lang="en-US" sz="3200">
              <a:latin typeface="UT Sans" panose="00000500000000000000" pitchFamily="50" charset="0"/>
            </a:endParaRPr>
          </a:p>
        </p:txBody>
      </p:sp>
      <p:sp>
        <p:nvSpPr>
          <p:cNvPr id="23558" name="Rectangle 3"/>
          <p:cNvSpPr>
            <a:spLocks noGrp="1" noChangeArrowheads="1"/>
          </p:cNvSpPr>
          <p:nvPr>
            <p:ph idx="1"/>
          </p:nvPr>
        </p:nvSpPr>
        <p:spPr/>
        <p:txBody>
          <a:bodyPr rtlCol="0">
            <a:normAutofit/>
          </a:bodyPr>
          <a:lstStyle/>
          <a:p>
            <a:pPr>
              <a:spcBef>
                <a:spcPts val="580"/>
              </a:spcBef>
              <a:defRPr/>
            </a:pPr>
            <a:r>
              <a:rPr lang="ro-RO" sz="2400">
                <a:latin typeface="UT Sans" panose="00000500000000000000" pitchFamily="50" charset="0"/>
              </a:rPr>
              <a:t>Joncțiunea pn este un </a:t>
            </a:r>
            <a:r>
              <a:rPr lang="ro-RO" sz="2400" u="sng">
                <a:latin typeface="UT Sans" panose="00000500000000000000" pitchFamily="50" charset="0"/>
              </a:rPr>
              <a:t>monocristal semiconductor</a:t>
            </a:r>
            <a:r>
              <a:rPr lang="ro-RO" sz="2400">
                <a:latin typeface="UT Sans" panose="00000500000000000000" pitchFamily="50" charset="0"/>
              </a:rPr>
              <a:t> în care, prin procedee tehnologice speciale (difuzie, implantare ionică), o regiune este dopată cu impurități acceptoare, alcătuind </a:t>
            </a:r>
            <a:r>
              <a:rPr lang="ro-RO" sz="2400" u="sng">
                <a:solidFill>
                  <a:srgbClr val="FF0000"/>
                </a:solidFill>
                <a:latin typeface="UT Sans" panose="00000500000000000000" pitchFamily="50" charset="0"/>
              </a:rPr>
              <a:t>zona de tip </a:t>
            </a:r>
            <a:r>
              <a:rPr lang="ro-RO" sz="2400" b="1" u="sng">
                <a:solidFill>
                  <a:srgbClr val="FF0000"/>
                </a:solidFill>
                <a:latin typeface="UT Sans" panose="00000500000000000000" pitchFamily="50" charset="0"/>
              </a:rPr>
              <a:t>p</a:t>
            </a:r>
            <a:r>
              <a:rPr lang="ro-RO" sz="2400">
                <a:latin typeface="UT Sans" panose="00000500000000000000" pitchFamily="50" charset="0"/>
              </a:rPr>
              <a:t>, iar cealaltă regiune este dopată cu impurități donoare, formând </a:t>
            </a:r>
            <a:r>
              <a:rPr lang="ro-RO" sz="2400" u="sng">
                <a:solidFill>
                  <a:srgbClr val="0070C0"/>
                </a:solidFill>
                <a:latin typeface="UT Sans" panose="00000500000000000000" pitchFamily="50" charset="0"/>
              </a:rPr>
              <a:t>zona de tip </a:t>
            </a:r>
            <a:r>
              <a:rPr lang="ro-RO" sz="2400" b="1" u="sng">
                <a:solidFill>
                  <a:srgbClr val="0070C0"/>
                </a:solidFill>
                <a:latin typeface="UT Sans" panose="00000500000000000000" pitchFamily="50" charset="0"/>
              </a:rPr>
              <a:t>n</a:t>
            </a:r>
            <a:r>
              <a:rPr lang="ro-RO" sz="2400">
                <a:solidFill>
                  <a:srgbClr val="002060"/>
                </a:solidFill>
                <a:latin typeface="UT Sans" panose="00000500000000000000" pitchFamily="50" charset="0"/>
              </a:rPr>
              <a:t>.</a:t>
            </a:r>
          </a:p>
          <a:p>
            <a:pPr marL="274320" indent="-274320" eaLnBrk="1" fontAlgn="auto" hangingPunct="1">
              <a:spcBef>
                <a:spcPts val="580"/>
              </a:spcBef>
              <a:spcAft>
                <a:spcPts val="0"/>
              </a:spcAft>
              <a:buFont typeface="Wingdings 2"/>
              <a:buChar char=""/>
              <a:defRPr/>
            </a:pPr>
            <a:endParaRPr lang="ro-RO" sz="2000">
              <a:latin typeface="UT Sans" panose="00000500000000000000" pitchFamily="50" charset="0"/>
            </a:endParaRPr>
          </a:p>
          <a:p>
            <a:pPr marL="274320" indent="-274320" eaLnBrk="1" fontAlgn="auto" hangingPunct="1">
              <a:spcBef>
                <a:spcPts val="580"/>
              </a:spcBef>
              <a:spcAft>
                <a:spcPts val="0"/>
              </a:spcAft>
              <a:buFont typeface="Wingdings 2"/>
              <a:buChar char=""/>
              <a:defRPr/>
            </a:pPr>
            <a:endParaRPr lang="ro-RO" sz="2000">
              <a:latin typeface="UT Sans" panose="00000500000000000000" pitchFamily="50" charset="0"/>
            </a:endParaRPr>
          </a:p>
          <a:p>
            <a:pPr marL="274320" indent="-274320" eaLnBrk="1" fontAlgn="auto" hangingPunct="1">
              <a:spcBef>
                <a:spcPts val="580"/>
              </a:spcBef>
              <a:spcAft>
                <a:spcPts val="0"/>
              </a:spcAft>
              <a:buFont typeface="Wingdings 2"/>
              <a:buChar char=""/>
              <a:defRPr/>
            </a:pPr>
            <a:endParaRPr lang="ro-RO" sz="2000">
              <a:latin typeface="UT Sans" panose="00000500000000000000" pitchFamily="50" charset="0"/>
            </a:endParaRPr>
          </a:p>
          <a:p>
            <a:pPr marL="274320" indent="-274320" eaLnBrk="1" fontAlgn="auto" hangingPunct="1">
              <a:spcBef>
                <a:spcPts val="580"/>
              </a:spcBef>
              <a:spcAft>
                <a:spcPts val="0"/>
              </a:spcAft>
              <a:buFont typeface="Wingdings 2"/>
              <a:buChar char=""/>
              <a:defRPr/>
            </a:pPr>
            <a:endParaRPr lang="ro-RO" sz="2000">
              <a:latin typeface="UT Sans" panose="00000500000000000000" pitchFamily="50" charset="0"/>
            </a:endParaRPr>
          </a:p>
          <a:p>
            <a:pPr marL="274320" indent="-274320" eaLnBrk="1" fontAlgn="auto" hangingPunct="1">
              <a:spcBef>
                <a:spcPts val="580"/>
              </a:spcBef>
              <a:spcAft>
                <a:spcPts val="0"/>
              </a:spcAft>
              <a:buFont typeface="Wingdings 2"/>
              <a:buChar char=""/>
              <a:defRPr/>
            </a:pPr>
            <a:endParaRPr lang="ro-RO" sz="2000">
              <a:latin typeface="UT Sans" panose="00000500000000000000" pitchFamily="50" charset="0"/>
            </a:endParaRPr>
          </a:p>
          <a:p>
            <a:pPr marL="274320" indent="-274320" eaLnBrk="1" fontAlgn="auto" hangingPunct="1">
              <a:spcBef>
                <a:spcPts val="580"/>
              </a:spcBef>
              <a:spcAft>
                <a:spcPts val="0"/>
              </a:spcAft>
              <a:buFont typeface="Wingdings 2"/>
              <a:buChar char=""/>
              <a:defRPr/>
            </a:pPr>
            <a:endParaRPr lang="ro-RO" sz="2000">
              <a:latin typeface="UT Sans" panose="00000500000000000000" pitchFamily="50" charset="0"/>
            </a:endParaRPr>
          </a:p>
          <a:p>
            <a:pPr marL="274320" indent="-274320" eaLnBrk="1" fontAlgn="auto" hangingPunct="1">
              <a:spcBef>
                <a:spcPts val="580"/>
              </a:spcBef>
              <a:spcAft>
                <a:spcPts val="0"/>
              </a:spcAft>
              <a:buFont typeface="Wingdings 2"/>
              <a:buNone/>
              <a:defRPr/>
            </a:pPr>
            <a:r>
              <a:rPr lang="en-US" sz="2000">
                <a:latin typeface="UT Sans" panose="00000500000000000000" pitchFamily="50" charset="0"/>
              </a:rPr>
              <a:t>	</a:t>
            </a:r>
            <a:r>
              <a:rPr lang="ro-RO" sz="2000">
                <a:latin typeface="UT Sans" panose="00000500000000000000" pitchFamily="50" charset="0"/>
              </a:rPr>
              <a:t>W = lățimea regiunii de sarcină spațială (</a:t>
            </a:r>
            <a:r>
              <a:rPr lang="ro-RO" sz="2000" b="1">
                <a:latin typeface="UT Sans" panose="00000500000000000000" pitchFamily="50" charset="0"/>
              </a:rPr>
              <a:t>W</a:t>
            </a:r>
            <a:r>
              <a:rPr lang="ro-RO" sz="2000">
                <a:latin typeface="UT Sans" panose="00000500000000000000" pitchFamily="50" charset="0"/>
              </a:rPr>
              <a:t>idth)</a:t>
            </a:r>
          </a:p>
        </p:txBody>
      </p:sp>
      <p:sp>
        <p:nvSpPr>
          <p:cNvPr id="24580" name="Footer Placeholder 28"/>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24581"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0F2F231D-A35F-4AC3-8495-A878B8D72DF0}" type="slidenum">
              <a:rPr lang="en-US" smtClean="0"/>
              <a:pPr>
                <a:defRPr/>
              </a:pPr>
              <a:t>3</a:t>
            </a:fld>
            <a:endParaRPr lang="en-US"/>
          </a:p>
        </p:txBody>
      </p:sp>
      <p:sp>
        <p:nvSpPr>
          <p:cNvPr id="2458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8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8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3657600"/>
            <a:ext cx="74390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4803A2D2-8B89-4596-B21E-2C29D1D610CB}"/>
              </a:ext>
            </a:extLst>
          </p:cNvPr>
          <p:cNvSpPr>
            <a:spLocks noGrp="1"/>
          </p:cNvSpPr>
          <p:nvPr>
            <p:ph type="dt" sz="half" idx="10"/>
          </p:nvPr>
        </p:nvSpPr>
        <p:spPr/>
        <p:txBody>
          <a:bodyPr/>
          <a:lstStyle/>
          <a:p>
            <a:pPr>
              <a:defRPr/>
            </a:pPr>
            <a:fld id="{83E51187-C5C1-4CED-A6AD-7A187E131860}" type="datetime1">
              <a:rPr lang="en-US" smtClean="0"/>
              <a:t>10/10/2019</a:t>
            </a:fld>
            <a:endParaRPr lang="en-US"/>
          </a:p>
        </p:txBody>
      </p:sp>
    </p:spTree>
    <p:extLst>
      <p:ext uri="{BB962C8B-B14F-4D97-AF65-F5344CB8AC3E}">
        <p14:creationId xmlns:p14="http://schemas.microsoft.com/office/powerpoint/2010/main" val="88149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Punctul static de funcționare</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ro-RO">
                <a:latin typeface="UT Sans" panose="00000500000000000000" pitchFamily="50" charset="0"/>
              </a:rPr>
              <a:t>Funcționarea în curent continuu a unei diode este complet caracterizată de către valoarea curentului continuu care trece prin acesta şi de tensiunea continuă între terminalele diodei.</a:t>
            </a:r>
          </a:p>
          <a:p>
            <a:r>
              <a:rPr lang="ro-RO">
                <a:latin typeface="UT Sans" panose="00000500000000000000" pitchFamily="50" charset="0"/>
              </a:rPr>
              <a:t>Perechea de mărimi electrice compusă din curentul continuu prin diodă şi de tensiunea continuă pe diodă se numeşte </a:t>
            </a:r>
            <a:r>
              <a:rPr lang="ro-RO">
                <a:solidFill>
                  <a:srgbClr val="C00000"/>
                </a:solidFill>
                <a:latin typeface="UT Sans Medium" panose="00000500000000000000" pitchFamily="50" charset="0"/>
              </a:rPr>
              <a:t>Punct Static de Funcționare</a:t>
            </a:r>
            <a:r>
              <a:rPr lang="ro-RO">
                <a:latin typeface="UT Sans" panose="00000500000000000000" pitchFamily="50" charset="0"/>
              </a:rPr>
              <a:t>, prescurtat </a:t>
            </a:r>
            <a:r>
              <a:rPr lang="ro-RO">
                <a:solidFill>
                  <a:srgbClr val="0070C0"/>
                </a:solidFill>
                <a:latin typeface="UT Sans Medium" panose="00000500000000000000" pitchFamily="50" charset="0"/>
              </a:rPr>
              <a:t>PSF</a:t>
            </a:r>
            <a:r>
              <a:rPr lang="ro-RO">
                <a:latin typeface="UT Sans" panose="00000500000000000000" pitchFamily="50" charset="0"/>
              </a:rPr>
              <a:t>.</a:t>
            </a:r>
            <a:endParaRPr lang="en-US">
              <a:latin typeface="UT Sans" panose="00000500000000000000" pitchFamily="50" charset="0"/>
            </a:endParaRPr>
          </a:p>
          <a:p>
            <a:r>
              <a:rPr lang="ro-RO">
                <a:latin typeface="UT Sans" panose="00000500000000000000" pitchFamily="50" charset="0"/>
              </a:rPr>
              <a:t>PSF-ul furnizează întotdeauna informații despre regimul în care funcționează dioda.</a:t>
            </a:r>
          </a:p>
          <a:p>
            <a:r>
              <a:rPr lang="ro-RO">
                <a:latin typeface="UT Sans" panose="00000500000000000000" pitchFamily="50" charset="0"/>
              </a:rPr>
              <a:t>PSF-ul poate fi determinat:</a:t>
            </a:r>
          </a:p>
          <a:p>
            <a:pPr lvl="1"/>
            <a:r>
              <a:rPr lang="ro-RO">
                <a:latin typeface="UT Sans" panose="00000500000000000000" pitchFamily="50" charset="0"/>
              </a:rPr>
              <a:t>grafic</a:t>
            </a:r>
          </a:p>
          <a:p>
            <a:pPr lvl="1"/>
            <a:r>
              <a:rPr lang="ro-RO">
                <a:latin typeface="UT Sans" panose="00000500000000000000" pitchFamily="50" charset="0"/>
              </a:rPr>
              <a:t>analitic</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30</a:t>
            </a:fld>
            <a:endParaRPr lang="en-US"/>
          </a:p>
        </p:txBody>
      </p:sp>
      <p:sp>
        <p:nvSpPr>
          <p:cNvPr id="6" name="Date Placeholder 5">
            <a:extLst>
              <a:ext uri="{FF2B5EF4-FFF2-40B4-BE49-F238E27FC236}">
                <a16:creationId xmlns:a16="http://schemas.microsoft.com/office/drawing/2014/main" id="{AEB299C7-6EFA-4EAF-8D3D-BBCC1B3F2563}"/>
              </a:ext>
            </a:extLst>
          </p:cNvPr>
          <p:cNvSpPr>
            <a:spLocks noGrp="1"/>
          </p:cNvSpPr>
          <p:nvPr>
            <p:ph type="dt" sz="half" idx="10"/>
          </p:nvPr>
        </p:nvSpPr>
        <p:spPr/>
        <p:txBody>
          <a:bodyPr/>
          <a:lstStyle/>
          <a:p>
            <a:pPr>
              <a:defRPr/>
            </a:pPr>
            <a:fld id="{796B1D2D-FC85-4DA6-9278-78B1F6F852FF}" type="datetime1">
              <a:rPr lang="en-US" smtClean="0"/>
              <a:t>10/10/2019</a:t>
            </a:fld>
            <a:endParaRPr lang="en-US"/>
          </a:p>
        </p:txBody>
      </p:sp>
    </p:spTree>
    <p:extLst>
      <p:ext uri="{BB962C8B-B14F-4D97-AF65-F5344CB8AC3E}">
        <p14:creationId xmlns:p14="http://schemas.microsoft.com/office/powerpoint/2010/main" val="3984055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PSF determinat grafic</a:t>
            </a:r>
            <a:endParaRPr lang="en-US" sz="32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Se presupune circuitul din figură</a:t>
            </a: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Aplicând T II K, se obține relația </a:t>
            </a:r>
            <a:r>
              <a:rPr lang="ro-RO">
                <a:solidFill>
                  <a:srgbClr val="0070C0"/>
                </a:solidFill>
                <a:latin typeface="UT Sans Medium" panose="00000500000000000000" pitchFamily="50" charset="0"/>
              </a:rPr>
              <a:t>E</a:t>
            </a:r>
            <a:r>
              <a:rPr lang="ro-RO" baseline="-25000">
                <a:solidFill>
                  <a:srgbClr val="0070C0"/>
                </a:solidFill>
                <a:latin typeface="UT Sans Medium" panose="00000500000000000000" pitchFamily="50" charset="0"/>
              </a:rPr>
              <a:t>1</a:t>
            </a:r>
            <a:r>
              <a:rPr lang="ro-RO">
                <a:solidFill>
                  <a:srgbClr val="0070C0"/>
                </a:solidFill>
                <a:latin typeface="UT Sans Medium" panose="00000500000000000000" pitchFamily="50" charset="0"/>
              </a:rPr>
              <a:t>=i</a:t>
            </a:r>
            <a:r>
              <a:rPr lang="ro-RO" baseline="-25000">
                <a:solidFill>
                  <a:srgbClr val="0070C0"/>
                </a:solidFill>
                <a:latin typeface="UT Sans Medium" panose="00000500000000000000" pitchFamily="50" charset="0"/>
              </a:rPr>
              <a:t>A</a:t>
            </a:r>
            <a:r>
              <a:rPr lang="ro-RO">
                <a:solidFill>
                  <a:srgbClr val="0070C0"/>
                </a:solidFill>
                <a:latin typeface="UT Sans Medium" panose="00000500000000000000" pitchFamily="50" charset="0"/>
              </a:rPr>
              <a:t>R</a:t>
            </a:r>
            <a:r>
              <a:rPr lang="ro-RO" baseline="-25000">
                <a:solidFill>
                  <a:srgbClr val="0070C0"/>
                </a:solidFill>
                <a:latin typeface="UT Sans Medium" panose="00000500000000000000" pitchFamily="50" charset="0"/>
              </a:rPr>
              <a:t>1</a:t>
            </a:r>
            <a:r>
              <a:rPr lang="ro-RO">
                <a:solidFill>
                  <a:srgbClr val="0070C0"/>
                </a:solidFill>
                <a:latin typeface="UT Sans Medium" panose="00000500000000000000" pitchFamily="50" charset="0"/>
              </a:rPr>
              <a:t>+u</a:t>
            </a:r>
            <a:r>
              <a:rPr lang="ro-RO" baseline="-25000">
                <a:solidFill>
                  <a:srgbClr val="0070C0"/>
                </a:solidFill>
                <a:latin typeface="UT Sans Medium" panose="00000500000000000000" pitchFamily="50" charset="0"/>
              </a:rPr>
              <a:t>A</a:t>
            </a:r>
            <a:r>
              <a:rPr lang="ro-RO">
                <a:latin typeface="UT Sans" panose="00000500000000000000" pitchFamily="50" charset="0"/>
              </a:rPr>
              <a:t>, care în planul </a:t>
            </a:r>
            <a:r>
              <a:rPr lang="ro-RO">
                <a:solidFill>
                  <a:srgbClr val="0070C0"/>
                </a:solidFill>
                <a:latin typeface="UT Sans Medium" panose="00000500000000000000" pitchFamily="50" charset="0"/>
              </a:rPr>
              <a:t>i</a:t>
            </a:r>
            <a:r>
              <a:rPr lang="ro-RO" baseline="-25000">
                <a:solidFill>
                  <a:srgbClr val="0070C0"/>
                </a:solidFill>
                <a:latin typeface="UT Sans Medium" panose="00000500000000000000" pitchFamily="50" charset="0"/>
              </a:rPr>
              <a:t>A</a:t>
            </a:r>
            <a:r>
              <a:rPr lang="ro-RO">
                <a:solidFill>
                  <a:srgbClr val="0070C0"/>
                </a:solidFill>
                <a:latin typeface="UT Sans Medium" panose="00000500000000000000" pitchFamily="50" charset="0"/>
              </a:rPr>
              <a:t>(u</a:t>
            </a:r>
            <a:r>
              <a:rPr lang="ro-RO" baseline="-25000">
                <a:solidFill>
                  <a:srgbClr val="0070C0"/>
                </a:solidFill>
                <a:latin typeface="UT Sans Medium" panose="00000500000000000000" pitchFamily="50" charset="0"/>
              </a:rPr>
              <a:t>A</a:t>
            </a:r>
            <a:r>
              <a:rPr lang="ro-RO">
                <a:solidFill>
                  <a:srgbClr val="0070C0"/>
                </a:solidFill>
                <a:latin typeface="UT Sans Medium" panose="00000500000000000000" pitchFamily="50" charset="0"/>
              </a:rPr>
              <a:t>)</a:t>
            </a:r>
            <a:r>
              <a:rPr lang="ro-RO">
                <a:latin typeface="UT Sans" panose="00000500000000000000" pitchFamily="50" charset="0"/>
              </a:rPr>
              <a:t> reprezintă ecuația unei drepte, numită </a:t>
            </a:r>
            <a:r>
              <a:rPr lang="ro-RO">
                <a:solidFill>
                  <a:srgbClr val="C00000"/>
                </a:solidFill>
                <a:latin typeface="UT Sans Medium" panose="00000500000000000000" pitchFamily="50" charset="0"/>
              </a:rPr>
              <a:t>dreapta de sarcină</a:t>
            </a:r>
            <a:r>
              <a:rPr lang="ro-RO">
                <a:latin typeface="UT Sans" panose="00000500000000000000" pitchFamily="50" charset="0"/>
              </a:rPr>
              <a:t>.</a:t>
            </a:r>
          </a:p>
          <a:p>
            <a:r>
              <a:rPr lang="ro-RO">
                <a:latin typeface="UT Sans" panose="00000500000000000000" pitchFamily="50" charset="0"/>
              </a:rPr>
              <a:t>Intersecțiile dreptei de sarcină cu axele sunt:</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31</a:t>
            </a:fld>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209937904"/>
              </p:ext>
            </p:extLst>
          </p:nvPr>
        </p:nvGraphicFramePr>
        <p:xfrm>
          <a:off x="2794000" y="5537200"/>
          <a:ext cx="3581400" cy="1016000"/>
        </p:xfrm>
        <a:graphic>
          <a:graphicData uri="http://schemas.openxmlformats.org/presentationml/2006/ole">
            <mc:AlternateContent xmlns:mc="http://schemas.openxmlformats.org/markup-compatibility/2006">
              <mc:Choice xmlns:v="urn:schemas-microsoft-com:vml" Requires="v">
                <p:oleObj spid="_x0000_s124020" name="Equation" r:id="rId3" imgW="1790640" imgH="507960" progId="Equation.DSMT4">
                  <p:embed/>
                </p:oleObj>
              </mc:Choice>
              <mc:Fallback>
                <p:oleObj name="Equation" r:id="rId3" imgW="1790640" imgH="507960" progId="Equation.DSMT4">
                  <p:embed/>
                  <p:pic>
                    <p:nvPicPr>
                      <p:cNvPr id="0" name=""/>
                      <p:cNvPicPr/>
                      <p:nvPr/>
                    </p:nvPicPr>
                    <p:blipFill>
                      <a:blip r:embed="rId4"/>
                      <a:stretch>
                        <a:fillRect/>
                      </a:stretch>
                    </p:blipFill>
                    <p:spPr>
                      <a:xfrm>
                        <a:off x="2794000" y="5537200"/>
                        <a:ext cx="3581400" cy="1016000"/>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053B4FFF-9ED3-46CF-AC7B-AD911888B4A7}"/>
              </a:ext>
            </a:extLst>
          </p:cNvPr>
          <p:cNvSpPr>
            <a:spLocks noGrp="1"/>
          </p:cNvSpPr>
          <p:nvPr>
            <p:ph type="dt" sz="half" idx="10"/>
          </p:nvPr>
        </p:nvSpPr>
        <p:spPr/>
        <p:txBody>
          <a:bodyPr/>
          <a:lstStyle/>
          <a:p>
            <a:pPr>
              <a:defRPr/>
            </a:pPr>
            <a:fld id="{F8AEF56E-9583-4D26-83B0-B81E353B03B9}" type="datetime1">
              <a:rPr lang="en-US" smtClean="0"/>
              <a:t>10/10/2019</a:t>
            </a:fld>
            <a:endParaRPr lang="en-US"/>
          </a:p>
        </p:txBody>
      </p:sp>
      <p:pic>
        <p:nvPicPr>
          <p:cNvPr id="8" name="Picture 7">
            <a:extLst>
              <a:ext uri="{FF2B5EF4-FFF2-40B4-BE49-F238E27FC236}">
                <a16:creationId xmlns:a16="http://schemas.microsoft.com/office/drawing/2014/main" id="{285CC35F-9B24-4B1A-9107-D2448A9AE761}"/>
              </a:ext>
            </a:extLst>
          </p:cNvPr>
          <p:cNvPicPr>
            <a:picLocks noChangeAspect="1"/>
          </p:cNvPicPr>
          <p:nvPr/>
        </p:nvPicPr>
        <p:blipFill>
          <a:blip r:embed="rId5"/>
          <a:stretch>
            <a:fillRect/>
          </a:stretch>
        </p:blipFill>
        <p:spPr>
          <a:xfrm>
            <a:off x="3663156" y="2209800"/>
            <a:ext cx="1843088" cy="1496311"/>
          </a:xfrm>
          <a:prstGeom prst="rect">
            <a:avLst/>
          </a:prstGeom>
        </p:spPr>
      </p:pic>
    </p:spTree>
    <p:extLst>
      <p:ext uri="{BB962C8B-B14F-4D97-AF65-F5344CB8AC3E}">
        <p14:creationId xmlns:p14="http://schemas.microsoft.com/office/powerpoint/2010/main" val="4015690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PSF determinat grafic</a:t>
            </a:r>
            <a:endParaRPr lang="en-US" sz="32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PSF-ul este în punctul </a:t>
            </a:r>
            <a:r>
              <a:rPr lang="ro-RO">
                <a:solidFill>
                  <a:srgbClr val="FF0000"/>
                </a:solidFill>
                <a:latin typeface="UT Sans Medium" panose="00000500000000000000" pitchFamily="50" charset="0"/>
              </a:rPr>
              <a:t>M</a:t>
            </a:r>
            <a:r>
              <a:rPr lang="ro-RO">
                <a:latin typeface="UT Sans Medium" panose="00000500000000000000" pitchFamily="50" charset="0"/>
              </a:rPr>
              <a:t> (U</a:t>
            </a:r>
            <a:r>
              <a:rPr lang="ro-RO" baseline="-25000">
                <a:latin typeface="UT Sans Medium" panose="00000500000000000000" pitchFamily="50" charset="0"/>
              </a:rPr>
              <a:t>M</a:t>
            </a:r>
            <a:r>
              <a:rPr lang="ro-RO">
                <a:latin typeface="UT Sans Medium" panose="00000500000000000000" pitchFamily="50" charset="0"/>
              </a:rPr>
              <a:t>, I</a:t>
            </a:r>
            <a:r>
              <a:rPr lang="ro-RO" baseline="-25000">
                <a:latin typeface="UT Sans Medium" panose="00000500000000000000" pitchFamily="50" charset="0"/>
              </a:rPr>
              <a:t>M</a:t>
            </a:r>
            <a:r>
              <a:rPr lang="ro-RO">
                <a:latin typeface="UT Sans Medium" panose="00000500000000000000" pitchFamily="50" charset="0"/>
              </a:rPr>
              <a:t>)</a:t>
            </a:r>
            <a:endParaRPr lang="en-US">
              <a:latin typeface="UT Sans Medium"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32</a:t>
            </a:fld>
            <a:endParaRPr lang="en-US"/>
          </a:p>
        </p:txBody>
      </p:sp>
      <p:sp>
        <p:nvSpPr>
          <p:cNvPr id="6" name="Date Placeholder 5">
            <a:extLst>
              <a:ext uri="{FF2B5EF4-FFF2-40B4-BE49-F238E27FC236}">
                <a16:creationId xmlns:a16="http://schemas.microsoft.com/office/drawing/2014/main" id="{1FB14701-632E-4E96-B003-09C7915608FC}"/>
              </a:ext>
            </a:extLst>
          </p:cNvPr>
          <p:cNvSpPr>
            <a:spLocks noGrp="1"/>
          </p:cNvSpPr>
          <p:nvPr>
            <p:ph type="dt" sz="half" idx="10"/>
          </p:nvPr>
        </p:nvSpPr>
        <p:spPr/>
        <p:txBody>
          <a:bodyPr/>
          <a:lstStyle/>
          <a:p>
            <a:pPr>
              <a:defRPr/>
            </a:pPr>
            <a:fld id="{5804F202-D042-4398-8523-42722825F503}" type="datetime1">
              <a:rPr lang="en-US" smtClean="0"/>
              <a:t>10/10/2019</a:t>
            </a:fld>
            <a:endParaRPr lang="en-US"/>
          </a:p>
        </p:txBody>
      </p:sp>
      <p:pic>
        <p:nvPicPr>
          <p:cNvPr id="9" name="Picture 8">
            <a:extLst>
              <a:ext uri="{FF2B5EF4-FFF2-40B4-BE49-F238E27FC236}">
                <a16:creationId xmlns:a16="http://schemas.microsoft.com/office/drawing/2014/main" id="{4772916A-6174-429E-9797-5BC4B2B271A1}"/>
              </a:ext>
            </a:extLst>
          </p:cNvPr>
          <p:cNvPicPr>
            <a:picLocks noChangeAspect="1"/>
          </p:cNvPicPr>
          <p:nvPr/>
        </p:nvPicPr>
        <p:blipFill>
          <a:blip r:embed="rId2"/>
          <a:stretch>
            <a:fillRect/>
          </a:stretch>
        </p:blipFill>
        <p:spPr>
          <a:xfrm>
            <a:off x="457200" y="2266950"/>
            <a:ext cx="8315325" cy="4286250"/>
          </a:xfrm>
          <a:prstGeom prst="rect">
            <a:avLst/>
          </a:prstGeom>
        </p:spPr>
      </p:pic>
      <p:pic>
        <p:nvPicPr>
          <p:cNvPr id="10" name="Picture 9">
            <a:extLst>
              <a:ext uri="{FF2B5EF4-FFF2-40B4-BE49-F238E27FC236}">
                <a16:creationId xmlns:a16="http://schemas.microsoft.com/office/drawing/2014/main" id="{D81CAD1E-21B4-456E-ADD9-96343832145A}"/>
              </a:ext>
            </a:extLst>
          </p:cNvPr>
          <p:cNvPicPr>
            <a:picLocks noChangeAspect="1"/>
          </p:cNvPicPr>
          <p:nvPr/>
        </p:nvPicPr>
        <p:blipFill>
          <a:blip r:embed="rId3"/>
          <a:stretch>
            <a:fillRect/>
          </a:stretch>
        </p:blipFill>
        <p:spPr>
          <a:xfrm>
            <a:off x="7300912" y="381000"/>
            <a:ext cx="1843088" cy="1496311"/>
          </a:xfrm>
          <a:prstGeom prst="rect">
            <a:avLst/>
          </a:prstGeom>
        </p:spPr>
      </p:pic>
    </p:spTree>
    <p:extLst>
      <p:ext uri="{BB962C8B-B14F-4D97-AF65-F5344CB8AC3E}">
        <p14:creationId xmlns:p14="http://schemas.microsoft.com/office/powerpoint/2010/main" val="3131710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PSF determinat analitic</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ro-RO">
                <a:latin typeface="UT Sans" panose="00000500000000000000" pitchFamily="50" charset="0"/>
              </a:rPr>
              <a:t>Mărimile din PSF I</a:t>
            </a:r>
            <a:r>
              <a:rPr lang="ro-RO" baseline="-25000">
                <a:latin typeface="UT Sans" panose="00000500000000000000" pitchFamily="50" charset="0"/>
              </a:rPr>
              <a:t>M</a:t>
            </a:r>
            <a:r>
              <a:rPr lang="ro-RO">
                <a:latin typeface="UT Sans" panose="00000500000000000000" pitchFamily="50" charset="0"/>
              </a:rPr>
              <a:t> şi V</a:t>
            </a:r>
            <a:r>
              <a:rPr lang="ro-RO" baseline="-25000">
                <a:latin typeface="UT Sans" panose="00000500000000000000" pitchFamily="50" charset="0"/>
              </a:rPr>
              <a:t>M</a:t>
            </a:r>
            <a:r>
              <a:rPr lang="ro-RO">
                <a:latin typeface="UT Sans" panose="00000500000000000000" pitchFamily="50" charset="0"/>
              </a:rPr>
              <a:t> se obțin prin rezolvarea sistemului de 2 ecuații format din ecuația de dispozitiv şi ecuația de circuit.</a:t>
            </a:r>
          </a:p>
          <a:p>
            <a:r>
              <a:rPr lang="ro-RO">
                <a:latin typeface="UT Sans" panose="00000500000000000000" pitchFamily="50" charset="0"/>
              </a:rPr>
              <a:t>Pentru exemplul anterior, sistemul este:</a:t>
            </a:r>
          </a:p>
          <a:p>
            <a:endParaRPr lang="en-US">
              <a:latin typeface="UT Sans" panose="00000500000000000000" pitchFamily="50" charset="0"/>
            </a:endParaRPr>
          </a:p>
          <a:p>
            <a:endParaRPr lang="en-US">
              <a:latin typeface="UT Sans" panose="00000500000000000000" pitchFamily="50" charset="0"/>
            </a:endParaRPr>
          </a:p>
          <a:p>
            <a:endParaRPr lang="en-US">
              <a:latin typeface="UT Sans" panose="00000500000000000000" pitchFamily="50" charset="0"/>
            </a:endParaRPr>
          </a:p>
          <a:p>
            <a:r>
              <a:rPr lang="en-US">
                <a:latin typeface="UT Sans" panose="00000500000000000000" pitchFamily="50" charset="0"/>
              </a:rPr>
              <a:t>Rezolvarea sistemului duce la o ecuație transcendentă</a:t>
            </a:r>
            <a:r>
              <a:rPr lang="ro-RO">
                <a:latin typeface="UT Sans" panose="00000500000000000000" pitchFamily="50" charset="0"/>
              </a:rPr>
              <a:t>, </a:t>
            </a:r>
            <a:r>
              <a:rPr lang="en-US">
                <a:latin typeface="UT Sans" panose="00000500000000000000" pitchFamily="50" charset="0"/>
              </a:rPr>
              <a:t>adică o ecuație care nu este algebrică</a:t>
            </a:r>
            <a:r>
              <a:rPr lang="ro-RO">
                <a:latin typeface="UT Sans" panose="00000500000000000000" pitchFamily="50" charset="0"/>
              </a:rPr>
              <a:t>:</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33</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266114760"/>
              </p:ext>
            </p:extLst>
          </p:nvPr>
        </p:nvGraphicFramePr>
        <p:xfrm>
          <a:off x="635000" y="3257550"/>
          <a:ext cx="2305050" cy="1181100"/>
        </p:xfrm>
        <a:graphic>
          <a:graphicData uri="http://schemas.openxmlformats.org/presentationml/2006/ole">
            <mc:AlternateContent xmlns:mc="http://schemas.openxmlformats.org/markup-compatibility/2006">
              <mc:Choice xmlns:v="urn:schemas-microsoft-com:vml" Requires="v">
                <p:oleObj spid="_x0000_s126176" name="Equation" r:id="rId3" imgW="1536480" imgH="787320" progId="Equation.DSMT4">
                  <p:embed/>
                </p:oleObj>
              </mc:Choice>
              <mc:Fallback>
                <p:oleObj name="Equation" r:id="rId3" imgW="1536480" imgH="787320" progId="Equation.DSMT4">
                  <p:embed/>
                  <p:pic>
                    <p:nvPicPr>
                      <p:cNvPr id="0" name=""/>
                      <p:cNvPicPr/>
                      <p:nvPr/>
                    </p:nvPicPr>
                    <p:blipFill>
                      <a:blip r:embed="rId4"/>
                      <a:stretch>
                        <a:fillRect/>
                      </a:stretch>
                    </p:blipFill>
                    <p:spPr>
                      <a:xfrm>
                        <a:off x="635000" y="3257550"/>
                        <a:ext cx="2305050" cy="1181100"/>
                      </a:xfrm>
                      <a:prstGeom prst="rect">
                        <a:avLst/>
                      </a:prstGeom>
                    </p:spPr>
                  </p:pic>
                </p:oleObj>
              </mc:Fallback>
            </mc:AlternateContent>
          </a:graphicData>
        </a:graphic>
      </p:graphicFrame>
      <p:sp>
        <p:nvSpPr>
          <p:cNvPr id="10" name="Rectangle 7"/>
          <p:cNvSpPr>
            <a:spLocks noChangeArrowheads="1"/>
          </p:cNvSpPr>
          <p:nvPr/>
        </p:nvSpPr>
        <p:spPr bwMode="auto">
          <a:xfrm>
            <a:off x="762000" y="586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699730284"/>
              </p:ext>
            </p:extLst>
          </p:nvPr>
        </p:nvGraphicFramePr>
        <p:xfrm>
          <a:off x="708025" y="5467350"/>
          <a:ext cx="2857500" cy="800100"/>
        </p:xfrm>
        <a:graphic>
          <a:graphicData uri="http://schemas.openxmlformats.org/presentationml/2006/ole">
            <mc:AlternateContent xmlns:mc="http://schemas.openxmlformats.org/markup-compatibility/2006">
              <mc:Choice xmlns:v="urn:schemas-microsoft-com:vml" Requires="v">
                <p:oleObj spid="_x0000_s126177" name="Equation" r:id="rId5" imgW="1904760" imgH="533160" progId="Equation.DSMT4">
                  <p:embed/>
                </p:oleObj>
              </mc:Choice>
              <mc:Fallback>
                <p:oleObj name="Equation" r:id="rId5" imgW="1904760" imgH="533160" progId="Equation.DSMT4">
                  <p:embed/>
                  <p:pic>
                    <p:nvPicPr>
                      <p:cNvPr id="0" name="Object 6"/>
                      <p:cNvPicPr>
                        <a:picLocks noChangeAspect="1" noChangeArrowheads="1"/>
                      </p:cNvPicPr>
                      <p:nvPr/>
                    </p:nvPicPr>
                    <p:blipFill>
                      <a:blip r:embed="rId6"/>
                      <a:srcRect/>
                      <a:stretch>
                        <a:fillRect/>
                      </a:stretch>
                    </p:blipFill>
                    <p:spPr bwMode="auto">
                      <a:xfrm>
                        <a:off x="708025" y="5467350"/>
                        <a:ext cx="28575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Date Placeholder 7">
            <a:extLst>
              <a:ext uri="{FF2B5EF4-FFF2-40B4-BE49-F238E27FC236}">
                <a16:creationId xmlns:a16="http://schemas.microsoft.com/office/drawing/2014/main" id="{8A135327-3387-4693-B0A1-3D08E910E8FB}"/>
              </a:ext>
            </a:extLst>
          </p:cNvPr>
          <p:cNvSpPr>
            <a:spLocks noGrp="1"/>
          </p:cNvSpPr>
          <p:nvPr>
            <p:ph type="dt" sz="half" idx="10"/>
          </p:nvPr>
        </p:nvSpPr>
        <p:spPr/>
        <p:txBody>
          <a:bodyPr/>
          <a:lstStyle/>
          <a:p>
            <a:pPr>
              <a:defRPr/>
            </a:pPr>
            <a:fld id="{4B635DEF-5D5E-4E52-A4F9-47FF22F1F0DE}" type="datetime1">
              <a:rPr lang="en-US" smtClean="0"/>
              <a:t>10/10/2019</a:t>
            </a:fld>
            <a:endParaRPr lang="en-US"/>
          </a:p>
        </p:txBody>
      </p:sp>
      <p:pic>
        <p:nvPicPr>
          <p:cNvPr id="12" name="Picture 11">
            <a:extLst>
              <a:ext uri="{FF2B5EF4-FFF2-40B4-BE49-F238E27FC236}">
                <a16:creationId xmlns:a16="http://schemas.microsoft.com/office/drawing/2014/main" id="{3183F6D7-7C9E-4424-A607-DCCFD6CB3331}"/>
              </a:ext>
            </a:extLst>
          </p:cNvPr>
          <p:cNvPicPr>
            <a:picLocks noChangeAspect="1"/>
          </p:cNvPicPr>
          <p:nvPr/>
        </p:nvPicPr>
        <p:blipFill>
          <a:blip r:embed="rId7"/>
          <a:stretch>
            <a:fillRect/>
          </a:stretch>
        </p:blipFill>
        <p:spPr>
          <a:xfrm>
            <a:off x="6622256" y="2680844"/>
            <a:ext cx="1843088" cy="1496311"/>
          </a:xfrm>
          <a:prstGeom prst="rect">
            <a:avLst/>
          </a:prstGeom>
        </p:spPr>
      </p:pic>
    </p:spTree>
    <p:extLst>
      <p:ext uri="{BB962C8B-B14F-4D97-AF65-F5344CB8AC3E}">
        <p14:creationId xmlns:p14="http://schemas.microsoft.com/office/powerpoint/2010/main" val="1410401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PSF determinat analitic</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ro-RO">
                <a:latin typeface="UT Sans" panose="00000500000000000000" pitchFamily="50" charset="0"/>
              </a:rPr>
              <a:t>Metoda analitică de determinare a PSF-ului este</a:t>
            </a:r>
            <a:br>
              <a:rPr lang="ro-RO">
                <a:latin typeface="UT Sans" panose="00000500000000000000" pitchFamily="50" charset="0"/>
              </a:rPr>
            </a:br>
            <a:r>
              <a:rPr lang="ro-RO">
                <a:latin typeface="UT Sans" panose="00000500000000000000" pitchFamily="50" charset="0"/>
              </a:rPr>
              <a:t>o metodă iterativă, bazată pe aproximații succesive:</a:t>
            </a:r>
          </a:p>
          <a:p>
            <a:r>
              <a:rPr lang="en-US">
                <a:solidFill>
                  <a:srgbClr val="0070C0"/>
                </a:solidFill>
                <a:latin typeface="UT Sans Medium" panose="00000500000000000000" pitchFamily="50" charset="0"/>
              </a:rPr>
              <a:t>Pasul 1</a:t>
            </a:r>
            <a:r>
              <a:rPr lang="en-US">
                <a:latin typeface="UT Sans" panose="00000500000000000000" pitchFamily="50" charset="0"/>
              </a:rPr>
              <a:t> - Se consideră o valoare inițială a tensiunii pe diodă şi se determină curentul prin diodă folosind ecuația dreptei de sarcină</a:t>
            </a:r>
            <a:r>
              <a:rPr lang="ro-RO">
                <a:latin typeface="UT Sans" panose="00000500000000000000" pitchFamily="50" charset="0"/>
              </a:rPr>
              <a:t>:</a:t>
            </a:r>
          </a:p>
          <a:p>
            <a:endParaRPr lang="ro-RO">
              <a:latin typeface="UT Sans" panose="00000500000000000000" pitchFamily="50" charset="0"/>
            </a:endParaRPr>
          </a:p>
          <a:p>
            <a:endParaRPr lang="ro-RO">
              <a:latin typeface="UT Sans" panose="00000500000000000000" pitchFamily="50" charset="0"/>
            </a:endParaRPr>
          </a:p>
          <a:p>
            <a:r>
              <a:rPr lang="en-US">
                <a:solidFill>
                  <a:srgbClr val="0070C0"/>
                </a:solidFill>
                <a:latin typeface="UT Sans Medium" panose="00000500000000000000" pitchFamily="50" charset="0"/>
              </a:rPr>
              <a:t>Pasul 2</a:t>
            </a:r>
            <a:r>
              <a:rPr lang="en-US">
                <a:latin typeface="UT Sans" panose="00000500000000000000" pitchFamily="50" charset="0"/>
              </a:rPr>
              <a:t> - Cu valoarea</a:t>
            </a:r>
            <a:r>
              <a:rPr lang="ro-RO">
                <a:latin typeface="UT Sans" panose="00000500000000000000" pitchFamily="50" charset="0"/>
              </a:rPr>
              <a:t> de curent</a:t>
            </a:r>
            <a:r>
              <a:rPr lang="en-US">
                <a:latin typeface="UT Sans" panose="00000500000000000000" pitchFamily="50" charset="0"/>
              </a:rPr>
              <a:t> </a:t>
            </a:r>
            <a:r>
              <a:rPr lang="ro-RO" i="1">
                <a:latin typeface="UT Sans" panose="00000500000000000000" pitchFamily="50" charset="0"/>
              </a:rPr>
              <a:t>I</a:t>
            </a:r>
            <a:r>
              <a:rPr lang="ro-RO" i="1" baseline="-25000">
                <a:latin typeface="UT Sans" panose="00000500000000000000" pitchFamily="50" charset="0"/>
              </a:rPr>
              <a:t>A</a:t>
            </a:r>
            <a:r>
              <a:rPr lang="ro-RO" baseline="30000">
                <a:latin typeface="UT Sans" panose="00000500000000000000" pitchFamily="50" charset="0"/>
              </a:rPr>
              <a:t>(0)</a:t>
            </a:r>
            <a:r>
              <a:rPr lang="ro-RO">
                <a:latin typeface="UT Sans" panose="00000500000000000000" pitchFamily="50" charset="0"/>
              </a:rPr>
              <a:t> </a:t>
            </a:r>
            <a:r>
              <a:rPr lang="en-US">
                <a:latin typeface="UT Sans" panose="00000500000000000000" pitchFamily="50" charset="0"/>
              </a:rPr>
              <a:t>se calculează tensiunea pe diodă din ecuația </a:t>
            </a:r>
            <a:r>
              <a:rPr lang="ro-RO">
                <a:latin typeface="UT Sans" panose="00000500000000000000" pitchFamily="50" charset="0"/>
              </a:rPr>
              <a:t>de dispozitiv</a:t>
            </a:r>
            <a:r>
              <a:rPr lang="en-US">
                <a:latin typeface="UT Sans" panose="00000500000000000000" pitchFamily="50" charset="0"/>
              </a:rPr>
              <a:t>:</a:t>
            </a: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34</a:t>
            </a:fld>
            <a:endParaRPr lang="en-US"/>
          </a:p>
        </p:txBody>
      </p:sp>
      <p:sp>
        <p:nvSpPr>
          <p:cNvPr id="10" name="Rectangle 7"/>
          <p:cNvSpPr>
            <a:spLocks noChangeArrowheads="1"/>
          </p:cNvSpPr>
          <p:nvPr/>
        </p:nvSpPr>
        <p:spPr bwMode="auto">
          <a:xfrm>
            <a:off x="762000" y="586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762000" y="3733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70605883"/>
              </p:ext>
            </p:extLst>
          </p:nvPr>
        </p:nvGraphicFramePr>
        <p:xfrm>
          <a:off x="917575" y="3530600"/>
          <a:ext cx="2463800" cy="965200"/>
        </p:xfrm>
        <a:graphic>
          <a:graphicData uri="http://schemas.openxmlformats.org/presentationml/2006/ole">
            <mc:AlternateContent xmlns:mc="http://schemas.openxmlformats.org/markup-compatibility/2006">
              <mc:Choice xmlns:v="urn:schemas-microsoft-com:vml" Requires="v">
                <p:oleObj spid="_x0000_s127198" name="Equation" r:id="rId3" imgW="1231560" imgH="482400" progId="Equation.DSMT4">
                  <p:embed/>
                </p:oleObj>
              </mc:Choice>
              <mc:Fallback>
                <p:oleObj name="Equation" r:id="rId3" imgW="1231560" imgH="482400" progId="Equation.DSMT4">
                  <p:embed/>
                  <p:pic>
                    <p:nvPicPr>
                      <p:cNvPr id="0" name="Object 1"/>
                      <p:cNvPicPr>
                        <a:picLocks noChangeAspect="1" noChangeArrowheads="1"/>
                      </p:cNvPicPr>
                      <p:nvPr/>
                    </p:nvPicPr>
                    <p:blipFill>
                      <a:blip r:embed="rId4"/>
                      <a:srcRect/>
                      <a:stretch>
                        <a:fillRect/>
                      </a:stretch>
                    </p:blipFill>
                    <p:spPr bwMode="auto">
                      <a:xfrm>
                        <a:off x="917575" y="3530600"/>
                        <a:ext cx="24638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7"/>
          <p:cNvSpPr>
            <a:spLocks noChangeArrowheads="1"/>
          </p:cNvSpPr>
          <p:nvPr/>
        </p:nvSpPr>
        <p:spPr bwMode="auto">
          <a:xfrm>
            <a:off x="731982" y="5384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1317078015"/>
              </p:ext>
            </p:extLst>
          </p:nvPr>
        </p:nvGraphicFramePr>
        <p:xfrm>
          <a:off x="781050" y="5284788"/>
          <a:ext cx="2716213" cy="1066800"/>
        </p:xfrm>
        <a:graphic>
          <a:graphicData uri="http://schemas.openxmlformats.org/presentationml/2006/ole">
            <mc:AlternateContent xmlns:mc="http://schemas.openxmlformats.org/markup-compatibility/2006">
              <mc:Choice xmlns:v="urn:schemas-microsoft-com:vml" Requires="v">
                <p:oleObj spid="_x0000_s127199" name="Equation" r:id="rId5" imgW="1358640" imgH="533160" progId="Equation.DSMT4">
                  <p:embed/>
                </p:oleObj>
              </mc:Choice>
              <mc:Fallback>
                <p:oleObj name="Equation" r:id="rId5" imgW="1358640" imgH="533160" progId="Equation.DSMT4">
                  <p:embed/>
                  <p:pic>
                    <p:nvPicPr>
                      <p:cNvPr id="0" name="Object 6"/>
                      <p:cNvPicPr>
                        <a:picLocks noChangeAspect="1" noChangeArrowheads="1"/>
                      </p:cNvPicPr>
                      <p:nvPr/>
                    </p:nvPicPr>
                    <p:blipFill>
                      <a:blip r:embed="rId6"/>
                      <a:srcRect/>
                      <a:stretch>
                        <a:fillRect/>
                      </a:stretch>
                    </p:blipFill>
                    <p:spPr bwMode="auto">
                      <a:xfrm>
                        <a:off x="781050" y="5284788"/>
                        <a:ext cx="271621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ate Placeholder 5">
            <a:extLst>
              <a:ext uri="{FF2B5EF4-FFF2-40B4-BE49-F238E27FC236}">
                <a16:creationId xmlns:a16="http://schemas.microsoft.com/office/drawing/2014/main" id="{5180963E-1288-4FA1-B521-4EAF66B638D1}"/>
              </a:ext>
            </a:extLst>
          </p:cNvPr>
          <p:cNvSpPr>
            <a:spLocks noGrp="1"/>
          </p:cNvSpPr>
          <p:nvPr>
            <p:ph type="dt" sz="half" idx="10"/>
          </p:nvPr>
        </p:nvSpPr>
        <p:spPr/>
        <p:txBody>
          <a:bodyPr/>
          <a:lstStyle/>
          <a:p>
            <a:pPr>
              <a:defRPr/>
            </a:pPr>
            <a:fld id="{51B5FF42-303C-4B13-A420-4530A126B636}" type="datetime1">
              <a:rPr lang="en-US" smtClean="0"/>
              <a:t>10/10/2019</a:t>
            </a:fld>
            <a:endParaRPr lang="en-US"/>
          </a:p>
        </p:txBody>
      </p:sp>
      <p:pic>
        <p:nvPicPr>
          <p:cNvPr id="13" name="Picture 12">
            <a:extLst>
              <a:ext uri="{FF2B5EF4-FFF2-40B4-BE49-F238E27FC236}">
                <a16:creationId xmlns:a16="http://schemas.microsoft.com/office/drawing/2014/main" id="{6D444943-DD82-41EF-9961-6D352DADA9F5}"/>
              </a:ext>
            </a:extLst>
          </p:cNvPr>
          <p:cNvPicPr>
            <a:picLocks noChangeAspect="1"/>
          </p:cNvPicPr>
          <p:nvPr/>
        </p:nvPicPr>
        <p:blipFill>
          <a:blip r:embed="rId7"/>
          <a:stretch>
            <a:fillRect/>
          </a:stretch>
        </p:blipFill>
        <p:spPr>
          <a:xfrm>
            <a:off x="7300912" y="381000"/>
            <a:ext cx="1843088" cy="1496311"/>
          </a:xfrm>
          <a:prstGeom prst="rect">
            <a:avLst/>
          </a:prstGeom>
        </p:spPr>
      </p:pic>
    </p:spTree>
    <p:extLst>
      <p:ext uri="{BB962C8B-B14F-4D97-AF65-F5344CB8AC3E}">
        <p14:creationId xmlns:p14="http://schemas.microsoft.com/office/powerpoint/2010/main" val="3525013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PSF determinat analitic</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ro-RO">
                <a:latin typeface="UT Sans" panose="00000500000000000000" pitchFamily="50" charset="0"/>
              </a:rPr>
              <a:t>Se recalculează </a:t>
            </a:r>
            <a:r>
              <a:rPr lang="en-US">
                <a:latin typeface="UT Sans" panose="00000500000000000000" pitchFamily="50" charset="0"/>
              </a:rPr>
              <a:t>curentul din ecuația dreptei de sarcină:</a:t>
            </a:r>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Metoda este puternic convergentă şi de aceea</a:t>
            </a:r>
            <a:r>
              <a:rPr lang="en-US">
                <a:latin typeface="UT Sans" panose="00000500000000000000" pitchFamily="50" charset="0"/>
              </a:rPr>
              <a:t> iterațiile se pot opri după primii 2 paşi.</a:t>
            </a:r>
            <a:endParaRPr lang="ro-RO">
              <a:latin typeface="UT Sans" panose="00000500000000000000" pitchFamily="50" charset="0"/>
            </a:endParaRPr>
          </a:p>
          <a:p>
            <a:r>
              <a:rPr lang="ro-RO">
                <a:latin typeface="UT Sans" panose="00000500000000000000" pitchFamily="50" charset="0"/>
              </a:rPr>
              <a:t>Soluția este dată de valorile obținute după prima iterație:</a:t>
            </a:r>
          </a:p>
          <a:p>
            <a:endParaRPr lang="ro-RO">
              <a:latin typeface="UT Sans" panose="00000500000000000000" pitchFamily="50" charset="0"/>
            </a:endParaRPr>
          </a:p>
          <a:p>
            <a:endParaRPr lang="ro-RO">
              <a:latin typeface="UT Sans" panose="00000500000000000000" pitchFamily="50" charset="0"/>
            </a:endParaRPr>
          </a:p>
          <a:p>
            <a:r>
              <a:rPr lang="en-US">
                <a:latin typeface="UT Sans" panose="00000500000000000000" pitchFamily="50" charset="0"/>
              </a:rPr>
              <a:t>Dacă este necesară o precizie mai bună</a:t>
            </a:r>
            <a:r>
              <a:rPr lang="ro-RO">
                <a:latin typeface="UT Sans" panose="00000500000000000000" pitchFamily="50" charset="0"/>
              </a:rPr>
              <a:t>,</a:t>
            </a:r>
            <a:r>
              <a:rPr lang="en-US">
                <a:latin typeface="UT Sans" panose="00000500000000000000" pitchFamily="50" charset="0"/>
              </a:rPr>
              <a:t> se mai efectuează </a:t>
            </a:r>
            <a:r>
              <a:rPr lang="ro-RO">
                <a:latin typeface="UT Sans" panose="00000500000000000000" pitchFamily="50" charset="0"/>
              </a:rPr>
              <a:t>şi </a:t>
            </a:r>
            <a:r>
              <a:rPr lang="en-US">
                <a:latin typeface="UT Sans" panose="00000500000000000000" pitchFamily="50" charset="0"/>
              </a:rPr>
              <a:t>alte iterații</a:t>
            </a:r>
            <a:r>
              <a:rPr lang="ro-RO">
                <a:latin typeface="UT Sans" panose="00000500000000000000" pitchFamily="50" charset="0"/>
              </a:rPr>
              <a:t> în continuare până când se atinge precizia dorită sau impusă.</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35</a:t>
            </a:fld>
            <a:endParaRPr lang="en-US"/>
          </a:p>
        </p:txBody>
      </p:sp>
      <p:sp>
        <p:nvSpPr>
          <p:cNvPr id="10" name="Rectangle 7"/>
          <p:cNvSpPr>
            <a:spLocks noChangeArrowheads="1"/>
          </p:cNvSpPr>
          <p:nvPr/>
        </p:nvSpPr>
        <p:spPr bwMode="auto">
          <a:xfrm>
            <a:off x="762000" y="586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762000" y="3733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7"/>
          <p:cNvSpPr>
            <a:spLocks noChangeArrowheads="1"/>
          </p:cNvSpPr>
          <p:nvPr/>
        </p:nvSpPr>
        <p:spPr bwMode="auto">
          <a:xfrm>
            <a:off x="731982" y="5384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734291" y="25769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040927311"/>
              </p:ext>
            </p:extLst>
          </p:nvPr>
        </p:nvGraphicFramePr>
        <p:xfrm>
          <a:off x="769938" y="1981200"/>
          <a:ext cx="1727200" cy="990600"/>
        </p:xfrm>
        <a:graphic>
          <a:graphicData uri="http://schemas.openxmlformats.org/presentationml/2006/ole">
            <mc:AlternateContent xmlns:mc="http://schemas.openxmlformats.org/markup-compatibility/2006">
              <mc:Choice xmlns:v="urn:schemas-microsoft-com:vml" Requires="v">
                <p:oleObj spid="_x0000_s128220" name="Equation" r:id="rId3" imgW="863280" imgH="495000" progId="Equation.DSMT4">
                  <p:embed/>
                </p:oleObj>
              </mc:Choice>
              <mc:Fallback>
                <p:oleObj name="Equation" r:id="rId3" imgW="863280" imgH="495000" progId="Equation.DSMT4">
                  <p:embed/>
                  <p:pic>
                    <p:nvPicPr>
                      <p:cNvPr id="0" name="Object 1"/>
                      <p:cNvPicPr>
                        <a:picLocks noChangeAspect="1" noChangeArrowheads="1"/>
                      </p:cNvPicPr>
                      <p:nvPr/>
                    </p:nvPicPr>
                    <p:blipFill>
                      <a:blip r:embed="rId4"/>
                      <a:srcRect/>
                      <a:stretch>
                        <a:fillRect/>
                      </a:stretch>
                    </p:blipFill>
                    <p:spPr bwMode="auto">
                      <a:xfrm>
                        <a:off x="769938" y="1981200"/>
                        <a:ext cx="1727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5"/>
          <p:cNvSpPr>
            <a:spLocks noChangeArrowheads="1"/>
          </p:cNvSpPr>
          <p:nvPr/>
        </p:nvSpPr>
        <p:spPr bwMode="auto">
          <a:xfrm>
            <a:off x="773545" y="42928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691206474"/>
              </p:ext>
            </p:extLst>
          </p:nvPr>
        </p:nvGraphicFramePr>
        <p:xfrm>
          <a:off x="774700" y="4267200"/>
          <a:ext cx="1143000" cy="609600"/>
        </p:xfrm>
        <a:graphic>
          <a:graphicData uri="http://schemas.openxmlformats.org/presentationml/2006/ole">
            <mc:AlternateContent xmlns:mc="http://schemas.openxmlformats.org/markup-compatibility/2006">
              <mc:Choice xmlns:v="urn:schemas-microsoft-com:vml" Requires="v">
                <p:oleObj spid="_x0000_s128221" name="Equation" r:id="rId5" imgW="571320" imgH="304560" progId="Equation.DSMT4">
                  <p:embed/>
                </p:oleObj>
              </mc:Choice>
              <mc:Fallback>
                <p:oleObj name="Equation" r:id="rId5" imgW="571320" imgH="304560" progId="Equation.DSMT4">
                  <p:embed/>
                  <p:pic>
                    <p:nvPicPr>
                      <p:cNvPr id="0" name="Object 4"/>
                      <p:cNvPicPr>
                        <a:picLocks noChangeAspect="1" noChangeArrowheads="1"/>
                      </p:cNvPicPr>
                      <p:nvPr/>
                    </p:nvPicPr>
                    <p:blipFill>
                      <a:blip r:embed="rId6"/>
                      <a:srcRect/>
                      <a:stretch>
                        <a:fillRect/>
                      </a:stretch>
                    </p:blipFill>
                    <p:spPr bwMode="auto">
                      <a:xfrm>
                        <a:off x="774700" y="4267200"/>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Date Placeholder 8">
            <a:extLst>
              <a:ext uri="{FF2B5EF4-FFF2-40B4-BE49-F238E27FC236}">
                <a16:creationId xmlns:a16="http://schemas.microsoft.com/office/drawing/2014/main" id="{253A7D5E-976B-419C-855B-E3BDAB280A4A}"/>
              </a:ext>
            </a:extLst>
          </p:cNvPr>
          <p:cNvSpPr>
            <a:spLocks noGrp="1"/>
          </p:cNvSpPr>
          <p:nvPr>
            <p:ph type="dt" sz="half" idx="10"/>
          </p:nvPr>
        </p:nvSpPr>
        <p:spPr/>
        <p:txBody>
          <a:bodyPr/>
          <a:lstStyle/>
          <a:p>
            <a:pPr>
              <a:defRPr/>
            </a:pPr>
            <a:fld id="{6FAD177C-58C5-466E-9092-64A96D8DDB9B}" type="datetime1">
              <a:rPr lang="en-US" smtClean="0"/>
              <a:t>10/10/2019</a:t>
            </a:fld>
            <a:endParaRPr lang="en-US"/>
          </a:p>
        </p:txBody>
      </p:sp>
      <p:pic>
        <p:nvPicPr>
          <p:cNvPr id="15" name="Picture 14">
            <a:extLst>
              <a:ext uri="{FF2B5EF4-FFF2-40B4-BE49-F238E27FC236}">
                <a16:creationId xmlns:a16="http://schemas.microsoft.com/office/drawing/2014/main" id="{A257E7B9-F903-498B-9FC2-B01847273568}"/>
              </a:ext>
            </a:extLst>
          </p:cNvPr>
          <p:cNvPicPr>
            <a:picLocks noChangeAspect="1"/>
          </p:cNvPicPr>
          <p:nvPr/>
        </p:nvPicPr>
        <p:blipFill>
          <a:blip r:embed="rId7"/>
          <a:stretch>
            <a:fillRect/>
          </a:stretch>
        </p:blipFill>
        <p:spPr>
          <a:xfrm>
            <a:off x="7300912" y="381000"/>
            <a:ext cx="1843088" cy="1496311"/>
          </a:xfrm>
          <a:prstGeom prst="rect">
            <a:avLst/>
          </a:prstGeom>
        </p:spPr>
      </p:pic>
    </p:spTree>
    <p:extLst>
      <p:ext uri="{BB962C8B-B14F-4D97-AF65-F5344CB8AC3E}">
        <p14:creationId xmlns:p14="http://schemas.microsoft.com/office/powerpoint/2010/main" val="2325552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Modelul de semnal mic</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en-US">
                <a:latin typeface="UT Sans" panose="00000500000000000000" pitchFamily="50" charset="0"/>
              </a:rPr>
              <a:t>În foarte multe circuite diodele sunt supuse simultan atât unei tensiuni</a:t>
            </a:r>
            <a:r>
              <a:rPr lang="ro-RO">
                <a:latin typeface="UT Sans" panose="00000500000000000000" pitchFamily="50" charset="0"/>
              </a:rPr>
              <a:t> </a:t>
            </a:r>
            <a:r>
              <a:rPr lang="en-US">
                <a:latin typeface="UT Sans" panose="00000500000000000000" pitchFamily="50" charset="0"/>
              </a:rPr>
              <a:t>continue cât şi uneia variabile.</a:t>
            </a:r>
            <a:endParaRPr lang="ro-RO">
              <a:latin typeface="UT Sans" panose="00000500000000000000" pitchFamily="50" charset="0"/>
            </a:endParaRPr>
          </a:p>
          <a:p>
            <a:r>
              <a:rPr lang="en-US">
                <a:latin typeface="UT Sans" panose="00000500000000000000" pitchFamily="50" charset="0"/>
              </a:rPr>
              <a:t>Tensiunea continuă stabileşte </a:t>
            </a:r>
            <a:r>
              <a:rPr lang="ro-RO">
                <a:latin typeface="UT Sans" panose="00000500000000000000" pitchFamily="50" charset="0"/>
              </a:rPr>
              <a:t>PSF-ul</a:t>
            </a:r>
            <a:r>
              <a:rPr lang="en-US">
                <a:latin typeface="UT Sans" panose="00000500000000000000" pitchFamily="50" charset="0"/>
              </a:rPr>
              <a:t> iar tensiunea alternativă determină “plimbarea” acestuia pe</a:t>
            </a:r>
            <a:br>
              <a:rPr lang="en-US">
                <a:latin typeface="UT Sans" panose="00000500000000000000" pitchFamily="50" charset="0"/>
              </a:rPr>
            </a:br>
            <a:r>
              <a:rPr lang="en-US">
                <a:latin typeface="UT Sans" panose="00000500000000000000" pitchFamily="50" charset="0"/>
              </a:rPr>
              <a:t>caracteristica </a:t>
            </a:r>
            <a:r>
              <a:rPr lang="ro-RO">
                <a:latin typeface="UT Sans" panose="00000500000000000000" pitchFamily="50" charset="0"/>
              </a:rPr>
              <a:t>tensiune-curent</a:t>
            </a:r>
            <a:r>
              <a:rPr lang="en-US">
                <a:latin typeface="UT Sans" panose="00000500000000000000" pitchFamily="50" charset="0"/>
              </a:rPr>
              <a:t>.</a:t>
            </a:r>
            <a:endParaRPr lang="ro-RO">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36</a:t>
            </a:fld>
            <a:endParaRPr lang="en-US"/>
          </a:p>
        </p:txBody>
      </p:sp>
      <p:sp>
        <p:nvSpPr>
          <p:cNvPr id="7" name="Date Placeholder 6">
            <a:extLst>
              <a:ext uri="{FF2B5EF4-FFF2-40B4-BE49-F238E27FC236}">
                <a16:creationId xmlns:a16="http://schemas.microsoft.com/office/drawing/2014/main" id="{D2CD724C-A5B0-4E2D-865E-1D2244753D4C}"/>
              </a:ext>
            </a:extLst>
          </p:cNvPr>
          <p:cNvSpPr>
            <a:spLocks noGrp="1"/>
          </p:cNvSpPr>
          <p:nvPr>
            <p:ph type="dt" sz="half" idx="10"/>
          </p:nvPr>
        </p:nvSpPr>
        <p:spPr/>
        <p:txBody>
          <a:bodyPr/>
          <a:lstStyle/>
          <a:p>
            <a:pPr>
              <a:defRPr/>
            </a:pPr>
            <a:fld id="{AAFAB73D-9038-4EF2-AA35-E09B187E3419}" type="datetime1">
              <a:rPr lang="en-US" smtClean="0"/>
              <a:t>10/10/2019</a:t>
            </a:fld>
            <a:endParaRPr lang="en-US"/>
          </a:p>
        </p:txBody>
      </p:sp>
      <p:pic>
        <p:nvPicPr>
          <p:cNvPr id="8" name="Picture 7">
            <a:extLst>
              <a:ext uri="{FF2B5EF4-FFF2-40B4-BE49-F238E27FC236}">
                <a16:creationId xmlns:a16="http://schemas.microsoft.com/office/drawing/2014/main" id="{4F98498F-6412-4311-ACC5-E8535A65E99C}"/>
              </a:ext>
            </a:extLst>
          </p:cNvPr>
          <p:cNvPicPr>
            <a:picLocks noChangeAspect="1"/>
          </p:cNvPicPr>
          <p:nvPr/>
        </p:nvPicPr>
        <p:blipFill>
          <a:blip r:embed="rId2"/>
          <a:stretch>
            <a:fillRect/>
          </a:stretch>
        </p:blipFill>
        <p:spPr>
          <a:xfrm>
            <a:off x="2533650" y="3790950"/>
            <a:ext cx="4076700" cy="2838450"/>
          </a:xfrm>
          <a:prstGeom prst="rect">
            <a:avLst/>
          </a:prstGeom>
        </p:spPr>
      </p:pic>
    </p:spTree>
    <p:extLst>
      <p:ext uri="{BB962C8B-B14F-4D97-AF65-F5344CB8AC3E}">
        <p14:creationId xmlns:p14="http://schemas.microsoft.com/office/powerpoint/2010/main" val="3318280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Modelul de semnal mic</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en-US">
                <a:solidFill>
                  <a:srgbClr val="FF0000"/>
                </a:solidFill>
                <a:latin typeface="UT Sans" panose="00000500000000000000" pitchFamily="50" charset="0"/>
              </a:rPr>
              <a:t>Dacă porțiunea de caracteristică pe care se deplasează </a:t>
            </a:r>
            <a:r>
              <a:rPr lang="ro-RO">
                <a:solidFill>
                  <a:srgbClr val="FF0000"/>
                </a:solidFill>
                <a:latin typeface="UT Sans" panose="00000500000000000000" pitchFamily="50" charset="0"/>
              </a:rPr>
              <a:t>PSF-ul </a:t>
            </a:r>
            <a:r>
              <a:rPr lang="en-US">
                <a:solidFill>
                  <a:srgbClr val="FF0000"/>
                </a:solidFill>
                <a:latin typeface="UT Sans" panose="00000500000000000000" pitchFamily="50" charset="0"/>
              </a:rPr>
              <a:t>poate fi considerată liniară atunci semnalul este</a:t>
            </a:r>
            <a:r>
              <a:rPr lang="ro-RO">
                <a:solidFill>
                  <a:srgbClr val="FF0000"/>
                </a:solidFill>
                <a:latin typeface="UT Sans" panose="00000500000000000000" pitchFamily="50" charset="0"/>
              </a:rPr>
              <a:t> </a:t>
            </a:r>
            <a:r>
              <a:rPr lang="en-US">
                <a:solidFill>
                  <a:srgbClr val="FF0000"/>
                </a:solidFill>
                <a:latin typeface="UT Sans" panose="00000500000000000000" pitchFamily="50" charset="0"/>
              </a:rPr>
              <a:t>considerat mic.</a:t>
            </a:r>
            <a:endParaRPr lang="ro-RO">
              <a:solidFill>
                <a:srgbClr val="FF0000"/>
              </a:solidFill>
              <a:latin typeface="UT Sans" panose="00000500000000000000" pitchFamily="50" charset="0"/>
            </a:endParaRPr>
          </a:p>
          <a:p>
            <a:r>
              <a:rPr lang="ro-RO">
                <a:solidFill>
                  <a:srgbClr val="0070C0"/>
                </a:solidFill>
                <a:latin typeface="UT Sans Medium" panose="00000500000000000000" pitchFamily="50" charset="0"/>
              </a:rPr>
              <a:t>Condiția de semnal mic:</a:t>
            </a:r>
            <a:r>
              <a:rPr lang="ro-RO">
                <a:latin typeface="UT Sans" panose="00000500000000000000" pitchFamily="50" charset="0"/>
              </a:rPr>
              <a:t> amplitudinea semnalului variabil de pe diodă să fie mult mai mică decât tensiunea termică.</a:t>
            </a:r>
          </a:p>
          <a:p>
            <a:r>
              <a:rPr lang="ro-RO">
                <a:latin typeface="UT Sans" panose="00000500000000000000" pitchFamily="50" charset="0"/>
              </a:rPr>
              <a:t>„Mult mai mic” în electronică începe de la de 10 ori mai mic şi condiția de semnal mic se exprimă matematic sub una dintre formele:</a:t>
            </a:r>
          </a:p>
          <a:p>
            <a:pPr lvl="1"/>
            <a:r>
              <a:rPr lang="ro-RO">
                <a:latin typeface="UT Sans" panose="00000500000000000000" pitchFamily="50" charset="0"/>
              </a:rPr>
              <a:t>Amplitudinea semnalului alternativ pe diodă</a:t>
            </a:r>
            <a:br>
              <a:rPr lang="ro-RO">
                <a:latin typeface="UT Sans" panose="00000500000000000000" pitchFamily="50" charset="0"/>
              </a:rPr>
            </a:br>
            <a:r>
              <a:rPr lang="ro-RO">
                <a:latin typeface="UT Sans" panose="00000500000000000000" pitchFamily="50" charset="0"/>
              </a:rPr>
              <a:t>mult mai mică decât V</a:t>
            </a:r>
            <a:r>
              <a:rPr lang="ro-RO" baseline="-25000">
                <a:latin typeface="UT Sans" panose="00000500000000000000" pitchFamily="50" charset="0"/>
              </a:rPr>
              <a:t>T</a:t>
            </a:r>
            <a:r>
              <a:rPr lang="ro-RO">
                <a:latin typeface="UT Sans" panose="00000500000000000000" pitchFamily="50" charset="0"/>
              </a:rPr>
              <a:t>;</a:t>
            </a:r>
          </a:p>
          <a:p>
            <a:pPr lvl="1"/>
            <a:r>
              <a:rPr lang="ro-RO">
                <a:latin typeface="UT Sans" panose="00000500000000000000" pitchFamily="50" charset="0"/>
              </a:rPr>
              <a:t>SAU amplitudinea semnalului alternativ pe </a:t>
            </a:r>
            <a:br>
              <a:rPr lang="ro-RO">
                <a:latin typeface="UT Sans" panose="00000500000000000000" pitchFamily="50" charset="0"/>
              </a:rPr>
            </a:br>
            <a:r>
              <a:rPr lang="ro-RO">
                <a:latin typeface="UT Sans" panose="00000500000000000000" pitchFamily="50" charset="0"/>
              </a:rPr>
              <a:t>diodă mai mică decât 0,1V</a:t>
            </a:r>
            <a:r>
              <a:rPr lang="ro-RO" baseline="-25000">
                <a:latin typeface="UT Sans" panose="00000500000000000000" pitchFamily="50" charset="0"/>
              </a:rPr>
              <a:t>T</a:t>
            </a:r>
            <a:r>
              <a:rPr lang="ro-RO">
                <a:latin typeface="UT Sans" panose="00000500000000000000" pitchFamily="50" charset="0"/>
              </a:rPr>
              <a:t>.</a:t>
            </a: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37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30244836"/>
              </p:ext>
            </p:extLst>
          </p:nvPr>
        </p:nvGraphicFramePr>
        <p:xfrm>
          <a:off x="6400800" y="4648200"/>
          <a:ext cx="2032000" cy="711200"/>
        </p:xfrm>
        <a:graphic>
          <a:graphicData uri="http://schemas.openxmlformats.org/presentationml/2006/ole">
            <mc:AlternateContent xmlns:mc="http://schemas.openxmlformats.org/markup-compatibility/2006">
              <mc:Choice xmlns:v="urn:schemas-microsoft-com:vml" Requires="v">
                <p:oleObj spid="_x0000_s132256" name="Equation" r:id="rId3" imgW="1015920" imgH="355320" progId="Equation.DSMT4">
                  <p:embed/>
                </p:oleObj>
              </mc:Choice>
              <mc:Fallback>
                <p:oleObj name="Equation" r:id="rId3" imgW="1015920" imgH="355320" progId="Equation.DSMT4">
                  <p:embed/>
                  <p:pic>
                    <p:nvPicPr>
                      <p:cNvPr id="6" name="Object 5"/>
                      <p:cNvPicPr/>
                      <p:nvPr/>
                    </p:nvPicPr>
                    <p:blipFill>
                      <a:blip r:embed="rId4"/>
                      <a:stretch>
                        <a:fillRect/>
                      </a:stretch>
                    </p:blipFill>
                    <p:spPr>
                      <a:xfrm>
                        <a:off x="6400800" y="4648200"/>
                        <a:ext cx="2032000" cy="711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38841864"/>
              </p:ext>
            </p:extLst>
          </p:nvPr>
        </p:nvGraphicFramePr>
        <p:xfrm>
          <a:off x="6386513" y="5410200"/>
          <a:ext cx="2057400" cy="863600"/>
        </p:xfrm>
        <a:graphic>
          <a:graphicData uri="http://schemas.openxmlformats.org/presentationml/2006/ole">
            <mc:AlternateContent xmlns:mc="http://schemas.openxmlformats.org/markup-compatibility/2006">
              <mc:Choice xmlns:v="urn:schemas-microsoft-com:vml" Requires="v">
                <p:oleObj spid="_x0000_s132257" name="Equation" r:id="rId5" imgW="1028520" imgH="431640" progId="Equation.DSMT4">
                  <p:embed/>
                </p:oleObj>
              </mc:Choice>
              <mc:Fallback>
                <p:oleObj name="Equation" r:id="rId5" imgW="1028520" imgH="431640" progId="Equation.DSMT4">
                  <p:embed/>
                  <p:pic>
                    <p:nvPicPr>
                      <p:cNvPr id="7" name="Object 6"/>
                      <p:cNvPicPr/>
                      <p:nvPr/>
                    </p:nvPicPr>
                    <p:blipFill>
                      <a:blip r:embed="rId6"/>
                      <a:stretch>
                        <a:fillRect/>
                      </a:stretch>
                    </p:blipFill>
                    <p:spPr>
                      <a:xfrm>
                        <a:off x="6386513" y="5410200"/>
                        <a:ext cx="2057400" cy="863600"/>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BCA5189D-775D-4D75-9FBB-67E14BCB19B7}"/>
              </a:ext>
            </a:extLst>
          </p:cNvPr>
          <p:cNvSpPr>
            <a:spLocks noGrp="1"/>
          </p:cNvSpPr>
          <p:nvPr>
            <p:ph type="dt" sz="half" idx="10"/>
          </p:nvPr>
        </p:nvSpPr>
        <p:spPr/>
        <p:txBody>
          <a:bodyPr/>
          <a:lstStyle/>
          <a:p>
            <a:pPr>
              <a:defRPr/>
            </a:pPr>
            <a:fld id="{DF9DD8AB-BC19-4BBE-8085-16EBA1863C9A}" type="datetime1">
              <a:rPr lang="en-US" smtClean="0"/>
              <a:t>10/10/2019</a:t>
            </a:fld>
            <a:endParaRPr lang="en-US"/>
          </a:p>
        </p:txBody>
      </p:sp>
    </p:spTree>
    <p:extLst>
      <p:ext uri="{BB962C8B-B14F-4D97-AF65-F5344CB8AC3E}">
        <p14:creationId xmlns:p14="http://schemas.microsoft.com/office/powerpoint/2010/main" val="2047832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p:txBody>
          <a:bodyPr>
            <a:noAutofit/>
          </a:bodyPr>
          <a:lstStyle/>
          <a:p>
            <a:pPr>
              <a:defRPr/>
            </a:pPr>
            <a:r>
              <a:rPr lang="ro-RO" sz="3200">
                <a:latin typeface="UT Sans" panose="00000500000000000000" pitchFamily="50" charset="0"/>
              </a:rPr>
              <a:t>Modelul de semnal mic</a:t>
            </a:r>
            <a:endParaRPr lang="en-US" sz="3200">
              <a:latin typeface="UT Sans" panose="00000500000000000000" pitchFamily="50" charset="0"/>
            </a:endParaRPr>
          </a:p>
        </p:txBody>
      </p:sp>
      <p:sp>
        <p:nvSpPr>
          <p:cNvPr id="6147" name="Content Placeholder 2"/>
          <p:cNvSpPr>
            <a:spLocks noGrp="1"/>
          </p:cNvSpPr>
          <p:nvPr>
            <p:ph idx="1"/>
          </p:nvPr>
        </p:nvSpPr>
        <p:spPr>
          <a:xfrm>
            <a:off x="457200" y="1675462"/>
            <a:ext cx="8229600" cy="4525963"/>
          </a:xfrm>
        </p:spPr>
        <p:txBody>
          <a:bodyPr>
            <a:noAutofit/>
          </a:bodyPr>
          <a:lstStyle/>
          <a:p>
            <a:pPr eaLnBrk="1" hangingPunct="1">
              <a:buFont typeface="Arial" charset="0"/>
              <a:buNone/>
            </a:pPr>
            <a:r>
              <a:rPr lang="ro-RO">
                <a:solidFill>
                  <a:srgbClr val="0070C0"/>
                </a:solidFill>
                <a:latin typeface="UT Sans Medium" panose="00000500000000000000" pitchFamily="50" charset="0"/>
              </a:rPr>
              <a:t>Rezistența de difuzie, r</a:t>
            </a:r>
            <a:r>
              <a:rPr lang="ro-RO" baseline="-25000">
                <a:solidFill>
                  <a:srgbClr val="0070C0"/>
                </a:solidFill>
                <a:latin typeface="UT Sans Medium" panose="00000500000000000000" pitchFamily="50" charset="0"/>
              </a:rPr>
              <a:t>d</a:t>
            </a:r>
            <a:endParaRPr lang="ro-RO">
              <a:solidFill>
                <a:srgbClr val="0070C0"/>
              </a:solidFill>
              <a:latin typeface="UT Sans Medium" panose="00000500000000000000" pitchFamily="50" charset="0"/>
            </a:endParaRPr>
          </a:p>
          <a:p>
            <a:r>
              <a:rPr lang="ro-RO">
                <a:latin typeface="UT Sans" panose="00000500000000000000" pitchFamily="50" charset="0"/>
              </a:rPr>
              <a:t>Conductanța de semnal:</a:t>
            </a:r>
            <a:br>
              <a:rPr lang="ro-RO">
                <a:latin typeface="UT Sans" panose="00000500000000000000" pitchFamily="50" charset="0"/>
              </a:rPr>
            </a:br>
            <a:endParaRPr lang="ro-RO">
              <a:latin typeface="UT Sans" panose="00000500000000000000" pitchFamily="50" charset="0"/>
            </a:endParaRPr>
          </a:p>
          <a:p>
            <a:endParaRPr lang="ro-RO" b="1">
              <a:latin typeface="UT Sans" panose="00000500000000000000" pitchFamily="50" charset="0"/>
            </a:endParaRPr>
          </a:p>
          <a:p>
            <a:endParaRPr lang="ro-RO" b="1">
              <a:latin typeface="UT Sans" panose="00000500000000000000" pitchFamily="50" charset="0"/>
            </a:endParaRPr>
          </a:p>
          <a:p>
            <a:r>
              <a:rPr lang="ro-RO">
                <a:latin typeface="UT Sans" panose="00000500000000000000" pitchFamily="50" charset="0"/>
              </a:rPr>
              <a:t>Inversul conductanței este</a:t>
            </a:r>
            <a:r>
              <a:rPr lang="en-US">
                <a:latin typeface="UT Sans" panose="00000500000000000000" pitchFamily="50" charset="0"/>
              </a:rPr>
              <a:t> </a:t>
            </a:r>
            <a:r>
              <a:rPr lang="ro-RO">
                <a:latin typeface="UT Sans" panose="00000500000000000000" pitchFamily="50" charset="0"/>
              </a:rPr>
              <a:t>rezistența de semnal mic,</a:t>
            </a:r>
            <a:r>
              <a:rPr lang="en-US">
                <a:latin typeface="UT Sans" panose="00000500000000000000" pitchFamily="50" charset="0"/>
              </a:rPr>
              <a:t> </a:t>
            </a:r>
            <a:r>
              <a:rPr lang="ro-RO">
                <a:latin typeface="UT Sans" panose="00000500000000000000" pitchFamily="50" charset="0"/>
              </a:rPr>
              <a:t>r</a:t>
            </a:r>
            <a:r>
              <a:rPr lang="ro-RO" baseline="-25000">
                <a:latin typeface="UT Sans" panose="00000500000000000000" pitchFamily="50" charset="0"/>
              </a:rPr>
              <a:t>d</a:t>
            </a:r>
            <a:r>
              <a:rPr lang="ro-RO">
                <a:latin typeface="UT Sans" panose="00000500000000000000" pitchFamily="50" charset="0"/>
              </a:rPr>
              <a:t>, </a:t>
            </a:r>
            <a:r>
              <a:rPr lang="en-US">
                <a:latin typeface="UT Sans" panose="00000500000000000000" pitchFamily="50" charset="0"/>
              </a:rPr>
              <a:t>n</a:t>
            </a:r>
            <a:r>
              <a:rPr lang="ro-RO">
                <a:latin typeface="UT Sans" panose="00000500000000000000" pitchFamily="50" charset="0"/>
              </a:rPr>
              <a:t>umită și </a:t>
            </a:r>
            <a:r>
              <a:rPr lang="ro-RO">
                <a:solidFill>
                  <a:srgbClr val="0070C0"/>
                </a:solidFill>
                <a:latin typeface="UT Sans Medium" panose="00000500000000000000" pitchFamily="50" charset="0"/>
              </a:rPr>
              <a:t>rezistența de</a:t>
            </a:r>
            <a:r>
              <a:rPr lang="en-US">
                <a:solidFill>
                  <a:srgbClr val="0070C0"/>
                </a:solidFill>
                <a:latin typeface="UT Sans Medium" panose="00000500000000000000" pitchFamily="50" charset="0"/>
              </a:rPr>
              <a:t> </a:t>
            </a:r>
            <a:r>
              <a:rPr lang="ro-RO">
                <a:solidFill>
                  <a:srgbClr val="0070C0"/>
                </a:solidFill>
                <a:latin typeface="UT Sans Medium" panose="00000500000000000000" pitchFamily="50" charset="0"/>
              </a:rPr>
              <a:t>difuzie</a:t>
            </a:r>
          </a:p>
          <a:p>
            <a:endParaRPr lang="ro-RO">
              <a:latin typeface="UT Sans" panose="00000500000000000000" pitchFamily="50" charset="0"/>
            </a:endParaRPr>
          </a:p>
          <a:p>
            <a:endParaRPr lang="ro-RO">
              <a:latin typeface="UT Sans" panose="00000500000000000000" pitchFamily="50" charset="0"/>
            </a:endParaRPr>
          </a:p>
          <a:p>
            <a:pPr marL="0" indent="0">
              <a:buNone/>
            </a:pPr>
            <a:r>
              <a:rPr lang="ro-RO">
                <a:latin typeface="UT Sans" panose="00000500000000000000" pitchFamily="50" charset="0"/>
              </a:rPr>
              <a:t>unde </a:t>
            </a:r>
            <a:r>
              <a:rPr lang="ro-RO" b="1">
                <a:solidFill>
                  <a:srgbClr val="C00000"/>
                </a:solidFill>
                <a:latin typeface="UT Sans Medium" panose="00000500000000000000" pitchFamily="50" charset="0"/>
              </a:rPr>
              <a:t>I</a:t>
            </a:r>
            <a:r>
              <a:rPr lang="ro-RO" b="1" baseline="-25000">
                <a:solidFill>
                  <a:srgbClr val="C00000"/>
                </a:solidFill>
                <a:latin typeface="UT Sans Medium" panose="00000500000000000000" pitchFamily="50" charset="0"/>
              </a:rPr>
              <a:t>M</a:t>
            </a:r>
            <a:r>
              <a:rPr lang="ro-RO">
                <a:latin typeface="UT Sans Medium" panose="00000500000000000000" pitchFamily="50" charset="0"/>
              </a:rPr>
              <a:t> </a:t>
            </a:r>
            <a:r>
              <a:rPr lang="ro-RO">
                <a:latin typeface="UT Sans" panose="00000500000000000000" pitchFamily="50" charset="0"/>
              </a:rPr>
              <a:t>reprezintă curentul prin diodă în punctul static de funcționare.</a:t>
            </a:r>
          </a:p>
        </p:txBody>
      </p:sp>
      <p:sp>
        <p:nvSpPr>
          <p:cNvPr id="6148" name="Date Placeholder 3"/>
          <p:cNvSpPr>
            <a:spLocks noGrp="1"/>
          </p:cNvSpPr>
          <p:nvPr>
            <p:ph type="dt" sz="half" idx="10"/>
          </p:nvPr>
        </p:nvSpPr>
        <p:spPr bwMode="auto">
          <a:ln>
            <a:miter lim="800000"/>
            <a:headEnd/>
            <a:tailEnd/>
          </a:ln>
        </p:spPr>
        <p:txBody>
          <a:bodyPr wrap="square" lIns="91440" tIns="45720" rIns="91440" bIns="45720" numCol="1" anchorCtr="0" compatLnSpc="1">
            <a:prstTxWarp prst="textNoShape">
              <a:avLst/>
            </a:prstTxWarp>
          </a:bodyPr>
          <a:lstStyle/>
          <a:p>
            <a:pPr>
              <a:defRPr/>
            </a:pPr>
            <a:fld id="{2C9F7217-1C98-4C6B-A47B-B023B656CF05}" type="datetime1">
              <a:rPr lang="en-US" smtClean="0"/>
              <a:t>10/10/2019</a:t>
            </a:fld>
            <a:endParaRPr lang="en-US"/>
          </a:p>
        </p:txBody>
      </p:sp>
      <p:sp>
        <p:nvSpPr>
          <p:cNvPr id="6149"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6150"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66CBD34-A49B-4F11-8222-87BD9B666506}" type="slidenum">
              <a:rPr lang="en-US"/>
              <a:pPr>
                <a:defRPr/>
              </a:pPr>
              <a:t>38</a:t>
            </a:fld>
            <a:endParaRPr lang="en-US"/>
          </a:p>
        </p:txBody>
      </p:sp>
      <p:graphicFrame>
        <p:nvGraphicFramePr>
          <p:cNvPr id="6146" name="Object 9"/>
          <p:cNvGraphicFramePr>
            <a:graphicFrameLocks noChangeAspect="1"/>
          </p:cNvGraphicFramePr>
          <p:nvPr>
            <p:extLst>
              <p:ext uri="{D42A27DB-BD31-4B8C-83A1-F6EECF244321}">
                <p14:modId xmlns:p14="http://schemas.microsoft.com/office/powerpoint/2010/main" val="1762173400"/>
              </p:ext>
            </p:extLst>
          </p:nvPr>
        </p:nvGraphicFramePr>
        <p:xfrm>
          <a:off x="503238" y="2552700"/>
          <a:ext cx="4978400" cy="1092200"/>
        </p:xfrm>
        <a:graphic>
          <a:graphicData uri="http://schemas.openxmlformats.org/presentationml/2006/ole">
            <mc:AlternateContent xmlns:mc="http://schemas.openxmlformats.org/markup-compatibility/2006">
              <mc:Choice xmlns:v="urn:schemas-microsoft-com:vml" Requires="v">
                <p:oleObj spid="_x0000_s133356" name="Equation" r:id="rId3" imgW="2489040" imgH="545760" progId="Equation.DSMT4">
                  <p:embed/>
                </p:oleObj>
              </mc:Choice>
              <mc:Fallback>
                <p:oleObj name="Equation" r:id="rId3" imgW="2489040" imgH="545760" progId="Equation.DSMT4">
                  <p:embed/>
                  <p:pic>
                    <p:nvPicPr>
                      <p:cNvPr id="6146" name="Object 9"/>
                      <p:cNvPicPr>
                        <a:picLocks noChangeAspect="1" noChangeArrowheads="1"/>
                      </p:cNvPicPr>
                      <p:nvPr/>
                    </p:nvPicPr>
                    <p:blipFill>
                      <a:blip r:embed="rId4"/>
                      <a:srcRect/>
                      <a:stretch>
                        <a:fillRect/>
                      </a:stretch>
                    </p:blipFill>
                    <p:spPr bwMode="auto">
                      <a:xfrm>
                        <a:off x="503238" y="2552700"/>
                        <a:ext cx="4978400" cy="1092200"/>
                      </a:xfrm>
                      <a:prstGeom prst="rect">
                        <a:avLst/>
                      </a:prstGeom>
                      <a:noFill/>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2600167725"/>
              </p:ext>
            </p:extLst>
          </p:nvPr>
        </p:nvGraphicFramePr>
        <p:xfrm>
          <a:off x="2509838" y="4597400"/>
          <a:ext cx="965200" cy="965200"/>
        </p:xfrm>
        <a:graphic>
          <a:graphicData uri="http://schemas.openxmlformats.org/presentationml/2006/ole">
            <mc:AlternateContent xmlns:mc="http://schemas.openxmlformats.org/markup-compatibility/2006">
              <mc:Choice xmlns:v="urn:schemas-microsoft-com:vml" Requires="v">
                <p:oleObj spid="_x0000_s133357" name="Equation" r:id="rId5" imgW="482400" imgH="482400" progId="Equation.DSMT4">
                  <p:embed/>
                </p:oleObj>
              </mc:Choice>
              <mc:Fallback>
                <p:oleObj name="Equation" r:id="rId5" imgW="482400" imgH="482400" progId="Equation.DSMT4">
                  <p:embed/>
                  <p:pic>
                    <p:nvPicPr>
                      <p:cNvPr id="7170" name="Object 2"/>
                      <p:cNvPicPr>
                        <a:picLocks noChangeAspect="1" noChangeArrowheads="1"/>
                      </p:cNvPicPr>
                      <p:nvPr/>
                    </p:nvPicPr>
                    <p:blipFill>
                      <a:blip r:embed="rId6"/>
                      <a:srcRect/>
                      <a:stretch>
                        <a:fillRect/>
                      </a:stretch>
                    </p:blipFill>
                    <p:spPr bwMode="auto">
                      <a:xfrm>
                        <a:off x="2509838" y="4597400"/>
                        <a:ext cx="9652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3657600" y="4849167"/>
            <a:ext cx="914400" cy="461665"/>
          </a:xfrm>
          <a:prstGeom prst="rect">
            <a:avLst/>
          </a:prstGeom>
          <a:noFill/>
        </p:spPr>
        <p:txBody>
          <a:bodyPr wrap="square" rtlCol="0">
            <a:spAutoFit/>
          </a:bodyPr>
          <a:lstStyle/>
          <a:p>
            <a:pPr algn="ctr"/>
            <a:r>
              <a:rPr lang="ro-RO" sz="2400"/>
              <a:t>sau</a:t>
            </a:r>
            <a:endParaRPr lang="en-US" sz="2400"/>
          </a:p>
        </p:txBody>
      </p:sp>
      <p:graphicFrame>
        <p:nvGraphicFramePr>
          <p:cNvPr id="14" name="Object 2"/>
          <p:cNvGraphicFramePr>
            <a:graphicFrameLocks noChangeAspect="1"/>
          </p:cNvGraphicFramePr>
          <p:nvPr>
            <p:extLst>
              <p:ext uri="{D42A27DB-BD31-4B8C-83A1-F6EECF244321}">
                <p14:modId xmlns:p14="http://schemas.microsoft.com/office/powerpoint/2010/main" val="509319556"/>
              </p:ext>
            </p:extLst>
          </p:nvPr>
        </p:nvGraphicFramePr>
        <p:xfrm>
          <a:off x="4729163" y="4597400"/>
          <a:ext cx="1270000" cy="965200"/>
        </p:xfrm>
        <a:graphic>
          <a:graphicData uri="http://schemas.openxmlformats.org/presentationml/2006/ole">
            <mc:AlternateContent xmlns:mc="http://schemas.openxmlformats.org/markup-compatibility/2006">
              <mc:Choice xmlns:v="urn:schemas-microsoft-com:vml" Requires="v">
                <p:oleObj spid="_x0000_s133358" name="Equation" r:id="rId7" imgW="634680" imgH="482400" progId="Equation.DSMT4">
                  <p:embed/>
                </p:oleObj>
              </mc:Choice>
              <mc:Fallback>
                <p:oleObj name="Equation" r:id="rId7" imgW="634680" imgH="482400" progId="Equation.DSMT4">
                  <p:embed/>
                  <p:pic>
                    <p:nvPicPr>
                      <p:cNvPr id="12" name="Object 2"/>
                      <p:cNvPicPr>
                        <a:picLocks noChangeAspect="1" noChangeArrowheads="1"/>
                      </p:cNvPicPr>
                      <p:nvPr/>
                    </p:nvPicPr>
                    <p:blipFill>
                      <a:blip r:embed="rId8"/>
                      <a:srcRect/>
                      <a:stretch>
                        <a:fillRect/>
                      </a:stretch>
                    </p:blipFill>
                    <p:spPr bwMode="auto">
                      <a:xfrm>
                        <a:off x="4729163" y="4597400"/>
                        <a:ext cx="12700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a:extLst>
              <a:ext uri="{FF2B5EF4-FFF2-40B4-BE49-F238E27FC236}">
                <a16:creationId xmlns:a16="http://schemas.microsoft.com/office/drawing/2014/main" id="{CE9D9442-ECC3-452E-8B57-58FA5AD4F3E2}"/>
              </a:ext>
            </a:extLst>
          </p:cNvPr>
          <p:cNvPicPr>
            <a:picLocks noChangeAspect="1"/>
          </p:cNvPicPr>
          <p:nvPr/>
        </p:nvPicPr>
        <p:blipFill>
          <a:blip r:embed="rId9"/>
          <a:stretch>
            <a:fillRect/>
          </a:stretch>
        </p:blipFill>
        <p:spPr>
          <a:xfrm>
            <a:off x="5495925" y="381000"/>
            <a:ext cx="3648075" cy="3486150"/>
          </a:xfrm>
          <a:prstGeom prst="rect">
            <a:avLst/>
          </a:prstGeom>
        </p:spPr>
      </p:pic>
    </p:spTree>
    <p:extLst>
      <p:ext uri="{BB962C8B-B14F-4D97-AF65-F5344CB8AC3E}">
        <p14:creationId xmlns:p14="http://schemas.microsoft.com/office/powerpoint/2010/main" val="216864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Modelul de semnal mic</a:t>
            </a:r>
            <a:endParaRPr lang="en-US" sz="3200">
              <a:latin typeface="UT Sans" panose="00000500000000000000" pitchFamily="50" charset="0"/>
            </a:endParaRPr>
          </a:p>
        </p:txBody>
      </p:sp>
      <p:sp>
        <p:nvSpPr>
          <p:cNvPr id="3" name="Content Placeholder 2"/>
          <p:cNvSpPr>
            <a:spLocks noGrp="1"/>
          </p:cNvSpPr>
          <p:nvPr>
            <p:ph idx="1"/>
          </p:nvPr>
        </p:nvSpPr>
        <p:spPr/>
        <p:txBody>
          <a:bodyPr/>
          <a:lstStyle/>
          <a:p>
            <a:pPr marL="0" indent="0">
              <a:buNone/>
            </a:pPr>
            <a:r>
              <a:rPr lang="ro-RO">
                <a:solidFill>
                  <a:srgbClr val="0070C0"/>
                </a:solidFill>
                <a:latin typeface="UT Sans Medium" panose="00000500000000000000" pitchFamily="50" charset="0"/>
              </a:rPr>
              <a:t>Observație</a:t>
            </a:r>
          </a:p>
          <a:p>
            <a:r>
              <a:rPr lang="ro-RO">
                <a:latin typeface="UT Sans" panose="00000500000000000000" pitchFamily="50" charset="0"/>
              </a:rPr>
              <a:t>Pentru a rezolva circuite cu diode în c.a. (semnal mic) se determină mai întâi valoarea curentului anodic din PSF.</a:t>
            </a:r>
          </a:p>
          <a:p>
            <a:r>
              <a:rPr lang="ro-RO">
                <a:latin typeface="UT Sans" panose="00000500000000000000" pitchFamily="50" charset="0"/>
              </a:rPr>
              <a:t>Se determină r</a:t>
            </a:r>
            <a:r>
              <a:rPr lang="ro-RO" baseline="-25000">
                <a:latin typeface="UT Sans" panose="00000500000000000000" pitchFamily="50" charset="0"/>
              </a:rPr>
              <a:t>d</a:t>
            </a:r>
            <a:r>
              <a:rPr lang="ro-RO">
                <a:latin typeface="UT Sans" panose="00000500000000000000" pitchFamily="50" charset="0"/>
              </a:rPr>
              <a:t>;</a:t>
            </a:r>
          </a:p>
          <a:p>
            <a:r>
              <a:rPr lang="ro-RO">
                <a:latin typeface="UT Sans" panose="00000500000000000000" pitchFamily="50" charset="0"/>
              </a:rPr>
              <a:t>Pe circuitul echivalent de semnal mic (c.a.) se determină valorile de tensiune şi curent pentru diodă (modelată prin r</a:t>
            </a:r>
            <a:r>
              <a:rPr lang="ro-RO" baseline="-25000">
                <a:latin typeface="UT Sans" panose="00000500000000000000" pitchFamily="50" charset="0"/>
              </a:rPr>
              <a:t>d</a:t>
            </a:r>
            <a:r>
              <a:rPr lang="ro-RO">
                <a:latin typeface="UT Sans" panose="00000500000000000000" pitchFamily="50" charset="0"/>
              </a:rPr>
              <a:t>);</a:t>
            </a:r>
          </a:p>
          <a:p>
            <a:r>
              <a:rPr lang="ro-RO">
                <a:latin typeface="UT Sans" panose="00000500000000000000" pitchFamily="50" charset="0"/>
              </a:rPr>
              <a:t>Se verifică îndeplinirea condiției de semnal mic (se compară amplitudinea semnalului de pe diodă cu tensiunea termică, U</a:t>
            </a:r>
            <a:r>
              <a:rPr lang="ro-RO" baseline="-25000">
                <a:latin typeface="UT Sans" panose="00000500000000000000" pitchFamily="50" charset="0"/>
              </a:rPr>
              <a:t>T</a:t>
            </a:r>
            <a:r>
              <a:rPr lang="ro-RO">
                <a:latin typeface="UT Sans" panose="00000500000000000000" pitchFamily="50" charset="0"/>
              </a:rPr>
              <a:t>).</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39</a:t>
            </a:fld>
            <a:endParaRPr lang="en-US"/>
          </a:p>
        </p:txBody>
      </p:sp>
      <p:sp>
        <p:nvSpPr>
          <p:cNvPr id="6" name="Date Placeholder 5">
            <a:extLst>
              <a:ext uri="{FF2B5EF4-FFF2-40B4-BE49-F238E27FC236}">
                <a16:creationId xmlns:a16="http://schemas.microsoft.com/office/drawing/2014/main" id="{E5AB4582-674F-4596-8442-B5602081EBF2}"/>
              </a:ext>
            </a:extLst>
          </p:cNvPr>
          <p:cNvSpPr>
            <a:spLocks noGrp="1"/>
          </p:cNvSpPr>
          <p:nvPr>
            <p:ph type="dt" sz="half" idx="10"/>
          </p:nvPr>
        </p:nvSpPr>
        <p:spPr/>
        <p:txBody>
          <a:bodyPr/>
          <a:lstStyle/>
          <a:p>
            <a:pPr>
              <a:defRPr/>
            </a:pPr>
            <a:fld id="{7233F051-358A-4F05-8E6A-3439CA31D935}" type="datetime1">
              <a:rPr lang="en-US" smtClean="0"/>
              <a:t>10/10/2019</a:t>
            </a:fld>
            <a:endParaRPr lang="en-US"/>
          </a:p>
        </p:txBody>
      </p:sp>
    </p:spTree>
    <p:extLst>
      <p:ext uri="{BB962C8B-B14F-4D97-AF65-F5344CB8AC3E}">
        <p14:creationId xmlns:p14="http://schemas.microsoft.com/office/powerpoint/2010/main" val="10432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Autofit/>
          </a:bodyPr>
          <a:lstStyle/>
          <a:p>
            <a:pPr>
              <a:defRPr/>
            </a:pPr>
            <a:r>
              <a:rPr lang="ro-RO" sz="3600">
                <a:latin typeface="UT Sans" panose="00000500000000000000" pitchFamily="50" charset="0"/>
              </a:rPr>
              <a:t>Joncțiunea pn</a:t>
            </a:r>
            <a:br>
              <a:rPr lang="ro-RO" sz="3600">
                <a:latin typeface="UT Sans" panose="00000500000000000000" pitchFamily="50" charset="0"/>
              </a:rPr>
            </a:br>
            <a:r>
              <a:rPr lang="ro-RO" sz="3200">
                <a:latin typeface="UT Sans" panose="00000500000000000000" pitchFamily="50" charset="0"/>
              </a:rPr>
              <a:t>Structura de bază</a:t>
            </a:r>
            <a:endParaRPr lang="en-US" sz="2800"/>
          </a:p>
        </p:txBody>
      </p:sp>
      <p:sp>
        <p:nvSpPr>
          <p:cNvPr id="24582" name="Content Placeholder 2"/>
          <p:cNvSpPr>
            <a:spLocks noGrp="1"/>
          </p:cNvSpPr>
          <p:nvPr>
            <p:ph idx="1"/>
          </p:nvPr>
        </p:nvSpPr>
        <p:spPr/>
        <p:txBody>
          <a:bodyPr rtlCol="0">
            <a:normAutofit/>
          </a:bodyPr>
          <a:lstStyle/>
          <a:p>
            <a:pPr>
              <a:spcBef>
                <a:spcPts val="580"/>
              </a:spcBef>
              <a:defRPr/>
            </a:pPr>
            <a:r>
              <a:rPr lang="ro-RO" sz="2400">
                <a:latin typeface="UT Sans" panose="00000500000000000000" pitchFamily="50" charset="0"/>
              </a:rPr>
              <a:t>Imediat după realizarea contactului între cele 2 zone, </a:t>
            </a:r>
            <a:r>
              <a:rPr lang="en-US" sz="2400" err="1">
                <a:latin typeface="UT Sans" panose="00000500000000000000" pitchFamily="50" charset="0"/>
              </a:rPr>
              <a:t>electronii</a:t>
            </a:r>
            <a:r>
              <a:rPr lang="en-US" sz="2400">
                <a:latin typeface="UT Sans" panose="00000500000000000000" pitchFamily="50" charset="0"/>
              </a:rPr>
              <a:t> </a:t>
            </a:r>
            <a:r>
              <a:rPr lang="en-US" sz="2400" err="1">
                <a:latin typeface="UT Sans" panose="00000500000000000000" pitchFamily="50" charset="0"/>
              </a:rPr>
              <a:t>încep</a:t>
            </a:r>
            <a:r>
              <a:rPr lang="en-US" sz="2400">
                <a:latin typeface="UT Sans" panose="00000500000000000000" pitchFamily="50" charset="0"/>
              </a:rPr>
              <a:t> </a:t>
            </a:r>
            <a:r>
              <a:rPr lang="en-US" sz="2400" err="1">
                <a:latin typeface="UT Sans" panose="00000500000000000000" pitchFamily="50" charset="0"/>
              </a:rPr>
              <a:t>să</a:t>
            </a:r>
            <a:r>
              <a:rPr lang="en-US" sz="2400">
                <a:latin typeface="UT Sans" panose="00000500000000000000" pitchFamily="50" charset="0"/>
              </a:rPr>
              <a:t> </a:t>
            </a:r>
            <a:r>
              <a:rPr lang="en-US" sz="2400" err="1">
                <a:latin typeface="UT Sans" panose="00000500000000000000" pitchFamily="50" charset="0"/>
              </a:rPr>
              <a:t>difuzeze</a:t>
            </a:r>
            <a:r>
              <a:rPr lang="en-US" sz="2400">
                <a:latin typeface="UT Sans" panose="00000500000000000000" pitchFamily="50" charset="0"/>
              </a:rPr>
              <a:t> </a:t>
            </a:r>
            <a:r>
              <a:rPr lang="en-US" sz="2400" err="1">
                <a:latin typeface="UT Sans" panose="00000500000000000000" pitchFamily="50" charset="0"/>
              </a:rPr>
              <a:t>în</a:t>
            </a:r>
            <a:r>
              <a:rPr lang="en-US" sz="2400">
                <a:latin typeface="UT Sans" panose="00000500000000000000" pitchFamily="50" charset="0"/>
              </a:rPr>
              <a:t> </a:t>
            </a:r>
            <a:r>
              <a:rPr lang="en-US" sz="2400" err="1">
                <a:latin typeface="UT Sans" panose="00000500000000000000" pitchFamily="50" charset="0"/>
              </a:rPr>
              <a:t>zona</a:t>
            </a:r>
            <a:r>
              <a:rPr lang="en-US" sz="2400">
                <a:latin typeface="UT Sans" panose="00000500000000000000" pitchFamily="50" charset="0"/>
              </a:rPr>
              <a:t> de tip </a:t>
            </a:r>
            <a:r>
              <a:rPr lang="en-US" sz="2400" b="1">
                <a:latin typeface="UT Sans" panose="00000500000000000000" pitchFamily="50" charset="0"/>
              </a:rPr>
              <a:t>p</a:t>
            </a:r>
            <a:r>
              <a:rPr lang="en-US" sz="2400">
                <a:latin typeface="UT Sans" panose="00000500000000000000" pitchFamily="50" charset="0"/>
              </a:rPr>
              <a:t> </a:t>
            </a:r>
            <a:r>
              <a:rPr lang="ro-RO" sz="2400">
                <a:latin typeface="UT Sans" panose="00000500000000000000" pitchFamily="50" charset="0"/>
              </a:rPr>
              <a:t>unde se recombină cu golurile din apropierea joncțiunii metalurgice, </a:t>
            </a:r>
            <a:r>
              <a:rPr lang="en-US" sz="2400">
                <a:latin typeface="UT Sans" panose="00000500000000000000" pitchFamily="50" charset="0"/>
              </a:rPr>
              <a:t>iar </a:t>
            </a:r>
            <a:r>
              <a:rPr lang="en-US" sz="2400" err="1">
                <a:latin typeface="UT Sans" panose="00000500000000000000" pitchFamily="50" charset="0"/>
              </a:rPr>
              <a:t>golurile</a:t>
            </a:r>
            <a:r>
              <a:rPr lang="en-US" sz="2400">
                <a:latin typeface="UT Sans" panose="00000500000000000000" pitchFamily="50" charset="0"/>
              </a:rPr>
              <a:t> </a:t>
            </a:r>
            <a:r>
              <a:rPr lang="en-US">
                <a:latin typeface="UT Sans" panose="00000500000000000000" pitchFamily="50" charset="0"/>
              </a:rPr>
              <a:t>încep să difuzeze în </a:t>
            </a:r>
            <a:r>
              <a:rPr lang="en-US" sz="2400" err="1">
                <a:latin typeface="UT Sans" panose="00000500000000000000" pitchFamily="50" charset="0"/>
              </a:rPr>
              <a:t>zona</a:t>
            </a:r>
            <a:r>
              <a:rPr lang="en-US" sz="2400">
                <a:latin typeface="UT Sans" panose="00000500000000000000" pitchFamily="50" charset="0"/>
              </a:rPr>
              <a:t> de tip </a:t>
            </a:r>
            <a:r>
              <a:rPr lang="en-US" sz="2400" b="1">
                <a:latin typeface="UT Sans" panose="00000500000000000000" pitchFamily="50" charset="0"/>
              </a:rPr>
              <a:t>n</a:t>
            </a:r>
            <a:r>
              <a:rPr lang="ro-RO">
                <a:latin typeface="UT Sans" panose="00000500000000000000" pitchFamily="50" charset="0"/>
              </a:rPr>
              <a:t> unde se recombină cu electronii din apropierea joncțiunii metalurgice</a:t>
            </a:r>
            <a:r>
              <a:rPr lang="en-US" sz="2400">
                <a:latin typeface="UT Sans" panose="00000500000000000000" pitchFamily="50" charset="0"/>
              </a:rPr>
              <a:t>.</a:t>
            </a:r>
            <a:endParaRPr lang="ro-RO" sz="2400">
              <a:latin typeface="UT Sans" panose="00000500000000000000" pitchFamily="50" charset="0"/>
            </a:endParaRPr>
          </a:p>
        </p:txBody>
      </p:sp>
      <p:sp>
        <p:nvSpPr>
          <p:cNvPr id="25604" name="Footer Placeholder 9"/>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25605"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CBBA18B-F6EF-46B9-B536-937259F1E437}" type="slidenum">
              <a:rPr lang="en-US" smtClean="0"/>
              <a:pPr>
                <a:defRPr/>
              </a:pPr>
              <a:t>4</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4572000"/>
            <a:ext cx="74390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F30BD971-D00C-4F35-BE9B-38ABB3431FEF}"/>
              </a:ext>
            </a:extLst>
          </p:cNvPr>
          <p:cNvSpPr>
            <a:spLocks noGrp="1"/>
          </p:cNvSpPr>
          <p:nvPr>
            <p:ph type="dt" sz="half" idx="10"/>
          </p:nvPr>
        </p:nvSpPr>
        <p:spPr/>
        <p:txBody>
          <a:bodyPr/>
          <a:lstStyle/>
          <a:p>
            <a:pPr>
              <a:defRPr/>
            </a:pPr>
            <a:fld id="{2E9E6B5C-59C9-4794-8505-1FC155AD6C46}" type="datetime1">
              <a:rPr lang="en-US" smtClean="0"/>
              <a:t>10/10/2019</a:t>
            </a:fld>
            <a:endParaRPr lang="en-US"/>
          </a:p>
        </p:txBody>
      </p:sp>
    </p:spTree>
    <p:extLst>
      <p:ext uri="{BB962C8B-B14F-4D97-AF65-F5344CB8AC3E}">
        <p14:creationId xmlns:p14="http://schemas.microsoft.com/office/powerpoint/2010/main" val="1341876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noAutofit/>
          </a:bodyPr>
          <a:lstStyle/>
          <a:p>
            <a:pPr>
              <a:defRPr/>
            </a:pPr>
            <a:r>
              <a:rPr lang="ro-RO" sz="3200">
                <a:latin typeface="UT Sans" panose="00000500000000000000" pitchFamily="50" charset="0"/>
              </a:rPr>
              <a:t>Modelul de semnal mic</a:t>
            </a:r>
            <a:endParaRPr lang="en-US" sz="3200">
              <a:latin typeface="UT Sans" panose="00000500000000000000" pitchFamily="50" charset="0"/>
            </a:endParaRPr>
          </a:p>
        </p:txBody>
      </p:sp>
      <p:sp>
        <p:nvSpPr>
          <p:cNvPr id="8195" name="Content Placeholder 2"/>
          <p:cNvSpPr>
            <a:spLocks noGrp="1"/>
          </p:cNvSpPr>
          <p:nvPr>
            <p:ph idx="1"/>
          </p:nvPr>
        </p:nvSpPr>
        <p:spPr/>
        <p:txBody>
          <a:bodyPr/>
          <a:lstStyle/>
          <a:p>
            <a:pPr eaLnBrk="1" hangingPunct="1"/>
            <a:r>
              <a:rPr lang="ro-RO" sz="2400">
                <a:latin typeface="UT Sans" panose="00000500000000000000" pitchFamily="50" charset="0"/>
              </a:rPr>
              <a:t>Circuitul echivalent de semnal mic (la polarizare directă): </a:t>
            </a:r>
          </a:p>
          <a:p>
            <a:pPr eaLnBrk="1" hangingPunct="1"/>
            <a:endParaRPr lang="ro-RO">
              <a:latin typeface="UT Sans" panose="00000500000000000000" pitchFamily="50" charset="0"/>
            </a:endParaRPr>
          </a:p>
          <a:p>
            <a:pPr eaLnBrk="1" hangingPunct="1"/>
            <a:endParaRPr lang="ro-RO">
              <a:latin typeface="UT Sans" panose="00000500000000000000" pitchFamily="50" charset="0"/>
            </a:endParaRPr>
          </a:p>
          <a:p>
            <a:pPr eaLnBrk="1" hangingPunct="1"/>
            <a:endParaRPr lang="ro-RO" sz="2400">
              <a:latin typeface="UT Sans" panose="00000500000000000000" pitchFamily="50" charset="0"/>
            </a:endParaRPr>
          </a:p>
          <a:p>
            <a:pPr eaLnBrk="1" hangingPunct="1"/>
            <a:r>
              <a:rPr lang="ro-RO" sz="2400">
                <a:latin typeface="UT Sans" panose="00000500000000000000" pitchFamily="50" charset="0"/>
              </a:rPr>
              <a:t>Circuitul echivalent total de semnal mic:</a:t>
            </a:r>
            <a:endParaRPr lang="en-US" sz="2400">
              <a:latin typeface="UT Sans" panose="00000500000000000000" pitchFamily="50" charset="0"/>
            </a:endParaRPr>
          </a:p>
        </p:txBody>
      </p:sp>
      <p:sp>
        <p:nvSpPr>
          <p:cNvPr id="8196" name="Date Placeholder 3"/>
          <p:cNvSpPr>
            <a:spLocks noGrp="1"/>
          </p:cNvSpPr>
          <p:nvPr>
            <p:ph type="dt" sz="half" idx="10"/>
          </p:nvPr>
        </p:nvSpPr>
        <p:spPr bwMode="auto">
          <a:ln>
            <a:miter lim="800000"/>
            <a:headEnd/>
            <a:tailEnd/>
          </a:ln>
        </p:spPr>
        <p:txBody>
          <a:bodyPr wrap="square" lIns="91440" tIns="45720" rIns="91440" bIns="45720" numCol="1" anchorCtr="0" compatLnSpc="1">
            <a:prstTxWarp prst="textNoShape">
              <a:avLst/>
            </a:prstTxWarp>
          </a:bodyPr>
          <a:lstStyle/>
          <a:p>
            <a:pPr>
              <a:defRPr/>
            </a:pPr>
            <a:fld id="{B8B2A752-F35B-49DD-ACF7-2FB7B7F38987}" type="datetime1">
              <a:rPr lang="en-US" smtClean="0"/>
              <a:t>10/10/2019</a:t>
            </a:fld>
            <a:endParaRPr lang="en-US"/>
          </a:p>
        </p:txBody>
      </p:sp>
      <p:sp>
        <p:nvSpPr>
          <p:cNvPr id="8197"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8198"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342B059A-460D-4D59-AD28-E83E63AF6585}" type="slidenum">
              <a:rPr lang="en-US"/>
              <a:pPr>
                <a:defRPr/>
              </a:pPr>
              <a:t>40</a:t>
            </a:fld>
            <a:endParaRPr lang="en-US"/>
          </a:p>
        </p:txBody>
      </p:sp>
      <p:pic>
        <p:nvPicPr>
          <p:cNvPr id="2" name="Picture 1"/>
          <p:cNvPicPr>
            <a:picLocks noChangeAspect="1"/>
          </p:cNvPicPr>
          <p:nvPr/>
        </p:nvPicPr>
        <p:blipFill>
          <a:blip r:embed="rId2"/>
          <a:stretch>
            <a:fillRect/>
          </a:stretch>
        </p:blipFill>
        <p:spPr>
          <a:xfrm>
            <a:off x="3429000" y="2057400"/>
            <a:ext cx="2228850" cy="1040292"/>
          </a:xfrm>
          <a:prstGeom prst="rect">
            <a:avLst/>
          </a:prstGeom>
        </p:spPr>
      </p:pic>
      <p:sp>
        <p:nvSpPr>
          <p:cNvPr id="4" name="Rectangle 3"/>
          <p:cNvSpPr/>
          <p:nvPr/>
        </p:nvSpPr>
        <p:spPr>
          <a:xfrm>
            <a:off x="3810000" y="3985491"/>
            <a:ext cx="4572000" cy="2308324"/>
          </a:xfrm>
          <a:prstGeom prst="rect">
            <a:avLst/>
          </a:prstGeom>
        </p:spPr>
        <p:txBody>
          <a:bodyPr>
            <a:spAutoFit/>
          </a:bodyPr>
          <a:lstStyle/>
          <a:p>
            <a:pPr marL="285750" indent="-285750" eaLnBrk="1" hangingPunct="1">
              <a:buFont typeface="Arial" panose="020B0604020202020204" pitchFamily="34" charset="0"/>
              <a:buChar char="•"/>
            </a:pPr>
            <a:r>
              <a:rPr lang="ro-RO">
                <a:solidFill>
                  <a:srgbClr val="0070C0"/>
                </a:solidFill>
                <a:latin typeface="UT Sans Medium" panose="00000500000000000000" pitchFamily="50" charset="0"/>
              </a:rPr>
              <a:t>C</a:t>
            </a:r>
            <a:r>
              <a:rPr lang="ro-RO" baseline="-25000">
                <a:solidFill>
                  <a:srgbClr val="0070C0"/>
                </a:solidFill>
                <a:latin typeface="UT Sans Medium" panose="00000500000000000000" pitchFamily="50" charset="0"/>
              </a:rPr>
              <a:t>d</a:t>
            </a:r>
            <a:r>
              <a:rPr lang="ro-RO">
                <a:latin typeface="UT Sans" panose="00000500000000000000" pitchFamily="50" charset="0"/>
              </a:rPr>
              <a:t> reprezintă capacitatea de difuzie;</a:t>
            </a:r>
          </a:p>
          <a:p>
            <a:pPr marL="285750" indent="-285750" eaLnBrk="1" hangingPunct="1">
              <a:buFont typeface="Arial" panose="020B0604020202020204" pitchFamily="34" charset="0"/>
              <a:buChar char="•"/>
            </a:pPr>
            <a:r>
              <a:rPr lang="ro-RO">
                <a:solidFill>
                  <a:srgbClr val="0070C0"/>
                </a:solidFill>
                <a:latin typeface="UT Sans Medium" panose="00000500000000000000" pitchFamily="50" charset="0"/>
              </a:rPr>
              <a:t>r</a:t>
            </a:r>
            <a:r>
              <a:rPr lang="ro-RO" baseline="-25000">
                <a:solidFill>
                  <a:srgbClr val="0070C0"/>
                </a:solidFill>
                <a:latin typeface="UT Sans Medium" panose="00000500000000000000" pitchFamily="50" charset="0"/>
              </a:rPr>
              <a:t>d</a:t>
            </a:r>
            <a:r>
              <a:rPr lang="ro-RO">
                <a:latin typeface="UT Sans" panose="00000500000000000000" pitchFamily="50" charset="0"/>
              </a:rPr>
              <a:t> este rezistența de difuzie;</a:t>
            </a:r>
          </a:p>
          <a:p>
            <a:pPr marL="285750" indent="-285750" eaLnBrk="1" hangingPunct="1">
              <a:buFont typeface="Arial" panose="020B0604020202020204" pitchFamily="34" charset="0"/>
              <a:buChar char="•"/>
            </a:pPr>
            <a:r>
              <a:rPr lang="ro-RO">
                <a:solidFill>
                  <a:srgbClr val="0070C0"/>
                </a:solidFill>
                <a:latin typeface="UT Sans Medium" panose="00000500000000000000" pitchFamily="50" charset="0"/>
              </a:rPr>
              <a:t>C</a:t>
            </a:r>
            <a:r>
              <a:rPr lang="ro-RO" baseline="-25000">
                <a:solidFill>
                  <a:srgbClr val="0070C0"/>
                </a:solidFill>
                <a:latin typeface="UT Sans Medium" panose="00000500000000000000" pitchFamily="50" charset="0"/>
              </a:rPr>
              <a:t>j</a:t>
            </a:r>
            <a:r>
              <a:rPr lang="ro-RO">
                <a:latin typeface="UT Sans" panose="00000500000000000000" pitchFamily="50" charset="0"/>
              </a:rPr>
              <a:t> este capacitatea joncțiunii. Se mai numește și capacitate de barieră;</a:t>
            </a:r>
          </a:p>
          <a:p>
            <a:pPr marL="285750" indent="-285750" eaLnBrk="1" hangingPunct="1">
              <a:buFont typeface="Arial" panose="020B0604020202020204" pitchFamily="34" charset="0"/>
              <a:buChar char="•"/>
            </a:pPr>
            <a:r>
              <a:rPr lang="ro-RO">
                <a:solidFill>
                  <a:srgbClr val="0070C0"/>
                </a:solidFill>
                <a:latin typeface="UT Sans Medium" panose="00000500000000000000" pitchFamily="50" charset="0"/>
              </a:rPr>
              <a:t>r</a:t>
            </a:r>
            <a:r>
              <a:rPr lang="ro-RO" baseline="-25000">
                <a:solidFill>
                  <a:srgbClr val="0070C0"/>
                </a:solidFill>
                <a:latin typeface="UT Sans Medium" panose="00000500000000000000" pitchFamily="50" charset="0"/>
              </a:rPr>
              <a:t>s</a:t>
            </a:r>
            <a:r>
              <a:rPr lang="ro-RO">
                <a:latin typeface="UT Sans" panose="00000500000000000000" pitchFamily="50" charset="0"/>
              </a:rPr>
              <a:t> este rezistența serie și corespunde rezistenței</a:t>
            </a:r>
            <a:r>
              <a:rPr lang="en-US">
                <a:latin typeface="UT Sans" panose="00000500000000000000" pitchFamily="50" charset="0"/>
              </a:rPr>
              <a:t> </a:t>
            </a:r>
            <a:r>
              <a:rPr lang="ro-RO">
                <a:latin typeface="UT Sans" panose="00000500000000000000" pitchFamily="50" charset="0"/>
              </a:rPr>
              <a:t> totale a zonelor neutre </a:t>
            </a:r>
            <a:r>
              <a:rPr lang="ro-RO" b="1">
                <a:latin typeface="UT Sans" panose="00000500000000000000" pitchFamily="50" charset="0"/>
              </a:rPr>
              <a:t>p</a:t>
            </a:r>
            <a:r>
              <a:rPr lang="ro-RO">
                <a:latin typeface="UT Sans" panose="00000500000000000000" pitchFamily="50" charset="0"/>
              </a:rPr>
              <a:t> și </a:t>
            </a:r>
            <a:r>
              <a:rPr lang="ro-RO" b="1">
                <a:latin typeface="UT Sans" panose="00000500000000000000" pitchFamily="50" charset="0"/>
              </a:rPr>
              <a:t>n</a:t>
            </a:r>
            <a:r>
              <a:rPr lang="ro-RO">
                <a:latin typeface="UT Sans" panose="00000500000000000000" pitchFamily="50" charset="0"/>
              </a:rPr>
              <a:t> situate de o parte și de </a:t>
            </a:r>
            <a:r>
              <a:rPr lang="en-US">
                <a:latin typeface="UT Sans" panose="00000500000000000000" pitchFamily="50" charset="0"/>
              </a:rPr>
              <a:t>alta</a:t>
            </a:r>
            <a:r>
              <a:rPr lang="ro-RO">
                <a:latin typeface="UT Sans" panose="00000500000000000000" pitchFamily="50" charset="0"/>
              </a:rPr>
              <a:t> a regiunii de sarcină spațială</a:t>
            </a:r>
            <a:r>
              <a:rPr lang="en-US">
                <a:latin typeface="UT Sans" panose="00000500000000000000" pitchFamily="50" charset="0"/>
              </a:rPr>
              <a:t>.</a:t>
            </a:r>
          </a:p>
        </p:txBody>
      </p:sp>
      <p:pic>
        <p:nvPicPr>
          <p:cNvPr id="5" name="Picture 4">
            <a:extLst>
              <a:ext uri="{FF2B5EF4-FFF2-40B4-BE49-F238E27FC236}">
                <a16:creationId xmlns:a16="http://schemas.microsoft.com/office/drawing/2014/main" id="{B3BC88F2-FDF1-4F47-B55F-FB1B430A8198}"/>
              </a:ext>
            </a:extLst>
          </p:cNvPr>
          <p:cNvPicPr>
            <a:picLocks noChangeAspect="1"/>
          </p:cNvPicPr>
          <p:nvPr/>
        </p:nvPicPr>
        <p:blipFill>
          <a:blip r:embed="rId3"/>
          <a:stretch>
            <a:fillRect/>
          </a:stretch>
        </p:blipFill>
        <p:spPr>
          <a:xfrm>
            <a:off x="304800" y="3814349"/>
            <a:ext cx="2943225" cy="2650608"/>
          </a:xfrm>
          <a:prstGeom prst="rect">
            <a:avLst/>
          </a:prstGeom>
        </p:spPr>
      </p:pic>
    </p:spTree>
    <p:extLst>
      <p:ext uri="{BB962C8B-B14F-4D97-AF65-F5344CB8AC3E}">
        <p14:creationId xmlns:p14="http://schemas.microsoft.com/office/powerpoint/2010/main" val="3778316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ro-RO" sz="3200">
                <a:latin typeface="UT Sans" panose="00000500000000000000" pitchFamily="50" charset="0"/>
              </a:rPr>
              <a:t>Modelul de semnal mic</a:t>
            </a:r>
            <a:endParaRPr lang="en-US" sz="3200">
              <a:latin typeface="UT Sans" panose="00000500000000000000" pitchFamily="50" charset="0"/>
            </a:endParaRPr>
          </a:p>
        </p:txBody>
      </p:sp>
      <p:sp>
        <p:nvSpPr>
          <p:cNvPr id="2" name="Content Placeholder 1"/>
          <p:cNvSpPr>
            <a:spLocks noGrp="1"/>
          </p:cNvSpPr>
          <p:nvPr>
            <p:ph idx="1"/>
          </p:nvPr>
        </p:nvSpPr>
        <p:spPr/>
        <p:txBody>
          <a:bodyPr/>
          <a:lstStyle/>
          <a:p>
            <a:pPr marL="109537" indent="0">
              <a:buNone/>
            </a:pPr>
            <a:r>
              <a:rPr lang="ro-RO">
                <a:solidFill>
                  <a:srgbClr val="0070C0"/>
                </a:solidFill>
                <a:latin typeface="UT Sans Medium" panose="00000500000000000000" pitchFamily="50" charset="0"/>
              </a:rPr>
              <a:t>Observații:</a:t>
            </a:r>
          </a:p>
          <a:p>
            <a:pPr marL="623887" indent="-514350">
              <a:buFont typeface="+mj-lt"/>
              <a:buAutoNum type="arabicPeriod"/>
            </a:pPr>
            <a:r>
              <a:rPr lang="ro-RO">
                <a:latin typeface="UT Sans" panose="00000500000000000000" pitchFamily="50" charset="0"/>
              </a:rPr>
              <a:t>Capacitatea totală a joncțiunii se scrie:</a:t>
            </a:r>
          </a:p>
          <a:p>
            <a:pPr marL="109537" indent="0" algn="ctr">
              <a:buNone/>
            </a:pPr>
            <a:r>
              <a:rPr lang="ro-RO" i="1">
                <a:latin typeface="UT Sans" panose="00000500000000000000" pitchFamily="50" charset="0"/>
              </a:rPr>
              <a:t>C</a:t>
            </a:r>
            <a:r>
              <a:rPr lang="ro-RO" i="1" baseline="-25000">
                <a:latin typeface="UT Sans" panose="00000500000000000000" pitchFamily="50" charset="0"/>
              </a:rPr>
              <a:t>tot</a:t>
            </a:r>
            <a:r>
              <a:rPr lang="ro-RO" i="1">
                <a:latin typeface="UT Sans" panose="00000500000000000000" pitchFamily="50" charset="0"/>
              </a:rPr>
              <a:t>=C</a:t>
            </a:r>
            <a:r>
              <a:rPr lang="ro-RO" i="1" baseline="-25000">
                <a:latin typeface="UT Sans" panose="00000500000000000000" pitchFamily="50" charset="0"/>
              </a:rPr>
              <a:t>d</a:t>
            </a:r>
            <a:r>
              <a:rPr lang="ro-RO" i="1">
                <a:latin typeface="UT Sans" panose="00000500000000000000" pitchFamily="50" charset="0"/>
              </a:rPr>
              <a:t>+C</a:t>
            </a:r>
            <a:r>
              <a:rPr lang="ro-RO" i="1" baseline="-25000">
                <a:latin typeface="UT Sans" panose="00000500000000000000" pitchFamily="50" charset="0"/>
              </a:rPr>
              <a:t>j</a:t>
            </a:r>
            <a:endParaRPr lang="ro-RO" i="1">
              <a:latin typeface="UT Sans" panose="00000500000000000000" pitchFamily="50" charset="0"/>
            </a:endParaRPr>
          </a:p>
          <a:p>
            <a:pPr marL="623887" indent="-514350">
              <a:buFont typeface="+mj-lt"/>
              <a:buAutoNum type="arabicPeriod" startAt="2"/>
            </a:pPr>
            <a:r>
              <a:rPr lang="en-US">
                <a:latin typeface="UT Sans" panose="00000500000000000000" pitchFamily="50" charset="0"/>
              </a:rPr>
              <a:t>La tensiuni inverse capacitatea de difuzie este neglijabil</a:t>
            </a:r>
            <a:r>
              <a:rPr lang="ro-RO">
                <a:latin typeface="UT Sans" panose="00000500000000000000" pitchFamily="50" charset="0"/>
              </a:rPr>
              <a:t>ă</a:t>
            </a:r>
            <a:r>
              <a:rPr lang="en-US">
                <a:latin typeface="UT Sans" panose="00000500000000000000" pitchFamily="50" charset="0"/>
              </a:rPr>
              <a:t> fa</a:t>
            </a:r>
            <a:r>
              <a:rPr lang="ro-RO">
                <a:latin typeface="UT Sans" panose="00000500000000000000" pitchFamily="50" charset="0"/>
              </a:rPr>
              <a:t>ță</a:t>
            </a:r>
            <a:r>
              <a:rPr lang="en-US">
                <a:latin typeface="UT Sans" panose="00000500000000000000" pitchFamily="50" charset="0"/>
              </a:rPr>
              <a:t> de cea de barier</a:t>
            </a:r>
            <a:r>
              <a:rPr lang="ro-RO">
                <a:latin typeface="UT Sans" panose="00000500000000000000" pitchFamily="50" charset="0"/>
              </a:rPr>
              <a:t>ă</a:t>
            </a:r>
          </a:p>
          <a:p>
            <a:pPr marL="109537" indent="0" algn="ctr">
              <a:buNone/>
            </a:pPr>
            <a:r>
              <a:rPr lang="ro-RO" i="1">
                <a:latin typeface="UT Sans" panose="00000500000000000000" pitchFamily="50" charset="0"/>
              </a:rPr>
              <a:t>C</a:t>
            </a:r>
            <a:r>
              <a:rPr lang="ro-RO" i="1" baseline="-25000">
                <a:latin typeface="UT Sans" panose="00000500000000000000" pitchFamily="50" charset="0"/>
              </a:rPr>
              <a:t>tot</a:t>
            </a:r>
            <a:r>
              <a:rPr lang="ro-RO" i="1">
                <a:latin typeface="UT Sans" panose="00000500000000000000" pitchFamily="50" charset="0"/>
              </a:rPr>
              <a:t>=C</a:t>
            </a:r>
            <a:r>
              <a:rPr lang="ro-RO" i="1" baseline="-25000">
                <a:latin typeface="UT Sans" panose="00000500000000000000" pitchFamily="50" charset="0"/>
              </a:rPr>
              <a:t>j</a:t>
            </a:r>
            <a:r>
              <a:rPr lang="ro-RO" i="1">
                <a:latin typeface="UT Sans" panose="00000500000000000000" pitchFamily="50" charset="0"/>
              </a:rPr>
              <a:t> </a:t>
            </a:r>
          </a:p>
          <a:p>
            <a:pPr marL="623887" indent="-514350">
              <a:buFont typeface="+mj-lt"/>
              <a:buAutoNum type="arabicPeriod" startAt="3"/>
            </a:pPr>
            <a:r>
              <a:rPr lang="en-US">
                <a:latin typeface="UT Sans" panose="00000500000000000000" pitchFamily="50" charset="0"/>
              </a:rPr>
              <a:t>Pentru tensiuni directe mai mari dec</a:t>
            </a:r>
            <a:r>
              <a:rPr lang="ro-RO">
                <a:latin typeface="UT Sans" panose="00000500000000000000" pitchFamily="50" charset="0"/>
              </a:rPr>
              <a:t>â</a:t>
            </a:r>
            <a:r>
              <a:rPr lang="en-US">
                <a:latin typeface="UT Sans" panose="00000500000000000000" pitchFamily="50" charset="0"/>
              </a:rPr>
              <a:t>t 3V</a:t>
            </a:r>
            <a:r>
              <a:rPr lang="ro-RO" baseline="-25000">
                <a:latin typeface="UT Sans" panose="00000500000000000000" pitchFamily="50" charset="0"/>
              </a:rPr>
              <a:t>T</a:t>
            </a:r>
            <a:r>
              <a:rPr lang="en-US">
                <a:latin typeface="UT Sans" panose="00000500000000000000" pitchFamily="50" charset="0"/>
              </a:rPr>
              <a:t> (</a:t>
            </a:r>
            <a:r>
              <a:rPr lang="en-US">
                <a:latin typeface="UT Sans" panose="00000500000000000000" pitchFamily="50" charset="0"/>
                <a:sym typeface="Symbol" panose="05050102010706020507" pitchFamily="18" charset="2"/>
              </a:rPr>
              <a:t></a:t>
            </a:r>
            <a:r>
              <a:rPr lang="en-US">
                <a:latin typeface="UT Sans" panose="00000500000000000000" pitchFamily="50" charset="0"/>
              </a:rPr>
              <a:t>0,1 V) conteaz</a:t>
            </a:r>
            <a:r>
              <a:rPr lang="ro-RO">
                <a:latin typeface="UT Sans" panose="00000500000000000000" pitchFamily="50" charset="0"/>
              </a:rPr>
              <a:t>ă</a:t>
            </a:r>
            <a:r>
              <a:rPr lang="en-US">
                <a:latin typeface="UT Sans" panose="00000500000000000000" pitchFamily="50" charset="0"/>
              </a:rPr>
              <a:t> doar capacitatea de difuzie</a:t>
            </a:r>
            <a:endParaRPr lang="ro-RO">
              <a:latin typeface="UT Sans" panose="00000500000000000000" pitchFamily="50" charset="0"/>
            </a:endParaRPr>
          </a:p>
          <a:p>
            <a:pPr marL="109537" indent="0" algn="ctr">
              <a:buNone/>
            </a:pPr>
            <a:r>
              <a:rPr lang="ro-RO" i="1">
                <a:latin typeface="UT Sans" panose="00000500000000000000" pitchFamily="50" charset="0"/>
              </a:rPr>
              <a:t>C</a:t>
            </a:r>
            <a:r>
              <a:rPr lang="ro-RO" i="1" baseline="-25000">
                <a:latin typeface="UT Sans" panose="00000500000000000000" pitchFamily="50" charset="0"/>
              </a:rPr>
              <a:t>tot</a:t>
            </a:r>
            <a:r>
              <a:rPr lang="ro-RO" i="1">
                <a:latin typeface="UT Sans" panose="00000500000000000000" pitchFamily="50" charset="0"/>
              </a:rPr>
              <a:t>=C</a:t>
            </a:r>
            <a:r>
              <a:rPr lang="ro-RO" i="1" baseline="-25000">
                <a:latin typeface="UT Sans" panose="00000500000000000000" pitchFamily="50" charset="0"/>
              </a:rPr>
              <a:t>d</a:t>
            </a:r>
            <a:endParaRPr lang="en-US" i="1">
              <a:latin typeface="UT Sans" panose="00000500000000000000" pitchFamily="50" charset="0"/>
            </a:endParaRPr>
          </a:p>
        </p:txBody>
      </p:sp>
      <p:sp>
        <p:nvSpPr>
          <p:cNvPr id="4" name="Date Placeholder 3"/>
          <p:cNvSpPr>
            <a:spLocks noGrp="1"/>
          </p:cNvSpPr>
          <p:nvPr>
            <p:ph type="dt" sz="half" idx="10"/>
          </p:nvPr>
        </p:nvSpPr>
        <p:spPr/>
        <p:txBody>
          <a:bodyPr/>
          <a:lstStyle/>
          <a:p>
            <a:pPr>
              <a:defRPr/>
            </a:pPr>
            <a:fld id="{FC4ACA6D-E276-46FC-A354-37624397E461}" type="datetime1">
              <a:rPr lang="en-US" smtClean="0"/>
              <a:t>10/10/2019</a:t>
            </a:fld>
            <a:endParaRPr lang="en-US"/>
          </a:p>
        </p:txBody>
      </p:sp>
      <p:sp>
        <p:nvSpPr>
          <p:cNvPr id="5" name="Footer Placeholder 4"/>
          <p:cNvSpPr>
            <a:spLocks noGrp="1"/>
          </p:cNvSpPr>
          <p:nvPr>
            <p:ph type="ftr" sz="quarter" idx="11"/>
          </p:nvPr>
        </p:nvSpPr>
        <p:spPr/>
        <p:txBody>
          <a:bodyPr/>
          <a:lstStyle/>
          <a:p>
            <a:pPr>
              <a:defRPr/>
            </a:pPr>
            <a:r>
              <a:rPr lang="en-US"/>
              <a:t>DE Cursul nr. 2</a:t>
            </a:r>
          </a:p>
        </p:txBody>
      </p:sp>
      <p:sp>
        <p:nvSpPr>
          <p:cNvPr id="6" name="Slide Number Placeholder 5"/>
          <p:cNvSpPr>
            <a:spLocks noGrp="1"/>
          </p:cNvSpPr>
          <p:nvPr>
            <p:ph type="sldNum" sz="quarter" idx="12"/>
          </p:nvPr>
        </p:nvSpPr>
        <p:spPr/>
        <p:txBody>
          <a:bodyPr/>
          <a:lstStyle/>
          <a:p>
            <a:pPr>
              <a:defRPr/>
            </a:pPr>
            <a:fld id="{8C9C6E1D-2AFB-454C-B52D-986F56B24FA8}" type="slidenum">
              <a:rPr lang="en-US" smtClean="0"/>
              <a:pPr>
                <a:defRPr/>
              </a:pPr>
              <a:t>41</a:t>
            </a:fld>
            <a:endParaRPr lang="en-US"/>
          </a:p>
        </p:txBody>
      </p:sp>
    </p:spTree>
    <p:extLst>
      <p:ext uri="{BB962C8B-B14F-4D97-AF65-F5344CB8AC3E}">
        <p14:creationId xmlns:p14="http://schemas.microsoft.com/office/powerpoint/2010/main" val="2496523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Comutația diodei</a:t>
            </a:r>
            <a:endParaRPr lang="en-US" sz="32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Înseamnă trecerea diodei din conducție în blocare (comutația </a:t>
            </a:r>
            <a:r>
              <a:rPr lang="ro-RO" b="1">
                <a:latin typeface="UT Sans" panose="00000500000000000000" pitchFamily="50" charset="0"/>
              </a:rPr>
              <a:t>off</a:t>
            </a:r>
            <a:r>
              <a:rPr lang="ro-RO">
                <a:latin typeface="UT Sans" panose="00000500000000000000" pitchFamily="50" charset="0"/>
              </a:rPr>
              <a:t>) și invers, din blocare în conducție (comutația </a:t>
            </a:r>
            <a:r>
              <a:rPr lang="ro-RO" b="1">
                <a:latin typeface="UT Sans" panose="00000500000000000000" pitchFamily="50" charset="0"/>
              </a:rPr>
              <a:t>on</a:t>
            </a:r>
            <a:r>
              <a:rPr lang="ro-RO">
                <a:latin typeface="UT Sans" panose="00000500000000000000" pitchFamily="50" charset="0"/>
              </a:rPr>
              <a:t>).</a:t>
            </a: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42</a:t>
            </a:fld>
            <a:endParaRPr lang="en-US"/>
          </a:p>
        </p:txBody>
      </p:sp>
      <p:pic>
        <p:nvPicPr>
          <p:cNvPr id="7" name="Picture 7" descr="9.33-ro.jpg"/>
          <p:cNvPicPr>
            <a:picLocks noChangeAspect="1"/>
          </p:cNvPicPr>
          <p:nvPr/>
        </p:nvPicPr>
        <p:blipFill rotWithShape="1">
          <a:blip r:embed="rId2"/>
          <a:srcRect t="14461"/>
          <a:stretch/>
        </p:blipFill>
        <p:spPr bwMode="auto">
          <a:xfrm>
            <a:off x="4419600" y="2743200"/>
            <a:ext cx="3629025" cy="2253615"/>
          </a:xfrm>
          <a:prstGeom prst="rect">
            <a:avLst/>
          </a:prstGeom>
          <a:noFill/>
          <a:ln w="9525">
            <a:noFill/>
            <a:miter lim="800000"/>
            <a:headEnd/>
            <a:tailEnd/>
          </a:ln>
        </p:spPr>
      </p:pic>
      <p:sp>
        <p:nvSpPr>
          <p:cNvPr id="8" name="TextBox 8"/>
          <p:cNvSpPr txBox="1">
            <a:spLocks noChangeArrowheads="1"/>
          </p:cNvSpPr>
          <p:nvPr/>
        </p:nvSpPr>
        <p:spPr bwMode="auto">
          <a:xfrm>
            <a:off x="3486150" y="5276671"/>
            <a:ext cx="5276850" cy="1200329"/>
          </a:xfrm>
          <a:prstGeom prst="rect">
            <a:avLst/>
          </a:prstGeom>
          <a:noFill/>
          <a:ln w="9525">
            <a:noFill/>
            <a:miter lim="800000"/>
            <a:headEnd/>
            <a:tailEnd/>
          </a:ln>
        </p:spPr>
        <p:txBody>
          <a:bodyPr wrap="square">
            <a:spAutoFit/>
          </a:bodyPr>
          <a:lstStyle/>
          <a:p>
            <a:r>
              <a:rPr lang="ro-RO">
                <a:solidFill>
                  <a:srgbClr val="0070C0"/>
                </a:solidFill>
                <a:latin typeface="UT Sans Medium" panose="00000500000000000000" pitchFamily="50" charset="0"/>
              </a:rPr>
              <a:t>t</a:t>
            </a:r>
            <a:r>
              <a:rPr lang="ro-RO" baseline="-25000">
                <a:solidFill>
                  <a:srgbClr val="0070C0"/>
                </a:solidFill>
                <a:latin typeface="UT Sans Medium" panose="00000500000000000000" pitchFamily="50" charset="0"/>
              </a:rPr>
              <a:t>s</a:t>
            </a:r>
            <a:r>
              <a:rPr lang="ro-RO">
                <a:solidFill>
                  <a:srgbClr val="0070C0"/>
                </a:solidFill>
                <a:latin typeface="UT Sans Medium" panose="00000500000000000000" pitchFamily="50" charset="0"/>
              </a:rPr>
              <a:t>= timp de stocare</a:t>
            </a:r>
            <a:r>
              <a:rPr lang="ro-RO">
                <a:latin typeface="UT Sans" panose="00000500000000000000" pitchFamily="50" charset="0"/>
              </a:rPr>
              <a:t> şi reprezintă intervalul de timp în care concentrația purtătorilor de sarcină minoritari, la marginea regiunii de sarcină spațială, ajunge la valorile de la echilibru termic. </a:t>
            </a:r>
            <a:endParaRPr lang="en-US">
              <a:latin typeface="UT Sans" panose="00000500000000000000" pitchFamily="50" charset="0"/>
            </a:endParaRPr>
          </a:p>
        </p:txBody>
      </p:sp>
      <p:pic>
        <p:nvPicPr>
          <p:cNvPr id="11" name="Picture 10"/>
          <p:cNvPicPr>
            <a:picLocks noChangeAspect="1"/>
          </p:cNvPicPr>
          <p:nvPr/>
        </p:nvPicPr>
        <p:blipFill>
          <a:blip r:embed="rId3"/>
          <a:stretch>
            <a:fillRect/>
          </a:stretch>
        </p:blipFill>
        <p:spPr>
          <a:xfrm>
            <a:off x="762000" y="2895157"/>
            <a:ext cx="2571750" cy="3505643"/>
          </a:xfrm>
          <a:prstGeom prst="rect">
            <a:avLst/>
          </a:prstGeom>
        </p:spPr>
      </p:pic>
      <p:sp>
        <p:nvSpPr>
          <p:cNvPr id="6" name="Date Placeholder 5">
            <a:extLst>
              <a:ext uri="{FF2B5EF4-FFF2-40B4-BE49-F238E27FC236}">
                <a16:creationId xmlns:a16="http://schemas.microsoft.com/office/drawing/2014/main" id="{0B3DB92E-BCF1-4868-A4A2-DE599544CE35}"/>
              </a:ext>
            </a:extLst>
          </p:cNvPr>
          <p:cNvSpPr>
            <a:spLocks noGrp="1"/>
          </p:cNvSpPr>
          <p:nvPr>
            <p:ph type="dt" sz="half" idx="10"/>
          </p:nvPr>
        </p:nvSpPr>
        <p:spPr/>
        <p:txBody>
          <a:bodyPr/>
          <a:lstStyle/>
          <a:p>
            <a:pPr>
              <a:defRPr/>
            </a:pPr>
            <a:fld id="{FF4A6841-B13B-45B0-8AEE-2C8639032BEC}" type="datetime1">
              <a:rPr lang="en-US" smtClean="0"/>
              <a:t>10/10/2019</a:t>
            </a:fld>
            <a:endParaRPr lang="en-US"/>
          </a:p>
        </p:txBody>
      </p:sp>
    </p:spTree>
    <p:extLst>
      <p:ext uri="{BB962C8B-B14F-4D97-AF65-F5344CB8AC3E}">
        <p14:creationId xmlns:p14="http://schemas.microsoft.com/office/powerpoint/2010/main" val="391031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a:latin typeface="UT Sans" panose="00000500000000000000" pitchFamily="50" charset="0"/>
              </a:rPr>
              <a:t>Comutația diodei</a:t>
            </a:r>
            <a:endParaRPr lang="en-US" sz="32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La comutație inversă, panta inițială </a:t>
            </a:r>
            <a:r>
              <a:rPr lang="ro-RO">
                <a:solidFill>
                  <a:srgbClr val="0070C0"/>
                </a:solidFill>
                <a:latin typeface="UT Sans Medium" panose="00000500000000000000" pitchFamily="50" charset="0"/>
              </a:rPr>
              <a:t>di/dt</a:t>
            </a:r>
            <a:r>
              <a:rPr lang="ro-RO">
                <a:latin typeface="UT Sans" panose="00000500000000000000" pitchFamily="50" charset="0"/>
              </a:rPr>
              <a:t> cu care revine curentul invers la zero poate determina supracreşteri ale tensiunii pe diodă, supracreşteri care pot distruge dioda.</a:t>
            </a:r>
          </a:p>
          <a:p>
            <a:r>
              <a:rPr lang="ro-RO">
                <a:latin typeface="UT Sans" panose="00000500000000000000" pitchFamily="50" charset="0"/>
              </a:rPr>
              <a:t>Protecția diodei la supracreşteri este asigurată de circuitul serie RC conectat la bornele diodei:</a:t>
            </a: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Diodele sunt diode lente dacă timpii de comutație sunt de ordinul microsecunde şi sunt diode rapide dacă aceşti timpi sunt de ordinul nanosecunde.</a:t>
            </a:r>
            <a:endParaRPr lang="en-US">
              <a:latin typeface="UT Sans" panose="00000500000000000000" pitchFamily="50" charset="0"/>
            </a:endParaRPr>
          </a:p>
        </p:txBody>
      </p:sp>
      <p:sp>
        <p:nvSpPr>
          <p:cNvPr id="4" name="Footer Placeholder 3"/>
          <p:cNvSpPr>
            <a:spLocks noGrp="1"/>
          </p:cNvSpPr>
          <p:nvPr>
            <p:ph type="ftr" sz="quarter" idx="11"/>
          </p:nvPr>
        </p:nvSpPr>
        <p:spPr/>
        <p:txBody>
          <a:bodyPr/>
          <a:lstStyle/>
          <a:p>
            <a:pPr>
              <a:defRPr/>
            </a:pPr>
            <a:r>
              <a:rPr lang="en-US"/>
              <a:t>DE Cursul nr. 2</a:t>
            </a:r>
          </a:p>
        </p:txBody>
      </p:sp>
      <p:sp>
        <p:nvSpPr>
          <p:cNvPr id="5" name="Slide Number Placeholder 4"/>
          <p:cNvSpPr>
            <a:spLocks noGrp="1"/>
          </p:cNvSpPr>
          <p:nvPr>
            <p:ph type="sldNum" sz="quarter" idx="12"/>
          </p:nvPr>
        </p:nvSpPr>
        <p:spPr/>
        <p:txBody>
          <a:bodyPr/>
          <a:lstStyle/>
          <a:p>
            <a:pPr>
              <a:defRPr/>
            </a:pPr>
            <a:fld id="{C49472D8-FA58-4BEE-9AAD-D1FD9C04BC8B}" type="slidenum">
              <a:rPr lang="en-US" smtClean="0"/>
              <a:pPr>
                <a:defRPr/>
              </a:pPr>
              <a:t>43</a:t>
            </a:fld>
            <a:endParaRPr lang="en-US"/>
          </a:p>
        </p:txBody>
      </p:sp>
      <p:pic>
        <p:nvPicPr>
          <p:cNvPr id="6" name="Picture 5"/>
          <p:cNvPicPr>
            <a:picLocks noChangeAspect="1"/>
          </p:cNvPicPr>
          <p:nvPr/>
        </p:nvPicPr>
        <p:blipFill>
          <a:blip r:embed="rId2"/>
          <a:stretch>
            <a:fillRect/>
          </a:stretch>
        </p:blipFill>
        <p:spPr>
          <a:xfrm>
            <a:off x="3293268" y="3684108"/>
            <a:ext cx="2557463" cy="1040292"/>
          </a:xfrm>
          <a:prstGeom prst="rect">
            <a:avLst/>
          </a:prstGeom>
        </p:spPr>
      </p:pic>
      <p:sp>
        <p:nvSpPr>
          <p:cNvPr id="7" name="Date Placeholder 6">
            <a:extLst>
              <a:ext uri="{FF2B5EF4-FFF2-40B4-BE49-F238E27FC236}">
                <a16:creationId xmlns:a16="http://schemas.microsoft.com/office/drawing/2014/main" id="{49ABA720-84CA-4B8C-AB76-A26F28F31063}"/>
              </a:ext>
            </a:extLst>
          </p:cNvPr>
          <p:cNvSpPr>
            <a:spLocks noGrp="1"/>
          </p:cNvSpPr>
          <p:nvPr>
            <p:ph type="dt" sz="half" idx="10"/>
          </p:nvPr>
        </p:nvSpPr>
        <p:spPr/>
        <p:txBody>
          <a:bodyPr/>
          <a:lstStyle/>
          <a:p>
            <a:pPr>
              <a:defRPr/>
            </a:pPr>
            <a:fld id="{79171AA8-9A52-4DED-AC22-66D5892B889A}" type="datetime1">
              <a:rPr lang="en-US" smtClean="0"/>
              <a:t>10/10/2019</a:t>
            </a:fld>
            <a:endParaRPr lang="en-US"/>
          </a:p>
        </p:txBody>
      </p:sp>
    </p:spTree>
    <p:extLst>
      <p:ext uri="{BB962C8B-B14F-4D97-AF65-F5344CB8AC3E}">
        <p14:creationId xmlns:p14="http://schemas.microsoft.com/office/powerpoint/2010/main" val="152775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Autofit/>
          </a:bodyPr>
          <a:lstStyle/>
          <a:p>
            <a:pPr>
              <a:defRPr/>
            </a:pPr>
            <a:r>
              <a:rPr lang="ro-RO" sz="3600">
                <a:latin typeface="UT Sans" panose="00000500000000000000" pitchFamily="50" charset="0"/>
              </a:rPr>
              <a:t>Joncțiunea pn</a:t>
            </a:r>
            <a:br>
              <a:rPr lang="ro-RO" sz="3600">
                <a:latin typeface="UT Sans" panose="00000500000000000000" pitchFamily="50" charset="0"/>
              </a:rPr>
            </a:br>
            <a:r>
              <a:rPr lang="ro-RO" sz="3200">
                <a:latin typeface="UT Sans" panose="00000500000000000000" pitchFamily="50" charset="0"/>
              </a:rPr>
              <a:t>Structura de bază</a:t>
            </a:r>
            <a:endParaRPr lang="en-US" sz="2800"/>
          </a:p>
        </p:txBody>
      </p:sp>
      <p:sp>
        <p:nvSpPr>
          <p:cNvPr id="26626" name="Content Placeholder 2"/>
          <p:cNvSpPr>
            <a:spLocks noGrp="1"/>
          </p:cNvSpPr>
          <p:nvPr>
            <p:ph idx="1"/>
          </p:nvPr>
        </p:nvSpPr>
        <p:spPr/>
        <p:txBody>
          <a:bodyPr>
            <a:normAutofit/>
          </a:bodyPr>
          <a:lstStyle/>
          <a:p>
            <a:pPr>
              <a:spcBef>
                <a:spcPts val="575"/>
              </a:spcBef>
            </a:pPr>
            <a:r>
              <a:rPr lang="en-US">
                <a:latin typeface="UT Sans" panose="00000500000000000000" pitchFamily="50" charset="0"/>
              </a:rPr>
              <a:t>Presupunând cristalul neconectat în exterior, procesul de difuzie nu poate continua la infinit</a:t>
            </a:r>
            <a:r>
              <a:rPr lang="ro-RO">
                <a:latin typeface="UT Sans" panose="00000500000000000000" pitchFamily="50" charset="0"/>
              </a:rPr>
              <a:t>.</a:t>
            </a:r>
          </a:p>
          <a:p>
            <a:pPr>
              <a:spcBef>
                <a:spcPts val="575"/>
              </a:spcBef>
            </a:pPr>
            <a:r>
              <a:rPr lang="en-US">
                <a:latin typeface="UT Sans" panose="00000500000000000000" pitchFamily="50" charset="0"/>
              </a:rPr>
              <a:t>Electronii care difuzează din zona </a:t>
            </a:r>
            <a:r>
              <a:rPr lang="en-US" b="1">
                <a:latin typeface="UT Sans" panose="00000500000000000000" pitchFamily="50" charset="0"/>
              </a:rPr>
              <a:t>n</a:t>
            </a:r>
            <a:r>
              <a:rPr lang="en-US">
                <a:latin typeface="UT Sans" panose="00000500000000000000" pitchFamily="50" charset="0"/>
              </a:rPr>
              <a:t> lasă în urmă atomii donori încărcați pozitiv</a:t>
            </a:r>
            <a:r>
              <a:rPr lang="ro-RO">
                <a:latin typeface="UT Sans" panose="00000500000000000000" pitchFamily="50" charset="0"/>
              </a:rPr>
              <a:t> - </a:t>
            </a:r>
            <a:r>
              <a:rPr lang="ro-RO" b="1">
                <a:solidFill>
                  <a:srgbClr val="FF0000"/>
                </a:solidFill>
                <a:latin typeface="UT Sans" panose="00000500000000000000" pitchFamily="50" charset="0"/>
              </a:rPr>
              <a:t>ioni pozitivi</a:t>
            </a:r>
            <a:r>
              <a:rPr lang="en-US" b="1">
                <a:solidFill>
                  <a:srgbClr val="FF0000"/>
                </a:solidFill>
                <a:latin typeface="UT Sans" panose="00000500000000000000" pitchFamily="50" charset="0"/>
              </a:rPr>
              <a:t> </a:t>
            </a:r>
            <a:r>
              <a:rPr lang="ro-RO">
                <a:latin typeface="UT Sans" panose="00000500000000000000" pitchFamily="50" charset="0"/>
              </a:rPr>
              <a:t>care sunt sarcini electrice fixe în structura cristalină a semiconductorului</a:t>
            </a:r>
            <a:r>
              <a:rPr lang="en-US">
                <a:latin typeface="UT Sans" panose="00000500000000000000" pitchFamily="50" charset="0"/>
              </a:rPr>
              <a:t>.</a:t>
            </a:r>
            <a:endParaRPr lang="ro-RO">
              <a:latin typeface="UT Sans" panose="00000500000000000000" pitchFamily="50" charset="0"/>
            </a:endParaRPr>
          </a:p>
          <a:p>
            <a:pPr>
              <a:spcBef>
                <a:spcPts val="575"/>
              </a:spcBef>
            </a:pPr>
            <a:r>
              <a:rPr lang="en-US">
                <a:latin typeface="UT Sans" panose="00000500000000000000" pitchFamily="50" charset="0"/>
              </a:rPr>
              <a:t>Similar</a:t>
            </a:r>
            <a:r>
              <a:rPr lang="ro-RO">
                <a:latin typeface="UT Sans" panose="00000500000000000000" pitchFamily="50" charset="0"/>
              </a:rPr>
              <a:t>,</a:t>
            </a:r>
            <a:r>
              <a:rPr lang="en-US">
                <a:latin typeface="UT Sans" panose="00000500000000000000" pitchFamily="50" charset="0"/>
              </a:rPr>
              <a:t> golurile care difuzează din zona </a:t>
            </a:r>
            <a:r>
              <a:rPr lang="en-US" b="1">
                <a:latin typeface="UT Sans" panose="00000500000000000000" pitchFamily="50" charset="0"/>
              </a:rPr>
              <a:t>p</a:t>
            </a:r>
            <a:r>
              <a:rPr lang="en-US">
                <a:latin typeface="UT Sans" panose="00000500000000000000" pitchFamily="50" charset="0"/>
              </a:rPr>
              <a:t> lasă în urmă atomii acceptori, încărcați negativ </a:t>
            </a:r>
            <a:r>
              <a:rPr lang="ro-RO">
                <a:latin typeface="UT Sans" panose="00000500000000000000" pitchFamily="50" charset="0"/>
              </a:rPr>
              <a:t>- </a:t>
            </a:r>
            <a:r>
              <a:rPr lang="ro-RO" b="1">
                <a:solidFill>
                  <a:srgbClr val="0070C0"/>
                </a:solidFill>
                <a:latin typeface="UT Sans" panose="00000500000000000000" pitchFamily="50" charset="0"/>
              </a:rPr>
              <a:t>ioni negativi</a:t>
            </a:r>
            <a:r>
              <a:rPr lang="ro-RO">
                <a:latin typeface="UT Sans" panose="00000500000000000000" pitchFamily="50" charset="0"/>
              </a:rPr>
              <a:t> care sunt</a:t>
            </a:r>
            <a:r>
              <a:rPr lang="en-US">
                <a:latin typeface="UT Sans" panose="00000500000000000000" pitchFamily="50" charset="0"/>
              </a:rPr>
              <a:t> </a:t>
            </a:r>
            <a:r>
              <a:rPr lang="ro-RO">
                <a:latin typeface="UT Sans" panose="00000500000000000000" pitchFamily="50" charset="0"/>
              </a:rPr>
              <a:t>sarcini electrice fixe în structura cristalină a semiconductorului</a:t>
            </a:r>
            <a:r>
              <a:rPr lang="en-US">
                <a:latin typeface="UT Sans" panose="00000500000000000000" pitchFamily="50" charset="0"/>
              </a:rPr>
              <a:t>.</a:t>
            </a:r>
            <a:endParaRPr lang="ro-RO">
              <a:latin typeface="UT Sans" panose="00000500000000000000" pitchFamily="50" charset="0"/>
            </a:endParaRPr>
          </a:p>
        </p:txBody>
      </p:sp>
      <p:sp>
        <p:nvSpPr>
          <p:cNvPr id="26628" name="Footer Placeholder 7"/>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26629"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C6C3478-0428-45EE-9D01-FEFF72353967}" type="slidenum">
              <a:rPr lang="en-US" smtClean="0"/>
              <a:pPr>
                <a:defRPr/>
              </a:pPr>
              <a:t>5</a:t>
            </a:fld>
            <a:endParaRPr lang="en-US"/>
          </a:p>
        </p:txBody>
      </p:sp>
      <p:pic>
        <p:nvPicPr>
          <p:cNvPr id="2" name="Picture 1"/>
          <p:cNvPicPr>
            <a:picLocks noChangeAspect="1"/>
          </p:cNvPicPr>
          <p:nvPr/>
        </p:nvPicPr>
        <p:blipFill>
          <a:blip r:embed="rId2"/>
          <a:stretch>
            <a:fillRect/>
          </a:stretch>
        </p:blipFill>
        <p:spPr>
          <a:xfrm>
            <a:off x="3086100" y="4876800"/>
            <a:ext cx="2971800" cy="1876425"/>
          </a:xfrm>
          <a:prstGeom prst="rect">
            <a:avLst/>
          </a:prstGeom>
        </p:spPr>
      </p:pic>
      <p:sp>
        <p:nvSpPr>
          <p:cNvPr id="3" name="Date Placeholder 2">
            <a:extLst>
              <a:ext uri="{FF2B5EF4-FFF2-40B4-BE49-F238E27FC236}">
                <a16:creationId xmlns:a16="http://schemas.microsoft.com/office/drawing/2014/main" id="{C9913816-3FD3-412B-B416-88F607DAD8E2}"/>
              </a:ext>
            </a:extLst>
          </p:cNvPr>
          <p:cNvSpPr>
            <a:spLocks noGrp="1"/>
          </p:cNvSpPr>
          <p:nvPr>
            <p:ph type="dt" sz="half" idx="10"/>
          </p:nvPr>
        </p:nvSpPr>
        <p:spPr/>
        <p:txBody>
          <a:bodyPr/>
          <a:lstStyle/>
          <a:p>
            <a:pPr>
              <a:defRPr/>
            </a:pPr>
            <a:fld id="{0B4C6C4D-71E6-4919-9947-632BF7443126}" type="datetime1">
              <a:rPr lang="en-US" smtClean="0"/>
              <a:t>10/10/2019</a:t>
            </a:fld>
            <a:endParaRPr lang="en-US"/>
          </a:p>
        </p:txBody>
      </p:sp>
    </p:spTree>
    <p:extLst>
      <p:ext uri="{BB962C8B-B14F-4D97-AF65-F5344CB8AC3E}">
        <p14:creationId xmlns:p14="http://schemas.microsoft.com/office/powerpoint/2010/main" val="194469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Autofit/>
          </a:bodyPr>
          <a:lstStyle/>
          <a:p>
            <a:pPr>
              <a:defRPr/>
            </a:pPr>
            <a:r>
              <a:rPr lang="ro-RO" sz="3600">
                <a:latin typeface="UT Sans" panose="00000500000000000000" pitchFamily="50" charset="0"/>
              </a:rPr>
              <a:t>Joncțiunea pn</a:t>
            </a:r>
            <a:br>
              <a:rPr lang="ro-RO" sz="3600">
                <a:latin typeface="UT Sans" panose="00000500000000000000" pitchFamily="50" charset="0"/>
              </a:rPr>
            </a:br>
            <a:r>
              <a:rPr lang="ro-RO" sz="3200">
                <a:latin typeface="UT Sans" panose="00000500000000000000" pitchFamily="50" charset="0"/>
              </a:rPr>
              <a:t>Structura de bază</a:t>
            </a:r>
            <a:endParaRPr lang="en-US" sz="2800"/>
          </a:p>
        </p:txBody>
      </p:sp>
      <p:sp>
        <p:nvSpPr>
          <p:cNvPr id="26626" name="Content Placeholder 2"/>
          <p:cNvSpPr>
            <a:spLocks noGrp="1"/>
          </p:cNvSpPr>
          <p:nvPr>
            <p:ph idx="1"/>
          </p:nvPr>
        </p:nvSpPr>
        <p:spPr/>
        <p:txBody>
          <a:bodyPr>
            <a:normAutofit lnSpcReduction="10000"/>
          </a:bodyPr>
          <a:lstStyle/>
          <a:p>
            <a:pPr>
              <a:spcBef>
                <a:spcPts val="575"/>
              </a:spcBef>
            </a:pPr>
            <a:r>
              <a:rPr lang="ro-RO">
                <a:latin typeface="UT Sans" panose="00000500000000000000" pitchFamily="50" charset="0"/>
              </a:rPr>
              <a:t>Cele 2 straturi de sarcini pozitive şi negative alcătuiesc </a:t>
            </a:r>
            <a:r>
              <a:rPr lang="ro-RO" b="1">
                <a:latin typeface="UT Sans" panose="00000500000000000000" pitchFamily="50" charset="0"/>
              </a:rPr>
              <a:t>regiunea de sarcină spațială</a:t>
            </a:r>
            <a:r>
              <a:rPr lang="ro-RO">
                <a:latin typeface="UT Sans" panose="00000500000000000000" pitchFamily="50" charset="0"/>
              </a:rPr>
              <a:t> sau </a:t>
            </a:r>
            <a:r>
              <a:rPr lang="ro-RO" b="1">
                <a:latin typeface="UT Sans" panose="00000500000000000000" pitchFamily="50" charset="0"/>
              </a:rPr>
              <a:t>regiunea sărăcită</a:t>
            </a:r>
            <a:r>
              <a:rPr lang="ro-RO">
                <a:latin typeface="UT Sans" panose="00000500000000000000" pitchFamily="50" charset="0"/>
              </a:rPr>
              <a:t>.</a:t>
            </a:r>
          </a:p>
          <a:p>
            <a:pPr>
              <a:spcBef>
                <a:spcPts val="575"/>
              </a:spcBef>
            </a:pPr>
            <a:endParaRPr lang="ro-RO" sz="2400">
              <a:latin typeface="UT Sans" panose="00000500000000000000" pitchFamily="50" charset="0"/>
            </a:endParaRPr>
          </a:p>
          <a:p>
            <a:pPr>
              <a:spcBef>
                <a:spcPts val="575"/>
              </a:spcBef>
            </a:pPr>
            <a:endParaRPr lang="ro-RO">
              <a:latin typeface="UT Sans" panose="00000500000000000000" pitchFamily="50" charset="0"/>
            </a:endParaRPr>
          </a:p>
          <a:p>
            <a:pPr>
              <a:spcBef>
                <a:spcPts val="575"/>
              </a:spcBef>
            </a:pPr>
            <a:endParaRPr lang="ro-RO" sz="2400">
              <a:latin typeface="UT Sans" panose="00000500000000000000" pitchFamily="50" charset="0"/>
            </a:endParaRPr>
          </a:p>
          <a:p>
            <a:pPr>
              <a:spcBef>
                <a:spcPts val="575"/>
              </a:spcBef>
            </a:pPr>
            <a:endParaRPr lang="ro-RO">
              <a:latin typeface="UT Sans" panose="00000500000000000000" pitchFamily="50" charset="0"/>
            </a:endParaRPr>
          </a:p>
          <a:p>
            <a:pPr>
              <a:spcBef>
                <a:spcPts val="575"/>
              </a:spcBef>
            </a:pPr>
            <a:endParaRPr lang="ro-RO" sz="2400">
              <a:latin typeface="UT Sans" panose="00000500000000000000" pitchFamily="50" charset="0"/>
            </a:endParaRPr>
          </a:p>
          <a:p>
            <a:pPr>
              <a:spcBef>
                <a:spcPts val="575"/>
              </a:spcBef>
            </a:pPr>
            <a:endParaRPr lang="ro-RO">
              <a:latin typeface="UT Sans" panose="00000500000000000000" pitchFamily="50" charset="0"/>
            </a:endParaRPr>
          </a:p>
          <a:p>
            <a:pPr>
              <a:spcBef>
                <a:spcPts val="575"/>
              </a:spcBef>
            </a:pPr>
            <a:r>
              <a:rPr lang="ro-RO">
                <a:latin typeface="UT Sans" panose="00000500000000000000" pitchFamily="50" charset="0"/>
              </a:rPr>
              <a:t>Termenul de „sărăcită” (</a:t>
            </a:r>
            <a:r>
              <a:rPr lang="ro-RO" i="1">
                <a:latin typeface="UT Sans" panose="00000500000000000000" pitchFamily="50" charset="0"/>
              </a:rPr>
              <a:t>depletion</a:t>
            </a:r>
            <a:r>
              <a:rPr lang="ro-RO">
                <a:latin typeface="UT Sans" panose="00000500000000000000" pitchFamily="50" charset="0"/>
              </a:rPr>
              <a:t> în engleză) se referă la faptul că regiunea din apropierea joncțiunii metalurgice este lipsită de purtători mobili de sarcină (electroni și goluri) datorită difuziei prin joncțiune.</a:t>
            </a:r>
            <a:endParaRPr lang="ro-RO" sz="2400">
              <a:latin typeface="UT Sans" panose="00000500000000000000" pitchFamily="50" charset="0"/>
            </a:endParaRPr>
          </a:p>
        </p:txBody>
      </p:sp>
      <p:sp>
        <p:nvSpPr>
          <p:cNvPr id="26628" name="Footer Placeholder 7"/>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26629"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C6C3478-0428-45EE-9D01-FEFF72353967}" type="slidenum">
              <a:rPr lang="en-US" smtClean="0"/>
              <a:pPr>
                <a:defRPr/>
              </a:pPr>
              <a:t>6</a:t>
            </a:fld>
            <a:endParaRPr lang="en-US"/>
          </a:p>
        </p:txBody>
      </p:sp>
      <p:pic>
        <p:nvPicPr>
          <p:cNvPr id="2" name="Picture 1"/>
          <p:cNvPicPr>
            <a:picLocks noChangeAspect="1"/>
          </p:cNvPicPr>
          <p:nvPr/>
        </p:nvPicPr>
        <p:blipFill>
          <a:blip r:embed="rId2"/>
          <a:stretch>
            <a:fillRect/>
          </a:stretch>
        </p:blipFill>
        <p:spPr>
          <a:xfrm>
            <a:off x="971550" y="2362200"/>
            <a:ext cx="7200900" cy="2400300"/>
          </a:xfrm>
          <a:prstGeom prst="rect">
            <a:avLst/>
          </a:prstGeom>
        </p:spPr>
      </p:pic>
      <p:sp>
        <p:nvSpPr>
          <p:cNvPr id="3" name="Date Placeholder 2">
            <a:extLst>
              <a:ext uri="{FF2B5EF4-FFF2-40B4-BE49-F238E27FC236}">
                <a16:creationId xmlns:a16="http://schemas.microsoft.com/office/drawing/2014/main" id="{9E16CFBE-7FD8-405E-B0F6-8E336AE091C8}"/>
              </a:ext>
            </a:extLst>
          </p:cNvPr>
          <p:cNvSpPr>
            <a:spLocks noGrp="1"/>
          </p:cNvSpPr>
          <p:nvPr>
            <p:ph type="dt" sz="half" idx="10"/>
          </p:nvPr>
        </p:nvSpPr>
        <p:spPr/>
        <p:txBody>
          <a:bodyPr/>
          <a:lstStyle/>
          <a:p>
            <a:pPr>
              <a:defRPr/>
            </a:pPr>
            <a:fld id="{CA2DBED3-3DE0-4FFD-980F-94E0B9AA53B1}" type="datetime1">
              <a:rPr lang="en-US" smtClean="0"/>
              <a:t>10/10/2019</a:t>
            </a:fld>
            <a:endParaRPr lang="en-US"/>
          </a:p>
        </p:txBody>
      </p:sp>
    </p:spTree>
    <p:extLst>
      <p:ext uri="{BB962C8B-B14F-4D97-AF65-F5344CB8AC3E}">
        <p14:creationId xmlns:p14="http://schemas.microsoft.com/office/powerpoint/2010/main" val="353421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ro-RO" sz="3600">
                <a:latin typeface="UT Sans" panose="00000500000000000000" pitchFamily="50" charset="0"/>
              </a:rPr>
              <a:t>Joncțiunea pn</a:t>
            </a:r>
            <a:br>
              <a:rPr lang="ro-RO" sz="3600">
                <a:latin typeface="UT Sans" panose="00000500000000000000" pitchFamily="50" charset="0"/>
              </a:rPr>
            </a:br>
            <a:r>
              <a:rPr lang="ro-RO" sz="3200">
                <a:latin typeface="UT Sans" panose="00000500000000000000" pitchFamily="50" charset="0"/>
              </a:rPr>
              <a:t>Structura de bază</a:t>
            </a:r>
            <a:endParaRPr lang="en-US" sz="3200"/>
          </a:p>
        </p:txBody>
      </p:sp>
      <p:sp>
        <p:nvSpPr>
          <p:cNvPr id="3" name="Content Placeholder 2"/>
          <p:cNvSpPr>
            <a:spLocks noGrp="1"/>
          </p:cNvSpPr>
          <p:nvPr>
            <p:ph idx="1"/>
          </p:nvPr>
        </p:nvSpPr>
        <p:spPr/>
        <p:txBody>
          <a:bodyPr>
            <a:normAutofit/>
          </a:bodyPr>
          <a:lstStyle/>
          <a:p>
            <a:pPr>
              <a:spcBef>
                <a:spcPts val="575"/>
              </a:spcBef>
              <a:defRPr/>
            </a:pPr>
            <a:r>
              <a:rPr lang="en-US">
                <a:latin typeface="UT Sans" panose="00000500000000000000" pitchFamily="50" charset="0"/>
              </a:rPr>
              <a:t>Sarcinile electrice </a:t>
            </a:r>
            <a:r>
              <a:rPr lang="ro-RO">
                <a:latin typeface="UT Sans" panose="00000500000000000000" pitchFamily="50" charset="0"/>
              </a:rPr>
              <a:t>fixe </a:t>
            </a:r>
            <a:r>
              <a:rPr lang="en-US">
                <a:latin typeface="UT Sans" panose="00000500000000000000" pitchFamily="50" charset="0"/>
              </a:rPr>
              <a:t>pozitive și negative din regiunile </a:t>
            </a:r>
            <a:r>
              <a:rPr lang="en-US" b="1">
                <a:latin typeface="UT Sans" panose="00000500000000000000" pitchFamily="50" charset="0"/>
              </a:rPr>
              <a:t>n</a:t>
            </a:r>
            <a:r>
              <a:rPr lang="en-US">
                <a:latin typeface="UT Sans" panose="00000500000000000000" pitchFamily="50" charset="0"/>
              </a:rPr>
              <a:t> și </a:t>
            </a:r>
            <a:r>
              <a:rPr lang="en-US" b="1">
                <a:latin typeface="UT Sans" panose="00000500000000000000" pitchFamily="50" charset="0"/>
              </a:rPr>
              <a:t>p</a:t>
            </a:r>
            <a:r>
              <a:rPr lang="en-US">
                <a:latin typeface="UT Sans" panose="00000500000000000000" pitchFamily="50" charset="0"/>
              </a:rPr>
              <a:t> induc un câmp electric </a:t>
            </a:r>
            <a:r>
              <a:rPr lang="ro-RO">
                <a:latin typeface="UT Sans" panose="00000500000000000000" pitchFamily="50" charset="0"/>
              </a:rPr>
              <a:t>(numit câmp electric intern, </a:t>
            </a:r>
            <a:r>
              <a:rPr lang="ro-RO" b="1">
                <a:latin typeface="UT Sans" panose="00000500000000000000" pitchFamily="50" charset="0"/>
              </a:rPr>
              <a:t>E</a:t>
            </a:r>
            <a:r>
              <a:rPr lang="ro-RO" b="1" baseline="-25000">
                <a:latin typeface="UT Sans" panose="00000500000000000000" pitchFamily="50" charset="0"/>
              </a:rPr>
              <a:t>i</a:t>
            </a:r>
            <a:r>
              <a:rPr lang="ro-RO">
                <a:latin typeface="UT Sans" panose="00000500000000000000" pitchFamily="50" charset="0"/>
              </a:rPr>
              <a:t>) </a:t>
            </a:r>
            <a:r>
              <a:rPr lang="en-US">
                <a:latin typeface="UT Sans" panose="00000500000000000000" pitchFamily="50" charset="0"/>
              </a:rPr>
              <a:t>în vecinătatea joncțiunii metalurgice, cu sensul de la </a:t>
            </a:r>
            <a:r>
              <a:rPr lang="ro-RO">
                <a:latin typeface="UT Sans" panose="00000500000000000000" pitchFamily="50" charset="0"/>
              </a:rPr>
              <a:t>sarcina </a:t>
            </a:r>
            <a:r>
              <a:rPr lang="en-US">
                <a:latin typeface="UT Sans" panose="00000500000000000000" pitchFamily="50" charset="0"/>
              </a:rPr>
              <a:t>p</a:t>
            </a:r>
            <a:r>
              <a:rPr lang="ro-RO">
                <a:latin typeface="UT Sans" panose="00000500000000000000" pitchFamily="50" charset="0"/>
              </a:rPr>
              <a:t>ozitivă</a:t>
            </a:r>
            <a:r>
              <a:rPr lang="en-US">
                <a:latin typeface="UT Sans" panose="00000500000000000000" pitchFamily="50" charset="0"/>
              </a:rPr>
              <a:t> la </a:t>
            </a:r>
            <a:r>
              <a:rPr lang="ro-RO">
                <a:latin typeface="UT Sans" panose="00000500000000000000" pitchFamily="50" charset="0"/>
              </a:rPr>
              <a:t>sarcina negativă,</a:t>
            </a:r>
            <a:r>
              <a:rPr lang="en-US">
                <a:latin typeface="UT Sans" panose="00000500000000000000" pitchFamily="50" charset="0"/>
              </a:rPr>
              <a:t> adică cu sensul de la </a:t>
            </a:r>
            <a:r>
              <a:rPr lang="ro-RO">
                <a:latin typeface="UT Sans" panose="00000500000000000000" pitchFamily="50" charset="0"/>
              </a:rPr>
              <a:t>semiconductorul de tip </a:t>
            </a:r>
            <a:r>
              <a:rPr lang="en-US" b="1">
                <a:latin typeface="UT Sans" panose="00000500000000000000" pitchFamily="50" charset="0"/>
              </a:rPr>
              <a:t>n</a:t>
            </a:r>
            <a:r>
              <a:rPr lang="en-US">
                <a:latin typeface="UT Sans" panose="00000500000000000000" pitchFamily="50" charset="0"/>
              </a:rPr>
              <a:t> la </a:t>
            </a:r>
            <a:r>
              <a:rPr lang="ro-RO">
                <a:latin typeface="UT Sans" panose="00000500000000000000" pitchFamily="50" charset="0"/>
              </a:rPr>
              <a:t>cel de tip </a:t>
            </a:r>
            <a:r>
              <a:rPr lang="en-US" b="1">
                <a:latin typeface="UT Sans" panose="00000500000000000000" pitchFamily="50" charset="0"/>
              </a:rPr>
              <a:t>p</a:t>
            </a:r>
            <a:r>
              <a:rPr lang="en-US">
                <a:latin typeface="UT Sans" panose="00000500000000000000" pitchFamily="50" charset="0"/>
              </a:rPr>
              <a:t>.</a:t>
            </a:r>
            <a:endParaRPr lang="ro-RO">
              <a:latin typeface="UT Sans" panose="00000500000000000000" pitchFamily="50" charset="0"/>
            </a:endParaRPr>
          </a:p>
          <a:p>
            <a:pPr>
              <a:spcBef>
                <a:spcPts val="575"/>
              </a:spcBef>
              <a:defRPr/>
            </a:pPr>
            <a:r>
              <a:rPr lang="ro-RO">
                <a:latin typeface="UT Sans" panose="00000500000000000000" pitchFamily="50" charset="0"/>
              </a:rPr>
              <a:t>Câmpul electric intern se opune difuziei în continuare a purtătorilor de sarcină.</a:t>
            </a:r>
            <a:endParaRPr lang="en-US">
              <a:latin typeface="UT Sans" panose="00000500000000000000" pitchFamily="50" charset="0"/>
            </a:endParaRPr>
          </a:p>
        </p:txBody>
      </p:sp>
      <p:sp>
        <p:nvSpPr>
          <p:cNvPr id="27652"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27653"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6FA586B-5D72-4255-90E3-CA5A319D32EB}" type="slidenum">
              <a:rPr lang="en-US" smtClean="0"/>
              <a:pPr>
                <a:defRPr/>
              </a:pPr>
              <a:t>7</a:t>
            </a:fld>
            <a:endParaRPr lang="en-US"/>
          </a:p>
        </p:txBody>
      </p:sp>
      <p:pic>
        <p:nvPicPr>
          <p:cNvPr id="4" name="Picture 3"/>
          <p:cNvPicPr>
            <a:picLocks noChangeAspect="1"/>
          </p:cNvPicPr>
          <p:nvPr/>
        </p:nvPicPr>
        <p:blipFill>
          <a:blip r:embed="rId2"/>
          <a:stretch>
            <a:fillRect/>
          </a:stretch>
        </p:blipFill>
        <p:spPr>
          <a:xfrm>
            <a:off x="1538287" y="4419600"/>
            <a:ext cx="6157913" cy="2002702"/>
          </a:xfrm>
          <a:prstGeom prst="rect">
            <a:avLst/>
          </a:prstGeom>
        </p:spPr>
      </p:pic>
      <p:sp>
        <p:nvSpPr>
          <p:cNvPr id="5" name="Date Placeholder 4">
            <a:extLst>
              <a:ext uri="{FF2B5EF4-FFF2-40B4-BE49-F238E27FC236}">
                <a16:creationId xmlns:a16="http://schemas.microsoft.com/office/drawing/2014/main" id="{B02FD49A-39D4-4474-B67A-F8EBBD0BF1A1}"/>
              </a:ext>
            </a:extLst>
          </p:cNvPr>
          <p:cNvSpPr>
            <a:spLocks noGrp="1"/>
          </p:cNvSpPr>
          <p:nvPr>
            <p:ph type="dt" sz="half" idx="10"/>
          </p:nvPr>
        </p:nvSpPr>
        <p:spPr/>
        <p:txBody>
          <a:bodyPr/>
          <a:lstStyle/>
          <a:p>
            <a:pPr>
              <a:defRPr/>
            </a:pPr>
            <a:fld id="{FD652E34-859D-4F23-AF2B-49301AC67C64}" type="datetime1">
              <a:rPr lang="en-US" smtClean="0"/>
              <a:t>10/10/2019</a:t>
            </a:fld>
            <a:endParaRPr lang="en-US"/>
          </a:p>
        </p:txBody>
      </p:sp>
    </p:spTree>
    <p:extLst>
      <p:ext uri="{BB962C8B-B14F-4D97-AF65-F5344CB8AC3E}">
        <p14:creationId xmlns:p14="http://schemas.microsoft.com/office/powerpoint/2010/main" val="110768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noAutofit/>
          </a:bodyPr>
          <a:lstStyle/>
          <a:p>
            <a:pPr>
              <a:defRPr/>
            </a:pPr>
            <a:r>
              <a:rPr lang="ro-RO" sz="3600">
                <a:latin typeface="UT Sans" panose="00000500000000000000" pitchFamily="50" charset="0"/>
              </a:rPr>
              <a:t>Joncțiunea pn</a:t>
            </a:r>
            <a:br>
              <a:rPr lang="ro-RO" sz="3600">
                <a:latin typeface="UT Sans" panose="00000500000000000000" pitchFamily="50" charset="0"/>
              </a:rPr>
            </a:br>
            <a:r>
              <a:rPr lang="ro-RO" sz="3200">
                <a:latin typeface="UT Sans" panose="00000500000000000000" pitchFamily="50" charset="0"/>
              </a:rPr>
              <a:t>Structura de bază</a:t>
            </a:r>
            <a:endParaRPr lang="en-US" sz="3200"/>
          </a:p>
        </p:txBody>
      </p:sp>
      <p:sp>
        <p:nvSpPr>
          <p:cNvPr id="28675" name="Footer Placeholder 12"/>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28676"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DBC54814-066D-485D-9CAE-B727C04C8479}" type="slidenum">
              <a:rPr lang="en-US" smtClean="0"/>
              <a:pPr>
                <a:defRPr/>
              </a:pPr>
              <a:t>8</a:t>
            </a:fld>
            <a:endParaRPr lang="en-US"/>
          </a:p>
        </p:txBody>
      </p:sp>
      <p:sp>
        <p:nvSpPr>
          <p:cNvPr id="28678" name="TextBox 10"/>
          <p:cNvSpPr txBox="1">
            <a:spLocks noChangeArrowheads="1"/>
          </p:cNvSpPr>
          <p:nvPr/>
        </p:nvSpPr>
        <p:spPr bwMode="auto">
          <a:xfrm>
            <a:off x="5638800" y="3541455"/>
            <a:ext cx="3429000" cy="2554545"/>
          </a:xfrm>
          <a:prstGeom prst="rect">
            <a:avLst/>
          </a:prstGeom>
          <a:noFill/>
          <a:ln w="9525">
            <a:noFill/>
            <a:miter lim="800000"/>
            <a:headEnd/>
            <a:tailEnd/>
          </a:ln>
        </p:spPr>
        <p:txBody>
          <a:bodyPr wrap="square">
            <a:spAutoFit/>
          </a:bodyPr>
          <a:lstStyle/>
          <a:p>
            <a:r>
              <a:rPr lang="ro-RO" sz="2000" b="1">
                <a:latin typeface="UT Sans" panose="00000500000000000000" pitchFamily="50" charset="0"/>
              </a:rPr>
              <a:t>E</a:t>
            </a:r>
            <a:r>
              <a:rPr lang="ro-RO" sz="2000" b="1" baseline="-25000">
                <a:latin typeface="UT Sans" panose="00000500000000000000" pitchFamily="50" charset="0"/>
              </a:rPr>
              <a:t>i</a:t>
            </a:r>
            <a:r>
              <a:rPr lang="ro-RO" sz="2000" b="1">
                <a:latin typeface="UT Sans" panose="00000500000000000000" pitchFamily="50" charset="0"/>
              </a:rPr>
              <a:t> </a:t>
            </a:r>
            <a:r>
              <a:rPr lang="ro-RO" sz="2000">
                <a:latin typeface="UT Sans" panose="00000500000000000000" pitchFamily="50" charset="0"/>
              </a:rPr>
              <a:t>= câmpul electric</a:t>
            </a:r>
          </a:p>
          <a:p>
            <a:r>
              <a:rPr lang="ro-RO" sz="2000">
                <a:latin typeface="UT Sans" panose="00000500000000000000" pitchFamily="50" charset="0"/>
              </a:rPr>
              <a:t>intern (= câmpul</a:t>
            </a:r>
          </a:p>
          <a:p>
            <a:r>
              <a:rPr lang="ro-RO" sz="2000">
                <a:latin typeface="UT Sans" panose="00000500000000000000" pitchFamily="50" charset="0"/>
              </a:rPr>
              <a:t>electric din regiunea de sarcină spațială)</a:t>
            </a:r>
          </a:p>
          <a:p>
            <a:pPr>
              <a:defRPr/>
            </a:pPr>
            <a:r>
              <a:rPr lang="ro-RO" sz="2000">
                <a:latin typeface="UT Sans" panose="00000500000000000000" pitchFamily="50" charset="0"/>
              </a:rPr>
              <a:t>N</a:t>
            </a:r>
            <a:r>
              <a:rPr lang="ro-RO" sz="2000" baseline="-25000">
                <a:latin typeface="UT Sans" panose="00000500000000000000" pitchFamily="50" charset="0"/>
              </a:rPr>
              <a:t>a</a:t>
            </a:r>
            <a:r>
              <a:rPr lang="ro-RO" sz="2000">
                <a:latin typeface="UT Sans" panose="00000500000000000000" pitchFamily="50" charset="0"/>
              </a:rPr>
              <a:t> = concentrația atomilor </a:t>
            </a:r>
            <a:endParaRPr lang="en-US" sz="2000">
              <a:latin typeface="UT Sans" panose="00000500000000000000" pitchFamily="50" charset="0"/>
            </a:endParaRPr>
          </a:p>
          <a:p>
            <a:pPr>
              <a:defRPr/>
            </a:pPr>
            <a:r>
              <a:rPr lang="en-US" sz="2000">
                <a:latin typeface="UT Sans" panose="00000500000000000000" pitchFamily="50" charset="0"/>
              </a:rPr>
              <a:t>        </a:t>
            </a:r>
            <a:r>
              <a:rPr lang="ro-RO" sz="2000">
                <a:latin typeface="UT Sans" panose="00000500000000000000" pitchFamily="50" charset="0"/>
              </a:rPr>
              <a:t>acceptori</a:t>
            </a:r>
            <a:r>
              <a:rPr lang="en-US" sz="2000">
                <a:latin typeface="UT Sans" panose="00000500000000000000" pitchFamily="50" charset="0"/>
              </a:rPr>
              <a:t> (</a:t>
            </a:r>
            <a:r>
              <a:rPr lang="ro-RO" sz="2000">
                <a:latin typeface="UT Sans" panose="00000500000000000000" pitchFamily="50" charset="0"/>
              </a:rPr>
              <a:t>din zona </a:t>
            </a:r>
            <a:r>
              <a:rPr lang="ro-RO" sz="2000" b="1">
                <a:latin typeface="UT Sans" panose="00000500000000000000" pitchFamily="50" charset="0"/>
              </a:rPr>
              <a:t>p</a:t>
            </a:r>
            <a:r>
              <a:rPr lang="ro-RO" sz="2000">
                <a:latin typeface="UT Sans" panose="00000500000000000000" pitchFamily="50" charset="0"/>
              </a:rPr>
              <a:t>)</a:t>
            </a:r>
          </a:p>
          <a:p>
            <a:pPr>
              <a:defRPr/>
            </a:pPr>
            <a:r>
              <a:rPr lang="ro-RO" sz="2000">
                <a:latin typeface="UT Sans" panose="00000500000000000000" pitchFamily="50" charset="0"/>
              </a:rPr>
              <a:t>N</a:t>
            </a:r>
            <a:r>
              <a:rPr lang="ro-RO" sz="2000" baseline="-25000">
                <a:latin typeface="UT Sans" panose="00000500000000000000" pitchFamily="50" charset="0"/>
              </a:rPr>
              <a:t>d</a:t>
            </a:r>
            <a:r>
              <a:rPr lang="ro-RO" sz="2000">
                <a:latin typeface="UT Sans" panose="00000500000000000000" pitchFamily="50" charset="0"/>
              </a:rPr>
              <a:t> = concentrația atomilor</a:t>
            </a:r>
            <a:endParaRPr lang="en-US" sz="2000">
              <a:latin typeface="UT Sans" panose="00000500000000000000" pitchFamily="50" charset="0"/>
            </a:endParaRPr>
          </a:p>
          <a:p>
            <a:pPr>
              <a:defRPr/>
            </a:pPr>
            <a:r>
              <a:rPr lang="en-US" sz="2000">
                <a:latin typeface="UT Sans" panose="00000500000000000000" pitchFamily="50" charset="0"/>
              </a:rPr>
              <a:t>     </a:t>
            </a:r>
            <a:r>
              <a:rPr lang="ro-RO" sz="2000">
                <a:latin typeface="UT Sans" panose="00000500000000000000" pitchFamily="50" charset="0"/>
              </a:rPr>
              <a:t> </a:t>
            </a:r>
            <a:r>
              <a:rPr lang="en-US" sz="2000">
                <a:latin typeface="UT Sans" panose="00000500000000000000" pitchFamily="50" charset="0"/>
              </a:rPr>
              <a:t>  </a:t>
            </a:r>
            <a:r>
              <a:rPr lang="ro-RO" sz="2000">
                <a:latin typeface="UT Sans" panose="00000500000000000000" pitchFamily="50" charset="0"/>
              </a:rPr>
              <a:t>donori (din zona </a:t>
            </a:r>
            <a:r>
              <a:rPr lang="ro-RO" sz="2000" b="1">
                <a:latin typeface="UT Sans" panose="00000500000000000000" pitchFamily="50" charset="0"/>
              </a:rPr>
              <a:t>n</a:t>
            </a:r>
            <a:r>
              <a:rPr lang="ro-RO" sz="2000">
                <a:latin typeface="UT Sans" panose="00000500000000000000" pitchFamily="50" charset="0"/>
              </a:rPr>
              <a:t>)</a:t>
            </a:r>
            <a:endParaRPr lang="en-US" sz="2000">
              <a:latin typeface="UT Sans" panose="00000500000000000000" pitchFamily="50" charset="0"/>
            </a:endParaRPr>
          </a:p>
        </p:txBody>
      </p:sp>
      <p:pic>
        <p:nvPicPr>
          <p:cNvPr id="67585" name="Picture 1"/>
          <p:cNvPicPr>
            <a:picLocks noChangeAspect="1" noChangeArrowheads="1"/>
          </p:cNvPicPr>
          <p:nvPr/>
        </p:nvPicPr>
        <p:blipFill>
          <a:blip r:embed="rId2"/>
          <a:srcRect/>
          <a:stretch>
            <a:fillRect/>
          </a:stretch>
        </p:blipFill>
        <p:spPr bwMode="auto">
          <a:xfrm>
            <a:off x="0" y="1895475"/>
            <a:ext cx="5438775" cy="420052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69FBAA19-CF2F-4721-881C-0541A1DF3610}"/>
              </a:ext>
            </a:extLst>
          </p:cNvPr>
          <p:cNvSpPr>
            <a:spLocks noGrp="1"/>
          </p:cNvSpPr>
          <p:nvPr>
            <p:ph type="dt" sz="half" idx="10"/>
          </p:nvPr>
        </p:nvSpPr>
        <p:spPr/>
        <p:txBody>
          <a:bodyPr/>
          <a:lstStyle/>
          <a:p>
            <a:pPr>
              <a:defRPr/>
            </a:pPr>
            <a:fld id="{2839BF4D-1309-43AA-8EA2-A2716148E7C3}" type="datetime1">
              <a:rPr lang="en-US" smtClean="0"/>
              <a:t>10/10/2019</a:t>
            </a:fld>
            <a:endParaRPr lang="en-US"/>
          </a:p>
        </p:txBody>
      </p:sp>
    </p:spTree>
    <p:extLst>
      <p:ext uri="{BB962C8B-B14F-4D97-AF65-F5344CB8AC3E}">
        <p14:creationId xmlns:p14="http://schemas.microsoft.com/office/powerpoint/2010/main" val="150480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Autofit/>
          </a:bodyPr>
          <a:lstStyle/>
          <a:p>
            <a:pPr>
              <a:defRPr/>
            </a:pPr>
            <a:r>
              <a:rPr lang="ro-RO" sz="3600">
                <a:latin typeface="UT Sans" panose="00000500000000000000" pitchFamily="50" charset="0"/>
              </a:rPr>
              <a:t>Joncțiunea pn</a:t>
            </a:r>
            <a:br>
              <a:rPr lang="ro-RO" sz="3600">
                <a:latin typeface="UT Sans" panose="00000500000000000000" pitchFamily="50" charset="0"/>
              </a:rPr>
            </a:br>
            <a:r>
              <a:rPr lang="ro-RO" sz="3200">
                <a:latin typeface="UT Sans" panose="00000500000000000000" pitchFamily="50" charset="0"/>
              </a:rPr>
              <a:t>Structura de bază</a:t>
            </a:r>
            <a:endParaRPr lang="en-US" sz="2800"/>
          </a:p>
        </p:txBody>
      </p:sp>
      <p:sp>
        <p:nvSpPr>
          <p:cNvPr id="26626" name="Content Placeholder 2"/>
          <p:cNvSpPr>
            <a:spLocks noGrp="1"/>
          </p:cNvSpPr>
          <p:nvPr>
            <p:ph idx="1"/>
          </p:nvPr>
        </p:nvSpPr>
        <p:spPr/>
        <p:txBody>
          <a:bodyPr>
            <a:normAutofit/>
          </a:bodyPr>
          <a:lstStyle/>
          <a:p>
            <a:pPr>
              <a:spcBef>
                <a:spcPts val="575"/>
              </a:spcBef>
            </a:pPr>
            <a:r>
              <a:rPr lang="ro-RO" sz="2400">
                <a:latin typeface="UT Sans" panose="00000500000000000000" pitchFamily="50" charset="0"/>
              </a:rPr>
              <a:t>Regiunea de sarcină spațială se formează foarte repede şi este foarte subțire în comparație cu regiunile neutre de tip </a:t>
            </a:r>
            <a:r>
              <a:rPr lang="ro-RO" sz="2400" b="1">
                <a:latin typeface="UT Sans" panose="00000500000000000000" pitchFamily="50" charset="0"/>
              </a:rPr>
              <a:t>p</a:t>
            </a:r>
            <a:r>
              <a:rPr lang="ro-RO" sz="2400">
                <a:latin typeface="UT Sans" panose="00000500000000000000" pitchFamily="50" charset="0"/>
              </a:rPr>
              <a:t> şi </a:t>
            </a:r>
            <a:r>
              <a:rPr lang="ro-RO" sz="2400" b="1">
                <a:latin typeface="UT Sans" panose="00000500000000000000" pitchFamily="50" charset="0"/>
              </a:rPr>
              <a:t>n</a:t>
            </a:r>
            <a:r>
              <a:rPr lang="ro-RO" sz="2400">
                <a:latin typeface="UT Sans" panose="00000500000000000000" pitchFamily="50" charset="0"/>
              </a:rPr>
              <a:t>.</a:t>
            </a:r>
          </a:p>
          <a:p>
            <a:pPr>
              <a:spcBef>
                <a:spcPts val="575"/>
              </a:spcBef>
            </a:pPr>
            <a:r>
              <a:rPr lang="ro-RO" sz="2400">
                <a:latin typeface="UT Sans" panose="00000500000000000000" pitchFamily="50" charset="0"/>
              </a:rPr>
              <a:t>Regiunea de sarcină spațială acționează ca o barieră în calea mişcării electronilor prin joncțiune.</a:t>
            </a:r>
          </a:p>
        </p:txBody>
      </p:sp>
      <p:sp>
        <p:nvSpPr>
          <p:cNvPr id="26628" name="Footer Placeholder 7"/>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2</a:t>
            </a:r>
          </a:p>
        </p:txBody>
      </p:sp>
      <p:sp>
        <p:nvSpPr>
          <p:cNvPr id="26629"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C6C3478-0428-45EE-9D01-FEFF72353967}" type="slidenum">
              <a:rPr lang="en-US" smtClean="0"/>
              <a:pPr>
                <a:defRPr/>
              </a:pPr>
              <a:t>9</a:t>
            </a:fld>
            <a:endParaRPr lang="en-US"/>
          </a:p>
        </p:txBody>
      </p:sp>
      <p:pic>
        <p:nvPicPr>
          <p:cNvPr id="8" name="Picture 7"/>
          <p:cNvPicPr>
            <a:picLocks noChangeAspect="1"/>
          </p:cNvPicPr>
          <p:nvPr/>
        </p:nvPicPr>
        <p:blipFill>
          <a:blip r:embed="rId2"/>
          <a:stretch>
            <a:fillRect/>
          </a:stretch>
        </p:blipFill>
        <p:spPr>
          <a:xfrm>
            <a:off x="971550" y="3924300"/>
            <a:ext cx="7200900" cy="2400300"/>
          </a:xfrm>
          <a:prstGeom prst="rect">
            <a:avLst/>
          </a:prstGeom>
        </p:spPr>
      </p:pic>
      <p:sp>
        <p:nvSpPr>
          <p:cNvPr id="2" name="Date Placeholder 1">
            <a:extLst>
              <a:ext uri="{FF2B5EF4-FFF2-40B4-BE49-F238E27FC236}">
                <a16:creationId xmlns:a16="http://schemas.microsoft.com/office/drawing/2014/main" id="{8C291801-3D05-4907-AE29-38C538C8031E}"/>
              </a:ext>
            </a:extLst>
          </p:cNvPr>
          <p:cNvSpPr>
            <a:spLocks noGrp="1"/>
          </p:cNvSpPr>
          <p:nvPr>
            <p:ph type="dt" sz="half" idx="10"/>
          </p:nvPr>
        </p:nvSpPr>
        <p:spPr/>
        <p:txBody>
          <a:bodyPr/>
          <a:lstStyle/>
          <a:p>
            <a:pPr>
              <a:defRPr/>
            </a:pPr>
            <a:fld id="{490EC4B9-78AA-4F1D-828C-C399290C0F15}" type="datetime1">
              <a:rPr lang="en-US" smtClean="0"/>
              <a:t>10/10/2019</a:t>
            </a:fld>
            <a:endParaRPr lang="en-US"/>
          </a:p>
        </p:txBody>
      </p:sp>
    </p:spTree>
    <p:extLst>
      <p:ext uri="{BB962C8B-B14F-4D97-AF65-F5344CB8AC3E}">
        <p14:creationId xmlns:p14="http://schemas.microsoft.com/office/powerpoint/2010/main" val="3215338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3941</TotalTime>
  <Words>2695</Words>
  <Application>Microsoft Office PowerPoint</Application>
  <PresentationFormat>On-screen Show (4:3)</PresentationFormat>
  <Paragraphs>421</Paragraphs>
  <Slides>43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1" baseType="lpstr">
      <vt:lpstr>Arial</vt:lpstr>
      <vt:lpstr>Symbol</vt:lpstr>
      <vt:lpstr>UT Sans</vt:lpstr>
      <vt:lpstr>UT Sans Medium</vt:lpstr>
      <vt:lpstr>Wingdings 2</vt:lpstr>
      <vt:lpstr>Clarity</vt:lpstr>
      <vt:lpstr>Equation</vt:lpstr>
      <vt:lpstr>MathType 6.0 Equation</vt:lpstr>
      <vt:lpstr>DISPOZITIVE ELECTRONICE</vt:lpstr>
      <vt:lpstr>Cuprins</vt:lpstr>
      <vt:lpstr>Joncțiunea pn Structura de bază</vt:lpstr>
      <vt:lpstr>Joncțiunea pn Structura de bază</vt:lpstr>
      <vt:lpstr>Joncțiunea pn Structura de bază</vt:lpstr>
      <vt:lpstr>Joncțiunea pn Structura de bază</vt:lpstr>
      <vt:lpstr>Joncțiunea pn Structura de bază</vt:lpstr>
      <vt:lpstr>Joncțiunea pn Structura de bază</vt:lpstr>
      <vt:lpstr>Joncțiunea pn Structura de bază</vt:lpstr>
      <vt:lpstr>Joncțiunea pn Structura de bază</vt:lpstr>
      <vt:lpstr>Joncțiunea pn Structura de bază</vt:lpstr>
      <vt:lpstr>Dioda semiconductoare</vt:lpstr>
      <vt:lpstr>Polarizarea diodei</vt:lpstr>
      <vt:lpstr>Polarizarea diodei</vt:lpstr>
      <vt:lpstr>Polarizarea diodei</vt:lpstr>
      <vt:lpstr>Polarizarea diodei</vt:lpstr>
      <vt:lpstr>Cracteristica tensiune-curent a diodei</vt:lpstr>
      <vt:lpstr>Caracteristica U-I a diodei</vt:lpstr>
      <vt:lpstr>Caracteristica U-I a diodei</vt:lpstr>
      <vt:lpstr>Caracteristica U-I a diodei</vt:lpstr>
      <vt:lpstr>Caracteristica U-I a diodei</vt:lpstr>
      <vt:lpstr>Caracteristica U-I a diodei</vt:lpstr>
      <vt:lpstr>Caracteristica U-I a diodei</vt:lpstr>
      <vt:lpstr>Caracteristica U-I a diodei</vt:lpstr>
      <vt:lpstr>Modelarea diodei</vt:lpstr>
      <vt:lpstr>Modelarea diodei</vt:lpstr>
      <vt:lpstr>Modelarea diodei</vt:lpstr>
      <vt:lpstr>Influența temperaturii</vt:lpstr>
      <vt:lpstr>Punctul static de funcționare</vt:lpstr>
      <vt:lpstr>Punctul static de funcționare</vt:lpstr>
      <vt:lpstr>PSF determinat grafic</vt:lpstr>
      <vt:lpstr>PSF determinat grafic</vt:lpstr>
      <vt:lpstr>PSF determinat analitic</vt:lpstr>
      <vt:lpstr>PSF determinat analitic</vt:lpstr>
      <vt:lpstr>PSF determinat analitic</vt:lpstr>
      <vt:lpstr>Modelul de semnal mic</vt:lpstr>
      <vt:lpstr>Modelul de semnal mic</vt:lpstr>
      <vt:lpstr>Modelul de semnal mic</vt:lpstr>
      <vt:lpstr>Modelul de semnal mic</vt:lpstr>
      <vt:lpstr>Modelul de semnal mic</vt:lpstr>
      <vt:lpstr>Modelul de semnal mic</vt:lpstr>
      <vt:lpstr>Comutația diodei</vt:lpstr>
      <vt:lpstr>Comutația diodei</vt:lpstr>
    </vt:vector>
  </TitlesOfParts>
  <Company>ecdep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ELECTRONICĂ II</dc:title>
  <dc:creator>unitbv</dc:creator>
  <cp:lastModifiedBy>Geo</cp:lastModifiedBy>
  <cp:revision>742</cp:revision>
  <dcterms:created xsi:type="dcterms:W3CDTF">2008-02-25T12:45:55Z</dcterms:created>
  <dcterms:modified xsi:type="dcterms:W3CDTF">2019-10-10T18:40:33Z</dcterms:modified>
</cp:coreProperties>
</file>