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8"/>
  </p:notesMasterIdLst>
  <p:sldIdLst>
    <p:sldId id="256" r:id="rId2"/>
    <p:sldId id="315" r:id="rId3"/>
    <p:sldId id="268" r:id="rId4"/>
    <p:sldId id="270" r:id="rId5"/>
    <p:sldId id="271" r:id="rId6"/>
    <p:sldId id="272" r:id="rId7"/>
    <p:sldId id="316" r:id="rId8"/>
    <p:sldId id="317" r:id="rId9"/>
    <p:sldId id="273" r:id="rId10"/>
    <p:sldId id="360" r:id="rId11"/>
    <p:sldId id="274" r:id="rId12"/>
    <p:sldId id="275" r:id="rId13"/>
    <p:sldId id="318" r:id="rId14"/>
    <p:sldId id="319" r:id="rId15"/>
    <p:sldId id="349" r:id="rId16"/>
    <p:sldId id="320" r:id="rId17"/>
    <p:sldId id="321" r:id="rId18"/>
    <p:sldId id="322" r:id="rId19"/>
    <p:sldId id="323" r:id="rId20"/>
    <p:sldId id="324" r:id="rId21"/>
    <p:sldId id="328" r:id="rId22"/>
    <p:sldId id="327" r:id="rId23"/>
    <p:sldId id="326" r:id="rId24"/>
    <p:sldId id="332" r:id="rId25"/>
    <p:sldId id="331" r:id="rId26"/>
    <p:sldId id="361" r:id="rId27"/>
    <p:sldId id="330" r:id="rId28"/>
    <p:sldId id="329" r:id="rId29"/>
    <p:sldId id="281" r:id="rId30"/>
    <p:sldId id="282" r:id="rId31"/>
    <p:sldId id="283" r:id="rId32"/>
    <p:sldId id="284" r:id="rId33"/>
    <p:sldId id="285" r:id="rId34"/>
    <p:sldId id="354" r:id="rId35"/>
    <p:sldId id="355" r:id="rId36"/>
    <p:sldId id="356" r:id="rId37"/>
    <p:sldId id="286" r:id="rId38"/>
    <p:sldId id="287" r:id="rId39"/>
    <p:sldId id="288" r:id="rId40"/>
    <p:sldId id="339" r:id="rId41"/>
    <p:sldId id="289" r:id="rId42"/>
    <p:sldId id="290" r:id="rId43"/>
    <p:sldId id="291" r:id="rId44"/>
    <p:sldId id="292" r:id="rId45"/>
    <p:sldId id="293" r:id="rId46"/>
    <p:sldId id="296" r:id="rId47"/>
    <p:sldId id="340" r:id="rId48"/>
    <p:sldId id="341" r:id="rId49"/>
    <p:sldId id="342" r:id="rId50"/>
    <p:sldId id="343" r:id="rId51"/>
    <p:sldId id="346" r:id="rId52"/>
    <p:sldId id="347" r:id="rId53"/>
    <p:sldId id="348" r:id="rId54"/>
    <p:sldId id="294" r:id="rId55"/>
    <p:sldId id="295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57" r:id="rId64"/>
    <p:sldId id="358" r:id="rId65"/>
    <p:sldId id="304" r:id="rId66"/>
    <p:sldId id="359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8F460-1A7B-412F-933C-BCD88C69389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E8CAA-0B9F-492F-9BEF-F750843F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09DF-E51A-4CC4-A595-7D57A11FAD0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F89-F845-47A3-A058-934A7EEA3789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0C5F-6B5D-4DF3-A562-1CF3617B1E2B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188-7763-4BF0-B28C-461C97DEA491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7B20-EDDD-4AC4-8D0F-DD4E4AB3E26E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094B-C278-4B7D-8793-058EE594D67E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44C-F01E-4376-AAE8-554D548EF037}" type="datetime1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A2F5-7A1A-46A4-A26B-BBFCAEB0DCEC}" type="datetime1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41E-B818-42EB-AC6E-DB089EA45357}" type="datetime1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B30A-DC64-4039-B22C-758A0E99EF8C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9FA3-08E9-40E3-B1AC-7F11BE95B6C3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DF0D31-2F0D-4DAF-80B9-DCA7E71AF261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FDCC3CB-8EBA-4F31-963A-6E9C489992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ana@vega.unitbv.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2.gif"/><Relationship Id="rId4" Type="http://schemas.openxmlformats.org/officeDocument/2006/relationships/image" Target="../media/image7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8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4.png"/><Relationship Id="rId4" Type="http://schemas.openxmlformats.org/officeDocument/2006/relationships/oleObject" Target="../embeddings/oleObject1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>
                <a:latin typeface="UT Sans" panose="00000500000000000000" pitchFamily="50" charset="0"/>
              </a:rPr>
              <a:t>DISPOZITIVE ELECTRONICE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algn="l">
              <a:lnSpc>
                <a:spcPct val="60000"/>
              </a:lnSpc>
              <a:spcBef>
                <a:spcPts val="575"/>
              </a:spcBef>
            </a:pPr>
            <a:r>
              <a:rPr lang="ro-RO" sz="2800">
                <a:latin typeface="UT Sans Medium" panose="00000500000000000000" pitchFamily="50" charset="0"/>
              </a:rPr>
              <a:t>Notițe de curs</a:t>
            </a:r>
          </a:p>
          <a:p>
            <a:pPr marR="0" algn="l">
              <a:lnSpc>
                <a:spcPct val="60000"/>
              </a:lnSpc>
              <a:spcBef>
                <a:spcPts val="575"/>
              </a:spcBef>
            </a:pPr>
            <a:r>
              <a:rPr lang="ro-RO" sz="1600">
                <a:latin typeface="UT Sans Medium" panose="00000500000000000000" pitchFamily="50" charset="0"/>
              </a:rPr>
              <a:t>Cursul nr. </a:t>
            </a:r>
            <a:r>
              <a:rPr lang="en-US" sz="1600">
                <a:latin typeface="UT Sans Medium" panose="00000500000000000000" pitchFamily="50" charset="0"/>
              </a:rPr>
              <a:t>3</a:t>
            </a:r>
            <a:endParaRPr lang="ro-RO" sz="1600">
              <a:latin typeface="UT Sans Medium" panose="00000500000000000000" pitchFamily="50" charset="0"/>
            </a:endParaRPr>
          </a:p>
          <a:p>
            <a:pPr marR="0">
              <a:lnSpc>
                <a:spcPct val="60000"/>
              </a:lnSpc>
              <a:spcBef>
                <a:spcPts val="575"/>
              </a:spcBef>
            </a:pPr>
            <a:endParaRPr lang="ro-RO" sz="1600">
              <a:latin typeface="UT Sans" panose="00000500000000000000" pitchFamily="50" charset="0"/>
            </a:endParaRPr>
          </a:p>
          <a:p>
            <a:pPr marR="0">
              <a:lnSpc>
                <a:spcPct val="60000"/>
              </a:lnSpc>
              <a:spcBef>
                <a:spcPts val="575"/>
              </a:spcBef>
            </a:pPr>
            <a:r>
              <a:rPr lang="ro-RO" sz="1600">
                <a:latin typeface="UT Sans" panose="00000500000000000000" pitchFamily="50" charset="0"/>
              </a:rPr>
              <a:t>Conf. </a:t>
            </a:r>
            <a:r>
              <a:rPr lang="en-US" sz="1600">
                <a:latin typeface="UT Sans" panose="00000500000000000000" pitchFamily="50" charset="0"/>
              </a:rPr>
              <a:t>d</a:t>
            </a:r>
            <a:r>
              <a:rPr lang="ro-RO" sz="1600">
                <a:latin typeface="UT Sans" panose="00000500000000000000" pitchFamily="50" charset="0"/>
              </a:rPr>
              <a:t>r. ing. Gheorghe PANĂ</a:t>
            </a:r>
            <a:endParaRPr lang="en-US" sz="1600">
              <a:latin typeface="UT Sans" panose="00000500000000000000" pitchFamily="50" charset="0"/>
            </a:endParaRPr>
          </a:p>
          <a:p>
            <a:pPr marR="0">
              <a:lnSpc>
                <a:spcPct val="60000"/>
              </a:lnSpc>
              <a:spcBef>
                <a:spcPts val="575"/>
              </a:spcBef>
            </a:pPr>
            <a:r>
              <a:rPr lang="en-US" sz="1600">
                <a:latin typeface="UT Sans" panose="00000500000000000000" pitchFamily="50" charset="0"/>
                <a:hlinkClick r:id="rId2"/>
              </a:rPr>
              <a:t>gheorghe.pana@unitbv.ro</a:t>
            </a:r>
            <a:endParaRPr lang="en-US" sz="1600">
              <a:latin typeface="UT Sans" panose="00000500000000000000" pitchFamily="50" charset="0"/>
            </a:endParaRPr>
          </a:p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7BAEE3-7AFB-4EE3-A0B7-0CFD36D47585}"/>
              </a:ext>
            </a:extLst>
          </p:cNvPr>
          <p:cNvGrpSpPr/>
          <p:nvPr/>
        </p:nvGrpSpPr>
        <p:grpSpPr>
          <a:xfrm>
            <a:off x="685800" y="596055"/>
            <a:ext cx="7498846" cy="1138340"/>
            <a:chOff x="685800" y="596055"/>
            <a:chExt cx="7498846" cy="1138340"/>
          </a:xfrm>
        </p:grpSpPr>
        <p:pic>
          <p:nvPicPr>
            <p:cNvPr id="5" name="Picture 4" descr="Logo-UT-IESC-RGB-RO">
              <a:extLst>
                <a:ext uri="{FF2B5EF4-FFF2-40B4-BE49-F238E27FC236}">
                  <a16:creationId xmlns:a16="http://schemas.microsoft.com/office/drawing/2014/main" id="{A75EC61B-F506-48FE-A0E2-AD15FE214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99FA75D6-CC76-40F0-A314-D08295A150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100" b="1">
                <a:latin typeface="UT Sans" panose="00000500000000000000" pitchFamily="50" charset="0"/>
              </a:endParaRPr>
            </a:p>
            <a:p>
              <a:pPr algn="r"/>
              <a:r>
                <a:rPr lang="ro-RO" sz="1100" b="0">
                  <a:latin typeface="UT Sans" panose="00000500000000000000" pitchFamily="50" charset="0"/>
                </a:rPr>
                <a:t>s</a:t>
              </a:r>
              <a:r>
                <a:rPr lang="en-US" sz="1100">
                  <a:latin typeface="UT Sans" panose="00000500000000000000" pitchFamily="50" charset="0"/>
                </a:rPr>
                <a:t>tr. Politehnicii 1, 500024 Braşov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/>
              <a:r>
                <a:rPr lang="en-US" sz="1100">
                  <a:latin typeface="UT Sans" panose="00000500000000000000" pitchFamily="50" charset="0"/>
                </a:rPr>
                <a:t>0268 478705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43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7802-474A-4823-A381-6E0E237D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A60F-A62E-4C6D-8ADF-44F224DE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>
                <a:latin typeface="UT Sans" panose="00000500000000000000" pitchFamily="50" charset="0"/>
              </a:rPr>
              <a:t>Despre </a:t>
            </a:r>
            <a:r>
              <a:rPr lang="ro-RO">
                <a:latin typeface="UT Sans Medium" panose="00000500000000000000" pitchFamily="50" charset="0"/>
              </a:rPr>
              <a:t>RMS</a:t>
            </a:r>
          </a:p>
          <a:p>
            <a:r>
              <a:rPr lang="en-US">
                <a:latin typeface="UT Sans" panose="00000500000000000000" pitchFamily="50" charset="0"/>
              </a:rPr>
              <a:t>The term “RMS” stands for “Root-Mean-Squared”. 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The RMS or </a:t>
            </a:r>
            <a:r>
              <a:rPr lang="en-US">
                <a:solidFill>
                  <a:srgbClr val="0070C0"/>
                </a:solidFill>
                <a:latin typeface="UT Sans Medium" panose="00000500000000000000" pitchFamily="50" charset="0"/>
              </a:rPr>
              <a:t>effective value of a sinusoidal waveform </a:t>
            </a:r>
            <a:r>
              <a:rPr lang="en-US">
                <a:latin typeface="UT Sans" panose="00000500000000000000" pitchFamily="50" charset="0"/>
              </a:rPr>
              <a:t>gives the same heating effect of an equivalent DC supply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410A-FD42-4F5E-A6A2-B335457E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22D3-2DB6-4E9D-A36D-4562261D1446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E830-0C11-47EF-B71E-0F3E37A7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4DDE-D7AD-4018-A2B9-650C83C0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>
                <a:latin typeface="UT Sans" panose="00000500000000000000" pitchFamily="50" charset="0"/>
              </a:rPr>
              <a:t>Pun</a:t>
            </a:r>
            <a:r>
              <a:rPr lang="ro-RO" b="1">
                <a:latin typeface="UT Sans" panose="00000500000000000000" pitchFamily="50" charset="0"/>
              </a:rPr>
              <a:t>ți redresoare: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ro-RO" sz="2400">
                <a:latin typeface="UT Sans" panose="00000500000000000000" pitchFamily="50" charset="0"/>
              </a:rPr>
              <a:t>aranjament de 4 (6) diode care asigură aceeaşi polaritate a tensiunii de ieşire, indiferent de polaritatea tensiunii de intrare.</a:t>
            </a:r>
            <a:endParaRPr lang="ro-RO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o-RO">
                <a:latin typeface="UT Sans" panose="00000500000000000000" pitchFamily="50" charset="0"/>
              </a:rPr>
              <a:t>Pot fi: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o-RO">
                <a:latin typeface="UT Sans" panose="00000500000000000000" pitchFamily="50" charset="0"/>
              </a:rPr>
              <a:t>monofazate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o-RO">
                <a:latin typeface="UT Sans" panose="00000500000000000000" pitchFamily="50" charset="0"/>
              </a:rPr>
              <a:t>trifazate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BB9FE94-A8C9-42F3-B0C6-E2B60A82EE3D}" type="datetime1">
              <a:rPr lang="en-US" smtClean="0"/>
              <a:t>10/17/2019</a:t>
            </a:fld>
            <a:endParaRPr lang="en-US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DF8861B-1219-4638-B516-9853AE5B51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9530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9525" y="3124200"/>
            <a:ext cx="1581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98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Exemple de pun</a:t>
            </a:r>
            <a:r>
              <a:rPr lang="ro-RO">
                <a:latin typeface="UT Sans" panose="00000500000000000000" pitchFamily="50" charset="0"/>
              </a:rPr>
              <a:t>ți</a:t>
            </a:r>
            <a:r>
              <a:rPr lang="en-US">
                <a:latin typeface="UT Sans" panose="00000500000000000000" pitchFamily="50" charset="0"/>
              </a:rPr>
              <a:t> monofa</a:t>
            </a:r>
            <a:r>
              <a:rPr lang="ro-RO">
                <a:latin typeface="UT Sans" panose="00000500000000000000" pitchFamily="50" charset="0"/>
              </a:rPr>
              <a:t>zate</a:t>
            </a: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Punte trifazată (de la alternatorul auto)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F7202B-7C22-446A-91F8-648452FAC5AD}" type="datetime1">
              <a:rPr lang="en-US" smtClean="0"/>
              <a:t>10/17/2019</a:t>
            </a:fld>
            <a:endParaRPr lang="en-US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2B9F1EB-6E75-47C5-8E25-1040E83E28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82837"/>
            <a:ext cx="15240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535237"/>
            <a:ext cx="99218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3850" y="2362200"/>
            <a:ext cx="1462088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2459037"/>
            <a:ext cx="2222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B47D5-4758-47EF-BAAE-355A661CA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4747237"/>
            <a:ext cx="2321719" cy="18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0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600">
                <a:latin typeface="UT Sans" panose="00000500000000000000" pitchFamily="50" charset="0"/>
              </a:rPr>
              <a:t>1. </a:t>
            </a:r>
            <a:r>
              <a:rPr lang="en-US" sz="3600">
                <a:latin typeface="UT Sans" panose="00000500000000000000" pitchFamily="50" charset="0"/>
              </a:rPr>
              <a:t>Diode</a:t>
            </a:r>
            <a:r>
              <a:rPr lang="ro-RO" sz="3600">
                <a:latin typeface="UT Sans" panose="00000500000000000000" pitchFamily="50" charset="0"/>
              </a:rPr>
              <a:t> redresoare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Alimentatoare de c.c. </a:t>
            </a:r>
            <a:r>
              <a:rPr lang="ro-RO">
                <a:latin typeface="UT Sans" panose="00000500000000000000" pitchFamily="50" charset="0"/>
              </a:rPr>
              <a:t>Pot fi:</a:t>
            </a:r>
          </a:p>
          <a:p>
            <a:r>
              <a:rPr lang="ro-RO">
                <a:latin typeface="UT Sans" panose="00000500000000000000" pitchFamily="50" charset="0"/>
              </a:rPr>
              <a:t>liniare sau</a:t>
            </a:r>
          </a:p>
          <a:p>
            <a:r>
              <a:rPr lang="ro-RO">
                <a:latin typeface="UT Sans" panose="00000500000000000000" pitchFamily="50" charset="0"/>
              </a:rPr>
              <a:t>în comutație</a:t>
            </a:r>
          </a:p>
          <a:p>
            <a:endParaRPr lang="ro-RO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Schema bloc a unui alimentator de c.c. liniar</a:t>
            </a:r>
          </a:p>
          <a:p>
            <a:pPr marL="0" indent="0">
              <a:buNone/>
            </a:pPr>
            <a:endParaRPr lang="ro-RO"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 sz="2000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sz="2000">
                <a:latin typeface="UT Sans" panose="00000500000000000000" pitchFamily="50" charset="0"/>
              </a:rPr>
              <a:t>unde</a:t>
            </a:r>
          </a:p>
          <a:p>
            <a:pPr marL="0" indent="0">
              <a:buNone/>
            </a:pPr>
            <a:r>
              <a:rPr lang="ro-RO" sz="2000" b="1">
                <a:latin typeface="UT Sans" panose="00000500000000000000" pitchFamily="50" charset="0"/>
              </a:rPr>
              <a:t>T</a:t>
            </a:r>
            <a:r>
              <a:rPr lang="ro-RO" sz="2000">
                <a:latin typeface="UT Sans" panose="00000500000000000000" pitchFamily="50" charset="0"/>
              </a:rPr>
              <a:t> = transformator</a:t>
            </a:r>
          </a:p>
          <a:p>
            <a:pPr marL="0" indent="0">
              <a:buNone/>
            </a:pPr>
            <a:r>
              <a:rPr lang="ro-RO" sz="2000" b="1">
                <a:latin typeface="UT Sans" panose="00000500000000000000" pitchFamily="50" charset="0"/>
              </a:rPr>
              <a:t>R</a:t>
            </a:r>
            <a:r>
              <a:rPr lang="ro-RO" sz="2000">
                <a:latin typeface="UT Sans" panose="00000500000000000000" pitchFamily="50" charset="0"/>
              </a:rPr>
              <a:t> = redresor</a:t>
            </a:r>
          </a:p>
          <a:p>
            <a:pPr marL="0" indent="0">
              <a:buNone/>
            </a:pPr>
            <a:r>
              <a:rPr lang="ro-RO" sz="2000" b="1">
                <a:latin typeface="UT Sans" panose="00000500000000000000" pitchFamily="50" charset="0"/>
              </a:rPr>
              <a:t>F</a:t>
            </a:r>
            <a:r>
              <a:rPr lang="ro-RO" sz="2000">
                <a:latin typeface="UT Sans" panose="00000500000000000000" pitchFamily="50" charset="0"/>
              </a:rPr>
              <a:t> = filtru</a:t>
            </a:r>
          </a:p>
          <a:p>
            <a:pPr marL="0" indent="0">
              <a:buNone/>
            </a:pPr>
            <a:r>
              <a:rPr lang="ro-RO" sz="2000" b="1">
                <a:latin typeface="UT Sans" panose="00000500000000000000" pitchFamily="50" charset="0"/>
              </a:rPr>
              <a:t>S</a:t>
            </a:r>
            <a:r>
              <a:rPr lang="ro-RO" sz="2000">
                <a:latin typeface="UT Sans" panose="00000500000000000000" pitchFamily="50" charset="0"/>
              </a:rPr>
              <a:t> = stabilizator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277CEEF-295A-40BC-9282-49563235691E}" type="datetime1">
              <a:rPr lang="en-US" smtClean="0"/>
              <a:t>10/17/2019</a:t>
            </a:fld>
            <a:endParaRPr lang="en-US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F5C867-F45E-4D5A-AF3F-F930194912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C232A-D8B6-4A73-9F56-0E859D043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3419475"/>
            <a:ext cx="88868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4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Alimentatorul de c.c. liniar</a:t>
            </a:r>
          </a:p>
          <a:p>
            <a:r>
              <a:rPr lang="ro-RO">
                <a:solidFill>
                  <a:srgbClr val="0070C0"/>
                </a:solidFill>
                <a:latin typeface="UT Sans Medium" panose="00000500000000000000" pitchFamily="50" charset="0"/>
              </a:rPr>
              <a:t>Transformatorul</a:t>
            </a:r>
            <a:r>
              <a:rPr lang="ro-RO">
                <a:latin typeface="UT Sans" panose="00000500000000000000" pitchFamily="50" charset="0"/>
              </a:rPr>
              <a:t> îndeplineşte două roluri:</a:t>
            </a:r>
            <a:endParaRPr lang="en-US">
              <a:latin typeface="UT Sans" panose="00000500000000000000" pitchFamily="50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ro-RO">
                <a:latin typeface="UT Sans" panose="00000500000000000000" pitchFamily="50" charset="0"/>
              </a:rPr>
              <a:t>separă galvanic circuitul electronic de rețeaua de alimentare în c.a.;</a:t>
            </a:r>
            <a:endParaRPr lang="en-US">
              <a:latin typeface="UT Sans" panose="00000500000000000000" pitchFamily="50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ro-RO">
                <a:latin typeface="UT Sans" panose="00000500000000000000" pitchFamily="50" charset="0"/>
              </a:rPr>
              <a:t>modifică tensiunea rețelei la valoarea necesară pentru a obține o anumită tensiune continuă (după R, F şi S).</a:t>
            </a:r>
            <a:endParaRPr lang="en-US">
              <a:latin typeface="UT Sans" panose="00000500000000000000" pitchFamily="50" charset="0"/>
            </a:endParaRPr>
          </a:p>
          <a:p>
            <a:endParaRPr lang="ro-RO" b="1">
              <a:latin typeface="UT Sans" panose="00000500000000000000" pitchFamily="50" charset="0"/>
            </a:endParaRPr>
          </a:p>
          <a:p>
            <a:r>
              <a:rPr lang="ro-RO">
                <a:solidFill>
                  <a:srgbClr val="0070C0"/>
                </a:solidFill>
                <a:latin typeface="UT Sans Medium" panose="00000500000000000000" pitchFamily="50" charset="0"/>
              </a:rPr>
              <a:t>Redresorul</a:t>
            </a:r>
            <a:r>
              <a:rPr lang="ro-RO">
                <a:latin typeface="UT Sans" panose="00000500000000000000" pitchFamily="50" charset="0"/>
              </a:rPr>
              <a:t> conține cel puțin un element cu conducție unilaterală şi transformă tensiunea alternativă într-o formă de undă cu componentă continuă diferită de zero. Pe lângă componenta continuă, la ieşirea redresorului se obține şi o componentă variabilă numită </a:t>
            </a:r>
            <a:r>
              <a:rPr lang="ro-RO" i="1">
                <a:latin typeface="UT Sans" panose="00000500000000000000" pitchFamily="50" charset="0"/>
              </a:rPr>
              <a:t>ondulație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E9BF-27D6-484A-97C7-8353EEBF4675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A2DA1B-D25F-4982-A89F-9EAA5035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510495"/>
            <a:ext cx="5205413" cy="6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4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Alimentatorul de c.c. liniar</a:t>
            </a:r>
          </a:p>
          <a:p>
            <a:r>
              <a:rPr lang="ro-RO">
                <a:solidFill>
                  <a:srgbClr val="0070C0"/>
                </a:solidFill>
                <a:latin typeface="UT Sans Medium" panose="00000500000000000000" pitchFamily="50" charset="0"/>
              </a:rPr>
              <a:t>Filtrul </a:t>
            </a:r>
            <a:r>
              <a:rPr lang="ro-RO">
                <a:latin typeface="UT Sans" panose="00000500000000000000" pitchFamily="50" charset="0"/>
              </a:rPr>
              <a:t>are rolul de a atenua ondulațiile tensiunii redresate. Tensiunea de la ieşirea filtrului, numită tensiune nestabilizată, este </a:t>
            </a:r>
            <a:r>
              <a:rPr lang="ro-RO" i="1">
                <a:latin typeface="UT Sans" panose="00000500000000000000" pitchFamily="50" charset="0"/>
              </a:rPr>
              <a:t>dependentă</a:t>
            </a:r>
            <a:r>
              <a:rPr lang="ro-RO">
                <a:latin typeface="UT Sans" panose="00000500000000000000" pitchFamily="50" charset="0"/>
              </a:rPr>
              <a:t> de tensiunea rețelei, de sarcină şi de temperatură.</a:t>
            </a:r>
            <a:endParaRPr lang="en-US">
              <a:latin typeface="UT Sans" panose="00000500000000000000" pitchFamily="50" charset="0"/>
            </a:endParaRPr>
          </a:p>
          <a:p>
            <a:endParaRPr lang="ro-RO" b="1">
              <a:latin typeface="UT Sans" panose="00000500000000000000" pitchFamily="50" charset="0"/>
            </a:endParaRPr>
          </a:p>
          <a:p>
            <a:r>
              <a:rPr lang="ro-RO">
                <a:solidFill>
                  <a:srgbClr val="0070C0"/>
                </a:solidFill>
                <a:latin typeface="UT Sans Medium" panose="00000500000000000000" pitchFamily="50" charset="0"/>
              </a:rPr>
              <a:t>Stabilizatorul</a:t>
            </a:r>
            <a:r>
              <a:rPr lang="ro-RO">
                <a:latin typeface="UT Sans" panose="00000500000000000000" pitchFamily="50" charset="0"/>
              </a:rPr>
              <a:t> are rolul de a face ca tensiunea de la ieşirea sa să fie </a:t>
            </a:r>
            <a:r>
              <a:rPr lang="ro-RO" i="1">
                <a:latin typeface="UT Sans" panose="00000500000000000000" pitchFamily="50" charset="0"/>
              </a:rPr>
              <a:t>independentă</a:t>
            </a:r>
            <a:r>
              <a:rPr lang="ro-RO">
                <a:latin typeface="UT Sans" panose="00000500000000000000" pitchFamily="50" charset="0"/>
              </a:rPr>
              <a:t> de tensiunea de tensiunea rețelei, de sarcină şi de temperatură.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7AB-3285-4E79-867F-F593CDEA315B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1954D-9748-47E7-B55A-78ABFEEF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510495"/>
            <a:ext cx="5205413" cy="6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2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2600" b="1">
                <a:solidFill>
                  <a:srgbClr val="0070C0"/>
                </a:solidFill>
                <a:latin typeface="UT Sans" panose="00000500000000000000" pitchFamily="50" charset="0"/>
              </a:rPr>
              <a:t>Redresoare. Clasificare</a:t>
            </a:r>
            <a:endParaRPr lang="en-US" sz="26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ro-RO" sz="2600">
                <a:latin typeface="UT Sans" panose="00000500000000000000" pitchFamily="50" charset="0"/>
              </a:rPr>
              <a:t>după tipul schemei:</a:t>
            </a:r>
            <a:endParaRPr lang="en-US" sz="2600">
              <a:latin typeface="UT Sans" panose="00000500000000000000" pitchFamily="50" charset="0"/>
            </a:endParaRPr>
          </a:p>
          <a:p>
            <a:pPr lvl="0"/>
            <a:r>
              <a:rPr lang="ro-RO" sz="2200">
                <a:latin typeface="UT Sans" panose="00000500000000000000" pitchFamily="50" charset="0"/>
              </a:rPr>
              <a:t>scheme monoalternanță, numite şi scheme cu punct median sau scheme în stea;</a:t>
            </a:r>
            <a:endParaRPr lang="en-US" sz="2200">
              <a:latin typeface="UT Sans" panose="00000500000000000000" pitchFamily="50" charset="0"/>
            </a:endParaRPr>
          </a:p>
          <a:p>
            <a:pPr lvl="0"/>
            <a:r>
              <a:rPr lang="ro-RO" sz="2200">
                <a:latin typeface="UT Sans" panose="00000500000000000000" pitchFamily="50" charset="0"/>
              </a:rPr>
              <a:t>scheme dublă alternanță, numite şi scheme în punte.</a:t>
            </a:r>
            <a:endParaRPr lang="en-US" sz="2200">
              <a:latin typeface="UT Sans" panose="00000500000000000000" pitchFamily="50" charset="0"/>
            </a:endParaRPr>
          </a:p>
          <a:p>
            <a:pPr marL="457200" lvl="0" indent="-457200">
              <a:buFont typeface="+mj-lt"/>
              <a:buAutoNum type="alphaLcParenR" startAt="2"/>
            </a:pPr>
            <a:r>
              <a:rPr lang="ro-RO" sz="2600">
                <a:latin typeface="UT Sans" panose="00000500000000000000" pitchFamily="50" charset="0"/>
              </a:rPr>
              <a:t>după numărul de faze redresate:</a:t>
            </a:r>
            <a:endParaRPr lang="en-US" sz="2600">
              <a:latin typeface="UT Sans" panose="00000500000000000000" pitchFamily="50" charset="0"/>
            </a:endParaRPr>
          </a:p>
          <a:p>
            <a:pPr lvl="0"/>
            <a:r>
              <a:rPr lang="ro-RO" sz="2200">
                <a:latin typeface="UT Sans" panose="00000500000000000000" pitchFamily="50" charset="0"/>
              </a:rPr>
              <a:t>scheme monofazate;</a:t>
            </a:r>
            <a:endParaRPr lang="en-US" sz="2200">
              <a:latin typeface="UT Sans" panose="00000500000000000000" pitchFamily="50" charset="0"/>
            </a:endParaRPr>
          </a:p>
          <a:p>
            <a:pPr lvl="0"/>
            <a:r>
              <a:rPr lang="ro-RO" sz="2200">
                <a:latin typeface="UT Sans" panose="00000500000000000000" pitchFamily="50" charset="0"/>
              </a:rPr>
              <a:t>scheme bifazate;</a:t>
            </a:r>
            <a:endParaRPr lang="en-US" sz="2200">
              <a:latin typeface="UT Sans" panose="00000500000000000000" pitchFamily="50" charset="0"/>
            </a:endParaRPr>
          </a:p>
          <a:p>
            <a:pPr lvl="0"/>
            <a:r>
              <a:rPr lang="ro-RO" sz="2200">
                <a:latin typeface="UT Sans" panose="00000500000000000000" pitchFamily="50" charset="0"/>
              </a:rPr>
              <a:t>scheme trifazate;</a:t>
            </a:r>
            <a:endParaRPr lang="en-US" sz="2200">
              <a:latin typeface="UT Sans" panose="00000500000000000000" pitchFamily="50" charset="0"/>
            </a:endParaRPr>
          </a:p>
          <a:p>
            <a:pPr lvl="0"/>
            <a:r>
              <a:rPr lang="ro-RO" sz="2200">
                <a:latin typeface="UT Sans" panose="00000500000000000000" pitchFamily="50" charset="0"/>
              </a:rPr>
              <a:t>scheme polifazate.</a:t>
            </a:r>
            <a:endParaRPr lang="en-US" sz="2200">
              <a:latin typeface="UT Sans" panose="00000500000000000000" pitchFamily="50" charset="0"/>
            </a:endParaRPr>
          </a:p>
          <a:p>
            <a:pPr marL="457200" lvl="0" indent="-457200">
              <a:buFont typeface="+mj-lt"/>
              <a:buAutoNum type="alphaLcParenR" startAt="3"/>
            </a:pPr>
            <a:r>
              <a:rPr lang="ro-RO" sz="2600">
                <a:latin typeface="UT Sans" panose="00000500000000000000" pitchFamily="50" charset="0"/>
              </a:rPr>
              <a:t>după posibilitatea modificării tensiunii redresate:</a:t>
            </a:r>
            <a:endParaRPr lang="en-US" sz="2600">
              <a:latin typeface="UT Sans" panose="00000500000000000000" pitchFamily="50" charset="0"/>
            </a:endParaRPr>
          </a:p>
          <a:p>
            <a:pPr lvl="0"/>
            <a:r>
              <a:rPr lang="ro-RO" sz="2200">
                <a:latin typeface="UT Sans" panose="00000500000000000000" pitchFamily="50" charset="0"/>
              </a:rPr>
              <a:t>redresoare necomandate (cu diode);</a:t>
            </a:r>
            <a:endParaRPr lang="en-US" sz="2200">
              <a:latin typeface="UT Sans" panose="00000500000000000000" pitchFamily="50" charset="0"/>
            </a:endParaRPr>
          </a:p>
          <a:p>
            <a:pPr lvl="0"/>
            <a:r>
              <a:rPr lang="ro-RO" sz="2200">
                <a:latin typeface="UT Sans" panose="00000500000000000000" pitchFamily="50" charset="0"/>
              </a:rPr>
              <a:t>redresoare semicomandate (cu diode şi tiristoare);</a:t>
            </a:r>
            <a:endParaRPr lang="en-US" sz="2200">
              <a:latin typeface="UT Sans" panose="00000500000000000000" pitchFamily="50" charset="0"/>
            </a:endParaRPr>
          </a:p>
          <a:p>
            <a:pPr lvl="0"/>
            <a:r>
              <a:rPr lang="ro-RO" sz="2200">
                <a:latin typeface="UT Sans" panose="00000500000000000000" pitchFamily="50" charset="0"/>
              </a:rPr>
              <a:t>redresoare comandate (cu tiristoare).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B4E-176B-4369-80B2-DC2AD6CE2C7D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2EF04-019A-4E5D-805E-8E465A02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73" y="433524"/>
            <a:ext cx="5243227" cy="6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Redresoare monoalternanță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Schemele monoalternanță se caracterizează prin faptul că în decursul unei perioade a tensiunii de alimentare fiecare fază secundară conduce curent o singură dată şi într-un singur sens.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La aceste scheme este în conducție acea ramură secundară (diodă) a cărei tensiune instantanee are valoarea pozitivă cea mai mare în momentul analizei.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După numărul de faze secundare redresate se deosebesc: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redresoare monofazate;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redresoare bifazate;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redresoare trifazate.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CE32-0125-4C47-B47B-AB3B80F8199B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RO" sz="3800" b="1">
                <a:solidFill>
                  <a:srgbClr val="0070C0"/>
                </a:solidFill>
                <a:latin typeface="UT Sans" panose="00000500000000000000" pitchFamily="50" charset="0"/>
              </a:rPr>
              <a:t>Redresorul monofazat monoalternanță</a:t>
            </a:r>
            <a:endParaRPr lang="en-US" sz="3800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GB">
              <a:latin typeface="UT Sans" panose="00000500000000000000" pitchFamily="50" charset="0"/>
            </a:endParaRPr>
          </a:p>
          <a:p>
            <a:endParaRPr lang="en-GB">
              <a:latin typeface="UT Sans" panose="00000500000000000000" pitchFamily="50" charset="0"/>
            </a:endParaRPr>
          </a:p>
          <a:p>
            <a:endParaRPr lang="en-GB">
              <a:latin typeface="UT Sans" panose="00000500000000000000" pitchFamily="50" charset="0"/>
            </a:endParaRPr>
          </a:p>
          <a:p>
            <a:endParaRPr lang="en-GB">
              <a:latin typeface="UT Sans" panose="00000500000000000000" pitchFamily="50" charset="0"/>
            </a:endParaRPr>
          </a:p>
          <a:p>
            <a:endParaRPr lang="en-GB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en-GB">
                <a:latin typeface="UT Sans" panose="00000500000000000000" pitchFamily="50" charset="0"/>
              </a:rPr>
              <a:t>Valoarea medie a tensiunii redresate</a:t>
            </a:r>
          </a:p>
          <a:p>
            <a:endParaRPr lang="en-GB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r>
              <a:rPr lang="ro-RO" sz="2600">
                <a:latin typeface="UT Sans" panose="00000500000000000000" pitchFamily="50" charset="0"/>
              </a:rPr>
              <a:t>Randamentul circuitului redresor monofazat monoalternanță este egal cu 40%. Valoarea randamentului fiind mică circuitul este rar utilizat la puteri mari.</a:t>
            </a:r>
            <a:r>
              <a:rPr lang="en-GB" sz="2600">
                <a:latin typeface="UT Sans" panose="00000500000000000000" pitchFamily="50" charset="0"/>
              </a:rPr>
              <a:t> </a:t>
            </a:r>
            <a:endParaRPr lang="en-US" sz="29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7567-44BB-44D4-8311-F0ABD81F3957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4719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77705"/>
              </p:ext>
            </p:extLst>
          </p:nvPr>
        </p:nvGraphicFramePr>
        <p:xfrm>
          <a:off x="762000" y="5110163"/>
          <a:ext cx="5448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5" name="Equation" r:id="rId3" imgW="3632040" imgH="507960" progId="Equation.DSMT4">
                  <p:embed/>
                </p:oleObj>
              </mc:Choice>
              <mc:Fallback>
                <p:oleObj name="Equation" r:id="rId3" imgW="363204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10163"/>
                        <a:ext cx="5448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277628"/>
              </p:ext>
            </p:extLst>
          </p:nvPr>
        </p:nvGraphicFramePr>
        <p:xfrm>
          <a:off x="7550150" y="573088"/>
          <a:ext cx="1352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name="Equation" r:id="rId5" imgW="901440" imgH="253800" progId="Equation.DSMT4">
                  <p:embed/>
                </p:oleObj>
              </mc:Choice>
              <mc:Fallback>
                <p:oleObj name="Equation" r:id="rId5" imgW="901440" imgH="253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573088"/>
                        <a:ext cx="13525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EDDD746-B949-465D-A0D1-F1D6F6298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2105025"/>
            <a:ext cx="8077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Redresorul bifazat monoalternanță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 sz="2000">
              <a:latin typeface="UT Sans" panose="00000500000000000000" pitchFamily="50" charset="0"/>
            </a:endParaRPr>
          </a:p>
          <a:p>
            <a:r>
              <a:rPr lang="ro-RO" sz="2000">
                <a:latin typeface="UT Sans" panose="00000500000000000000" pitchFamily="50" charset="0"/>
              </a:rPr>
              <a:t>Randamentul redresorului bifazat este 80%.</a:t>
            </a:r>
            <a:endParaRPr lang="en-US" sz="20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333-5FAE-4478-86C3-1B458DE9F9B9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54011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672462"/>
              </p:ext>
            </p:extLst>
          </p:nvPr>
        </p:nvGraphicFramePr>
        <p:xfrm>
          <a:off x="7743825" y="458788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5" y="458788"/>
                        <a:ext cx="1219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05000" y="54011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82562"/>
              </p:ext>
            </p:extLst>
          </p:nvPr>
        </p:nvGraphicFramePr>
        <p:xfrm>
          <a:off x="7620000" y="933450"/>
          <a:ext cx="1314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0" name="Equation" r:id="rId5" imgW="876240" imgH="253800" progId="Equation.DSMT4">
                  <p:embed/>
                </p:oleObj>
              </mc:Choice>
              <mc:Fallback>
                <p:oleObj name="Equation" r:id="rId5" imgW="8762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933450"/>
                        <a:ext cx="13144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BA39862-66C0-4D18-9800-ED3341A40C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62" y="2314575"/>
            <a:ext cx="81438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latin typeface="UT Sans" panose="00000500000000000000" pitchFamily="50" charset="0"/>
              </a:rPr>
              <a:t>Probleme tratate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Tipuri de diode</a:t>
            </a:r>
          </a:p>
          <a:p>
            <a:pPr lvl="1"/>
            <a:r>
              <a:rPr lang="en-US">
                <a:latin typeface="UT Sans" panose="00000500000000000000" pitchFamily="50" charset="0"/>
              </a:rPr>
              <a:t>Scurt</a:t>
            </a:r>
            <a:r>
              <a:rPr lang="ro-RO">
                <a:latin typeface="UT Sans" panose="00000500000000000000" pitchFamily="50" charset="0"/>
              </a:rPr>
              <a:t>ă descriere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Caracteristici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Aplicații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ro-RO" sz="2400">
              <a:solidFill>
                <a:srgbClr val="002060"/>
              </a:solidFill>
              <a:latin typeface="UT Sans" panose="00000500000000000000" pitchFamily="50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1556C12-792E-4D00-9A7D-AAF2F23DE087}" type="datetime1">
              <a:rPr lang="en-US" smtClean="0"/>
              <a:t>10/17/2019</a:t>
            </a:fld>
            <a:endParaRPr lang="en-US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DBC5C0-A41F-4B86-8172-11A0B23C0EC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Redresorul trifazat monoalternanță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În cazul semnalului trifazat, tensiunea </a:t>
            </a:r>
            <a:r>
              <a:rPr lang="ro-RO" b="1">
                <a:latin typeface="UT Sans" panose="00000500000000000000" pitchFamily="50" charset="0"/>
              </a:rPr>
              <a:t>u</a:t>
            </a:r>
            <a:r>
              <a:rPr lang="ro-RO" b="1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 este defazată cu 120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</a:t>
            </a:r>
            <a:r>
              <a:rPr lang="ro-RO">
                <a:latin typeface="UT Sans" panose="00000500000000000000" pitchFamily="50" charset="0"/>
              </a:rPr>
              <a:t> în urma tensiunii </a:t>
            </a:r>
            <a:r>
              <a:rPr lang="ro-RO" b="1">
                <a:latin typeface="UT Sans" panose="00000500000000000000" pitchFamily="50" charset="0"/>
              </a:rPr>
              <a:t>u</a:t>
            </a:r>
            <a:r>
              <a:rPr lang="ro-RO" b="1" baseline="-25000">
                <a:latin typeface="UT Sans" panose="00000500000000000000" pitchFamily="50" charset="0"/>
              </a:rPr>
              <a:t>R</a:t>
            </a:r>
            <a:r>
              <a:rPr lang="ro-RO">
                <a:latin typeface="UT Sans" panose="00000500000000000000" pitchFamily="50" charset="0"/>
              </a:rPr>
              <a:t>, iar </a:t>
            </a:r>
            <a:r>
              <a:rPr lang="ro-RO" b="1">
                <a:latin typeface="UT Sans" panose="00000500000000000000" pitchFamily="50" charset="0"/>
              </a:rPr>
              <a:t>u</a:t>
            </a:r>
            <a:r>
              <a:rPr lang="ro-RO" b="1" baseline="-25000">
                <a:latin typeface="UT Sans" panose="00000500000000000000" pitchFamily="50" charset="0"/>
              </a:rPr>
              <a:t>T</a:t>
            </a:r>
            <a:r>
              <a:rPr lang="ro-RO">
                <a:latin typeface="UT Sans" panose="00000500000000000000" pitchFamily="50" charset="0"/>
              </a:rPr>
              <a:t> cu 120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</a:t>
            </a:r>
            <a:r>
              <a:rPr lang="ro-RO">
                <a:latin typeface="UT Sans" panose="00000500000000000000" pitchFamily="50" charset="0"/>
              </a:rPr>
              <a:t> în urma tensiunii </a:t>
            </a:r>
            <a:r>
              <a:rPr lang="ro-RO" b="1">
                <a:latin typeface="UT Sans" panose="00000500000000000000" pitchFamily="50" charset="0"/>
              </a:rPr>
              <a:t>u</a:t>
            </a:r>
            <a:r>
              <a:rPr lang="ro-RO" b="1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DDC3-73F1-40B0-A9E8-1AF05B3F4094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467600" y="568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64348"/>
              </p:ext>
            </p:extLst>
          </p:nvPr>
        </p:nvGraphicFramePr>
        <p:xfrm>
          <a:off x="6858000" y="428625"/>
          <a:ext cx="2189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3" imgW="1460160" imgH="457200" progId="Equation.DSMT4">
                  <p:embed/>
                </p:oleObj>
              </mc:Choice>
              <mc:Fallback>
                <p:oleObj name="Equation" r:id="rId3" imgW="146016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28625"/>
                        <a:ext cx="2189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64582" y="12061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37990"/>
              </p:ext>
            </p:extLst>
          </p:nvPr>
        </p:nvGraphicFramePr>
        <p:xfrm>
          <a:off x="6858000" y="1157288"/>
          <a:ext cx="1657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Equation" r:id="rId5" imgW="1104840" imgH="253800" progId="Equation.DSMT4">
                  <p:embed/>
                </p:oleObj>
              </mc:Choice>
              <mc:Fallback>
                <p:oleObj name="Equation" r:id="rId5" imgW="11048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157288"/>
                        <a:ext cx="16573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031100F-C9F3-4CA9-BA9B-A1EB460AC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75" y="2971800"/>
            <a:ext cx="8020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Redresoare dublă alternanță</a:t>
            </a: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Schemele de redresoare în punte se caracterizează prin faptul că în decursul unei perioade a tensiunii de alimentare, fiecare fază din secundar conduce curent de două ori (în ambele sensuri), motiv pentru care se mai numesc şi circuite de redresare dublă alternanță sau bialternanță.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245-906C-4F2D-90F4-90D6A60BAD71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Redresorul monofazat dublă alternanță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numit şi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redresor monofazat în punte</a:t>
            </a: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81EC-E382-4A33-8BD2-486933C8CD04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95106"/>
              </p:ext>
            </p:extLst>
          </p:nvPr>
        </p:nvGraphicFramePr>
        <p:xfrm>
          <a:off x="7743825" y="458788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5" y="458788"/>
                        <a:ext cx="1219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15D8E5-8B3E-4F94-AC2F-F7C5B26C1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65" y="2819400"/>
            <a:ext cx="8049070" cy="30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68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2600" b="1">
                <a:solidFill>
                  <a:srgbClr val="0070C0"/>
                </a:solidFill>
                <a:latin typeface="UT Sans" panose="00000500000000000000" pitchFamily="50" charset="0"/>
              </a:rPr>
              <a:t>Redresor monofazat în punte</a:t>
            </a:r>
            <a:endParaRPr lang="en-US" sz="2600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en-US" sz="2600" b="1">
                <a:latin typeface="UT Sans" panose="00000500000000000000" pitchFamily="50" charset="0"/>
              </a:rPr>
              <a:t>Func</a:t>
            </a:r>
            <a:r>
              <a:rPr lang="ro-RO" sz="2600" b="1">
                <a:latin typeface="UT Sans" panose="00000500000000000000" pitchFamily="50" charset="0"/>
              </a:rPr>
              <a:t>ț</a:t>
            </a:r>
            <a:r>
              <a:rPr lang="en-US" sz="2600" b="1">
                <a:latin typeface="UT Sans" panose="00000500000000000000" pitchFamily="50" charset="0"/>
              </a:rPr>
              <a:t>ionare</a:t>
            </a:r>
            <a:endParaRPr lang="ro-RO" sz="2600" b="1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În timpul alternanței pozitive a tensiunii rețelei, diodele D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 şi D</a:t>
            </a:r>
            <a:r>
              <a:rPr lang="ro-RO" baseline="-25000">
                <a:latin typeface="UT Sans" panose="00000500000000000000" pitchFamily="50" charset="0"/>
              </a:rPr>
              <a:t>3</a:t>
            </a:r>
            <a:r>
              <a:rPr lang="ro-RO">
                <a:latin typeface="UT Sans" panose="00000500000000000000" pitchFamily="50" charset="0"/>
              </a:rPr>
              <a:t> sunt polarizate direct şi conduc iar D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 şi D</a:t>
            </a:r>
            <a:r>
              <a:rPr lang="ro-RO" baseline="-25000">
                <a:latin typeface="UT Sans" panose="00000500000000000000" pitchFamily="50" charset="0"/>
              </a:rPr>
              <a:t>4</a:t>
            </a:r>
            <a:r>
              <a:rPr lang="ro-RO">
                <a:latin typeface="UT Sans" panose="00000500000000000000" pitchFamily="50" charset="0"/>
              </a:rPr>
              <a:t> sunt blocate (fiind polarizate invers). Curentul electric circulă pe traseul: borna 1 a transformatorului, D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, R</a:t>
            </a:r>
            <a:r>
              <a:rPr lang="en-US" baseline="-25000">
                <a:latin typeface="UT Sans" panose="00000500000000000000" pitchFamily="50" charset="0"/>
              </a:rPr>
              <a:t>L</a:t>
            </a:r>
            <a:r>
              <a:rPr lang="ro-RO">
                <a:latin typeface="UT Sans" panose="00000500000000000000" pitchFamily="50" charset="0"/>
              </a:rPr>
              <a:t>, D</a:t>
            </a:r>
            <a:r>
              <a:rPr lang="ro-RO" baseline="-25000">
                <a:latin typeface="UT Sans" panose="00000500000000000000" pitchFamily="50" charset="0"/>
              </a:rPr>
              <a:t>3</a:t>
            </a:r>
            <a:r>
              <a:rPr lang="ro-RO">
                <a:latin typeface="UT Sans" panose="00000500000000000000" pitchFamily="50" charset="0"/>
              </a:rPr>
              <a:t> şi se întoarce în transformator la borna 2.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În timpul alternanței negative a tensiunii rețelei, diodele D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 şi D</a:t>
            </a:r>
            <a:r>
              <a:rPr lang="ro-RO" baseline="-25000">
                <a:latin typeface="UT Sans" panose="00000500000000000000" pitchFamily="50" charset="0"/>
              </a:rPr>
              <a:t>4</a:t>
            </a:r>
            <a:r>
              <a:rPr lang="ro-RO">
                <a:latin typeface="UT Sans" panose="00000500000000000000" pitchFamily="50" charset="0"/>
              </a:rPr>
              <a:t> sunt polarizate direct şi conduc iar D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 şi D</a:t>
            </a:r>
            <a:r>
              <a:rPr lang="ro-RO" baseline="-25000">
                <a:latin typeface="UT Sans" panose="00000500000000000000" pitchFamily="50" charset="0"/>
              </a:rPr>
              <a:t>3</a:t>
            </a:r>
            <a:r>
              <a:rPr lang="ro-RO">
                <a:latin typeface="UT Sans" panose="00000500000000000000" pitchFamily="50" charset="0"/>
              </a:rPr>
              <a:t> sunt blocate. Curentul electric circulă pe traseul: borna 2 a transformatorului, D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, R</a:t>
            </a:r>
            <a:r>
              <a:rPr lang="en-US" baseline="-25000">
                <a:latin typeface="UT Sans" panose="00000500000000000000" pitchFamily="50" charset="0"/>
              </a:rPr>
              <a:t>L</a:t>
            </a:r>
            <a:r>
              <a:rPr lang="ro-RO">
                <a:latin typeface="UT Sans" panose="00000500000000000000" pitchFamily="50" charset="0"/>
              </a:rPr>
              <a:t>, D</a:t>
            </a:r>
            <a:r>
              <a:rPr lang="ro-RO" baseline="-25000">
                <a:latin typeface="UT Sans" panose="00000500000000000000" pitchFamily="50" charset="0"/>
              </a:rPr>
              <a:t>4</a:t>
            </a:r>
            <a:r>
              <a:rPr lang="ro-RO">
                <a:latin typeface="UT Sans" panose="00000500000000000000" pitchFamily="50" charset="0"/>
              </a:rPr>
              <a:t> şi se întoarece în transformator la borna 1.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Se observă că la redresorul monofazat în punte conduc simultan două diode şi că atât pentru alternanța pozitivă a tensiunii rețelei cât şi pentru cea negativă, curentul electric prin rezistența de sarcină R</a:t>
            </a:r>
            <a:r>
              <a:rPr lang="en-US" baseline="-25000">
                <a:latin typeface="UT Sans" panose="00000500000000000000" pitchFamily="50" charset="0"/>
              </a:rPr>
              <a:t>L</a:t>
            </a:r>
            <a:r>
              <a:rPr lang="ro-RO">
                <a:latin typeface="UT Sans" panose="00000500000000000000" pitchFamily="50" charset="0"/>
              </a:rPr>
              <a:t> are acelaşi sens.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C801-E757-4A4E-8B50-9F8AFB7629A7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A662C-FBFD-4069-96D5-6B4A51AE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381001"/>
            <a:ext cx="4559559" cy="17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8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Redresorul trifazat în punte</a:t>
            </a: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F1C-720C-4A12-A174-1649ACDDE16B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67200" y="116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94431"/>
              </p:ext>
            </p:extLst>
          </p:nvPr>
        </p:nvGraphicFramePr>
        <p:xfrm>
          <a:off x="6772275" y="485775"/>
          <a:ext cx="224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3" imgW="1498320" imgH="457200" progId="Equation.DSMT4">
                  <p:embed/>
                </p:oleObj>
              </mc:Choice>
              <mc:Fallback>
                <p:oleObj name="Equation" r:id="rId3" imgW="149832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485775"/>
                        <a:ext cx="2247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800295"/>
              </p:ext>
            </p:extLst>
          </p:nvPr>
        </p:nvGraphicFramePr>
        <p:xfrm>
          <a:off x="6762750" y="1157288"/>
          <a:ext cx="1657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5" imgW="1104840" imgH="253800" progId="Equation.DSMT4">
                  <p:embed/>
                </p:oleObj>
              </mc:Choice>
              <mc:Fallback>
                <p:oleObj name="Equation" r:id="rId5" imgW="1104840" imgH="2538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1157288"/>
                        <a:ext cx="16573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130A4F1-6A41-4C9D-9437-964D3CF15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936" y="2438090"/>
            <a:ext cx="7416127" cy="40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10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Filtrarea tensiunii redresate</a:t>
            </a: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Exemplificare la un redresor monofazat monoalternanță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73D-FED6-4094-80AF-76754C9629AE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0F21-27A1-4FA7-9212-C57CA305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24" y="521782"/>
            <a:ext cx="5208576" cy="545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731279-26CD-47EC-B8A0-0FA95D99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16" y="2743200"/>
            <a:ext cx="746996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4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CABF-43AA-48EC-A3CF-1B04E1FA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1. </a:t>
            </a:r>
            <a:r>
              <a:rPr lang="en-US" sz="3600">
                <a:latin typeface="UT Sans" panose="00000500000000000000" pitchFamily="50" charset="0"/>
              </a:rPr>
              <a:t>Diode</a:t>
            </a:r>
            <a:r>
              <a:rPr lang="ro-RO" sz="3600">
                <a:latin typeface="UT Sans" panose="00000500000000000000" pitchFamily="50" charset="0"/>
              </a:rPr>
              <a:t> redresoare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5AC8-3559-4B1A-8835-71C717DB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Forme de undă: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Tensiun</a:t>
            </a:r>
            <a:r>
              <a:rPr lang="en-US" sz="1800">
                <a:latin typeface="UT Sans" panose="00000500000000000000" pitchFamily="50" charset="0"/>
              </a:rPr>
              <a:t>ea</a:t>
            </a:r>
            <a:r>
              <a:rPr lang="ro-RO" sz="1800">
                <a:latin typeface="UT Sans" panose="00000500000000000000" pitchFamily="50" charset="0"/>
              </a:rPr>
              <a:t> din secundar (u</a:t>
            </a:r>
            <a:r>
              <a:rPr lang="ro-RO" sz="1800" baseline="-25000">
                <a:latin typeface="UT Sans" panose="00000500000000000000" pitchFamily="50" charset="0"/>
              </a:rPr>
              <a:t>2</a:t>
            </a:r>
            <a:r>
              <a:rPr lang="ro-RO" sz="1800">
                <a:latin typeface="UT Sans" panose="00000500000000000000" pitchFamily="50" charset="0"/>
              </a:rPr>
              <a:t> - verde)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Tensiun</a:t>
            </a:r>
            <a:r>
              <a:rPr lang="en-US" sz="1800">
                <a:latin typeface="UT Sans" panose="00000500000000000000" pitchFamily="50" charset="0"/>
              </a:rPr>
              <a:t>ea</a:t>
            </a:r>
            <a:r>
              <a:rPr lang="ro-RO" sz="1800">
                <a:latin typeface="UT Sans" panose="00000500000000000000" pitchFamily="50" charset="0"/>
              </a:rPr>
              <a:t> pe condensator (u</a:t>
            </a:r>
            <a:r>
              <a:rPr lang="ro-RO" sz="1800" baseline="-25000">
                <a:latin typeface="UT Sans" panose="00000500000000000000" pitchFamily="50" charset="0"/>
              </a:rPr>
              <a:t>C</a:t>
            </a:r>
            <a:r>
              <a:rPr lang="ro-RO" sz="1800">
                <a:latin typeface="UT Sans" panose="00000500000000000000" pitchFamily="50" charset="0"/>
              </a:rPr>
              <a:t> - roșu)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Curentul prin diodă (i</a:t>
            </a:r>
            <a:r>
              <a:rPr lang="ro-RO" sz="1800" baseline="-25000">
                <a:latin typeface="UT Sans" panose="00000500000000000000" pitchFamily="50" charset="0"/>
              </a:rPr>
              <a:t>A</a:t>
            </a:r>
            <a:r>
              <a:rPr lang="ro-RO" sz="1800">
                <a:latin typeface="UT Sans" panose="00000500000000000000" pitchFamily="50" charset="0"/>
              </a:rPr>
              <a:t> - albastru)</a:t>
            </a:r>
            <a:endParaRPr lang="en-US" sz="1800">
              <a:latin typeface="UT Sans" panose="00000500000000000000" pitchFamily="50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273E-DAE4-479B-B42C-F51ECF2B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1DEC-F6E2-4FE6-A078-1E122AD7176B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6895-0C2E-4182-A35D-2353AB43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616C-1F0E-4F78-B5C6-134C398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B454A7-5747-4E0D-9406-1B594B16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24" y="521782"/>
            <a:ext cx="5208576" cy="545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DCFFBC-BC31-4609-968C-637EACC4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47800"/>
            <a:ext cx="4572000" cy="1539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5ABEBA-3ED7-450C-AB4A-8E84962C9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10" y="3642161"/>
            <a:ext cx="714817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Filtrarea tensiunii redresate</a:t>
            </a: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Condensatorul C se încarcă în perioada de timp în care trece curent prin dioda redresoare (i</a:t>
            </a:r>
            <a:r>
              <a:rPr lang="ro-RO" baseline="-25000">
                <a:latin typeface="UT Sans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) şi se descarcă prin rezistența de sarcină R</a:t>
            </a:r>
            <a:r>
              <a:rPr lang="en-US" baseline="-25000">
                <a:latin typeface="UT Sans" panose="00000500000000000000" pitchFamily="50" charset="0"/>
              </a:rPr>
              <a:t>L</a:t>
            </a:r>
            <a:r>
              <a:rPr lang="ro-RO">
                <a:latin typeface="UT Sans" panose="00000500000000000000" pitchFamily="50" charset="0"/>
              </a:rPr>
              <a:t> în perioada de timp în care dioda este blocată (din cauză că potențialul catodului său este mai pozitiv decât potențialul anodului).</a:t>
            </a:r>
          </a:p>
          <a:p>
            <a:r>
              <a:rPr lang="ro-RO">
                <a:latin typeface="UT Sans" panose="00000500000000000000" pitchFamily="50" charset="0"/>
              </a:rPr>
              <a:t>Tensiunea la bornele diodei este: u</a:t>
            </a:r>
            <a:r>
              <a:rPr lang="ro-RO" baseline="-25000">
                <a:latin typeface="UT Sans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=u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-u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şi de aceea dioda nu este străbătută de curent în tot timpul alternanței pozitive, ci numai în timpul în care u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u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În perioada de timp în care u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u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, condensatorul se descarcă pe rezistența de sarcină, tensiunea la bornele sale variind după o lege exponențială.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4227-2E7E-4192-B915-6F056CB3C98D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38800" y="434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7CCD1A-AC90-48AA-A165-2D2F72EF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5896"/>
            <a:ext cx="4724400" cy="15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55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Caracteristica externă a redresorului cu filtru capacitiv</a:t>
            </a:r>
          </a:p>
          <a:p>
            <a:r>
              <a:rPr lang="ro-RO">
                <a:latin typeface="UT Sans" panose="00000500000000000000" pitchFamily="50" charset="0"/>
              </a:rPr>
              <a:t>este o curbă continuu căzătoare, micşorarea tensiunii redresate în funcție de curentul de sarcină fiind cu atât mai accentuată cu cât capacitatea C are valoare mai mică.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BB8-EC13-4542-A8E2-5C910CE93C32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B0C49-C599-4B2C-AF2D-0E01347C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34" y="3697954"/>
            <a:ext cx="3077932" cy="28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6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2.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de comutație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ro-RO" sz="2400">
                <a:latin typeface="UT Sans" panose="00000500000000000000" pitchFamily="50" charset="0"/>
              </a:rPr>
              <a:t>Sunt diode destinate utilizării în circuite funcționând în comutație sau la frecvențe ridicate.</a:t>
            </a:r>
          </a:p>
          <a:p>
            <a:pPr eaLnBrk="1" hangingPunct="1"/>
            <a:r>
              <a:rPr lang="ro-RO" sz="2400">
                <a:latin typeface="UT Sans" panose="00000500000000000000" pitchFamily="50" charset="0"/>
              </a:rPr>
              <a:t>Parametrii principali sunt timpii de comutație, în special timpul de comutație invers (t</a:t>
            </a:r>
            <a:r>
              <a:rPr lang="ro-RO" sz="2400" baseline="-25000">
                <a:latin typeface="UT Sans" panose="00000500000000000000" pitchFamily="50" charset="0"/>
              </a:rPr>
              <a:t>r</a:t>
            </a:r>
            <a:r>
              <a:rPr lang="ro-RO" sz="2400">
                <a:latin typeface="UT Sans" panose="00000500000000000000" pitchFamily="50" charset="0"/>
              </a:rPr>
              <a:t>).</a:t>
            </a:r>
          </a:p>
          <a:p>
            <a:pPr eaLnBrk="1" hangingPunct="1"/>
            <a:endParaRPr lang="en-US" sz="2800">
              <a:latin typeface="UT Sans" panose="00000500000000000000" pitchFamily="50" charset="0"/>
            </a:endParaRPr>
          </a:p>
          <a:p>
            <a:pPr eaLnBrk="1" hangingPunct="1"/>
            <a:endParaRPr lang="ro-RO" sz="2800">
              <a:latin typeface="UT Sans" panose="00000500000000000000" pitchFamily="50" charset="0"/>
            </a:endParaRPr>
          </a:p>
          <a:p>
            <a:pPr eaLnBrk="1" hangingPunct="1"/>
            <a:endParaRPr lang="ro-RO" sz="2800">
              <a:latin typeface="UT Sans" panose="00000500000000000000" pitchFamily="50" charset="0"/>
            </a:endParaRPr>
          </a:p>
          <a:p>
            <a:pPr eaLnBrk="1" hangingPunct="1"/>
            <a:endParaRPr lang="ro-RO" sz="2800">
              <a:latin typeface="UT Sans" panose="00000500000000000000" pitchFamily="50" charset="0"/>
            </a:endParaRPr>
          </a:p>
          <a:p>
            <a:pPr eaLnBrk="1" hangingPunct="1"/>
            <a:endParaRPr lang="ro-RO" sz="2800">
              <a:latin typeface="UT Sans" panose="00000500000000000000" pitchFamily="50" charset="0"/>
            </a:endParaRPr>
          </a:p>
          <a:p>
            <a:pPr lvl="1" eaLnBrk="1" hangingPunct="1"/>
            <a:r>
              <a:rPr lang="ro-RO" sz="2000">
                <a:latin typeface="UT Sans" panose="00000500000000000000" pitchFamily="50" charset="0"/>
              </a:rPr>
              <a:t>TH = Through Hole</a:t>
            </a:r>
            <a:endParaRPr lang="en-US" sz="2000">
              <a:latin typeface="UT Sans" panose="00000500000000000000" pitchFamily="50" charset="0"/>
            </a:endParaRPr>
          </a:p>
          <a:p>
            <a:pPr lvl="1" eaLnBrk="1" hangingPunct="1"/>
            <a:r>
              <a:rPr lang="ro-RO" sz="2000">
                <a:latin typeface="UT Sans" panose="00000500000000000000" pitchFamily="50" charset="0"/>
              </a:rPr>
              <a:t>SMD = </a:t>
            </a:r>
            <a:r>
              <a:rPr lang="en-US" sz="2000">
                <a:latin typeface="UT Sans" panose="00000500000000000000" pitchFamily="50" charset="0"/>
              </a:rPr>
              <a:t>Surface Mounted Device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FD2E7E4-7881-4310-8193-CA37D18D2AAA}" type="datetime1">
              <a:rPr lang="en-US" smtClean="0"/>
              <a:t>10/17/2019</a:t>
            </a:fld>
            <a:endParaRPr lang="en-US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B2473DB-2E3D-4C81-98B1-263C182ACA3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90714"/>
              </p:ext>
            </p:extLst>
          </p:nvPr>
        </p:nvGraphicFramePr>
        <p:xfrm>
          <a:off x="838200" y="3276600"/>
          <a:ext cx="7543800" cy="183050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8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o-RO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o-RO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o-RO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UT Sans" panose="00000500000000000000" pitchFamily="50" charset="0"/>
                          <a:ea typeface="Calibri"/>
                          <a:cs typeface="Times New Roman"/>
                        </a:rPr>
                        <a:t>Diodă TH – 1N4148 (t</a:t>
                      </a:r>
                      <a:r>
                        <a:rPr lang="ro-RO" sz="1600" baseline="-25000">
                          <a:latin typeface="UT Sans" panose="00000500000000000000" pitchFamily="50" charset="0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ro-RO" sz="1600">
                          <a:latin typeface="UT Sans" panose="00000500000000000000" pitchFamily="50" charset="0"/>
                          <a:ea typeface="Calibri"/>
                          <a:cs typeface="Times New Roman"/>
                        </a:rPr>
                        <a:t>=4ns)</a:t>
                      </a:r>
                      <a:endParaRPr lang="en-US" sz="24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UT Sans" panose="00000500000000000000" pitchFamily="50" charset="0"/>
                          <a:ea typeface="Calibri"/>
                          <a:cs typeface="Times New Roman"/>
                        </a:rPr>
                        <a:t>Diodă SMD – LS34 (t</a:t>
                      </a:r>
                      <a:r>
                        <a:rPr lang="ro-RO" sz="1600" baseline="-25000">
                          <a:latin typeface="UT Sans" panose="00000500000000000000" pitchFamily="50" charset="0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ro-RO" sz="1600">
                          <a:latin typeface="UT Sans" panose="00000500000000000000" pitchFamily="50" charset="0"/>
                          <a:ea typeface="Calibri"/>
                          <a:cs typeface="Times New Roman"/>
                        </a:rPr>
                        <a:t>=1,2ns)</a:t>
                      </a:r>
                      <a:endParaRPr lang="en-US" sz="24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UT Sans" panose="00000500000000000000" pitchFamily="50" charset="0"/>
                          <a:ea typeface="Calibri"/>
                          <a:cs typeface="Times New Roman"/>
                        </a:rPr>
                        <a:t>Diodă SMD – 1N4148W</a:t>
                      </a:r>
                      <a:endParaRPr lang="en-US" sz="24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429000"/>
            <a:ext cx="19812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3528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2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276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46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UT Sans" panose="00000500000000000000" pitchFamily="50" charset="0"/>
              </a:rPr>
              <a:t>Tipuri de diode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 b="1">
                <a:latin typeface="UT Sans" panose="00000500000000000000" pitchFamily="50" charset="0"/>
              </a:rPr>
              <a:t>Dioda semiconductoare</a:t>
            </a:r>
            <a:endParaRPr lang="en-US" sz="2400">
              <a:latin typeface="UT Sans" panose="00000500000000000000" pitchFamily="50" charset="0"/>
            </a:endParaRPr>
          </a:p>
          <a:p>
            <a:pPr eaLnBrk="1" hangingPunct="1"/>
            <a:r>
              <a:rPr lang="en-US" sz="2400">
                <a:latin typeface="UT Sans" panose="00000500000000000000" pitchFamily="50" charset="0"/>
              </a:rPr>
              <a:t>Este un dispozitiv electronic constituit dintr-o joncțiune </a:t>
            </a:r>
            <a:r>
              <a:rPr lang="en-US" sz="2400" b="1">
                <a:latin typeface="UT Sans" panose="00000500000000000000" pitchFamily="50" charset="0"/>
              </a:rPr>
              <a:t>pn</a:t>
            </a:r>
            <a:r>
              <a:rPr lang="en-US" sz="2400">
                <a:latin typeface="UT Sans" panose="00000500000000000000" pitchFamily="50" charset="0"/>
              </a:rPr>
              <a:t> prevăzută cu contacte metalice la regiunile </a:t>
            </a:r>
            <a:r>
              <a:rPr lang="en-US" sz="2400" b="1">
                <a:latin typeface="UT Sans" panose="00000500000000000000" pitchFamily="50" charset="0"/>
              </a:rPr>
              <a:t>p</a:t>
            </a:r>
            <a:r>
              <a:rPr lang="en-US" sz="2400">
                <a:latin typeface="UT Sans" panose="00000500000000000000" pitchFamily="50" charset="0"/>
              </a:rPr>
              <a:t> şi </a:t>
            </a:r>
            <a:r>
              <a:rPr lang="en-US" sz="2400" b="1">
                <a:latin typeface="UT Sans" panose="00000500000000000000" pitchFamily="50" charset="0"/>
              </a:rPr>
              <a:t>n</a:t>
            </a:r>
            <a:r>
              <a:rPr lang="en-US" sz="2400">
                <a:latin typeface="UT Sans" panose="00000500000000000000" pitchFamily="50" charset="0"/>
              </a:rPr>
              <a:t> şi introdusă într-o capsulă din sticlă, metal, ceramică sau plastic.</a:t>
            </a:r>
          </a:p>
          <a:p>
            <a:pPr eaLnBrk="1" hangingPunct="1"/>
            <a:r>
              <a:rPr lang="en-US" sz="2400">
                <a:latin typeface="UT Sans" panose="00000500000000000000" pitchFamily="50" charset="0"/>
              </a:rPr>
              <a:t>Regiunea </a:t>
            </a:r>
            <a:r>
              <a:rPr lang="en-US" sz="2400" b="1">
                <a:latin typeface="UT Sans" panose="00000500000000000000" pitchFamily="50" charset="0"/>
              </a:rPr>
              <a:t>p</a:t>
            </a:r>
            <a:r>
              <a:rPr lang="en-US" sz="2400">
                <a:latin typeface="UT Sans" panose="00000500000000000000" pitchFamily="50" charset="0"/>
              </a:rPr>
              <a:t> a joncțiunii constituie </a:t>
            </a:r>
            <a:r>
              <a:rPr lang="en-US" sz="2400" b="1">
                <a:latin typeface="UT Sans" panose="00000500000000000000" pitchFamily="50" charset="0"/>
              </a:rPr>
              <a:t>anodul</a:t>
            </a:r>
            <a:r>
              <a:rPr lang="en-US" sz="2400">
                <a:latin typeface="UT Sans" panose="00000500000000000000" pitchFamily="50" charset="0"/>
              </a:rPr>
              <a:t> diodei, iar </a:t>
            </a:r>
            <a:r>
              <a:rPr lang="ro-RO" sz="2400">
                <a:latin typeface="UT Sans" panose="00000500000000000000" pitchFamily="50" charset="0"/>
              </a:rPr>
              <a:t>reg</a:t>
            </a:r>
            <a:r>
              <a:rPr lang="en-US" sz="2400">
                <a:latin typeface="UT Sans" panose="00000500000000000000" pitchFamily="50" charset="0"/>
              </a:rPr>
              <a:t>iunea </a:t>
            </a:r>
            <a:r>
              <a:rPr lang="en-US" sz="2400" b="1">
                <a:latin typeface="UT Sans" panose="00000500000000000000" pitchFamily="50" charset="0"/>
              </a:rPr>
              <a:t>n</a:t>
            </a:r>
            <a:r>
              <a:rPr lang="en-US" sz="2400">
                <a:latin typeface="UT Sans" panose="00000500000000000000" pitchFamily="50" charset="0"/>
              </a:rPr>
              <a:t>, </a:t>
            </a:r>
            <a:r>
              <a:rPr lang="en-US" sz="2400" b="1">
                <a:latin typeface="UT Sans" panose="00000500000000000000" pitchFamily="50" charset="0"/>
              </a:rPr>
              <a:t>catodul</a:t>
            </a:r>
            <a:r>
              <a:rPr lang="en-US" sz="2400">
                <a:latin typeface="UT Sans" panose="00000500000000000000" pitchFamily="50" charset="0"/>
              </a:rPr>
              <a:t>.</a:t>
            </a:r>
          </a:p>
          <a:p>
            <a:pPr eaLnBrk="1" hangingPunct="1"/>
            <a:r>
              <a:rPr lang="en-US" sz="2400">
                <a:latin typeface="UT Sans" panose="00000500000000000000" pitchFamily="50" charset="0"/>
              </a:rPr>
              <a:t>Dioda semiconductoare se caracterizează prin conductivitate unidirecțională</a:t>
            </a:r>
            <a:r>
              <a:rPr lang="ro-RO" sz="2400">
                <a:latin typeface="UT Sans" panose="00000500000000000000" pitchFamily="50" charset="0"/>
              </a:rPr>
              <a:t> (conduce curent important într-un singur sens)</a:t>
            </a:r>
            <a:r>
              <a:rPr lang="en-US" sz="2400">
                <a:latin typeface="UT Sans" panose="00000500000000000000" pitchFamily="50" charset="0"/>
              </a:rPr>
              <a:t>.</a:t>
            </a:r>
            <a:endParaRPr lang="ro-RO" sz="2400">
              <a:latin typeface="UT Sans" panose="00000500000000000000" pitchFamily="50" charset="0"/>
            </a:endParaRPr>
          </a:p>
          <a:p>
            <a:r>
              <a:rPr lang="en-US" b="1">
                <a:latin typeface="UT Sans" panose="00000500000000000000" pitchFamily="50" charset="0"/>
              </a:rPr>
              <a:t>Simbolul general al diodei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229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C95F1D-3F80-46CC-A853-EBC73797A09A}" type="datetime1">
              <a:rPr lang="en-US" smtClean="0"/>
              <a:t>10/17/2019</a:t>
            </a:fld>
            <a:endParaRPr lang="en-US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F9F3C67-8FDE-4F5F-8A16-B3105240AE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222941-23D4-46C0-9680-528CB664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5810250"/>
            <a:ext cx="38195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2.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de comutație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Date de catalog pentru dioda 1N4148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0D37BD-88E0-4267-B1CC-D7C0975F222E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" y="2113020"/>
            <a:ext cx="9014460" cy="131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152400" y="3771900"/>
            <a:ext cx="8686800" cy="2505075"/>
            <a:chOff x="152400" y="3771900"/>
            <a:chExt cx="8686800" cy="2505075"/>
          </a:xfrm>
        </p:grpSpPr>
        <p:pic>
          <p:nvPicPr>
            <p:cNvPr id="11059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62600" y="4681788"/>
              <a:ext cx="3276600" cy="118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8"/>
            <p:cNvGrpSpPr/>
            <p:nvPr/>
          </p:nvGrpSpPr>
          <p:grpSpPr>
            <a:xfrm>
              <a:off x="152400" y="3771900"/>
              <a:ext cx="5248275" cy="2505075"/>
              <a:chOff x="152400" y="3771900"/>
              <a:chExt cx="5248275" cy="2505075"/>
            </a:xfrm>
          </p:grpSpPr>
          <p:pic>
            <p:nvPicPr>
              <p:cNvPr id="110596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2400" y="3771900"/>
                <a:ext cx="2133600" cy="2476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0597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14600" y="4038600"/>
                <a:ext cx="2886075" cy="2238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1" name="TextBox 10"/>
          <p:cNvSpPr txBox="1"/>
          <p:nvPr/>
        </p:nvSpPr>
        <p:spPr>
          <a:xfrm>
            <a:off x="7308272" y="609600"/>
            <a:ext cx="123074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t</a:t>
            </a:r>
            <a:r>
              <a:rPr lang="ro-RO" baseline="-25000">
                <a:latin typeface="UT Sans" panose="00000500000000000000" pitchFamily="50" charset="0"/>
              </a:rPr>
              <a:t>rr,max</a:t>
            </a:r>
            <a:r>
              <a:rPr lang="ro-RO">
                <a:latin typeface="UT Sans" panose="00000500000000000000" pitchFamily="50" charset="0"/>
              </a:rPr>
              <a:t>=4ns</a:t>
            </a:r>
            <a:endParaRPr lang="en-US">
              <a:latin typeface="UT Sans" panose="00000500000000000000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19953"/>
              </p:ext>
            </p:extLst>
          </p:nvPr>
        </p:nvGraphicFramePr>
        <p:xfrm>
          <a:off x="6310745" y="1052197"/>
          <a:ext cx="2757055" cy="335280"/>
        </p:xfrm>
        <a:graphic>
          <a:graphicData uri="http://schemas.openxmlformats.org/drawingml/2006/table">
            <a:tbl>
              <a:tblPr/>
              <a:tblGrid>
                <a:gridCol w="2757055">
                  <a:extLst>
                    <a:ext uri="{9D8B030D-6E8A-4147-A177-3AD203B41FA5}">
                      <a16:colId xmlns:a16="http://schemas.microsoft.com/office/drawing/2014/main" val="3530726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600" b="0" i="0">
                          <a:solidFill>
                            <a:srgbClr val="000000"/>
                          </a:solidFill>
                          <a:effectLst/>
                          <a:latin typeface="UT Sans" panose="00000500000000000000" pitchFamily="50" charset="0"/>
                        </a:rPr>
                        <a:t>t</a:t>
                      </a:r>
                      <a:r>
                        <a:rPr lang="ro-RO" sz="1600" b="0" i="0" baseline="-25000">
                          <a:solidFill>
                            <a:srgbClr val="000000"/>
                          </a:solidFill>
                          <a:effectLst/>
                          <a:latin typeface="UT Sans" panose="00000500000000000000" pitchFamily="50" charset="0"/>
                        </a:rPr>
                        <a:t>rr</a:t>
                      </a:r>
                      <a:r>
                        <a:rPr lang="ro-RO" sz="1600" b="0" i="0">
                          <a:solidFill>
                            <a:srgbClr val="000000"/>
                          </a:solidFill>
                          <a:effectLst/>
                          <a:latin typeface="UT Sans" panose="00000500000000000000" pitchFamily="50" charset="0"/>
                        </a:rPr>
                        <a:t> = 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T Sans" panose="00000500000000000000" pitchFamily="50" charset="0"/>
                        </a:rPr>
                        <a:t>Reverse Recovery Time</a:t>
                      </a:r>
                      <a:endParaRPr lang="en-US" sz="4400">
                        <a:effectLst/>
                        <a:latin typeface="UT Sans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58097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59213" y="393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3.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Schottky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Sunt diode realizate într-o tehnologie specială, de tip metal-semiconductor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Simbol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Avantajele acestor diode sunt:</a:t>
            </a:r>
            <a:endParaRPr lang="en-US">
              <a:latin typeface="UT Sans" panose="00000500000000000000" pitchFamily="50" charset="0"/>
            </a:endParaRPr>
          </a:p>
          <a:p>
            <a:pPr lvl="1" eaLnBrk="1" hangingPunct="1"/>
            <a:r>
              <a:rPr lang="ro-RO">
                <a:latin typeface="UT Sans" panose="00000500000000000000" pitchFamily="50" charset="0"/>
              </a:rPr>
              <a:t>tensiune mică în conducție, aproximativ 0,3 V;</a:t>
            </a:r>
            <a:endParaRPr lang="en-US">
              <a:latin typeface="UT Sans" panose="00000500000000000000" pitchFamily="50" charset="0"/>
            </a:endParaRPr>
          </a:p>
          <a:p>
            <a:pPr lvl="1" eaLnBrk="1" hangingPunct="1"/>
            <a:r>
              <a:rPr lang="ro-RO">
                <a:latin typeface="UT Sans" panose="00000500000000000000" pitchFamily="50" charset="0"/>
              </a:rPr>
              <a:t>timpi de comutație foarte mici.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Dezavantajul principal:</a:t>
            </a:r>
            <a:endParaRPr lang="en-US">
              <a:latin typeface="UT Sans" panose="00000500000000000000" pitchFamily="50" charset="0"/>
            </a:endParaRPr>
          </a:p>
          <a:p>
            <a:pPr lvl="1" eaLnBrk="1" hangingPunct="1"/>
            <a:r>
              <a:rPr lang="ro-RO">
                <a:latin typeface="UT Sans" panose="00000500000000000000" pitchFamily="50" charset="0"/>
              </a:rPr>
              <a:t>tensiune inversă maximă mică (zeci de volți).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AFD932C-A288-44D2-B1D3-62818C6614A0}" type="datetime1">
              <a:rPr lang="en-US" smtClean="0"/>
              <a:t>10/17/2019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D352B74-FFC0-4C13-9391-A94D18D6A4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1F9A88-5177-4B11-AA6E-6D70B3BD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962275"/>
            <a:ext cx="34099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0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3.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Schottky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Exemple de diode Schottky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1C23379-09B3-4CBE-8CF4-ED9173079EEA}" type="datetime1">
              <a:rPr lang="en-US" smtClean="0"/>
              <a:t>10/17/2019</a:t>
            </a:fld>
            <a:endParaRPr 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408287E-82F4-439B-8AF5-288FC32EBBF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51228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8478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3.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Schottky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Date de catalog pentru dioda Schottky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de tipul 1N5711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13027-D255-40F6-B9BC-1AA82EC5EADC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 rotWithShape="1">
          <a:blip r:embed="rId2"/>
          <a:srcRect l="11940"/>
          <a:stretch/>
        </p:blipFill>
        <p:spPr bwMode="auto">
          <a:xfrm>
            <a:off x="7315200" y="791705"/>
            <a:ext cx="1657350" cy="227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024" y="3505200"/>
            <a:ext cx="883357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300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3. </a:t>
            </a:r>
            <a:r>
              <a:rPr lang="en-US" sz="3600">
                <a:latin typeface="UT Sans" panose="00000500000000000000" pitchFamily="50" charset="0"/>
              </a:rPr>
              <a:t>Diode</a:t>
            </a:r>
            <a:r>
              <a:rPr lang="ro-RO" sz="3600">
                <a:latin typeface="UT Sans" panose="00000500000000000000" pitchFamily="50" charset="0"/>
              </a:rPr>
              <a:t> Schottky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 sisteme digitale </a:t>
            </a:r>
            <a:r>
              <a:rPr lang="ro-RO">
                <a:latin typeface="UT Sans" panose="00000500000000000000" pitchFamily="50" charset="0"/>
              </a:rPr>
              <a:t>şi</a:t>
            </a:r>
            <a:r>
              <a:rPr lang="en-US">
                <a:latin typeface="UT Sans" panose="00000500000000000000" pitchFamily="50" charset="0"/>
              </a:rPr>
              <a:t> de radiofrecven</a:t>
            </a:r>
            <a:r>
              <a:rPr lang="ro-RO">
                <a:latin typeface="UT Sans" panose="00000500000000000000" pitchFamily="50" charset="0"/>
              </a:rPr>
              <a:t>ță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(</a:t>
            </a:r>
            <a:r>
              <a:rPr lang="en-US">
                <a:latin typeface="UT Sans" panose="00000500000000000000" pitchFamily="50" charset="0"/>
              </a:rPr>
              <a:t>RF</a:t>
            </a:r>
            <a:r>
              <a:rPr lang="ro-RO">
                <a:latin typeface="UT Sans" panose="00000500000000000000" pitchFamily="50" charset="0"/>
              </a:rPr>
              <a:t>) cum ar fi parte</a:t>
            </a:r>
            <a:r>
              <a:rPr lang="en-US">
                <a:latin typeface="UT Sans" panose="00000500000000000000" pitchFamily="50" charset="0"/>
              </a:rPr>
              <a:t>a de</a:t>
            </a:r>
            <a:r>
              <a:rPr lang="ro-RO">
                <a:latin typeface="UT Sans" panose="00000500000000000000" pitchFamily="50" charset="0"/>
              </a:rPr>
              <a:t> RF din telefoanele mobile</a:t>
            </a:r>
            <a:r>
              <a:rPr lang="en-US">
                <a:latin typeface="UT Sans" panose="00000500000000000000" pitchFamily="50" charset="0"/>
              </a:rPr>
              <a:t>;</a:t>
            </a:r>
          </a:p>
          <a:p>
            <a:r>
              <a:rPr lang="ro-RO">
                <a:latin typeface="UT Sans" panose="00000500000000000000" pitchFamily="50" charset="0"/>
              </a:rPr>
              <a:t>O altă aplicație constă în împiedicarea intrării în saturație a tranzistorului bipolar (TB) şi creşterea astfel a vitezei de lucru în comutație a TB.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E22-3C52-49FB-913B-D6516A70AAAB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91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3.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Schottky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Schema</a:t>
            </a:r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Prin utilizarea diodei Schottky, TB nu mai intră în saturație, joncțiunea BC este polarizată direct dar la o valoare de tensiune sub cea de deschidere </a:t>
            </a:r>
            <a:r>
              <a:rPr lang="en-US">
                <a:latin typeface="UT Sans" panose="00000500000000000000" pitchFamily="50" charset="0"/>
              </a:rPr>
              <a:t>(V</a:t>
            </a:r>
            <a:r>
              <a:rPr lang="en-US" baseline="-25000">
                <a:latin typeface="UT Sans" panose="00000500000000000000" pitchFamily="50" charset="0"/>
              </a:rPr>
              <a:t>BC</a:t>
            </a:r>
            <a:r>
              <a:rPr lang="en-US">
                <a:latin typeface="UT Sans" panose="00000500000000000000" pitchFamily="50" charset="0"/>
              </a:rPr>
              <a:t>&lt;0,7V)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1806-2F15-4A44-9917-FE574EBA4FD9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900988" cy="2721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2841" y="45945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BC1</a:t>
            </a:r>
            <a:r>
              <a:rPr lang="ro-RO">
                <a:latin typeface="UT Sans" panose="00000500000000000000" pitchFamily="50" charset="0"/>
              </a:rPr>
              <a:t>=0,758V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2709" y="45945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BC2</a:t>
            </a:r>
            <a:r>
              <a:rPr lang="ro-RO">
                <a:latin typeface="UT Sans" panose="00000500000000000000" pitchFamily="50" charset="0"/>
              </a:rPr>
              <a:t>=0,317V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7" y="381000"/>
            <a:ext cx="1357313" cy="14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09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3.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Schottky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Aplicații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Tensiunea ba</a:t>
            </a:r>
            <a:r>
              <a:rPr lang="ro-RO">
                <a:latin typeface="UT Sans" panose="00000500000000000000" pitchFamily="50" charset="0"/>
              </a:rPr>
              <a:t>ză-colector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034-7D00-45E6-83AC-ACFACAC64109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9" y="2133600"/>
            <a:ext cx="8513291" cy="3151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410200"/>
            <a:ext cx="3581400" cy="1337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FBE85-B4A9-41A9-81BA-6F5B3A996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81001"/>
            <a:ext cx="4876800" cy="16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76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4.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varicap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Denumirea diodei vine de la expresia „capacitate variabilă”.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Simbol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Dioda este utilizată în polarizare inversă;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În această situație, dioda se comportă ca un condensator cu capacitate variabilă, dependentă de tensiunea la borne.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D97A899-36B4-41C2-9504-B621AF2AF099}" type="datetime1">
              <a:rPr lang="en-US" smtClean="0"/>
              <a:t>10/17/2019</a:t>
            </a:fld>
            <a:endParaRPr lang="en-US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66AE706-CC1A-488F-BFB6-47AD2DEC7C2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CD45AC-0B9F-4A8B-B6F2-54C82186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943225"/>
            <a:ext cx="3219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4.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varicap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Domeniul principal de utilizare este în radiocomunicații, mai precis la acordul circuitelor oscilante din emițătoare şi receptoare.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8D6A152-F80F-4F8A-B17B-4E4D7096AABF}" type="datetime1">
              <a:rPr lang="en-US" smtClean="0"/>
              <a:t>10/17/2019</a:t>
            </a:fld>
            <a:endParaRPr lang="en-US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6C6E81D-6E13-4CE8-98D6-B9DA3104DD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3810000"/>
          <a:ext cx="8839200" cy="1315847"/>
        </p:xfrm>
        <a:graphic>
          <a:graphicData uri="http://schemas.openxmlformats.org/drawingml/2006/table">
            <a:tbl>
              <a:tblPr/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2.6-31pF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25pF @ 3V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6.5pF @ 10V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2…16pF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Diodă du</a:t>
                      </a:r>
                      <a:r>
                        <a:rPr lang="ro-RO" sz="16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lă 2x(2…37pF)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690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70" y="3810000"/>
            <a:ext cx="162303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657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3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505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3260" y="3352800"/>
            <a:ext cx="103695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3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3352800"/>
            <a:ext cx="89896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2226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4.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varicap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Exemplu de utilizare</a:t>
            </a: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Schema unui circuit LC paralel </a:t>
            </a:r>
            <a:r>
              <a:rPr lang="ro-RO">
                <a:latin typeface="UT Sans" panose="00000500000000000000" pitchFamily="50" charset="0"/>
              </a:rPr>
              <a:t>în care capacitatea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este dată de dioda varicap D1, polarizată invers de sursa V1: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r>
              <a:rPr lang="en-US" sz="2200">
                <a:latin typeface="UT Sans" panose="00000500000000000000" pitchFamily="50" charset="0"/>
              </a:rPr>
              <a:t>Frecven</a:t>
            </a:r>
            <a:r>
              <a:rPr lang="ro-RO" sz="2200">
                <a:latin typeface="UT Sans" panose="00000500000000000000" pitchFamily="50" charset="0"/>
              </a:rPr>
              <a:t>ța de rezonanță este dată de formula lui Thompson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D39BD1E-BDEC-4C10-926F-C0EF057DBA25}" type="datetime1">
              <a:rPr lang="en-US" smtClean="0"/>
              <a:t>10/17/2019</a:t>
            </a:fld>
            <a:endParaRPr lang="en-US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DA55140-A503-44C5-B5C4-F1C8C46836F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97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3112" y="2895600"/>
            <a:ext cx="4814888" cy="25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603030"/>
              </p:ext>
            </p:extLst>
          </p:nvPr>
        </p:nvGraphicFramePr>
        <p:xfrm>
          <a:off x="828675" y="5962650"/>
          <a:ext cx="12001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4" imgW="799920" imgH="520560" progId="Equation.DSMT4">
                  <p:embed/>
                </p:oleObj>
              </mc:Choice>
              <mc:Fallback>
                <p:oleObj name="Equation" r:id="rId4" imgW="7999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675" y="5962650"/>
                        <a:ext cx="12001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71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UT Sans" panose="00000500000000000000" pitchFamily="50" charset="0"/>
              </a:rPr>
              <a:t>Tipuri de diode</a:t>
            </a:r>
            <a:endParaRPr lang="en-US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o-RO" sz="2400">
                <a:latin typeface="UT Sans" panose="00000500000000000000" pitchFamily="50" charset="0"/>
              </a:rPr>
              <a:t>Diod</a:t>
            </a:r>
            <a:r>
              <a:rPr lang="en-US" sz="2400">
                <a:latin typeface="UT Sans" panose="00000500000000000000" pitchFamily="50" charset="0"/>
              </a:rPr>
              <a:t>a</a:t>
            </a:r>
            <a:r>
              <a:rPr lang="ro-RO" sz="2400">
                <a:latin typeface="UT Sans" panose="00000500000000000000" pitchFamily="50" charset="0"/>
              </a:rPr>
              <a:t> redresoare</a:t>
            </a:r>
            <a:endParaRPr lang="en-US" sz="2400">
              <a:latin typeface="UT Sans" panose="00000500000000000000" pitchFamily="50" charset="0"/>
            </a:endParaRP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o-RO" sz="2400">
                <a:latin typeface="UT Sans" panose="00000500000000000000" pitchFamily="50" charset="0"/>
              </a:rPr>
              <a:t>Diod</a:t>
            </a:r>
            <a:r>
              <a:rPr lang="en-US" sz="2400">
                <a:latin typeface="UT Sans" panose="00000500000000000000" pitchFamily="50" charset="0"/>
              </a:rPr>
              <a:t>a</a:t>
            </a:r>
            <a:r>
              <a:rPr lang="ro-RO" sz="2400">
                <a:latin typeface="UT Sans" panose="00000500000000000000" pitchFamily="50" charset="0"/>
              </a:rPr>
              <a:t> de comutație</a:t>
            </a:r>
            <a:endParaRPr lang="en-US" sz="2400">
              <a:latin typeface="UT Sans" panose="00000500000000000000" pitchFamily="50" charset="0"/>
            </a:endParaRP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o-RO" sz="2400">
                <a:latin typeface="UT Sans" panose="00000500000000000000" pitchFamily="50" charset="0"/>
              </a:rPr>
              <a:t>Diod</a:t>
            </a:r>
            <a:r>
              <a:rPr lang="en-US" sz="2400">
                <a:latin typeface="UT Sans" panose="00000500000000000000" pitchFamily="50" charset="0"/>
              </a:rPr>
              <a:t>a</a:t>
            </a:r>
            <a:r>
              <a:rPr lang="ro-RO" sz="2400">
                <a:latin typeface="UT Sans" panose="00000500000000000000" pitchFamily="50" charset="0"/>
              </a:rPr>
              <a:t> Schottky</a:t>
            </a:r>
            <a:endParaRPr lang="en-US" sz="2400">
              <a:latin typeface="UT Sans" panose="00000500000000000000" pitchFamily="50" charset="0"/>
            </a:endParaRP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o-RO" sz="2400">
                <a:latin typeface="UT Sans" panose="00000500000000000000" pitchFamily="50" charset="0"/>
              </a:rPr>
              <a:t>Dioda varicap</a:t>
            </a:r>
            <a:endParaRPr lang="en-US" sz="2400">
              <a:latin typeface="UT Sans" panose="00000500000000000000" pitchFamily="50" charset="0"/>
            </a:endParaRP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o-RO" sz="2400">
                <a:latin typeface="UT Sans" panose="00000500000000000000" pitchFamily="50" charset="0"/>
              </a:rPr>
              <a:t>Dioda Zener</a:t>
            </a:r>
            <a:endParaRPr lang="en-US" sz="2400">
              <a:latin typeface="UT Sans" panose="00000500000000000000" pitchFamily="50" charset="0"/>
            </a:endParaRP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400">
                <a:latin typeface="UT Sans" panose="00000500000000000000" pitchFamily="50" charset="0"/>
              </a:rPr>
              <a:t>Fotodioda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400">
                <a:latin typeface="UT Sans" panose="00000500000000000000" pitchFamily="50" charset="0"/>
              </a:rPr>
              <a:t>Diode electroluminescente (LED)</a:t>
            </a:r>
            <a:r>
              <a:rPr lang="ro-RO" sz="2400">
                <a:latin typeface="UT Sans" panose="00000500000000000000" pitchFamily="50" charset="0"/>
              </a:rPr>
              <a:t>, OLED, AMOLED</a:t>
            </a:r>
            <a:endParaRPr lang="en-US" sz="2400">
              <a:latin typeface="UT Sans" panose="00000500000000000000" pitchFamily="50" charset="0"/>
            </a:endParaRP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400">
                <a:latin typeface="UT Sans" panose="00000500000000000000" pitchFamily="50" charset="0"/>
              </a:rPr>
              <a:t>Dioda laser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400">
                <a:latin typeface="UT Sans" panose="00000500000000000000" pitchFamily="50" charset="0"/>
              </a:rPr>
              <a:t>Dioda PIN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400">
                <a:latin typeface="UT Sans" panose="00000500000000000000" pitchFamily="50" charset="0"/>
              </a:rPr>
              <a:t>Dioda cu contact punctiform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195D31D-D461-445E-BB9B-81053EDAE7D7}" type="datetime1">
              <a:rPr lang="en-US" smtClean="0"/>
              <a:t>10/17/2019</a:t>
            </a:fld>
            <a:endParaRPr lang="en-US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5D53C3-D387-47AB-A8DC-DC8A831B3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0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4.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varicap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Modul de lucru a unui circuit LC acordat</a:t>
            </a:r>
            <a:endParaRPr lang="ro-RO" b="1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FCC1996-B3BA-4114-A8BB-FC8EC344C408}" type="datetime1">
              <a:rPr lang="en-US" smtClean="0"/>
              <a:t>10/17/2019</a:t>
            </a:fld>
            <a:endParaRPr lang="en-US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DA55140-A503-44C5-B5C4-F1C8C46836F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10488"/>
              </p:ext>
            </p:extLst>
          </p:nvPr>
        </p:nvGraphicFramePr>
        <p:xfrm>
          <a:off x="7553325" y="561975"/>
          <a:ext cx="12001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3" imgW="799920" imgH="520560" progId="Equation.DSMT4">
                  <p:embed/>
                </p:oleObj>
              </mc:Choice>
              <mc:Fallback>
                <p:oleObj name="Equation" r:id="rId3" imgW="799920" imgH="52056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3325" y="561975"/>
                        <a:ext cx="12001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76487"/>
            <a:ext cx="4714875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82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4.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varicap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  <a:defRPr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Frecvențele de rezonanță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2F6B293-A7E3-4661-BF72-513F5BD676AE}" type="datetime1">
              <a:rPr lang="en-US" smtClean="0"/>
              <a:t>10/17/2019</a:t>
            </a:fld>
            <a:endParaRPr lang="en-US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90ACF28-82B7-4D81-9B35-693E1A52325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16465"/>
              </p:ext>
            </p:extLst>
          </p:nvPr>
        </p:nvGraphicFramePr>
        <p:xfrm>
          <a:off x="1535112" y="5862320"/>
          <a:ext cx="6096000" cy="76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5715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00644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4271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99780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41829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599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0">
                          <a:latin typeface="UT Sans" panose="00000500000000000000" pitchFamily="50" charset="0"/>
                        </a:rPr>
                        <a:t>V1 </a:t>
                      </a:r>
                      <a:r>
                        <a:rPr lang="en-US" b="0">
                          <a:latin typeface="UT Sans" panose="00000500000000000000" pitchFamily="50" charset="0"/>
                        </a:rPr>
                        <a:t>[V]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UT Sans" panose="00000500000000000000" pitchFamily="50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UT Sans" panose="00000500000000000000" pitchFamily="50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UT Sans" panose="00000500000000000000" pitchFamily="50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UT Sans" panose="00000500000000000000" pitchFamily="50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UT Sans" panose="00000500000000000000" pitchFamily="50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4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UT Sans" panose="00000500000000000000" pitchFamily="50" charset="0"/>
                        </a:rPr>
                        <a:t>f</a:t>
                      </a:r>
                      <a:r>
                        <a:rPr lang="en-US" sz="2000" b="0" baseline="-25000">
                          <a:latin typeface="UT Sans" panose="00000500000000000000" pitchFamily="50" charset="0"/>
                        </a:rPr>
                        <a:t>0</a:t>
                      </a:r>
                      <a:r>
                        <a:rPr lang="en-US" sz="2000" b="0" baseline="0">
                          <a:latin typeface="UT Sans" panose="00000500000000000000" pitchFamily="50" charset="0"/>
                        </a:rPr>
                        <a:t> [Hz]</a:t>
                      </a:r>
                      <a:endParaRPr lang="en-US" sz="2000" b="0">
                        <a:latin typeface="UT Sa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UT Sans" panose="00000500000000000000" pitchFamily="50" charset="0"/>
                        </a:rPr>
                        <a:t>506k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UT Sans" panose="00000500000000000000" pitchFamily="50" charset="0"/>
                        </a:rPr>
                        <a:t>897k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UT Sans" panose="00000500000000000000" pitchFamily="50" charset="0"/>
                        </a:rPr>
                        <a:t>1,04M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UT Sans" panose="00000500000000000000" pitchFamily="50" charset="0"/>
                        </a:rPr>
                        <a:t>1,15M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UT Sans" panose="00000500000000000000" pitchFamily="50" charset="0"/>
                        </a:rPr>
                        <a:t>1,22M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20075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57200" y="2286000"/>
            <a:ext cx="8251825" cy="3200400"/>
            <a:chOff x="457200" y="1828800"/>
            <a:chExt cx="8251825" cy="3200400"/>
          </a:xfrm>
        </p:grpSpPr>
        <p:pic>
          <p:nvPicPr>
            <p:cNvPr id="30727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828800"/>
              <a:ext cx="8251825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Connector 4"/>
            <p:cNvCxnSpPr/>
            <p:nvPr/>
          </p:nvCxnSpPr>
          <p:spPr>
            <a:xfrm>
              <a:off x="3581400" y="2057400"/>
              <a:ext cx="0" cy="2590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00400" y="4648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f</a:t>
              </a:r>
              <a:r>
                <a:rPr lang="en-US" b="1" baseline="-25000"/>
                <a:t>0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683001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4.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varicap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Date de catalog pentru dioda varicap </a:t>
            </a:r>
            <a:r>
              <a:rPr lang="en-US">
                <a:latin typeface="UT Sans" panose="00000500000000000000" pitchFamily="50" charset="0"/>
              </a:rPr>
              <a:t>de tipul </a:t>
            </a:r>
            <a:r>
              <a:rPr lang="ro-RO">
                <a:latin typeface="UT Sans" panose="00000500000000000000" pitchFamily="50" charset="0"/>
              </a:rPr>
              <a:t>1N5148A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4EF069-B440-4F0C-AFED-D08565737CB3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831" y="2538414"/>
            <a:ext cx="1076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90800"/>
            <a:ext cx="6934200" cy="232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752600" y="4648200"/>
            <a:ext cx="53340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4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5.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zener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Este o diodă construită pentru a fi utilizată în zona de străpungere inversă</a:t>
            </a:r>
            <a:r>
              <a:rPr lang="en-US">
                <a:latin typeface="UT Sans" panose="00000500000000000000" pitchFamily="50" charset="0"/>
              </a:rPr>
              <a:t> care este </a:t>
            </a:r>
            <a:r>
              <a:rPr lang="ro-RO">
                <a:latin typeface="UT Sans" panose="00000500000000000000" pitchFamily="50" charset="0"/>
              </a:rPr>
              <a:t>o străpungere nedistructivă.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76A474C-7660-434C-B474-477EFD85F210}" type="datetime1">
              <a:rPr lang="en-US" smtClean="0"/>
              <a:t>10/17/2019</a:t>
            </a:fld>
            <a:endParaRPr lang="en-US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B9BDBB-751B-44C4-9E91-D6229EF91ED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430" y="3265768"/>
            <a:ext cx="2273379" cy="400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o-RO">
                <a:latin typeface="UT Sans" panose="00000500000000000000" pitchFamily="50" charset="0"/>
                <a:ea typeface="Calibri"/>
                <a:cs typeface="Times New Roman"/>
              </a:rPr>
              <a:t>Simbolul diodei Zener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5825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UT Sans" panose="00000500000000000000" pitchFamily="50" charset="0"/>
              </a:rPr>
              <a:t>Caracteristica tensiune-curent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5" y="2952988"/>
            <a:ext cx="4160520" cy="3154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9D8EC-932C-480E-8F5B-1AB53F83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76" y="3802618"/>
            <a:ext cx="9048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09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5.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zener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În polarizare directă, caracteristica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tensiune-curent este asemănătoare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cu cea a diodelor redresoare.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În polarizare inversă dioda se străpunge.</a:t>
            </a:r>
            <a:r>
              <a:rPr lang="en-US">
                <a:latin typeface="UT Sans" panose="00000500000000000000" pitchFamily="50" charset="0"/>
              </a:rPr>
              <a:t> Exist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2 tipuri de fenomene de străpungere:</a:t>
            </a:r>
            <a:endParaRPr lang="ro-RO">
              <a:latin typeface="UT Sans" panose="00000500000000000000" pitchFamily="50" charset="0"/>
            </a:endParaRPr>
          </a:p>
          <a:p>
            <a:pPr lvl="1" eaLnBrk="1" hangingPunct="1"/>
            <a:r>
              <a:rPr lang="en-US">
                <a:latin typeface="UT Sans" panose="00000500000000000000" pitchFamily="50" charset="0"/>
              </a:rPr>
              <a:t>străpungere Zener (</a:t>
            </a:r>
            <a:r>
              <a:rPr lang="ro-RO">
                <a:latin typeface="UT Sans" panose="00000500000000000000" pitchFamily="50" charset="0"/>
              </a:rPr>
              <a:t>la </a:t>
            </a:r>
            <a:r>
              <a:rPr lang="en-US">
                <a:latin typeface="UT Sans" panose="00000500000000000000" pitchFamily="50" charset="0"/>
              </a:rPr>
              <a:t>|</a:t>
            </a:r>
            <a:r>
              <a:rPr lang="ro-RO">
                <a:latin typeface="UT Sans" panose="00000500000000000000" pitchFamily="50" charset="0"/>
              </a:rPr>
              <a:t>tensiuni inverse</a:t>
            </a:r>
            <a:r>
              <a:rPr lang="en-US">
                <a:latin typeface="UT Sans" panose="00000500000000000000" pitchFamily="50" charset="0"/>
              </a:rPr>
              <a:t>|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&lt;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5,6V) şi</a:t>
            </a:r>
            <a:endParaRPr lang="ro-RO">
              <a:latin typeface="UT Sans" panose="00000500000000000000" pitchFamily="50" charset="0"/>
            </a:endParaRPr>
          </a:p>
          <a:p>
            <a:pPr lvl="1"/>
            <a:r>
              <a:rPr lang="en-US">
                <a:latin typeface="UT Sans" panose="00000500000000000000" pitchFamily="50" charset="0"/>
              </a:rPr>
              <a:t>străpungere </a:t>
            </a:r>
            <a:r>
              <a:rPr lang="ro-RO">
                <a:latin typeface="UT Sans" panose="00000500000000000000" pitchFamily="50" charset="0"/>
              </a:rPr>
              <a:t>prin multiplicare în avalanşă</a:t>
            </a:r>
            <a:br>
              <a:rPr lang="en-US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(</a:t>
            </a:r>
            <a:r>
              <a:rPr lang="ro-RO">
                <a:latin typeface="UT Sans" panose="00000500000000000000" pitchFamily="50" charset="0"/>
              </a:rPr>
              <a:t>la </a:t>
            </a:r>
            <a:r>
              <a:rPr lang="en-US">
                <a:latin typeface="UT Sans" panose="00000500000000000000" pitchFamily="50" charset="0"/>
              </a:rPr>
              <a:t>|</a:t>
            </a:r>
            <a:r>
              <a:rPr lang="ro-RO">
                <a:latin typeface="UT Sans" panose="00000500000000000000" pitchFamily="50" charset="0"/>
              </a:rPr>
              <a:t>tensiuni inverse</a:t>
            </a:r>
            <a:r>
              <a:rPr lang="en-US">
                <a:latin typeface="UT Sans" panose="00000500000000000000" pitchFamily="50" charset="0"/>
              </a:rPr>
              <a:t>|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&gt;</a:t>
            </a:r>
            <a:r>
              <a:rPr lang="ro-RO">
                <a:latin typeface="UT Sans" panose="00000500000000000000" pitchFamily="50" charset="0"/>
              </a:rPr>
              <a:t> 5,6V).</a:t>
            </a:r>
          </a:p>
          <a:p>
            <a:r>
              <a:rPr lang="ro-RO">
                <a:latin typeface="UT Sans" panose="00000500000000000000" pitchFamily="50" charset="0"/>
              </a:rPr>
              <a:t>În cazul diodei zener ambele tipuri de străpungere sunt nedistructive, asta însemnând că dioda nu se distruge şi poate reveni din această stare.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C8334EB-09DE-4976-BC46-DCC5F4E71466}" type="datetime1">
              <a:rPr lang="en-US" smtClean="0"/>
              <a:t>10/17/2019</a:t>
            </a:fld>
            <a:endParaRPr lang="en-US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EB759D9-6172-42C1-A4FC-8B9A46FBF3D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36" y="423672"/>
            <a:ext cx="2912364" cy="22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34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/>
              <a:t>5. </a:t>
            </a:r>
            <a:r>
              <a:rPr lang="en-US" sz="3200"/>
              <a:t>Diod</a:t>
            </a:r>
            <a:r>
              <a:rPr lang="ro-RO" sz="3200"/>
              <a:t>a zener</a:t>
            </a:r>
            <a:endParaRPr lang="en-US" sz="320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Proprietatea de a menține contantă 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tensiunea pe o plajă mare de curenți 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face ca dioda să fie utilizată îndeosebi 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în circuitele </a:t>
            </a:r>
            <a:r>
              <a:rPr lang="ro-RO" u="sng">
                <a:latin typeface="UT Sans" panose="00000500000000000000" pitchFamily="50" charset="0"/>
              </a:rPr>
              <a:t>stabilizatoare de tensiune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624BAE4-3AEA-437B-B3F2-24AD8873E48A}" type="datetime1">
              <a:rPr lang="en-US" smtClean="0"/>
              <a:t>10/17/2019</a:t>
            </a:fld>
            <a:endParaRPr lang="en-US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21FE2E6-C1CE-4267-B3AB-5A971A5F858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27454"/>
              </p:ext>
            </p:extLst>
          </p:nvPr>
        </p:nvGraphicFramePr>
        <p:xfrm>
          <a:off x="6400800" y="5671126"/>
          <a:ext cx="2326905" cy="865429"/>
        </p:xfrm>
        <a:graphic>
          <a:graphicData uri="http://schemas.openxmlformats.org/drawingml/2006/table">
            <a:tbl>
              <a:tblPr/>
              <a:tblGrid>
                <a:gridCol w="7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806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89927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7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657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8" name="Picture 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599" y="3352800"/>
            <a:ext cx="2403106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398291" y="5380318"/>
            <a:ext cx="1013419" cy="400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UT Sans" panose="00000500000000000000" pitchFamily="50" charset="0"/>
                <a:ea typeface="Calibri"/>
                <a:cs typeface="Times New Roman"/>
              </a:rPr>
              <a:t>1W, THT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2195" y="5371082"/>
            <a:ext cx="1542410" cy="400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UT Sans" panose="00000500000000000000" pitchFamily="50" charset="0"/>
                <a:ea typeface="Calibri"/>
                <a:cs typeface="Times New Roman"/>
              </a:rPr>
              <a:t>200mW, SMD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7594" y="5707639"/>
            <a:ext cx="2335896" cy="719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UT Sans" panose="00000500000000000000" pitchFamily="50" charset="0"/>
                <a:ea typeface="Calibri"/>
                <a:cs typeface="Times New Roman"/>
              </a:rPr>
              <a:t>Diode de putere 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UT Sans" panose="00000500000000000000" pitchFamily="50" charset="0"/>
                <a:ea typeface="Calibri"/>
                <a:cs typeface="Times New Roman"/>
              </a:rPr>
              <a:t>(3W, 10W, 20W, 50W)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36" y="423672"/>
            <a:ext cx="2912364" cy="22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75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5.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zener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Date de catalog pentru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diode zener de 1W</a:t>
            </a:r>
            <a:r>
              <a:rPr lang="en-US">
                <a:latin typeface="UT Sans" panose="00000500000000000000" pitchFamily="50" charset="0"/>
              </a:rPr>
              <a:t> </a:t>
            </a:r>
            <a:br>
              <a:rPr lang="en-US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de tipul </a:t>
            </a:r>
            <a:r>
              <a:rPr lang="ro-RO">
                <a:latin typeface="UT Sans" panose="00000500000000000000" pitchFamily="50" charset="0"/>
              </a:rPr>
              <a:t>1N4728 – 1N4764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C2DF64-6ED2-4487-89EB-7D8334714736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 rotWithShape="1">
          <a:blip r:embed="rId2"/>
          <a:srcRect b="14546"/>
          <a:stretch/>
        </p:blipFill>
        <p:spPr bwMode="auto">
          <a:xfrm>
            <a:off x="685799" y="2647950"/>
            <a:ext cx="2524125" cy="390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3656302" y="3278332"/>
            <a:ext cx="2524125" cy="3276600"/>
            <a:chOff x="3656302" y="3278332"/>
            <a:chExt cx="2524125" cy="3276600"/>
          </a:xfrm>
        </p:grpSpPr>
        <p:pic>
          <p:nvPicPr>
            <p:cNvPr id="11366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57600" y="3792682"/>
              <a:ext cx="251460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 rotWithShape="1">
            <a:blip r:embed="rId2"/>
            <a:srcRect t="88296" b="-4849"/>
            <a:stretch/>
          </p:blipFill>
          <p:spPr bwMode="auto">
            <a:xfrm>
              <a:off x="3656302" y="3278332"/>
              <a:ext cx="2524125" cy="756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TextBox 6"/>
          <p:cNvSpPr txBox="1"/>
          <p:nvPr/>
        </p:nvSpPr>
        <p:spPr>
          <a:xfrm>
            <a:off x="6400801" y="2514600"/>
            <a:ext cx="259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Parametrii </a:t>
            </a:r>
            <a:r>
              <a:rPr lang="ro-RO">
                <a:latin typeface="UT Sans" panose="00000500000000000000" pitchFamily="50" charset="0"/>
              </a:rPr>
              <a:t>de interes sunt: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latin typeface="UT Sans" panose="00000500000000000000" pitchFamily="50" charset="0"/>
              </a:rPr>
              <a:t>Tensiunea nominală  zener, V</a:t>
            </a:r>
            <a:r>
              <a:rPr lang="ro-RO" baseline="-25000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</a:rPr>
              <a:t> [V] şi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latin typeface="UT Sans" panose="00000500000000000000" pitchFamily="50" charset="0"/>
              </a:rPr>
              <a:t>Curentul de test,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ZT</a:t>
            </a:r>
            <a:r>
              <a:rPr lang="ro-RO">
                <a:latin typeface="UT Sans" panose="00000500000000000000" pitchFamily="50" charset="0"/>
              </a:rPr>
              <a:t> [mA]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Observație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latin typeface="UT Sans" panose="00000500000000000000" pitchFamily="50" charset="0"/>
              </a:rPr>
              <a:t>Curentul de test are o valoare care corespunde la o putere disipată de 0,25W în timpul testării.</a:t>
            </a:r>
            <a:endParaRPr lang="en-US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14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5. </a:t>
            </a:r>
            <a:r>
              <a:rPr lang="en-US" sz="3600">
                <a:latin typeface="UT Sans" panose="00000500000000000000" pitchFamily="50" charset="0"/>
              </a:rPr>
              <a:t>Diod</a:t>
            </a:r>
            <a:r>
              <a:rPr lang="ro-RO" sz="3600">
                <a:latin typeface="UT Sans" panose="00000500000000000000" pitchFamily="50" charset="0"/>
              </a:rPr>
              <a:t>a zener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Stabilizatoare de tensiune</a:t>
            </a:r>
          </a:p>
          <a:p>
            <a:r>
              <a:rPr lang="ro-RO">
                <a:latin typeface="UT Sans" panose="00000500000000000000" pitchFamily="50" charset="0"/>
              </a:rPr>
              <a:t>Stabilizatoarele electronice de tensiune sunt circuite care mențin constantă tensiunea pe sarcină în condițiile variației tensiunii de intrare nestabilizate, a curentului de sarcină şi a temperaturii.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După principiul de funcționare, stabilizatoarele se împart în: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stabilizatoare liniare;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stabilizatoare în regim de comutație.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Stabilizatoarele liniare, după acelaşi principiu, se împart în: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stabilizatoare parametrice;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stabilizatoare cu reacție.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EDA88-C921-4DA3-92B5-38B0E7BE3993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37D9E-C19B-4380-96F6-647189C8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57201"/>
            <a:ext cx="5410200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5. </a:t>
            </a:r>
            <a:r>
              <a:rPr lang="en-US" sz="3600">
                <a:latin typeface="UT Sans" panose="00000500000000000000" pitchFamily="50" charset="0"/>
              </a:rPr>
              <a:t>Diod</a:t>
            </a:r>
            <a:r>
              <a:rPr lang="ro-RO" sz="3600">
                <a:latin typeface="UT Sans" panose="00000500000000000000" pitchFamily="50" charset="0"/>
              </a:rPr>
              <a:t>a zener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o-RO" sz="2600" b="1">
                <a:solidFill>
                  <a:srgbClr val="0070C0"/>
                </a:solidFill>
                <a:latin typeface="UT Sans" panose="00000500000000000000" pitchFamily="50" charset="0"/>
              </a:rPr>
              <a:t>Stabilizatoare de tensiune</a:t>
            </a:r>
          </a:p>
          <a:p>
            <a:r>
              <a:rPr lang="ro-RO">
                <a:latin typeface="UT Sans Bold" panose="00000500000000000000" pitchFamily="50" charset="0"/>
              </a:rPr>
              <a:t>Stabilizatorul parametric </a:t>
            </a:r>
            <a:r>
              <a:rPr lang="ro-RO">
                <a:latin typeface="UT Sans" panose="00000500000000000000" pitchFamily="50" charset="0"/>
              </a:rPr>
              <a:t>are structura cea mai simplă şi îşi bazează funcționarea pe neliniaritatea caracteristicii tensiune-curent a diodei Zener cu care este realizată.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 Bold" panose="00000500000000000000" pitchFamily="50" charset="0"/>
              </a:rPr>
              <a:t>Stabilizatoarele cu reacție </a:t>
            </a:r>
            <a:r>
              <a:rPr lang="ro-RO">
                <a:latin typeface="UT Sans" panose="00000500000000000000" pitchFamily="50" charset="0"/>
              </a:rPr>
              <a:t>mențin tensiunea pe sarcină constantă prin intermediul unei bucle de reacție negativă, elementul neliniar preluând variațiile de tensiune sau de curent ale sarcinii. </a:t>
            </a:r>
          </a:p>
          <a:p>
            <a:r>
              <a:rPr lang="ro-RO">
                <a:latin typeface="UT Sans" panose="00000500000000000000" pitchFamily="50" charset="0"/>
              </a:rPr>
              <a:t>Schemele lor, bazate pe principiul reglării automate, conțin un element de comparare cu ajutorul căruia un detector de eroare pune în evidență abaterile față de mărimea nominală.</a:t>
            </a:r>
          </a:p>
          <a:p>
            <a:r>
              <a:rPr lang="ro-RO">
                <a:latin typeface="UT Sans" panose="00000500000000000000" pitchFamily="50" charset="0"/>
              </a:rPr>
              <a:t>Aceste abateri sunt amplificate de un amplificator ce comandă elementul neliniar capabil să preia variațiile respective, numit de obicei, element de control.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8E53A8-1066-4058-8B84-FF73860E15BA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6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5. </a:t>
            </a:r>
            <a:r>
              <a:rPr lang="en-US" sz="3600">
                <a:latin typeface="UT Sans" panose="00000500000000000000" pitchFamily="50" charset="0"/>
              </a:rPr>
              <a:t>Diod</a:t>
            </a:r>
            <a:r>
              <a:rPr lang="ro-RO" sz="3600">
                <a:latin typeface="UT Sans" panose="00000500000000000000" pitchFamily="50" charset="0"/>
              </a:rPr>
              <a:t>a zener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Stabilizatoare de tensiune</a:t>
            </a:r>
          </a:p>
          <a:p>
            <a:r>
              <a:rPr lang="ro-RO">
                <a:latin typeface="UT Sans Bold" panose="00000500000000000000" pitchFamily="50" charset="0"/>
              </a:rPr>
              <a:t>Stabilizatoarele în comutație</a:t>
            </a:r>
            <a:r>
              <a:rPr lang="ro-RO">
                <a:latin typeface="UT Sans" panose="00000500000000000000" pitchFamily="50" charset="0"/>
              </a:rPr>
              <a:t> sunt de fapt tot stabilizatoare electronice cu reacție, în care însă elementul regulator al tensiunii de ieşire nu lucrează liniar, ci în regim de comutație.</a:t>
            </a:r>
          </a:p>
          <a:p>
            <a:r>
              <a:rPr lang="ro-RO">
                <a:latin typeface="UT Sans" panose="00000500000000000000" pitchFamily="50" charset="0"/>
              </a:rPr>
              <a:t>Astfel creşte mult randamentul stabilizatorului.</a:t>
            </a:r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31120-0745-4251-B3AD-AE1A0FEA5CC1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 sz="2400">
                <a:latin typeface="UT Sans" panose="00000500000000000000" pitchFamily="50" charset="0"/>
              </a:rPr>
              <a:t>Sunt diode destinate utilizării în circuite redresoare care transformă energia de c.a. în energie de c.c.</a:t>
            </a:r>
          </a:p>
          <a:p>
            <a:pPr eaLnBrk="1" hangingPunct="1"/>
            <a:r>
              <a:rPr lang="ro-RO" sz="2400">
                <a:latin typeface="UT Sans" panose="00000500000000000000" pitchFamily="50" charset="0"/>
              </a:rPr>
              <a:t>Parametrii principali sunt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curentul maxim şi 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tensiunea inversă maximă.</a:t>
            </a:r>
          </a:p>
          <a:p>
            <a:pPr eaLnBrk="1" hangingPunct="1"/>
            <a:r>
              <a:rPr lang="en-US" sz="2400">
                <a:latin typeface="UT Sans" panose="00000500000000000000" pitchFamily="50" charset="0"/>
              </a:rPr>
              <a:t>Domeniul</a:t>
            </a:r>
            <a:r>
              <a:rPr lang="ro-RO" sz="2400">
                <a:latin typeface="UT Sans" panose="00000500000000000000" pitchFamily="50" charset="0"/>
              </a:rPr>
              <a:t> de variație a acestor parametri este: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pentru </a:t>
            </a:r>
            <a:r>
              <a:rPr lang="en-US">
                <a:latin typeface="UT Sans" panose="00000500000000000000" pitchFamily="50" charset="0"/>
              </a:rPr>
              <a:t>curent</a:t>
            </a:r>
            <a:r>
              <a:rPr lang="ro-RO" b="1">
                <a:latin typeface="UT Sans" panose="00000500000000000000" pitchFamily="50" charset="0"/>
              </a:rPr>
              <a:t>: </a:t>
            </a:r>
            <a:r>
              <a:rPr lang="ro-RO" sz="2000" i="1">
                <a:latin typeface="UT Sans" panose="00000500000000000000" pitchFamily="50" charset="0"/>
              </a:rPr>
              <a:t>amperi - zeci de mii de amperi</a:t>
            </a:r>
            <a:r>
              <a:rPr lang="ro-RO" sz="2000">
                <a:latin typeface="UT Sans" panose="00000500000000000000" pitchFamily="50" charset="0"/>
              </a:rPr>
              <a:t>;</a:t>
            </a:r>
            <a:endParaRPr lang="en-US" sz="2000">
              <a:latin typeface="UT Sans" panose="00000500000000000000" pitchFamily="50" charset="0"/>
            </a:endParaRPr>
          </a:p>
          <a:p>
            <a:pPr lvl="1"/>
            <a:r>
              <a:rPr lang="ro-RO" sz="2000">
                <a:latin typeface="UT Sans" panose="00000500000000000000" pitchFamily="50" charset="0"/>
              </a:rPr>
              <a:t>pentru </a:t>
            </a:r>
            <a:r>
              <a:rPr lang="en-US" sz="2000">
                <a:latin typeface="UT Sans" panose="00000500000000000000" pitchFamily="50" charset="0"/>
              </a:rPr>
              <a:t>tensiunea invers</a:t>
            </a:r>
            <a:r>
              <a:rPr lang="ro-RO" sz="2000">
                <a:latin typeface="UT Sans" panose="00000500000000000000" pitchFamily="50" charset="0"/>
              </a:rPr>
              <a:t>ă</a:t>
            </a:r>
            <a:r>
              <a:rPr lang="ro-RO" b="1">
                <a:latin typeface="UT Sans" panose="00000500000000000000" pitchFamily="50" charset="0"/>
              </a:rPr>
              <a:t>: </a:t>
            </a:r>
            <a:r>
              <a:rPr lang="ro-RO" sz="2000" i="1">
                <a:latin typeface="UT Sans" panose="00000500000000000000" pitchFamily="50" charset="0"/>
              </a:rPr>
              <a:t>zeci de volți - zeci de mii de volți</a:t>
            </a:r>
            <a:r>
              <a:rPr lang="ro-RO" sz="2000">
                <a:latin typeface="UT Sans" panose="00000500000000000000" pitchFamily="50" charset="0"/>
              </a:rPr>
              <a:t>.</a:t>
            </a:r>
            <a:endParaRPr lang="en-US" sz="2000">
              <a:latin typeface="UT Sans" panose="00000500000000000000" pitchFamily="50" charset="0"/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5688893-4F45-4AB9-AD3C-6313AE2202A7}" type="datetime1">
              <a:rPr lang="en-US" smtClean="0"/>
              <a:t>10/17/2019</a:t>
            </a:fld>
            <a:endParaRPr lang="en-US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56B4B6-F308-44F0-8F99-361887DC70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96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5. </a:t>
            </a:r>
            <a:r>
              <a:rPr lang="en-US" sz="3600">
                <a:latin typeface="UT Sans" panose="00000500000000000000" pitchFamily="50" charset="0"/>
              </a:rPr>
              <a:t>Diod</a:t>
            </a:r>
            <a:r>
              <a:rPr lang="ro-RO" sz="3600">
                <a:latin typeface="UT Sans" panose="00000500000000000000" pitchFamily="50" charset="0"/>
              </a:rPr>
              <a:t>a zener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Stabilizatorul parametric cu diodă Zener</a:t>
            </a:r>
            <a:endParaRPr lang="ro-RO" b="1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Schema şi caracteristica tensiune-curent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B57EA-DEE5-4615-A97F-1FE0365F1696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28900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53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5. </a:t>
            </a:r>
            <a:r>
              <a:rPr lang="en-US" sz="3600">
                <a:latin typeface="UT Sans" panose="00000500000000000000" pitchFamily="50" charset="0"/>
              </a:rPr>
              <a:t>Diod</a:t>
            </a:r>
            <a:r>
              <a:rPr lang="ro-RO" sz="3600">
                <a:latin typeface="UT Sans" panose="00000500000000000000" pitchFamily="50" charset="0"/>
              </a:rPr>
              <a:t>a zener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Stabilizatorul parametric cu diodă Zener</a:t>
            </a:r>
            <a:endParaRPr lang="ro-RO" b="1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Funcționarea schemei se bazează pe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caracteristica neliniară a diodei stabilizatoare, care admite variații relativ mari de curent la variații mici ale tensiunii pe diodă.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Plaja de stabilizare este cuprinsă între I</a:t>
            </a:r>
            <a:r>
              <a:rPr lang="ro-RO" baseline="-25000">
                <a:latin typeface="UT Sans" panose="00000500000000000000" pitchFamily="50" charset="0"/>
              </a:rPr>
              <a:t>Zmin</a:t>
            </a:r>
            <a:r>
              <a:rPr lang="ro-RO">
                <a:latin typeface="UT Sans" panose="00000500000000000000" pitchFamily="50" charset="0"/>
              </a:rPr>
              <a:t> şi I</a:t>
            </a:r>
            <a:r>
              <a:rPr lang="ro-RO" baseline="-25000">
                <a:latin typeface="UT Sans" panose="00000500000000000000" pitchFamily="50" charset="0"/>
              </a:rPr>
              <a:t>Zmax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Valoarea I</a:t>
            </a:r>
            <a:r>
              <a:rPr lang="ro-RO" baseline="-25000">
                <a:latin typeface="UT Sans" panose="00000500000000000000" pitchFamily="50" charset="0"/>
              </a:rPr>
              <a:t>Zmin</a:t>
            </a:r>
            <a:r>
              <a:rPr lang="ro-RO">
                <a:latin typeface="UT Sans" panose="00000500000000000000" pitchFamily="50" charset="0"/>
              </a:rPr>
              <a:t> este determinată de ieşirea din regiunea de stabilizare (cotul caracteristicii din cadranul III), iar I</a:t>
            </a:r>
            <a:r>
              <a:rPr lang="ro-RO" baseline="-25000">
                <a:latin typeface="UT Sans" panose="00000500000000000000" pitchFamily="50" charset="0"/>
              </a:rPr>
              <a:t>Zmax</a:t>
            </a:r>
            <a:r>
              <a:rPr lang="ro-RO">
                <a:latin typeface="UT Sans" panose="00000500000000000000" pitchFamily="50" charset="0"/>
              </a:rPr>
              <a:t> este determinat din considerente de putere maximă disipată de diodă (I</a:t>
            </a:r>
            <a:r>
              <a:rPr lang="ro-RO" baseline="-25000">
                <a:latin typeface="UT Sans" panose="00000500000000000000" pitchFamily="50" charset="0"/>
              </a:rPr>
              <a:t>Zmax</a:t>
            </a:r>
            <a:r>
              <a:rPr lang="ro-RO">
                <a:latin typeface="UT Sans" panose="00000500000000000000" pitchFamily="50" charset="0"/>
              </a:rPr>
              <a:t>=P</a:t>
            </a:r>
            <a:r>
              <a:rPr lang="ro-RO" baseline="-25000">
                <a:latin typeface="UT Sans" panose="00000500000000000000" pitchFamily="50" charset="0"/>
              </a:rPr>
              <a:t>dZ</a:t>
            </a:r>
            <a:r>
              <a:rPr lang="ro-RO">
                <a:latin typeface="UT Sans" panose="00000500000000000000" pitchFamily="50" charset="0"/>
              </a:rPr>
              <a:t>/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</a:rPr>
              <a:t>).</a:t>
            </a:r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E967F9-14F5-486F-A103-BB9D7F7F8265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37" y="381000"/>
            <a:ext cx="2138363" cy="19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57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5. </a:t>
            </a:r>
            <a:r>
              <a:rPr lang="en-US" sz="3600">
                <a:latin typeface="UT Sans" panose="00000500000000000000" pitchFamily="50" charset="0"/>
              </a:rPr>
              <a:t>Diod</a:t>
            </a:r>
            <a:r>
              <a:rPr lang="ro-RO" sz="3600">
                <a:latin typeface="UT Sans" panose="00000500000000000000" pitchFamily="50" charset="0"/>
              </a:rPr>
              <a:t>a zener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2600" b="1">
                <a:solidFill>
                  <a:srgbClr val="0070C0"/>
                </a:solidFill>
                <a:latin typeface="UT Sans" panose="00000500000000000000" pitchFamily="50" charset="0"/>
              </a:rPr>
              <a:t>Stabilizatorul parametric</a:t>
            </a:r>
            <a:br>
              <a:rPr lang="ro-RO" sz="2600" b="1">
                <a:solidFill>
                  <a:srgbClr val="0070C0"/>
                </a:solidFill>
                <a:latin typeface="UT Sans" panose="00000500000000000000" pitchFamily="50" charset="0"/>
              </a:rPr>
            </a:br>
            <a:r>
              <a:rPr lang="ro-RO" sz="2600" b="1">
                <a:solidFill>
                  <a:srgbClr val="0070C0"/>
                </a:solidFill>
                <a:latin typeface="UT Sans" panose="00000500000000000000" pitchFamily="50" charset="0"/>
              </a:rPr>
              <a:t>cu diodă Zener</a:t>
            </a:r>
            <a:endParaRPr lang="ro-RO" sz="2600" b="1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sz="2600" b="1">
                <a:latin typeface="UT Sans" panose="00000500000000000000" pitchFamily="50" charset="0"/>
              </a:rPr>
              <a:t>Funcționare</a:t>
            </a:r>
          </a:p>
          <a:p>
            <a:r>
              <a:rPr lang="ro-RO">
                <a:latin typeface="UT Sans" panose="00000500000000000000" pitchFamily="50" charset="0"/>
              </a:rPr>
              <a:t>Se presupune că fără sarcină (R</a:t>
            </a:r>
            <a:r>
              <a:rPr lang="en-US" baseline="-25000">
                <a:latin typeface="UT Sans" panose="00000500000000000000" pitchFamily="50" charset="0"/>
              </a:rPr>
              <a:t>L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</a:t>
            </a:r>
            <a:r>
              <a:rPr lang="ro-RO">
                <a:latin typeface="UT Sans" panose="00000500000000000000" pitchFamily="50" charset="0"/>
              </a:rPr>
              <a:t>), curentul prin dioda Zener este egal cu I</a:t>
            </a:r>
            <a:r>
              <a:rPr lang="ro-RO" baseline="-25000">
                <a:latin typeface="UT Sans" panose="00000500000000000000" pitchFamily="50" charset="0"/>
              </a:rPr>
              <a:t>Zmax</a:t>
            </a:r>
            <a:r>
              <a:rPr lang="ro-RO">
                <a:latin typeface="UT Sans" panose="00000500000000000000" pitchFamily="50" charset="0"/>
              </a:rPr>
              <a:t> şi de pe caracteristica tensiune-curent  se observă că tensiunea pe diodă este foarte aproape de 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Conectând sarcina R</a:t>
            </a:r>
            <a:r>
              <a:rPr lang="en-US" baseline="-25000">
                <a:latin typeface="UT Sans" panose="00000500000000000000" pitchFamily="50" charset="0"/>
              </a:rPr>
              <a:t>L</a:t>
            </a:r>
            <a:r>
              <a:rPr lang="ro-RO">
                <a:latin typeface="UT Sans" panose="00000500000000000000" pitchFamily="50" charset="0"/>
              </a:rPr>
              <a:t>, aceasta va absorbi un curent I</a:t>
            </a:r>
            <a:r>
              <a:rPr lang="en-US" baseline="-25000">
                <a:latin typeface="UT Sans" panose="00000500000000000000" pitchFamily="50" charset="0"/>
              </a:rPr>
              <a:t>L</a:t>
            </a:r>
            <a:r>
              <a:rPr lang="ro-RO">
                <a:latin typeface="UT Sans" panose="00000500000000000000" pitchFamily="50" charset="0"/>
              </a:rPr>
              <a:t>, iar curentul I</a:t>
            </a:r>
            <a:r>
              <a:rPr lang="ro-RO" baseline="-25000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</a:rPr>
              <a:t> prin dioda Zener va scădea.</a:t>
            </a:r>
          </a:p>
          <a:p>
            <a:r>
              <a:rPr lang="ro-RO">
                <a:latin typeface="UT Sans" panose="00000500000000000000" pitchFamily="50" charset="0"/>
              </a:rPr>
              <a:t>Atât timp cât I</a:t>
            </a:r>
            <a:r>
              <a:rPr lang="ro-RO" baseline="-25000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</a:t>
            </a:r>
            <a:r>
              <a:rPr lang="ro-RO">
                <a:latin typeface="UT Sans" panose="00000500000000000000" pitchFamily="50" charset="0"/>
              </a:rPr>
              <a:t> I</a:t>
            </a:r>
            <a:r>
              <a:rPr lang="ro-RO" baseline="-25000">
                <a:latin typeface="UT Sans" panose="00000500000000000000" pitchFamily="50" charset="0"/>
              </a:rPr>
              <a:t>Zmin</a:t>
            </a:r>
            <a:r>
              <a:rPr lang="ro-RO">
                <a:latin typeface="UT Sans" panose="00000500000000000000" pitchFamily="50" charset="0"/>
              </a:rPr>
              <a:t>, tensiunea pe dioda Zener rămâne aproximativ egală cu 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Dar tensiunea 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</a:rPr>
              <a:t> este egală cu cea de pe sarcină deoarece dioda Zener şi sarcina sunt conectate în paralel, astfel că şi tensiunea 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en-US" baseline="-25000">
                <a:latin typeface="UT Sans" panose="00000500000000000000" pitchFamily="50" charset="0"/>
              </a:rPr>
              <a:t>L</a:t>
            </a:r>
            <a:r>
              <a:rPr lang="ro-RO">
                <a:latin typeface="UT Sans" panose="00000500000000000000" pitchFamily="50" charset="0"/>
              </a:rPr>
              <a:t> rămâne aproximativ constantă şi circuitul are comportare de stabilizator de tensiune.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9E48B1-2203-47B6-B5E2-73EA1CCE575D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81000"/>
            <a:ext cx="3810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51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5. </a:t>
            </a:r>
            <a:r>
              <a:rPr lang="en-US" sz="3600">
                <a:latin typeface="UT Sans" panose="00000500000000000000" pitchFamily="50" charset="0"/>
              </a:rPr>
              <a:t>Diod</a:t>
            </a:r>
            <a:r>
              <a:rPr lang="ro-RO" sz="3600">
                <a:latin typeface="UT Sans" panose="00000500000000000000" pitchFamily="50" charset="0"/>
              </a:rPr>
              <a:t>a zener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Aplicații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Stabilizatorul parametric</a:t>
            </a:r>
            <a:b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</a:b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cu diodă Zener</a:t>
            </a:r>
            <a:endParaRPr lang="ro-RO" b="1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b="1">
                <a:latin typeface="UT Sans" panose="00000500000000000000" pitchFamily="50" charset="0"/>
              </a:rPr>
              <a:t>Funcționare</a:t>
            </a:r>
          </a:p>
          <a:p>
            <a:r>
              <a:rPr lang="ro-RO">
                <a:latin typeface="UT Sans" panose="00000500000000000000" pitchFamily="50" charset="0"/>
              </a:rPr>
              <a:t>Acelaşi mecanism acționează şi în cazul variației tensiunii de rețea.</a:t>
            </a:r>
          </a:p>
          <a:p>
            <a:r>
              <a:rPr lang="ro-RO">
                <a:latin typeface="UT Sans" panose="00000500000000000000" pitchFamily="50" charset="0"/>
              </a:rPr>
              <a:t>Creşterea tensiunii de rețea determină creşterea tensiunii redresate şi deci şi a tensiunii nestabilizate de la intrarea stabilizatorului, 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I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Creşte, de asemenea, curentul de intrare în stabilizator I</a:t>
            </a:r>
            <a:r>
              <a:rPr lang="ro-RO" baseline="-25000">
                <a:latin typeface="UT Sans" panose="00000500000000000000" pitchFamily="50" charset="0"/>
              </a:rPr>
              <a:t>I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Dacă se presupune curentul prin sarcină constant, atunci variațiile lui I</a:t>
            </a:r>
            <a:r>
              <a:rPr lang="ro-RO" baseline="-25000">
                <a:latin typeface="UT Sans" panose="00000500000000000000" pitchFamily="50" charset="0"/>
              </a:rPr>
              <a:t>I</a:t>
            </a:r>
            <a:r>
              <a:rPr lang="ro-RO">
                <a:latin typeface="UT Sans" panose="00000500000000000000" pitchFamily="50" charset="0"/>
              </a:rPr>
              <a:t> sunt preluate de dioda Zener.</a:t>
            </a:r>
          </a:p>
          <a:p>
            <a:r>
              <a:rPr lang="ro-RO">
                <a:latin typeface="UT Sans" panose="00000500000000000000" pitchFamily="50" charset="0"/>
              </a:rPr>
              <a:t>Atât timp cât I</a:t>
            </a:r>
            <a:r>
              <a:rPr lang="ro-RO" baseline="-25000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</a:t>
            </a:r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Zmax</a:t>
            </a:r>
            <a:r>
              <a:rPr lang="ro-RO">
                <a:latin typeface="UT Sans" panose="00000500000000000000" pitchFamily="50" charset="0"/>
              </a:rPr>
              <a:t> circuitul se comportă ca un stabilizator şi 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en-US" baseline="-25000">
                <a:latin typeface="UT Sans" panose="00000500000000000000" pitchFamily="50" charset="0"/>
              </a:rPr>
              <a:t>L</a:t>
            </a:r>
            <a:r>
              <a:rPr lang="ro-RO">
                <a:latin typeface="UT Sans" panose="00000500000000000000" pitchFamily="50" charset="0"/>
              </a:rPr>
              <a:t>=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BEA5D-1C6C-45CA-8B5E-C552B356C32C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81000"/>
            <a:ext cx="3810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600">
                <a:latin typeface="UT Sans" panose="00000500000000000000" pitchFamily="50" charset="0"/>
              </a:rPr>
              <a:t>5. </a:t>
            </a:r>
            <a:r>
              <a:rPr lang="en-US" sz="3600">
                <a:latin typeface="UT Sans" panose="00000500000000000000" pitchFamily="50" charset="0"/>
              </a:rPr>
              <a:t>Diod</a:t>
            </a:r>
            <a:r>
              <a:rPr lang="ro-RO" sz="3600">
                <a:latin typeface="UT Sans" panose="00000500000000000000" pitchFamily="50" charset="0"/>
              </a:rPr>
              <a:t>a zener</a:t>
            </a:r>
            <a:br>
              <a:rPr lang="en-US" sz="3200">
                <a:latin typeface="UT Sans" panose="00000500000000000000" pitchFamily="50" charset="0"/>
              </a:rPr>
            </a:br>
            <a:r>
              <a:rPr lang="en-US" sz="3100">
                <a:latin typeface="UT Sans" panose="00000500000000000000" pitchFamily="50" charset="0"/>
              </a:rPr>
              <a:t>Simulare SPICE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Schema unui stabilizator parametric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3EE393F-5CB6-4D1A-B032-2EBB8106C1B5}" type="datetime1">
              <a:rPr lang="en-US" smtClean="0"/>
              <a:t>10/17/2019</a:t>
            </a:fld>
            <a:endParaRPr lang="en-US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3B5D818-1AB6-418B-942F-3651B7ED10A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7462" y="2819401"/>
            <a:ext cx="3843338" cy="173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1345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5.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zener</a:t>
            </a:r>
            <a:br>
              <a:rPr lang="en-US" sz="2800">
                <a:latin typeface="UT Sans" panose="00000500000000000000" pitchFamily="50" charset="0"/>
              </a:rPr>
            </a:br>
            <a:r>
              <a:rPr lang="en-US" sz="2800">
                <a:latin typeface="UT Sans" panose="00000500000000000000" pitchFamily="50" charset="0"/>
              </a:rPr>
              <a:t>Simulare SPICE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Variația tensiunii de ieşire (pe sarcină) în funcție de modificarea tensiunii de intrare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A1FC49-2956-4F18-81E7-747ED7DA5224}" type="datetime1">
              <a:rPr lang="en-US" smtClean="0"/>
              <a:t>10/17/2019</a:t>
            </a:fld>
            <a:endParaRPr lang="en-US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6298FD6-4B7D-4974-95DB-B882636FBFE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82280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843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6. Foto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Se foloseşte la detecția luminii.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Prin iluminarea joncțiunii </a:t>
            </a:r>
            <a:r>
              <a:rPr lang="en-US" b="1">
                <a:latin typeface="UT Sans" panose="00000500000000000000" pitchFamily="50" charset="0"/>
              </a:rPr>
              <a:t>pn</a:t>
            </a:r>
            <a:r>
              <a:rPr lang="en-US">
                <a:latin typeface="UT Sans" panose="00000500000000000000" pitchFamily="50" charset="0"/>
              </a:rPr>
              <a:t> se generează perechi electron-gol.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Tipic, fotodiodele funcționează în polarizare inversă, situație în care se poate detecta uşor chiar şi o variație mică de curent determinată de lumină.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Se pot folosi, de asemenea, la generarea de electricitate</a:t>
            </a:r>
            <a:r>
              <a:rPr lang="ro-RO">
                <a:latin typeface="UT Sans" panose="00000500000000000000" pitchFamily="50" charset="0"/>
              </a:rPr>
              <a:t> (celule solare sau fotovoltaice)</a:t>
            </a:r>
            <a:r>
              <a:rPr lang="en-US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168A899-FB6F-4038-88ED-9C65CD3D9E83}" type="datetime1">
              <a:rPr lang="en-US" smtClean="0"/>
              <a:t>10/17/2019</a:t>
            </a:fld>
            <a:endParaRPr lang="en-US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342BF0-5886-435C-8978-58E6C95DC05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6. Foto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Simbol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Exemple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477FA2A-11BD-4306-B0B4-33E16BD18042}" type="datetime1">
              <a:rPr lang="en-US" smtClean="0"/>
              <a:t>10/17/2019</a:t>
            </a:fld>
            <a:endParaRPr lang="en-US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1034C0B-C3B0-47E2-A24B-544EF7433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0"/>
            <a:ext cx="1600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5" name="Picture 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683078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6" name="Picture 5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3683078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7" name="Picture 6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75927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8" name="Picture 6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368307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81488" y="5518970"/>
            <a:ext cx="1821332" cy="400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UT Sans" panose="00000500000000000000" pitchFamily="50" charset="0"/>
                <a:ea typeface="Calibri"/>
                <a:cs typeface="Times New Roman"/>
              </a:rPr>
              <a:t>Fotodiodă rapidă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2454" y="5518970"/>
            <a:ext cx="2196435" cy="719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UT Sans" panose="00000500000000000000" pitchFamily="50" charset="0"/>
                <a:ea typeface="Calibri"/>
                <a:cs typeface="Times New Roman"/>
              </a:rPr>
              <a:t>Fotodiodă pentru UV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UT Sans" panose="00000500000000000000" pitchFamily="50" charset="0"/>
                <a:ea typeface="Calibri"/>
                <a:cs typeface="Times New Roman"/>
              </a:rPr>
              <a:t>şi raze X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5983" y="5518970"/>
            <a:ext cx="1920719" cy="400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UT Sans" panose="00000500000000000000" pitchFamily="50" charset="0"/>
                <a:ea typeface="Calibri"/>
                <a:cs typeface="Times New Roman"/>
              </a:rPr>
              <a:t>Fotodiodă 800nm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9083" y="5518970"/>
            <a:ext cx="1683474" cy="400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UT Sans" panose="00000500000000000000" pitchFamily="50" charset="0"/>
                <a:ea typeface="Calibri"/>
                <a:cs typeface="Times New Roman"/>
              </a:rPr>
              <a:t>Fotodiodă SMD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936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6. Foto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Celulă solară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18CC12-F6CB-4C77-B166-22A13539B4F3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F5CA1-D4D4-4859-8A30-087F2FCE846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389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336800"/>
            <a:ext cx="39433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3500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>
                <a:latin typeface="UT Sans" panose="00000500000000000000" pitchFamily="50" charset="0"/>
              </a:rPr>
              <a:t>LED = </a:t>
            </a:r>
            <a:r>
              <a:rPr lang="en-US">
                <a:latin typeface="UT Sans" panose="00000500000000000000" pitchFamily="50" charset="0"/>
              </a:rPr>
              <a:t>Light Emitting Diode</a:t>
            </a:r>
            <a:endParaRPr lang="ro-RO">
              <a:latin typeface="UT Sans" panose="00000500000000000000" pitchFamily="50" charset="0"/>
            </a:endParaRPr>
          </a:p>
          <a:p>
            <a:pPr>
              <a:defRPr/>
            </a:pPr>
            <a:r>
              <a:rPr lang="en-US">
                <a:latin typeface="UT Sans" panose="00000500000000000000" pitchFamily="50" charset="0"/>
              </a:rPr>
              <a:t>Dioda electroluminescentă funcționează în polarizare directă.</a:t>
            </a:r>
            <a:endParaRPr lang="ro-RO">
              <a:latin typeface="UT Sans" panose="00000500000000000000" pitchFamily="50" charset="0"/>
            </a:endParaRPr>
          </a:p>
          <a:p>
            <a:pPr>
              <a:defRPr/>
            </a:pPr>
            <a:r>
              <a:rPr lang="en-US">
                <a:latin typeface="UT Sans" panose="00000500000000000000" pitchFamily="50" charset="0"/>
              </a:rPr>
              <a:t>În urma injecției de curent </a:t>
            </a:r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 joncțiune, electronii din regiunea </a:t>
            </a:r>
            <a:r>
              <a:rPr lang="en-US" b="1" i="1">
                <a:latin typeface="UT Sans" panose="00000500000000000000" pitchFamily="50" charset="0"/>
              </a:rPr>
              <a:t>n</a:t>
            </a:r>
            <a:r>
              <a:rPr lang="en-US">
                <a:latin typeface="UT Sans" panose="00000500000000000000" pitchFamily="50" charset="0"/>
              </a:rPr>
              <a:t> traversează joncțiunea şi se recombină cu golurile din regiunea </a:t>
            </a:r>
            <a:r>
              <a:rPr lang="en-US" b="1" i="1">
                <a:latin typeface="UT Sans" panose="00000500000000000000" pitchFamily="50" charset="0"/>
              </a:rPr>
              <a:t>p</a:t>
            </a:r>
            <a:r>
              <a:rPr lang="en-US">
                <a:latin typeface="UT Sans" panose="00000500000000000000" pitchFamily="50" charset="0"/>
              </a:rPr>
              <a:t>.</a:t>
            </a:r>
            <a:endParaRPr lang="ro-RO">
              <a:latin typeface="UT Sans" panose="00000500000000000000" pitchFamily="50" charset="0"/>
            </a:endParaRPr>
          </a:p>
          <a:p>
            <a:pPr>
              <a:defRPr/>
            </a:pPr>
            <a:r>
              <a:rPr lang="ro-RO">
                <a:latin typeface="UT Sans" panose="00000500000000000000" pitchFamily="50" charset="0"/>
              </a:rPr>
              <a:t>În</a:t>
            </a:r>
            <a:r>
              <a:rPr lang="en-US">
                <a:latin typeface="UT Sans" panose="00000500000000000000" pitchFamily="50" charset="0"/>
              </a:rPr>
              <a:t> urma acestui proces de recombinare, energia dobândită de la câmpul exterior este eliberată sub formă de cuante luminoase (fotoni)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pPr>
              <a:defRPr/>
            </a:pPr>
            <a:r>
              <a:rPr lang="ro-RO">
                <a:latin typeface="UT Sans" panose="00000500000000000000" pitchFamily="50" charset="0"/>
              </a:rPr>
              <a:t>În funcție de materialul din care se realizează LED-ul se obține culoarea LED-ului.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5EA8617-5FF7-4919-AF96-B95FA89E8C75}" type="datetime1">
              <a:rPr lang="en-US" smtClean="0"/>
              <a:t>10/17/2019</a:t>
            </a:fld>
            <a:endParaRPr lang="en-US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22F939E-FC2D-4874-A8CB-618320D839A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 sz="2400">
                <a:latin typeface="UT Sans" panose="00000500000000000000" pitchFamily="50" charset="0"/>
              </a:rPr>
              <a:t>Simbol</a:t>
            </a: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 sz="2400">
                <a:latin typeface="UT Sans" panose="00000500000000000000" pitchFamily="50" charset="0"/>
              </a:rPr>
              <a:t>Exemple</a:t>
            </a: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7B17E72-B65C-4732-BE42-C037D0A53096}" type="datetime1">
              <a:rPr lang="en-US" smtClean="0"/>
              <a:t>10/17/2019</a:t>
            </a:fld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3FFB554-566A-4158-B23C-64744E9CF0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7464" y="5709140"/>
            <a:ext cx="3215945" cy="400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o-RO">
                <a:latin typeface="UT Sans" panose="00000500000000000000" pitchFamily="50" charset="0"/>
                <a:ea typeface="Calibri"/>
                <a:cs typeface="Times New Roman"/>
              </a:rPr>
              <a:t>Diodă redresoare de curent mic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4668" y="5685118"/>
            <a:ext cx="2836033" cy="400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o-RO">
                <a:latin typeface="UT Sans" panose="00000500000000000000" pitchFamily="50" charset="0"/>
                <a:ea typeface="Calibri"/>
                <a:cs typeface="Times New Roman"/>
              </a:rPr>
              <a:t>Diode redresoare de putere</a:t>
            </a:r>
            <a:endParaRPr lang="en-US" sz="2800">
              <a:latin typeface="UT Sans" panose="00000500000000000000" pitchFamily="50" charset="0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67200" y="2931318"/>
            <a:ext cx="4752975" cy="2214563"/>
            <a:chOff x="4267200" y="2931318"/>
            <a:chExt cx="4752975" cy="2214563"/>
          </a:xfrm>
        </p:grpSpPr>
        <p:pic>
          <p:nvPicPr>
            <p:cNvPr id="16398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l="9904" t="7619" r="7565" b="8571"/>
            <a:stretch/>
          </p:blipFill>
          <p:spPr bwMode="auto">
            <a:xfrm>
              <a:off x="4267200" y="3657600"/>
              <a:ext cx="15586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7425" y="2931318"/>
              <a:ext cx="2952750" cy="221456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952500" y="3657600"/>
            <a:ext cx="2209800" cy="1263516"/>
            <a:chOff x="952500" y="3657600"/>
            <a:chExt cx="2209800" cy="1263516"/>
          </a:xfrm>
        </p:grpSpPr>
        <p:pic>
          <p:nvPicPr>
            <p:cNvPr id="16397" name="Picture 2" descr="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52500" y="4101966"/>
              <a:ext cx="22098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438400" y="3657600"/>
              <a:ext cx="0" cy="533400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79625" y="1338072"/>
            <a:ext cx="2362200" cy="1096963"/>
            <a:chOff x="2079625" y="1338072"/>
            <a:chExt cx="2362200" cy="1096963"/>
          </a:xfrm>
        </p:grpSpPr>
        <p:pic>
          <p:nvPicPr>
            <p:cNvPr id="16391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79625" y="1338072"/>
              <a:ext cx="2362200" cy="1096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667000" y="1447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/>
                <a:t>A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9873" y="1447800"/>
              <a:ext cx="28632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/>
                <a:t>K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6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042190"/>
              </p:ext>
            </p:extLst>
          </p:nvPr>
        </p:nvGraphicFramePr>
        <p:xfrm>
          <a:off x="609601" y="2209800"/>
          <a:ext cx="8000999" cy="35052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UT Sans" panose="00000500000000000000" pitchFamily="50" charset="0"/>
                        </a:rPr>
                        <a:t>Material </a:t>
                      </a:r>
                      <a:endParaRPr lang="en-US" sz="2800" b="1">
                        <a:solidFill>
                          <a:schemeClr val="bg1"/>
                        </a:solidFill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UT Sans" panose="00000500000000000000" pitchFamily="50" charset="0"/>
                        </a:rPr>
                        <a:t>λ [nm] </a:t>
                      </a:r>
                      <a:endParaRPr lang="en-US" sz="2800" b="1">
                        <a:solidFill>
                          <a:schemeClr val="bg1"/>
                        </a:solidFill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UT Sans" panose="00000500000000000000" pitchFamily="50" charset="0"/>
                        </a:rPr>
                        <a:t>Culoare </a:t>
                      </a:r>
                      <a:endParaRPr lang="en-US" sz="2800" b="1">
                        <a:solidFill>
                          <a:schemeClr val="bg1"/>
                        </a:solidFill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GaAs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940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infraroşu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GaAs</a:t>
                      </a:r>
                      <a:r>
                        <a:rPr lang="en-US" sz="2800" baseline="-25000">
                          <a:latin typeface="UT Sans" panose="00000500000000000000" pitchFamily="50" charset="0"/>
                        </a:rPr>
                        <a:t>0,7 </a:t>
                      </a:r>
                      <a:r>
                        <a:rPr lang="en-US" sz="2800">
                          <a:latin typeface="UT Sans" panose="00000500000000000000" pitchFamily="50" charset="0"/>
                        </a:rPr>
                        <a:t>P</a:t>
                      </a:r>
                      <a:r>
                        <a:rPr lang="en-US" sz="2800" baseline="-25000">
                          <a:latin typeface="UT Sans" panose="00000500000000000000" pitchFamily="50" charset="0"/>
                        </a:rPr>
                        <a:t>0,3</a:t>
                      </a:r>
                      <a:r>
                        <a:rPr lang="en-US" sz="2800">
                          <a:latin typeface="UT Sans" panose="00000500000000000000" pitchFamily="50" charset="0"/>
                        </a:rPr>
                        <a:t>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660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roşu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GaAs</a:t>
                      </a:r>
                      <a:r>
                        <a:rPr lang="en-US" sz="2800" baseline="-25000">
                          <a:latin typeface="UT Sans" panose="00000500000000000000" pitchFamily="50" charset="0"/>
                        </a:rPr>
                        <a:t>0,5</a:t>
                      </a:r>
                      <a:r>
                        <a:rPr lang="en-US" sz="2800">
                          <a:latin typeface="UT Sans" panose="00000500000000000000" pitchFamily="50" charset="0"/>
                        </a:rPr>
                        <a:t>P</a:t>
                      </a:r>
                      <a:r>
                        <a:rPr lang="en-US" sz="2800" baseline="-25000">
                          <a:latin typeface="UT Sans" panose="00000500000000000000" pitchFamily="50" charset="0"/>
                        </a:rPr>
                        <a:t>0,5</a:t>
                      </a:r>
                      <a:r>
                        <a:rPr lang="en-US" sz="2800">
                          <a:latin typeface="UT Sans" panose="00000500000000000000" pitchFamily="50" charset="0"/>
                        </a:rPr>
                        <a:t>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610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portocaliu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GaAs</a:t>
                      </a:r>
                      <a:r>
                        <a:rPr lang="en-US" sz="2800" baseline="-25000">
                          <a:latin typeface="UT Sans" panose="00000500000000000000" pitchFamily="50" charset="0"/>
                        </a:rPr>
                        <a:t>0,15</a:t>
                      </a:r>
                      <a:r>
                        <a:rPr lang="en-US" sz="2800">
                          <a:latin typeface="UT Sans" panose="00000500000000000000" pitchFamily="50" charset="0"/>
                        </a:rPr>
                        <a:t>P</a:t>
                      </a:r>
                      <a:r>
                        <a:rPr lang="en-US" sz="2800" baseline="-25000">
                          <a:latin typeface="UT Sans" panose="00000500000000000000" pitchFamily="50" charset="0"/>
                        </a:rPr>
                        <a:t>0,85</a:t>
                      </a:r>
                      <a:r>
                        <a:rPr lang="en-US" sz="2800">
                          <a:latin typeface="UT Sans" panose="00000500000000000000" pitchFamily="50" charset="0"/>
                        </a:rPr>
                        <a:t>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590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galben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GaP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540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verde 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InGaN+GaN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450 &lt; λ &lt; 500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UT Sans" panose="00000500000000000000" pitchFamily="50" charset="0"/>
                        </a:rPr>
                        <a:t>albastru</a:t>
                      </a:r>
                      <a:endParaRPr lang="en-US" sz="2800">
                        <a:latin typeface="UT Sans" panose="00000500000000000000" pitchFamily="50" charset="0"/>
                        <a:ea typeface="Calibri"/>
                        <a:cs typeface="Times New Roman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938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84FD33D-B2AC-4FD5-B8DB-FD89FFF66CFF}" type="datetime1">
              <a:rPr lang="en-US" smtClean="0"/>
              <a:t>10/17/2019</a:t>
            </a:fld>
            <a:endParaRPr lang="en-US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982B82E-8DED-47E1-A378-A62A022B0BE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21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1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Simbol şi LED tipic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1930297-A95E-46DD-A63E-DAABFEB19974}" type="datetime1">
              <a:rPr lang="en-US" smtClean="0"/>
              <a:t>10/17/2019</a:t>
            </a:fld>
            <a:endParaRPr 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C44423A-FC36-43F8-8DCE-28DA69F8BA2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352800"/>
            <a:ext cx="3271838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4876800" y="3124200"/>
          <a:ext cx="37274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Bitmap Image" r:id="rId4" imgW="3200000" imgH="1305107" progId="PBrush">
                  <p:embed/>
                </p:oleObj>
              </mc:Choice>
              <mc:Fallback>
                <p:oleObj name="Bitmap Image" r:id="rId4" imgW="3200000" imgH="130510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372745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676400" y="4869143"/>
            <a:ext cx="182453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Calibri"/>
                <a:ea typeface="Calibri"/>
                <a:cs typeface="Times New Roman"/>
              </a:rPr>
              <a:t>Simbolul LED-ului</a:t>
            </a:r>
            <a:endParaRPr lang="en-US" sz="280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00800" y="4869143"/>
            <a:ext cx="99257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>
                <a:latin typeface="Calibri"/>
                <a:ea typeface="Calibri"/>
                <a:cs typeface="Times New Roman"/>
              </a:rPr>
              <a:t>LED tipic</a:t>
            </a:r>
            <a:endParaRPr lang="en-US" sz="280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4966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UT Sans" panose="00000500000000000000" pitchFamily="50" charset="0"/>
              </a:rPr>
              <a:t>LED-uri de putere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1BB50C6-192F-4236-88DC-6EC7A8F2A11E}" type="datetime1">
              <a:rPr lang="en-US" smtClean="0"/>
              <a:t>10/17/2019</a:t>
            </a:fld>
            <a:endParaRPr lang="en-US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5A34509-B6A0-4D8E-A607-20B90E21E25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41996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2667000"/>
            <a:ext cx="22717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7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971800"/>
            <a:ext cx="20256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8" name="Picture 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362200"/>
            <a:ext cx="2620963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286000" y="5264560"/>
            <a:ext cx="4572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o-RO">
                <a:latin typeface="Calibri"/>
                <a:ea typeface="Calibri"/>
                <a:cs typeface="Times New Roman"/>
              </a:rPr>
              <a:t>LED-uri de 3W, </a:t>
            </a:r>
            <a:r>
              <a:rPr lang="en-US">
                <a:latin typeface="Calibri"/>
                <a:ea typeface="Calibri"/>
                <a:cs typeface="Times New Roman"/>
              </a:rPr>
              <a:t>putere luminoasă 36-55 lm (lumen) la un curent direct de 700mA</a:t>
            </a:r>
          </a:p>
        </p:txBody>
      </p:sp>
    </p:spTree>
    <p:extLst>
      <p:ext uri="{BB962C8B-B14F-4D97-AF65-F5344CB8AC3E}">
        <p14:creationId xmlns:p14="http://schemas.microsoft.com/office/powerpoint/2010/main" val="831329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Bandă de LED-uri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67E-D23D-44B1-A847-5864E7D9C474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63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217458"/>
            <a:ext cx="8724900" cy="28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80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b="1">
                <a:latin typeface="UT Sans" panose="00000500000000000000" pitchFamily="50" charset="0"/>
              </a:rPr>
              <a:t>Iluminat economic cu LED-uri</a:t>
            </a:r>
          </a:p>
          <a:p>
            <a:r>
              <a:rPr lang="en-US" i="1">
                <a:latin typeface="UT Sans" panose="00000500000000000000" pitchFamily="50" charset="0"/>
              </a:rPr>
              <a:t>economie de energie</a:t>
            </a:r>
            <a:r>
              <a:rPr lang="en-US">
                <a:latin typeface="UT Sans" panose="00000500000000000000" pitchFamily="50" charset="0"/>
              </a:rPr>
              <a:t> p</a:t>
            </a:r>
            <a:r>
              <a:rPr lang="ro-RO">
                <a:latin typeface="UT Sans" panose="00000500000000000000" pitchFamily="50" charset="0"/>
              </a:rPr>
              <a:t>â</a:t>
            </a:r>
            <a:r>
              <a:rPr lang="en-US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la 40% 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față de </a:t>
            </a:r>
            <a:r>
              <a:rPr lang="en-US" i="1">
                <a:latin typeface="UT Sans" panose="00000500000000000000" pitchFamily="50" charset="0"/>
              </a:rPr>
              <a:t>becurile economice</a:t>
            </a:r>
            <a:r>
              <a:rPr lang="en-US">
                <a:latin typeface="UT Sans" panose="00000500000000000000" pitchFamily="50" charset="0"/>
              </a:rPr>
              <a:t> și de 4 ori 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mai eficiente dec</a:t>
            </a:r>
            <a:r>
              <a:rPr lang="ro-RO">
                <a:latin typeface="UT Sans" panose="00000500000000000000" pitchFamily="50" charset="0"/>
              </a:rPr>
              <a:t>â</a:t>
            </a:r>
            <a:r>
              <a:rPr lang="en-US">
                <a:latin typeface="UT Sans" panose="00000500000000000000" pitchFamily="50" charset="0"/>
              </a:rPr>
              <a:t>t </a:t>
            </a:r>
            <a:r>
              <a:rPr lang="en-US" i="1">
                <a:latin typeface="UT Sans" panose="00000500000000000000" pitchFamily="50" charset="0"/>
              </a:rPr>
              <a:t>becurile </a:t>
            </a:r>
            <a:br>
              <a:rPr lang="ro-RO" i="1">
                <a:latin typeface="UT Sans" panose="00000500000000000000" pitchFamily="50" charset="0"/>
              </a:rPr>
            </a:br>
            <a:r>
              <a:rPr lang="en-US" i="1">
                <a:latin typeface="UT Sans" panose="00000500000000000000" pitchFamily="50" charset="0"/>
              </a:rPr>
              <a:t>incandescente</a:t>
            </a:r>
            <a:r>
              <a:rPr lang="en-US">
                <a:latin typeface="UT Sans" panose="00000500000000000000" pitchFamily="50" charset="0"/>
              </a:rPr>
              <a:t> datorită raportului lm/W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r>
              <a:rPr lang="en-US">
                <a:latin typeface="UT Sans" panose="00000500000000000000" pitchFamily="50" charset="0"/>
              </a:rPr>
              <a:t>durata de viata de min 50.000h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r>
              <a:rPr lang="en-US">
                <a:latin typeface="UT Sans" panose="00000500000000000000" pitchFamily="50" charset="0"/>
              </a:rPr>
              <a:t>rezistente la șocuri și vibrații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r>
              <a:rPr lang="en-US">
                <a:latin typeface="UT Sans" panose="00000500000000000000" pitchFamily="50" charset="0"/>
              </a:rPr>
              <a:t>pot fi reglate în intensitate cu ajutorul oricărui variator, de la o lumină puternică, strălucitoare la o lumină caldă şi confortabilă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r>
              <a:rPr lang="en-US">
                <a:latin typeface="UT Sans" panose="00000500000000000000" pitchFamily="50" charset="0"/>
              </a:rPr>
              <a:t>sunt fară mercur, plumb sau emisii de radia</a:t>
            </a:r>
            <a:r>
              <a:rPr lang="ro-RO">
                <a:latin typeface="UT Sans" panose="00000500000000000000" pitchFamily="50" charset="0"/>
              </a:rPr>
              <a:t>ț</a:t>
            </a:r>
            <a:r>
              <a:rPr lang="en-US">
                <a:latin typeface="UT Sans" panose="00000500000000000000" pitchFamily="50" charset="0"/>
              </a:rPr>
              <a:t>ie UV și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nu se înc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lzesc.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D65-61B8-442B-8D1E-AEC9C0A5533C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64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236" y="533400"/>
            <a:ext cx="263952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20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>
                <a:latin typeface="UT Sans" panose="00000500000000000000" pitchFamily="50" charset="0"/>
              </a:rPr>
              <a:t>OLED</a:t>
            </a:r>
            <a:r>
              <a:rPr lang="ro-RO" b="1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(</a:t>
            </a:r>
            <a:r>
              <a:rPr lang="en-US" i="1">
                <a:latin typeface="UT Sans" panose="00000500000000000000" pitchFamily="50" charset="0"/>
              </a:rPr>
              <a:t>Organic Light-Emitting Diode</a:t>
            </a:r>
            <a:r>
              <a:rPr lang="ro-RO">
                <a:latin typeface="UT Sans" panose="00000500000000000000" pitchFamily="50" charset="0"/>
              </a:rPr>
              <a:t>)</a:t>
            </a: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este o componentă electronică în formă de folie foarte subțire electroluminescentă (luminoasă) făcută dintr-un material organic semiconductor.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Comparativ cu LED-ul, tehnologia OLED este </a:t>
            </a:r>
            <a:r>
              <a:rPr lang="ro-RO">
                <a:latin typeface="UT Sans" panose="00000500000000000000" pitchFamily="50" charset="0"/>
              </a:rPr>
              <a:t>mai </a:t>
            </a:r>
            <a:r>
              <a:rPr lang="en-US">
                <a:latin typeface="UT Sans" panose="00000500000000000000" pitchFamily="50" charset="0"/>
              </a:rPr>
              <a:t>ieftină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6CBF908-1D8E-4A05-98DF-974E2847D92D}" type="datetime1">
              <a:rPr lang="en-US" smtClean="0"/>
              <a:t>10/17/2019</a:t>
            </a:fld>
            <a:endParaRPr lang="en-US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DAE6C42-BBC7-46A9-8EA5-ED58B291CFE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99719"/>
            <a:ext cx="4419600" cy="27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0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OLED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(</a:t>
            </a:r>
            <a:r>
              <a:rPr lang="en-US" i="1">
                <a:solidFill>
                  <a:srgbClr val="0070C0"/>
                </a:solidFill>
                <a:latin typeface="UT Sans" panose="00000500000000000000" pitchFamily="50" charset="0"/>
              </a:rPr>
              <a:t>Organic Light-Emitting Diode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)</a:t>
            </a:r>
          </a:p>
          <a:p>
            <a:r>
              <a:rPr lang="en-US" sz="2200">
                <a:latin typeface="UT Sans" panose="00000500000000000000" pitchFamily="50" charset="0"/>
              </a:rPr>
              <a:t>Panourile OLED nu au nevoie de sursă de iluminare separată.</a:t>
            </a:r>
            <a:endParaRPr lang="ro-RO" sz="2200">
              <a:latin typeface="UT Sans" panose="00000500000000000000" pitchFamily="50" charset="0"/>
            </a:endParaRPr>
          </a:p>
          <a:p>
            <a:r>
              <a:rPr lang="ro-RO" sz="2200">
                <a:latin typeface="UT Sans" panose="00000500000000000000" pitchFamily="50" charset="0"/>
              </a:rPr>
              <a:t>Creşte astfel </a:t>
            </a:r>
            <a:r>
              <a:rPr lang="en-US" sz="2200">
                <a:latin typeface="UT Sans" panose="00000500000000000000" pitchFamily="50" charset="0"/>
              </a:rPr>
              <a:t>eficiența panourilor </a:t>
            </a:r>
            <a:r>
              <a:rPr lang="ro-RO" sz="2200">
                <a:latin typeface="UT Sans" panose="00000500000000000000" pitchFamily="50" charset="0"/>
              </a:rPr>
              <a:t>OLED </a:t>
            </a:r>
            <a:r>
              <a:rPr lang="en-US" sz="2200">
                <a:latin typeface="UT Sans" panose="00000500000000000000" pitchFamily="50" charset="0"/>
              </a:rPr>
              <a:t>față de cele LCD. </a:t>
            </a:r>
            <a:endParaRPr lang="ro-RO" sz="2200">
              <a:latin typeface="UT Sans" panose="00000500000000000000" pitchFamily="50" charset="0"/>
            </a:endParaRPr>
          </a:p>
          <a:p>
            <a:r>
              <a:rPr lang="en-US" sz="2200">
                <a:latin typeface="UT Sans" panose="00000500000000000000" pitchFamily="50" charset="0"/>
              </a:rPr>
              <a:t>Acest </a:t>
            </a:r>
            <a:r>
              <a:rPr lang="ro-RO" sz="2200">
                <a:latin typeface="UT Sans" panose="00000500000000000000" pitchFamily="50" charset="0"/>
              </a:rPr>
              <a:t>lucru</a:t>
            </a:r>
            <a:r>
              <a:rPr lang="en-US" sz="2200">
                <a:latin typeface="UT Sans" panose="00000500000000000000" pitchFamily="50" charset="0"/>
              </a:rPr>
              <a:t> face ca ecranele OLED să fie mai subțiri decât cele bazate pe LCD.</a:t>
            </a:r>
            <a:endParaRPr lang="ro-RO" sz="2200">
              <a:latin typeface="UT Sans" panose="00000500000000000000" pitchFamily="50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DC8BF3D-B6DF-492C-846C-0FD46077E175}" type="datetime1">
              <a:rPr lang="en-US" smtClean="0"/>
              <a:t>10/17/2019</a:t>
            </a:fld>
            <a:endParaRPr lang="en-US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DAE6C42-BBC7-46A9-8EA5-ED58B291CFE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810000"/>
            <a:ext cx="4829175" cy="27595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7900" y="4419600"/>
            <a:ext cx="2971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/>
              <a:t>TFT</a:t>
            </a:r>
            <a:r>
              <a:rPr lang="ro-RO" i="1"/>
              <a:t>=</a:t>
            </a:r>
            <a:r>
              <a:rPr lang="en-US" i="1"/>
              <a:t>thin-film transistor</a:t>
            </a:r>
            <a:endParaRPr lang="ro-RO" i="1"/>
          </a:p>
          <a:p>
            <a:r>
              <a:rPr lang="ro-RO"/>
              <a:t>LCD</a:t>
            </a:r>
            <a:r>
              <a:rPr lang="ro-RO" i="1"/>
              <a:t>=</a:t>
            </a:r>
            <a:r>
              <a:rPr lang="en-US" i="1"/>
              <a:t>liquid-crystal display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3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Active-Matrix OLED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 (AMOLED)</a:t>
            </a:r>
          </a:p>
          <a:p>
            <a:pPr eaLnBrk="1" hangingPunct="1"/>
            <a:r>
              <a:rPr lang="en-US" sz="2200">
                <a:latin typeface="UT Sans" panose="00000500000000000000" pitchFamily="50" charset="0"/>
              </a:rPr>
              <a:t>termenul "</a:t>
            </a:r>
            <a:r>
              <a:rPr lang="en-US" sz="2200" i="1">
                <a:latin typeface="UT Sans" panose="00000500000000000000" pitchFamily="50" charset="0"/>
              </a:rPr>
              <a:t>Active Matrix</a:t>
            </a:r>
            <a:r>
              <a:rPr lang="en-US" sz="2200">
                <a:latin typeface="UT Sans" panose="00000500000000000000" pitchFamily="50" charset="0"/>
              </a:rPr>
              <a:t>" se referă la modalitatea de adresare (activare şi dezactivare) a fiecărui pixel constituent al ecranului.</a:t>
            </a:r>
            <a:endParaRPr lang="ro-RO" sz="2200">
              <a:latin typeface="UT Sans" panose="00000500000000000000" pitchFamily="50" charset="0"/>
            </a:endParaRPr>
          </a:p>
          <a:p>
            <a:r>
              <a:rPr lang="en-US" sz="2200">
                <a:latin typeface="UT Sans" panose="00000500000000000000" pitchFamily="50" charset="0"/>
              </a:rPr>
              <a:t>AMOLED oferă un contrast ridicat, permite realizarea de dispozitive mai subțiri şi oferă un consum mai redus de energie</a:t>
            </a:r>
            <a:r>
              <a:rPr lang="ro-RO" sz="2200">
                <a:latin typeface="UT Sans" panose="00000500000000000000" pitchFamily="50" charset="0"/>
              </a:rPr>
              <a:t>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301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A52A420-1448-4112-88E7-E7EAB6DE4976}" type="datetime1">
              <a:rPr lang="en-US" smtClean="0"/>
              <a:t>10/17/2019</a:t>
            </a:fld>
            <a:endParaRPr lang="en-US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C0B5277-B503-43D9-BC49-89004B4B82F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09" y="3541734"/>
            <a:ext cx="4238625" cy="33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331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7.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e electroluminescente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  <a:defRPr/>
            </a:pPr>
            <a:r>
              <a:rPr lang="ro-RO" sz="2600" b="1">
                <a:solidFill>
                  <a:srgbClr val="0070C0"/>
                </a:solidFill>
                <a:latin typeface="UT Sans" panose="00000500000000000000" pitchFamily="50" charset="0"/>
              </a:rPr>
              <a:t>Structura AMOLED</a:t>
            </a:r>
            <a:endParaRPr lang="en-US" sz="26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800">
              <a:latin typeface="UT Sans" panose="00000500000000000000" pitchFamily="50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>
                <a:latin typeface="UT Sans" panose="00000500000000000000" pitchFamily="50" charset="0"/>
              </a:rPr>
              <a:t>1 – Catodul, 2 – Stratul emisiv,</a:t>
            </a:r>
          </a:p>
          <a:p>
            <a:pPr marL="365760" indent="-256032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>
                <a:latin typeface="UT Sans" panose="00000500000000000000" pitchFamily="50" charset="0"/>
              </a:rPr>
              <a:t>3 – Emisia de radiație, 4 – Stratul conductor,</a:t>
            </a:r>
            <a:endParaRPr lang="ro-RO">
              <a:latin typeface="UT Sans" panose="00000500000000000000" pitchFamily="50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>
                <a:latin typeface="UT Sans" panose="00000500000000000000" pitchFamily="50" charset="0"/>
              </a:rPr>
              <a:t>5 - Anodul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o-RO">
                <a:latin typeface="UT Sans" panose="00000500000000000000" pitchFamily="50" charset="0"/>
              </a:rPr>
              <a:t> 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403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A57CE-2270-4C06-985B-1415B7BD3E1F}" type="datetime1">
              <a:rPr lang="en-US" smtClean="0"/>
              <a:t>10/17/2019</a:t>
            </a:fld>
            <a:endParaRPr lang="en-US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4AC9616-9D4A-442E-8E05-4771B626FB5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4506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78062"/>
            <a:ext cx="5499100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731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8.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laser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Laser = </a:t>
            </a:r>
            <a:r>
              <a:rPr lang="en-US" u="sng">
                <a:latin typeface="UT Sans" panose="00000500000000000000" pitchFamily="50" charset="0"/>
              </a:rPr>
              <a:t>L</a:t>
            </a:r>
            <a:r>
              <a:rPr lang="en-US">
                <a:latin typeface="UT Sans" panose="00000500000000000000" pitchFamily="50" charset="0"/>
              </a:rPr>
              <a:t>ight </a:t>
            </a:r>
            <a:r>
              <a:rPr lang="en-US" u="sng">
                <a:latin typeface="UT Sans" panose="00000500000000000000" pitchFamily="50" charset="0"/>
              </a:rPr>
              <a:t>a</a:t>
            </a:r>
            <a:r>
              <a:rPr lang="en-US">
                <a:latin typeface="UT Sans" panose="00000500000000000000" pitchFamily="50" charset="0"/>
              </a:rPr>
              <a:t>mplification by </a:t>
            </a:r>
            <a:r>
              <a:rPr lang="en-US" u="sng">
                <a:latin typeface="UT Sans" panose="00000500000000000000" pitchFamily="50" charset="0"/>
              </a:rPr>
              <a:t>s</a:t>
            </a:r>
            <a:r>
              <a:rPr lang="en-US">
                <a:latin typeface="UT Sans" panose="00000500000000000000" pitchFamily="50" charset="0"/>
              </a:rPr>
              <a:t>timulated </a:t>
            </a:r>
            <a:r>
              <a:rPr lang="en-US" u="sng">
                <a:latin typeface="UT Sans" panose="00000500000000000000" pitchFamily="50" charset="0"/>
              </a:rPr>
              <a:t>e</a:t>
            </a:r>
            <a:r>
              <a:rPr lang="en-US">
                <a:latin typeface="UT Sans" panose="00000500000000000000" pitchFamily="50" charset="0"/>
              </a:rPr>
              <a:t>mission of </a:t>
            </a:r>
            <a:r>
              <a:rPr lang="en-US" u="sng">
                <a:latin typeface="UT Sans" panose="00000500000000000000" pitchFamily="50" charset="0"/>
              </a:rPr>
              <a:t>r</a:t>
            </a:r>
            <a:r>
              <a:rPr lang="en-US">
                <a:latin typeface="UT Sans" panose="00000500000000000000" pitchFamily="50" charset="0"/>
              </a:rPr>
              <a:t>adiation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diferă de LED deoarece produce lumină coerentă (adică toate undele generate sunt în fază).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Se foloseşte la drive-uri de CD şi DVD, pointere pentru prezentări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Au un timp de viață limitat.</a:t>
            </a:r>
          </a:p>
        </p:txBody>
      </p:sp>
      <p:sp>
        <p:nvSpPr>
          <p:cNvPr id="4505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FFBCC1-1E65-4C12-AAE8-EA5CF1571153}" type="datetime1">
              <a:rPr lang="en-US" smtClean="0"/>
              <a:t>10/17/2019</a:t>
            </a:fld>
            <a:endParaRPr 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0C6C32C-6F08-4006-B9A9-62CBC75BA0D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Diode pe radiator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C948-BE34-4875-8DB5-3ABBE394EB5D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24384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366" y="1905000"/>
            <a:ext cx="3286125" cy="4391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4876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Dioda nemontată</a:t>
            </a:r>
          </a:p>
          <a:p>
            <a:pPr algn="ctr"/>
            <a:r>
              <a:rPr lang="ro-RO">
                <a:latin typeface="UT Sans" panose="00000500000000000000" pitchFamily="50" charset="0"/>
              </a:rPr>
              <a:t>pe radiator</a:t>
            </a:r>
            <a:endParaRPr lang="en-US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563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>
                <a:latin typeface="UT Sans" panose="00000500000000000000" pitchFamily="50" charset="0"/>
              </a:rPr>
              <a:t>8. </a:t>
            </a:r>
            <a:r>
              <a:rPr lang="en-US" sz="2800">
                <a:latin typeface="UT Sans" panose="00000500000000000000" pitchFamily="50" charset="0"/>
              </a:rPr>
              <a:t>Diod</a:t>
            </a:r>
            <a:r>
              <a:rPr lang="ro-RO" sz="2800">
                <a:latin typeface="UT Sans" panose="00000500000000000000" pitchFamily="50" charset="0"/>
              </a:rPr>
              <a:t>a laser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Exemplu</a:t>
            </a: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algn="ctr" eaLnBrk="1" hangingPunct="1">
              <a:buFont typeface="Arial" charset="0"/>
              <a:buNone/>
            </a:pPr>
            <a:endParaRPr lang="ro-RO">
              <a:latin typeface="UT Sans" panose="00000500000000000000" pitchFamily="50" charset="0"/>
            </a:endParaRPr>
          </a:p>
          <a:p>
            <a:pPr algn="ctr" eaLnBrk="1" hangingPunct="1">
              <a:buFont typeface="Arial" charset="0"/>
              <a:buNone/>
            </a:pPr>
            <a:endParaRPr lang="en-US">
              <a:latin typeface="UT Sans" panose="00000500000000000000" pitchFamily="50" charset="0"/>
            </a:endParaRPr>
          </a:p>
          <a:p>
            <a:pPr algn="ctr" eaLnBrk="1" hangingPunct="1">
              <a:buFont typeface="Arial" charset="0"/>
              <a:buNone/>
            </a:pPr>
            <a:endParaRPr lang="en-US">
              <a:latin typeface="UT Sans" panose="00000500000000000000" pitchFamily="50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>
                <a:latin typeface="UT Sans" panose="00000500000000000000" pitchFamily="50" charset="0"/>
              </a:rPr>
              <a:t>Diodă laser 650nm, 10mW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3DE6802-C451-4C8F-8EEA-BF78B8DDC082}" type="datetime1">
              <a:rPr lang="en-US" smtClean="0"/>
              <a:t>10/17/2019</a:t>
            </a:fld>
            <a:endParaRPr lang="en-US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261355-43CB-465F-93D8-E3F58CB15F3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4711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67640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91651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9.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PIN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Numele provine de la modul de realizare: zonă de tip </a:t>
            </a:r>
            <a:r>
              <a:rPr lang="en-US" b="1" u="sng">
                <a:latin typeface="UT Sans" panose="00000500000000000000" pitchFamily="50" charset="0"/>
              </a:rPr>
              <a:t>P</a:t>
            </a:r>
            <a:r>
              <a:rPr lang="en-US">
                <a:latin typeface="UT Sans" panose="00000500000000000000" pitchFamily="50" charset="0"/>
              </a:rPr>
              <a:t> despărțită de zona de tip </a:t>
            </a:r>
            <a:r>
              <a:rPr lang="en-US" b="1" u="sng">
                <a:latin typeface="UT Sans" panose="00000500000000000000" pitchFamily="50" charset="0"/>
              </a:rPr>
              <a:t>N</a:t>
            </a:r>
            <a:r>
              <a:rPr lang="en-US">
                <a:latin typeface="UT Sans" panose="00000500000000000000" pitchFamily="50" charset="0"/>
              </a:rPr>
              <a:t> printr-un semiconductor </a:t>
            </a:r>
            <a:r>
              <a:rPr lang="en-US" b="1" u="sng">
                <a:latin typeface="UT Sans" panose="00000500000000000000" pitchFamily="50" charset="0"/>
              </a:rPr>
              <a:t>I</a:t>
            </a:r>
            <a:r>
              <a:rPr lang="en-US">
                <a:latin typeface="UT Sans" panose="00000500000000000000" pitchFamily="50" charset="0"/>
              </a:rPr>
              <a:t>ntrinsec (nedopat).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710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01B036D-6D73-4755-9BFF-310B3344ADE5}" type="datetime1">
              <a:rPr lang="en-US" smtClean="0"/>
              <a:t>10/17/2019</a:t>
            </a:fld>
            <a:endParaRPr 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F62DE85-21ED-4568-8147-237E91B41C0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481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124200"/>
            <a:ext cx="4476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4418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9.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PIN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Semiconductorul intrinsec are rolul să mărească lățimea regiunii de sarcină spațială (a regiunii de golire), ceea ce poate fi util în aplicațiile de comutație şi la fotodiode.</a:t>
            </a: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Exemplu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813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6DBE97F-479A-4EF9-9E52-4830656797BC}" type="datetime1">
              <a:rPr lang="en-US" smtClean="0"/>
              <a:t>10/17/2019</a:t>
            </a:fld>
            <a:endParaRPr lang="en-US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9C1FAA-8F9F-4806-8B43-B13D1A6BB4C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49159" name="Picture 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038600"/>
            <a:ext cx="3581400" cy="253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69100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10.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cu contact punctiform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Dioda funcționează la fel ca dioda bazată pe joncțiunea pn.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Constă dintr-un semiconductor de tip n, înțepat de un vârf ascuțit al unui metal </a:t>
            </a:r>
            <a:r>
              <a:rPr lang="ro-RO">
                <a:latin typeface="UT Sans" panose="00000500000000000000" pitchFamily="50" charset="0"/>
              </a:rPr>
              <a:t>(wolfram, de exemplu)</a:t>
            </a:r>
            <a:r>
              <a:rPr lang="en-US">
                <a:latin typeface="UT Sans" panose="00000500000000000000" pitchFamily="50" charset="0"/>
              </a:rPr>
              <a:t>.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La fabrica</a:t>
            </a:r>
            <a:r>
              <a:rPr lang="ro-RO">
                <a:latin typeface="UT Sans" panose="00000500000000000000" pitchFamily="50" charset="0"/>
              </a:rPr>
              <a:t>ț</a:t>
            </a:r>
            <a:r>
              <a:rPr lang="en-US">
                <a:latin typeface="UT Sans" panose="00000500000000000000" pitchFamily="50" charset="0"/>
              </a:rPr>
              <a:t>ie, sistemul este parcurs </a:t>
            </a:r>
            <a:r>
              <a:rPr lang="ro-RO">
                <a:latin typeface="UT Sans" panose="00000500000000000000" pitchFamily="50" charset="0"/>
              </a:rPr>
              <a:t>un </a:t>
            </a:r>
            <a:r>
              <a:rPr lang="en-US">
                <a:latin typeface="UT Sans" panose="00000500000000000000" pitchFamily="50" charset="0"/>
              </a:rPr>
              <a:t>timp foarte scurt de un </a:t>
            </a:r>
            <a:r>
              <a:rPr lang="ro-RO">
                <a:latin typeface="UT Sans" panose="00000500000000000000" pitchFamily="50" charset="0"/>
              </a:rPr>
              <a:t>im</a:t>
            </a:r>
            <a:r>
              <a:rPr lang="en-US">
                <a:latin typeface="UT Sans" panose="00000500000000000000" pitchFamily="50" charset="0"/>
              </a:rPr>
              <a:t>puls </a:t>
            </a:r>
            <a:r>
              <a:rPr lang="ro-RO">
                <a:latin typeface="UT Sans" panose="00000500000000000000" pitchFamily="50" charset="0"/>
              </a:rPr>
              <a:t>puternic </a:t>
            </a:r>
            <a:r>
              <a:rPr lang="en-US">
                <a:latin typeface="UT Sans" panose="00000500000000000000" pitchFamily="50" charset="0"/>
              </a:rPr>
              <a:t>de curent care determină o topire locală şi formarea unei joncțiuni </a:t>
            </a:r>
            <a:r>
              <a:rPr lang="en-US" b="1">
                <a:latin typeface="UT Sans" panose="00000500000000000000" pitchFamily="50" charset="0"/>
              </a:rPr>
              <a:t>pn</a:t>
            </a:r>
            <a:r>
              <a:rPr lang="en-US">
                <a:latin typeface="UT Sans" panose="00000500000000000000" pitchFamily="50" charset="0"/>
              </a:rPr>
              <a:t> cu arie foarte mică.</a:t>
            </a:r>
          </a:p>
        </p:txBody>
      </p:sp>
      <p:sp>
        <p:nvSpPr>
          <p:cNvPr id="4915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AAE82B9-3DD7-4C9F-BDE1-237CBFBE839B}" type="datetime1">
              <a:rPr lang="en-US" smtClean="0"/>
              <a:t>10/17/2019</a:t>
            </a:fld>
            <a:endParaRPr lang="en-US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0E3452C-6427-4CDA-B45D-A98139786C2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/>
              <a:t>10. </a:t>
            </a:r>
            <a:r>
              <a:rPr lang="en-US" sz="3200"/>
              <a:t>Diod</a:t>
            </a:r>
            <a:r>
              <a:rPr lang="ro-RO" sz="3200"/>
              <a:t>a cu contact punctiform</a:t>
            </a:r>
            <a:endParaRPr lang="en-US" sz="3200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 rezultat capacitatea joncțiunii este foarte mică</a:t>
            </a:r>
            <a:r>
              <a:rPr lang="ro-RO"/>
              <a:t>;</a:t>
            </a:r>
          </a:p>
          <a:p>
            <a:pPr eaLnBrk="1" hangingPunct="1"/>
            <a:r>
              <a:rPr lang="en-US"/>
              <a:t>Datorită acestei capacități mici se foloseşte în aplicații de radiofrecvență (RF)</a:t>
            </a:r>
            <a:r>
              <a:rPr lang="ro-RO"/>
              <a:t>;</a:t>
            </a:r>
          </a:p>
          <a:p>
            <a:pPr eaLnBrk="1" hangingPunct="1"/>
            <a:r>
              <a:rPr lang="ro-RO"/>
              <a:t>Sunt diode </a:t>
            </a:r>
            <a:r>
              <a:rPr lang="en-US"/>
              <a:t>de curent </a:t>
            </a:r>
            <a:r>
              <a:rPr lang="ro-RO"/>
              <a:t>mic;</a:t>
            </a:r>
          </a:p>
          <a:p>
            <a:pPr eaLnBrk="1" hangingPunct="1"/>
            <a:r>
              <a:rPr lang="en-US"/>
              <a:t>Procesul de fabricație este foarte ieftin</a:t>
            </a:r>
            <a:r>
              <a:rPr lang="ro-RO"/>
              <a:t>;</a:t>
            </a:r>
          </a:p>
          <a:p>
            <a:pPr eaLnBrk="1" hangingPunct="1"/>
            <a:r>
              <a:rPr lang="en-US"/>
              <a:t>Se utilizează încă din timpul celui de al doilea război mondial</a:t>
            </a:r>
            <a:r>
              <a:rPr lang="ro-RO"/>
              <a:t> (la radare)</a:t>
            </a:r>
            <a:r>
              <a:rPr lang="en-US"/>
              <a:t>.</a:t>
            </a:r>
          </a:p>
        </p:txBody>
      </p:sp>
      <p:sp>
        <p:nvSpPr>
          <p:cNvPr id="5017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2828E42-2777-40AB-83C3-0882AF9D4B9E}" type="datetime1">
              <a:rPr lang="en-US" smtClean="0"/>
              <a:t>10/17/2019</a:t>
            </a:fld>
            <a:endParaRPr lang="en-US"/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1A749CA-615A-4C2C-969F-902A69FC8B5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0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10.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cu contact punctiform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ro-RO" sz="2800" b="1">
                <a:solidFill>
                  <a:srgbClr val="0070C0"/>
                </a:solidFill>
                <a:latin typeface="UT Sans" panose="00000500000000000000" pitchFamily="50" charset="0"/>
              </a:rPr>
              <a:t>Structura</a:t>
            </a:r>
            <a:endParaRPr lang="ro-RO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>
              <a:latin typeface="UT Sans" panose="00000500000000000000" pitchFamily="50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>
              <a:latin typeface="UT Sans" panose="00000500000000000000" pitchFamily="50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>
                <a:latin typeface="UT Sans" panose="00000500000000000000" pitchFamily="50" charset="0"/>
              </a:rPr>
              <a:t>1- capsulă de sticlă; 2-electrozi metalici;</a:t>
            </a:r>
            <a:endParaRPr lang="ro-RO" sz="2000">
              <a:latin typeface="UT Sans" panose="00000500000000000000" pitchFamily="50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>
                <a:latin typeface="UT Sans" panose="00000500000000000000" pitchFamily="50" charset="0"/>
              </a:rPr>
              <a:t>3-semiconductor de tip n</a:t>
            </a:r>
            <a:r>
              <a:rPr lang="ro-RO" sz="2000">
                <a:latin typeface="UT Sans" panose="00000500000000000000" pitchFamily="50" charset="0"/>
              </a:rPr>
              <a:t> (germaniu)</a:t>
            </a:r>
            <a:r>
              <a:rPr lang="en-US" sz="2000">
                <a:latin typeface="UT Sans" panose="00000500000000000000" pitchFamily="50" charset="0"/>
              </a:rPr>
              <a:t>;</a:t>
            </a:r>
            <a:endParaRPr lang="ro-RO" sz="2000">
              <a:latin typeface="UT Sans" panose="00000500000000000000" pitchFamily="50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>
                <a:latin typeface="UT Sans" panose="00000500000000000000" pitchFamily="50" charset="0"/>
              </a:rPr>
              <a:t>4-conductor subțire de wolfram</a:t>
            </a:r>
          </a:p>
        </p:txBody>
      </p:sp>
      <p:sp>
        <p:nvSpPr>
          <p:cNvPr id="5120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8B3DA6D-6578-4F16-9928-961F8A05A816}" type="datetime1">
              <a:rPr lang="en-US" smtClean="0"/>
              <a:t>10/17/2019</a:t>
            </a:fld>
            <a:endParaRPr lang="en-US"/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664DD96-355A-40ED-9D7F-E25C04E8D56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98687"/>
            <a:ext cx="5410200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18515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10. </a:t>
            </a:r>
            <a:r>
              <a:rPr lang="en-US" sz="3200">
                <a:latin typeface="UT Sans" panose="00000500000000000000" pitchFamily="50" charset="0"/>
              </a:rPr>
              <a:t>Diod</a:t>
            </a:r>
            <a:r>
              <a:rPr lang="ro-RO" sz="3200">
                <a:latin typeface="UT Sans" panose="00000500000000000000" pitchFamily="50" charset="0"/>
              </a:rPr>
              <a:t>a cu contact punctiform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Exemplu: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5222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537FACF-9D80-4A9F-8C12-BE705A288A47}" type="datetime1">
              <a:rPr lang="en-US" smtClean="0"/>
              <a:t>10/17/2019</a:t>
            </a:fld>
            <a:endParaRPr lang="en-US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753A1BB-0FC5-4D3A-BCC2-3EEA3FCA1BC5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438400"/>
            <a:ext cx="3641725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593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Diode din alternatorul auto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7D78-4139-4F0D-A359-02EB59AA51C2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C3CB-8EBA-4F31-963A-6E9C4899926B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55" y="2082132"/>
            <a:ext cx="3501377" cy="24898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20" y="1607127"/>
            <a:ext cx="1974273" cy="7606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81" y="1524000"/>
            <a:ext cx="1443038" cy="1320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620" y="3037756"/>
            <a:ext cx="1482580" cy="11846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995" y="2921100"/>
            <a:ext cx="1681825" cy="13012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4747237"/>
            <a:ext cx="2321719" cy="1874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6897" y="4747237"/>
            <a:ext cx="2347913" cy="181548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762000" y="3733800"/>
            <a:ext cx="1447800" cy="11430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4876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Redresor trifazat în punte</a:t>
            </a:r>
            <a:endParaRPr lang="en-US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6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1. </a:t>
            </a:r>
            <a:r>
              <a:rPr lang="en-US" sz="3200">
                <a:latin typeface="UT Sans" panose="00000500000000000000" pitchFamily="50" charset="0"/>
              </a:rPr>
              <a:t>Diode</a:t>
            </a:r>
            <a:r>
              <a:rPr lang="ro-RO" sz="3200">
                <a:latin typeface="UT Sans" panose="00000500000000000000" pitchFamily="50" charset="0"/>
              </a:rPr>
              <a:t> redresoare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Date de catalog pentru seria 1N400x, x=1,2,3,4,5,6,7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CBC31-4CEE-4F71-A02A-FE3FA7940AB9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6E1D-2AFB-454C-B52D-986F56B24FA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743200"/>
            <a:ext cx="317300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838200" y="4953000"/>
            <a:ext cx="7591425" cy="1038225"/>
            <a:chOff x="838200" y="5029200"/>
            <a:chExt cx="7591425" cy="1038225"/>
          </a:xfrm>
        </p:grpSpPr>
        <p:pic>
          <p:nvPicPr>
            <p:cNvPr id="1095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8200" y="5257800"/>
              <a:ext cx="7591425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9573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00" y="5029200"/>
              <a:ext cx="75914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oup 6"/>
          <p:cNvGrpSpPr/>
          <p:nvPr/>
        </p:nvGrpSpPr>
        <p:grpSpPr>
          <a:xfrm>
            <a:off x="4676775" y="2209800"/>
            <a:ext cx="3629025" cy="2571750"/>
            <a:chOff x="4343400" y="2457450"/>
            <a:chExt cx="3629025" cy="2571750"/>
          </a:xfrm>
        </p:grpSpPr>
        <p:grpSp>
          <p:nvGrpSpPr>
            <p:cNvPr id="15" name="Group 14"/>
            <p:cNvGrpSpPr/>
            <p:nvPr/>
          </p:nvGrpSpPr>
          <p:grpSpPr>
            <a:xfrm>
              <a:off x="4343400" y="2457450"/>
              <a:ext cx="3629025" cy="2571750"/>
              <a:chOff x="4343400" y="2133600"/>
              <a:chExt cx="3629025" cy="2571750"/>
            </a:xfrm>
          </p:grpSpPr>
          <p:pic>
            <p:nvPicPr>
              <p:cNvPr id="109571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105400" y="2362200"/>
                <a:ext cx="2867025" cy="2343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9574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343400" y="2133600"/>
                <a:ext cx="2838450" cy="200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4" name="Straight Arrow Connector 13"/>
              <p:cNvCxnSpPr/>
              <p:nvPr/>
            </p:nvCxnSpPr>
            <p:spPr>
              <a:xfrm>
                <a:off x="4724400" y="2362200"/>
                <a:ext cx="1447800" cy="53340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4343400" y="2657475"/>
              <a:ext cx="533400" cy="278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B117ECE-3FEB-4671-83BA-8A9D697D53F5}"/>
              </a:ext>
            </a:extLst>
          </p:cNvPr>
          <p:cNvSpPr txBox="1"/>
          <p:nvPr/>
        </p:nvSpPr>
        <p:spPr>
          <a:xfrm>
            <a:off x="838199" y="6172200"/>
            <a:ext cx="759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RMS înseamnă valoarea efectivă a semnalului alternativ </a:t>
            </a:r>
            <a:endParaRPr lang="en-US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7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1151</TotalTime>
  <Words>3354</Words>
  <Application>Microsoft Office PowerPoint</Application>
  <PresentationFormat>On-screen Show (4:3)</PresentationFormat>
  <Paragraphs>725</Paragraphs>
  <Slides>76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UT Sans</vt:lpstr>
      <vt:lpstr>UT Sans Bold</vt:lpstr>
      <vt:lpstr>UT Sans Medium</vt:lpstr>
      <vt:lpstr>Verdana</vt:lpstr>
      <vt:lpstr>Wingdings 3</vt:lpstr>
      <vt:lpstr>Clarity</vt:lpstr>
      <vt:lpstr>Equation</vt:lpstr>
      <vt:lpstr>Bitmap Image</vt:lpstr>
      <vt:lpstr>DISPOZITIVE ELECTRONICE</vt:lpstr>
      <vt:lpstr>Probleme tratate</vt:lpstr>
      <vt:lpstr>Tipuri de diode</vt:lpstr>
      <vt:lpstr>Tipuri de diode</vt:lpstr>
      <vt:lpstr>1. Diode redresoare</vt:lpstr>
      <vt:lpstr>1. Diode redresoare</vt:lpstr>
      <vt:lpstr>1. Diode redresoare</vt:lpstr>
      <vt:lpstr>1. Diode redresoare</vt:lpstr>
      <vt:lpstr>1. Diode redresoare</vt:lpstr>
      <vt:lpstr>1. Diode redresoare</vt:lpstr>
      <vt:lpstr>1. Diode redresoare</vt:lpstr>
      <vt:lpstr>1. Diode redresoare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1. Diode redresoare Aplicații</vt:lpstr>
      <vt:lpstr>2. Diode de comutație</vt:lpstr>
      <vt:lpstr>2. Diode de comutație</vt:lpstr>
      <vt:lpstr>3. Diode Schottky</vt:lpstr>
      <vt:lpstr>3. Diode Schottky</vt:lpstr>
      <vt:lpstr>3. Diode Schottky</vt:lpstr>
      <vt:lpstr>3. Diode Schottky Aplicații</vt:lpstr>
      <vt:lpstr>3. Diode Schottky Aplicații</vt:lpstr>
      <vt:lpstr>3. Diode Schottky Aplicații</vt:lpstr>
      <vt:lpstr>4. Dioda varicap</vt:lpstr>
      <vt:lpstr>4. Dioda varicap</vt:lpstr>
      <vt:lpstr>4. Dioda varicap</vt:lpstr>
      <vt:lpstr>4. Dioda varicap</vt:lpstr>
      <vt:lpstr>4. Dioda varicap</vt:lpstr>
      <vt:lpstr>4. Dioda varicap</vt:lpstr>
      <vt:lpstr>5. Dioda zener</vt:lpstr>
      <vt:lpstr>5. Dioda zener</vt:lpstr>
      <vt:lpstr>5. Dioda zener</vt:lpstr>
      <vt:lpstr>5. Dioda zener</vt:lpstr>
      <vt:lpstr>5. Dioda zener Aplicații</vt:lpstr>
      <vt:lpstr>5. Dioda zener Aplicații</vt:lpstr>
      <vt:lpstr>5. Dioda zener Aplicații</vt:lpstr>
      <vt:lpstr>5. Dioda zener Aplicații</vt:lpstr>
      <vt:lpstr>5. Dioda zener Aplicații</vt:lpstr>
      <vt:lpstr>5. Dioda zener Aplicații</vt:lpstr>
      <vt:lpstr>5. Dioda zener Aplicații</vt:lpstr>
      <vt:lpstr>5. Dioda zener Simulare SPICE</vt:lpstr>
      <vt:lpstr>5. Dioda zener Simulare SPICE</vt:lpstr>
      <vt:lpstr>6. Fotodioda</vt:lpstr>
      <vt:lpstr>6. Fotodioda</vt:lpstr>
      <vt:lpstr>6. Fotodioda</vt:lpstr>
      <vt:lpstr>7. Diode electroluminescente</vt:lpstr>
      <vt:lpstr>7. Diode electroluminescente</vt:lpstr>
      <vt:lpstr>7. Diode electroluminescente</vt:lpstr>
      <vt:lpstr>7. Diode electroluminescente</vt:lpstr>
      <vt:lpstr>7. Diode electroluminescente</vt:lpstr>
      <vt:lpstr>7. Diode electroluminescente</vt:lpstr>
      <vt:lpstr>7. Diode electroluminescente</vt:lpstr>
      <vt:lpstr>7. Diode electroluminescente</vt:lpstr>
      <vt:lpstr>7. Diode electroluminescente</vt:lpstr>
      <vt:lpstr>7. Diode electroluminescente</vt:lpstr>
      <vt:lpstr>8. Dioda laser</vt:lpstr>
      <vt:lpstr>8. Dioda laser</vt:lpstr>
      <vt:lpstr>9. Dioda PIN</vt:lpstr>
      <vt:lpstr>9. Dioda PIN</vt:lpstr>
      <vt:lpstr>10. Dioda cu contact punctiform</vt:lpstr>
      <vt:lpstr>10. Dioda cu contact punctiform</vt:lpstr>
      <vt:lpstr>10. Dioda cu contact punctiform</vt:lpstr>
      <vt:lpstr>10. Dioda cu contact punctiform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DISPOZITIVE ELECTRONICE ȘI CIRCUITE - I</dc:title>
  <dc:creator>gyuri</dc:creator>
  <cp:lastModifiedBy>geoic@yahoo.com</cp:lastModifiedBy>
  <cp:revision>166</cp:revision>
  <dcterms:created xsi:type="dcterms:W3CDTF">2015-10-18T10:46:22Z</dcterms:created>
  <dcterms:modified xsi:type="dcterms:W3CDTF">2019-10-17T14:28:37Z</dcterms:modified>
</cp:coreProperties>
</file>