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</p:sldMasterIdLst>
  <p:notesMasterIdLst>
    <p:notesMasterId r:id="rId51"/>
  </p:notesMasterIdLst>
  <p:sldIdLst>
    <p:sldId id="256" r:id="rId2"/>
    <p:sldId id="280" r:id="rId3"/>
    <p:sldId id="322" r:id="rId4"/>
    <p:sldId id="379" r:id="rId5"/>
    <p:sldId id="378" r:id="rId6"/>
    <p:sldId id="334" r:id="rId7"/>
    <p:sldId id="387" r:id="rId8"/>
    <p:sldId id="388" r:id="rId9"/>
    <p:sldId id="389" r:id="rId10"/>
    <p:sldId id="381" r:id="rId11"/>
    <p:sldId id="335" r:id="rId12"/>
    <p:sldId id="326" r:id="rId13"/>
    <p:sldId id="327" r:id="rId14"/>
    <p:sldId id="414" r:id="rId15"/>
    <p:sldId id="328" r:id="rId16"/>
    <p:sldId id="330" r:id="rId17"/>
    <p:sldId id="332" r:id="rId18"/>
    <p:sldId id="361" r:id="rId19"/>
    <p:sldId id="404" r:id="rId20"/>
    <p:sldId id="395" r:id="rId21"/>
    <p:sldId id="408" r:id="rId22"/>
    <p:sldId id="410" r:id="rId23"/>
    <p:sldId id="411" r:id="rId24"/>
    <p:sldId id="412" r:id="rId25"/>
    <p:sldId id="380" r:id="rId26"/>
    <p:sldId id="409" r:id="rId27"/>
    <p:sldId id="406" r:id="rId28"/>
    <p:sldId id="407" r:id="rId29"/>
    <p:sldId id="393" r:id="rId30"/>
    <p:sldId id="402" r:id="rId31"/>
    <p:sldId id="369" r:id="rId32"/>
    <p:sldId id="386" r:id="rId33"/>
    <p:sldId id="396" r:id="rId34"/>
    <p:sldId id="416" r:id="rId35"/>
    <p:sldId id="397" r:id="rId36"/>
    <p:sldId id="398" r:id="rId37"/>
    <p:sldId id="399" r:id="rId38"/>
    <p:sldId id="400" r:id="rId39"/>
    <p:sldId id="403" r:id="rId40"/>
    <p:sldId id="347" r:id="rId41"/>
    <p:sldId id="401" r:id="rId42"/>
    <p:sldId id="349" r:id="rId43"/>
    <p:sldId id="415" r:id="rId44"/>
    <p:sldId id="350" r:id="rId45"/>
    <p:sldId id="385" r:id="rId46"/>
    <p:sldId id="351" r:id="rId47"/>
    <p:sldId id="353" r:id="rId48"/>
    <p:sldId id="354" r:id="rId49"/>
    <p:sldId id="355" r:id="rId50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9" autoAdjust="0"/>
    <p:restoredTop sz="94667" autoAdjust="0"/>
  </p:normalViewPr>
  <p:slideViewPr>
    <p:cSldViewPr>
      <p:cViewPr>
        <p:scale>
          <a:sx n="80" d="100"/>
          <a:sy n="80" d="100"/>
        </p:scale>
        <p:origin x="859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ED07FE0-F099-42C2-98AA-2160FA77D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0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EF8A8C-2EAD-4EBD-B8A0-A3EDCABAE236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A3A9C-CE95-4265-996B-F482FD622B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F8C6B5-EC92-4925-B64B-D74FBD8E8FC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B298-2A40-4502-BCCF-C54621AD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DCAC05-7FCB-4891-9C55-3250ECEB6242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F3525-0508-4155-AFBF-C0F4DDACAC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384F7B-D274-4F2D-BDF9-79877CA6D5DC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7B596E-7BE5-42C6-8E17-09A25E720D19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F5B6E-B950-4701-BD32-788A7580F4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8F5DC-C923-4956-8AD1-100895878D1C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CAC7E-D32C-4DF0-999E-68D33AEC55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4514B6-C2F7-48E9-BB2A-9753EC99F8E0}" type="datetime1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F5408-5E6A-4EC2-80DE-F9CD5C722F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FBBC6-FF59-40B5-A0A7-B03047EF9734}" type="datetime1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DE322-6E8E-4E79-9710-88E5A00E5E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EFB7A4-5497-4F68-9E8B-C0933F0DACBD}" type="datetime1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0C570E-0B94-4767-B05F-50A6E4C196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5D5F48-6437-4C83-A154-62D72EEC72BC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77EDE-0A30-45F5-9BB7-0204507D14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F8DDCD-DD11-46F1-860B-405D11DC4AE5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C2663-4DBE-4190-B98F-CC3269D3E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C071BA-67B0-4F35-969C-98B9FB3B219A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078D17-1501-495F-A7F1-56F5D8DA57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ana@vega.unitbv.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rnabout-electronics.org/bipolar_junction_transistors_05.ph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jpeg"/><Relationship Id="rId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2.png"/><Relationship Id="rId4" Type="http://schemas.openxmlformats.org/officeDocument/2006/relationships/image" Target="../media/image4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2.png"/><Relationship Id="rId4" Type="http://schemas.openxmlformats.org/officeDocument/2006/relationships/image" Target="../media/image45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>
                <a:latin typeface="UT Sans" panose="00000500000000000000" pitchFamily="50" charset="0"/>
              </a:rPr>
              <a:t>DISPOZITIVE ELECTRONICE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ro-RO" sz="3100" b="1">
                <a:latin typeface="UT Sans" panose="00000500000000000000" pitchFamily="50" charset="0"/>
              </a:rPr>
              <a:t>Notițe de curs</a:t>
            </a:r>
          </a:p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ro-RO" sz="1600" b="1">
                <a:latin typeface="UT Sans" panose="00000500000000000000" pitchFamily="50" charset="0"/>
              </a:rPr>
              <a:t>Cursul nr. 4</a:t>
            </a: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endParaRPr lang="ro-RO" sz="1600"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r>
              <a:rPr lang="ro-RO" sz="1600">
                <a:latin typeface="UT Sans" panose="00000500000000000000" pitchFamily="50" charset="0"/>
              </a:rPr>
              <a:t>Conf. Dr. Ing. Gheorghe PANĂ</a:t>
            </a:r>
            <a:endParaRPr lang="en-US" sz="1600"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1600">
                <a:latin typeface="UT Sans" panose="00000500000000000000" pitchFamily="50" charset="0"/>
                <a:hlinkClick r:id="rId2"/>
              </a:rPr>
              <a:t>gheorghe.pana@unitbv.ro</a:t>
            </a:r>
            <a:endParaRPr lang="en-US" sz="1600"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endParaRPr lang="en-US" sz="900">
              <a:latin typeface="UT Sans" panose="00000500000000000000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83B60F-622C-4394-97DF-9D978E64AD22}"/>
              </a:ext>
            </a:extLst>
          </p:cNvPr>
          <p:cNvGrpSpPr/>
          <p:nvPr/>
        </p:nvGrpSpPr>
        <p:grpSpPr>
          <a:xfrm>
            <a:off x="685800" y="596055"/>
            <a:ext cx="7498846" cy="1138340"/>
            <a:chOff x="685800" y="596055"/>
            <a:chExt cx="7498846" cy="1138340"/>
          </a:xfrm>
        </p:grpSpPr>
        <p:pic>
          <p:nvPicPr>
            <p:cNvPr id="6" name="Picture 5" descr="Logo-UT-IESC-RGB-RO">
              <a:extLst>
                <a:ext uri="{FF2B5EF4-FFF2-40B4-BE49-F238E27FC236}">
                  <a16:creationId xmlns:a16="http://schemas.microsoft.com/office/drawing/2014/main" id="{E49DBABF-94D3-4F68-9991-3AE883BD5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46" b="13008"/>
            <a:stretch>
              <a:fillRect/>
            </a:stretch>
          </p:blipFill>
          <p:spPr bwMode="auto">
            <a:xfrm>
              <a:off x="685800" y="596055"/>
              <a:ext cx="4146813" cy="113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216DE3A8-E816-437D-B569-7F6106C39FF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82366" y="679028"/>
              <a:ext cx="300228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b="1">
                  <a:latin typeface="UT Sans" panose="00000500000000000000" pitchFamily="50" charset="0"/>
                </a:rPr>
                <a:t>Departamentul de Electronică şi Calculatoare</a:t>
              </a:r>
              <a:endParaRPr lang="ro-RO" sz="1100" b="1">
                <a:latin typeface="UT Sans" panose="00000500000000000000" pitchFamily="50" charset="0"/>
              </a:endParaRPr>
            </a:p>
            <a:p>
              <a:pPr algn="r"/>
              <a:r>
                <a:rPr lang="ro-RO" sz="1100" b="0">
                  <a:latin typeface="UT Sans" panose="00000500000000000000" pitchFamily="50" charset="0"/>
                </a:rPr>
                <a:t>s</a:t>
              </a:r>
              <a:r>
                <a:rPr lang="en-US" sz="1100">
                  <a:latin typeface="UT Sans" panose="00000500000000000000" pitchFamily="50" charset="0"/>
                </a:rPr>
                <a:t>tr. Politehnicii 1, 500024 Braşov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/>
              <a:r>
                <a:rPr lang="en-US" sz="1100">
                  <a:latin typeface="UT Sans" panose="00000500000000000000" pitchFamily="50" charset="0"/>
                </a:rPr>
                <a:t>0268 478705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 rtl="1">
                <a:defRPr sz="1000"/>
              </a:pPr>
              <a:endParaRPr lang="en-GB" sz="900" b="0" i="0" strike="noStrike">
                <a:solidFill>
                  <a:srgbClr val="333333"/>
                </a:solidFill>
                <a:latin typeface="UT Sa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>
                <a:latin typeface="UT Sans" panose="00000500000000000000" pitchFamily="50" charset="0"/>
              </a:rPr>
              <a:t>Introducere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Tranzistorul se numeşte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bipolar</a:t>
            </a:r>
            <a:r>
              <a:rPr lang="ro-RO">
                <a:latin typeface="UT Sans" panose="00000500000000000000" pitchFamily="50" charset="0"/>
              </a:rPr>
              <a:t> deoarece la conducția curentului electric participă atât electroni (sarcini electrice negative) cât şi goluri (sarcini electrice pozitive).</a:t>
            </a:r>
            <a:endParaRPr lang="en-US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Poate fi componentă de sine stătătoare sau poate face parte dintr-un circuit integrat </a:t>
            </a:r>
            <a:r>
              <a:rPr lang="en-US">
                <a:latin typeface="UT Sans" panose="00000500000000000000" pitchFamily="50" charset="0"/>
              </a:rPr>
              <a:t>(CI) </a:t>
            </a:r>
            <a:r>
              <a:rPr lang="ro-RO">
                <a:latin typeface="UT Sans" panose="00000500000000000000" pitchFamily="50" charset="0"/>
              </a:rPr>
              <a:t>care conține zeci sau sute de TB.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Se foloseşte în: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amplificatoare, 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comutatoare, 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oscilatoare.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06153D-38DC-4143-AAB5-75BFD1C5A343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2C8DA-E957-4900-BAAF-151B88D79CE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5AEE1-6C58-4FC6-8E56-4DBE1D1B31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267200"/>
            <a:ext cx="1219200" cy="617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07146-6390-4F9B-A34B-E47C3E6DB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59" y="5217623"/>
            <a:ext cx="1962882" cy="1250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BE171-8D4A-43FA-A9E5-1FC3F073BA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67125"/>
            <a:ext cx="1600200" cy="1200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F56DD3-1292-4EB6-AF59-493B9DE58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4986031"/>
            <a:ext cx="2705100" cy="1713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>
                <a:latin typeface="UT Sans" panose="00000500000000000000" pitchFamily="50" charset="0"/>
              </a:rPr>
              <a:t>Struc</a:t>
            </a:r>
            <a:r>
              <a:rPr lang="ro-RO" sz="3200">
                <a:latin typeface="UT Sans" panose="00000500000000000000" pitchFamily="50" charset="0"/>
              </a:rPr>
              <a:t>tură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ro-RO">
                <a:latin typeface="UT Sans" panose="00000500000000000000" pitchFamily="50" charset="0"/>
              </a:rPr>
              <a:t>TB are 3 regiuni dopate diferit:</a:t>
            </a:r>
          </a:p>
          <a:p>
            <a:pPr lvl="1" eaLnBrk="1" hangingPunct="1">
              <a:buFont typeface="Arial" charset="0"/>
              <a:buChar char="–"/>
            </a:pPr>
            <a:r>
              <a:rPr lang="ro-RO">
                <a:latin typeface="UT Sans" panose="00000500000000000000" pitchFamily="50" charset="0"/>
              </a:rPr>
              <a:t>2 zone de tip </a:t>
            </a:r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separate de o regiune de tip </a:t>
            </a:r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 care alcătuiesc TB de tipul </a:t>
            </a:r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npn</a:t>
            </a:r>
          </a:p>
          <a:p>
            <a:pPr lvl="1" eaLnBrk="1" hangingPunct="1">
              <a:buFont typeface="Arial" charset="0"/>
              <a:buChar char="–"/>
            </a:pPr>
            <a:r>
              <a:rPr lang="ro-RO">
                <a:latin typeface="UT Sans" panose="00000500000000000000" pitchFamily="50" charset="0"/>
              </a:rPr>
              <a:t>2 zone de tip </a:t>
            </a:r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 separate de o regiune de tip </a:t>
            </a:r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care alcătuiesc TB de tipul </a:t>
            </a:r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pnp</a:t>
            </a:r>
          </a:p>
          <a:p>
            <a:pPr eaLnBrk="1" hangingPunct="1">
              <a:buFont typeface="Arial" charset="0"/>
              <a:buChar char="•"/>
            </a:pPr>
            <a:r>
              <a:rPr lang="ro-RO">
                <a:latin typeface="UT Sans" panose="00000500000000000000" pitchFamily="50" charset="0"/>
              </a:rPr>
              <a:t>Conexiunile la cele 3 regiuni se numesc:</a:t>
            </a:r>
          </a:p>
          <a:p>
            <a:pPr lvl="1">
              <a:buFont typeface="Arial" charset="0"/>
              <a:buChar char="–"/>
            </a:pPr>
            <a:r>
              <a:rPr lang="en-US" b="1">
                <a:solidFill>
                  <a:srgbClr val="C00000"/>
                </a:solidFill>
                <a:latin typeface="UT Sans" panose="00000500000000000000" pitchFamily="50" charset="0"/>
              </a:rPr>
              <a:t> </a:t>
            </a:r>
            <a:r>
              <a:rPr lang="ro-RO">
                <a:solidFill>
                  <a:srgbClr val="00B050"/>
                </a:solidFill>
                <a:latin typeface="UT Sans Medium" panose="00000500000000000000" pitchFamily="50" charset="0"/>
              </a:rPr>
              <a:t>COLECTOR</a:t>
            </a:r>
            <a:endParaRPr lang="ro-RO">
              <a:solidFill>
                <a:srgbClr val="0070C0"/>
              </a:solidFill>
              <a:latin typeface="UT Sans Medium" panose="00000500000000000000" pitchFamily="50" charset="0"/>
            </a:endParaRPr>
          </a:p>
          <a:p>
            <a:pPr lvl="1" eaLnBrk="1" hangingPunct="1">
              <a:buFont typeface="Arial" charset="0"/>
              <a:buChar char="–"/>
            </a:pPr>
            <a:r>
              <a:rPr lang="en-US" b="1">
                <a:latin typeface="UT Sans" panose="00000500000000000000" pitchFamily="50" charset="0"/>
              </a:rPr>
              <a:t> </a:t>
            </a:r>
            <a:r>
              <a:rPr lang="ro-RO">
                <a:solidFill>
                  <a:srgbClr val="FF0000"/>
                </a:solidFill>
                <a:latin typeface="UT Sans Medium" panose="00000500000000000000" pitchFamily="50" charset="0"/>
              </a:rPr>
              <a:t>BAZĂ</a:t>
            </a:r>
          </a:p>
          <a:p>
            <a:pPr lvl="1">
              <a:buFont typeface="Arial" charset="0"/>
              <a:buChar char="–"/>
            </a:pPr>
            <a:r>
              <a:rPr lang="en-US" b="1">
                <a:latin typeface="UT Sans" panose="00000500000000000000" pitchFamily="50" charset="0"/>
              </a:rPr>
              <a:t> </a:t>
            </a:r>
            <a:r>
              <a:rPr lang="ro-RO">
                <a:solidFill>
                  <a:srgbClr val="0070C0"/>
                </a:solidFill>
                <a:latin typeface="UT Sans Medium" panose="00000500000000000000" pitchFamily="50" charset="0"/>
              </a:rPr>
              <a:t>EMITOR</a:t>
            </a:r>
            <a:endParaRPr lang="ro-RO">
              <a:solidFill>
                <a:srgbClr val="00B050"/>
              </a:solidFill>
              <a:latin typeface="UT Sans Medium" panose="00000500000000000000" pitchFamily="50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85BF9E-69FF-43BF-85FE-2D4B5C32E535}" type="datetime1">
              <a:rPr lang="en-US" smtClean="0"/>
              <a:t>10/24/2019</a:t>
            </a:fld>
            <a:endParaRPr lang="en-US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F7E3382-8A8F-45E7-B52B-326412D3909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ABFD1E-6E48-4052-8D12-B0AC54AA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181475"/>
            <a:ext cx="462915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Simbol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ro-RO">
                <a:latin typeface="UT Sans Medium" panose="00000500000000000000" pitchFamily="50" charset="0"/>
              </a:rPr>
              <a:t>Schema bloc simplificată și simbolurile TB</a:t>
            </a:r>
            <a:endParaRPr lang="en-US">
              <a:latin typeface="UT Sans Medium" panose="00000500000000000000" pitchFamily="50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FEB727E-2398-48B7-91FE-D041B04D448F}" type="datetime1">
              <a:rPr lang="en-US" smtClean="0"/>
              <a:t>10/24/2019</a:t>
            </a:fld>
            <a:endParaRPr lang="en-US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D888524-BC3F-4426-BA48-98A17914EA7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8679" name="TextBox 8"/>
          <p:cNvSpPr txBox="1">
            <a:spLocks noChangeArrowheads="1"/>
          </p:cNvSpPr>
          <p:nvPr/>
        </p:nvSpPr>
        <p:spPr bwMode="auto">
          <a:xfrm>
            <a:off x="2438400" y="5878965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TB de tipul </a:t>
            </a:r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npn</a:t>
            </a:r>
            <a:endParaRPr lang="en-US">
              <a:solidFill>
                <a:srgbClr val="C00000"/>
              </a:solidFill>
              <a:latin typeface="UT Sans" panose="00000500000000000000" pitchFamily="50" charset="0"/>
            </a:endParaRPr>
          </a:p>
        </p:txBody>
      </p:sp>
      <p:sp>
        <p:nvSpPr>
          <p:cNvPr id="28680" name="TextBox 9"/>
          <p:cNvSpPr txBox="1">
            <a:spLocks noChangeArrowheads="1"/>
          </p:cNvSpPr>
          <p:nvPr/>
        </p:nvSpPr>
        <p:spPr bwMode="auto">
          <a:xfrm>
            <a:off x="4876802" y="5878965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TB de tipul </a:t>
            </a:r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pnp</a:t>
            </a:r>
            <a:endParaRPr lang="en-US">
              <a:solidFill>
                <a:srgbClr val="C00000"/>
              </a:solidFill>
              <a:latin typeface="UT Sans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BF7CE-791A-48FA-A20D-16215698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185712"/>
            <a:ext cx="462915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Observații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ro-RO">
                <a:latin typeface="UT Sans" panose="00000500000000000000" pitchFamily="50" charset="0"/>
              </a:rPr>
              <a:t>Baza este mai îngustă decât regiunile de emitor și colector;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ro-RO">
                <a:latin typeface="UT Sans" panose="00000500000000000000" pitchFamily="50" charset="0"/>
              </a:rPr>
              <a:t>Emitorul este foarte puternic dopat (</a:t>
            </a:r>
            <a:r>
              <a:rPr lang="en-US" b="1">
                <a:latin typeface="UT Sans" panose="00000500000000000000" pitchFamily="50" charset="0"/>
              </a:rPr>
              <a:t>n</a:t>
            </a:r>
            <a:r>
              <a:rPr lang="ro-RO" b="1" baseline="30000">
                <a:latin typeface="UT Sans" panose="00000500000000000000" pitchFamily="50" charset="0"/>
              </a:rPr>
              <a:t>++</a:t>
            </a:r>
            <a:r>
              <a:rPr lang="en-US">
                <a:latin typeface="UT Sans" panose="00000500000000000000" pitchFamily="50" charset="0"/>
              </a:rPr>
              <a:t> sau </a:t>
            </a:r>
            <a:r>
              <a:rPr lang="en-US" b="1">
                <a:latin typeface="UT Sans" panose="00000500000000000000" pitchFamily="50" charset="0"/>
              </a:rPr>
              <a:t>p</a:t>
            </a:r>
            <a:r>
              <a:rPr lang="en-US" b="1" baseline="30000">
                <a:latin typeface="UT Sans" panose="00000500000000000000" pitchFamily="50" charset="0"/>
              </a:rPr>
              <a:t>++</a:t>
            </a:r>
            <a:r>
              <a:rPr lang="ro-RO">
                <a:latin typeface="UT Sans" panose="00000500000000000000" pitchFamily="50" charset="0"/>
              </a:rPr>
              <a:t>);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ro-RO">
                <a:latin typeface="UT Sans" panose="00000500000000000000" pitchFamily="50" charset="0"/>
              </a:rPr>
              <a:t>Baza este dopată mediu (</a:t>
            </a:r>
            <a:r>
              <a:rPr lang="en-US" b="1">
                <a:latin typeface="UT Sans" panose="00000500000000000000" pitchFamily="50" charset="0"/>
              </a:rPr>
              <a:t>p</a:t>
            </a:r>
            <a:r>
              <a:rPr lang="ro-RO" b="1" baseline="30000">
                <a:latin typeface="UT Sans" panose="00000500000000000000" pitchFamily="50" charset="0"/>
              </a:rPr>
              <a:t>+</a:t>
            </a:r>
            <a:r>
              <a:rPr lang="en-US">
                <a:latin typeface="UT Sans" panose="00000500000000000000" pitchFamily="50" charset="0"/>
              </a:rPr>
              <a:t> sau </a:t>
            </a:r>
            <a:r>
              <a:rPr lang="en-US" b="1">
                <a:latin typeface="UT Sans" panose="00000500000000000000" pitchFamily="50" charset="0"/>
              </a:rPr>
              <a:t>n</a:t>
            </a:r>
            <a:r>
              <a:rPr lang="en-US" b="1" baseline="30000">
                <a:latin typeface="UT Sans" panose="00000500000000000000" pitchFamily="50" charset="0"/>
              </a:rPr>
              <a:t>+</a:t>
            </a:r>
            <a:r>
              <a:rPr lang="ro-RO">
                <a:latin typeface="UT Sans" panose="00000500000000000000" pitchFamily="50" charset="0"/>
              </a:rPr>
              <a:t>);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ro-RO">
                <a:latin typeface="UT Sans" panose="00000500000000000000" pitchFamily="50" charset="0"/>
              </a:rPr>
              <a:t>Colectorul este slab dopat (</a:t>
            </a:r>
            <a:r>
              <a:rPr lang="en-US" b="1">
                <a:latin typeface="UT Sans" panose="00000500000000000000" pitchFamily="50" charset="0"/>
              </a:rPr>
              <a:t>n</a:t>
            </a:r>
            <a:r>
              <a:rPr lang="en-US">
                <a:latin typeface="UT Sans" panose="00000500000000000000" pitchFamily="50" charset="0"/>
              </a:rPr>
              <a:t> sau </a:t>
            </a:r>
            <a:r>
              <a:rPr lang="en-US" b="1"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).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9949FB6-555D-486B-8986-B120B4947137}" type="datetime1">
              <a:rPr lang="en-US" smtClean="0"/>
              <a:t>10/24/2019</a:t>
            </a:fld>
            <a:endParaRPr lang="en-US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78D1A8E-551E-484C-BB28-C2CFC305EC2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39942-3388-4502-B791-837816B0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3510119"/>
            <a:ext cx="5819775" cy="28144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Observații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În simbolul TB săgeata este îndreptată</a:t>
            </a:r>
            <a:r>
              <a:rPr lang="ro-RO">
                <a:latin typeface="UT Sans" panose="00000500000000000000" pitchFamily="50" charset="0"/>
              </a:rPr>
              <a:t>, conform regulii generale, 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de la semiconductorul de tip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p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 către cel de tip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, adică de la bază la emitor la </a:t>
            </a:r>
            <a:r>
              <a:rPr lang="ro-RO">
                <a:latin typeface="UT Sans Bold" panose="00000500000000000000" pitchFamily="50" charset="0"/>
              </a:rPr>
              <a:t>npn</a:t>
            </a:r>
            <a:r>
              <a:rPr lang="ro-RO">
                <a:latin typeface="UT Sans" panose="00000500000000000000" pitchFamily="50" charset="0"/>
              </a:rPr>
              <a:t>, respectiv de la emitor la bază la </a:t>
            </a:r>
            <a:r>
              <a:rPr lang="ro-RO">
                <a:latin typeface="UT Sans Bold" panose="00000500000000000000" pitchFamily="50" charset="0"/>
              </a:rPr>
              <a:t>pnp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 b="1">
              <a:latin typeface="UT Sans" panose="00000500000000000000" pitchFamily="50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9949FB6-555D-486B-8986-B120B4947137}" type="datetime1">
              <a:rPr lang="en-US" smtClean="0"/>
              <a:t>10/24/2019</a:t>
            </a:fld>
            <a:endParaRPr lang="en-US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78D1A8E-551E-484C-BB28-C2CFC305EC2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9143D8-2CBD-4190-8D24-0B8A0FF3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3510119"/>
            <a:ext cx="5819775" cy="28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Structură de TB din CI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TB din CI obținut printr-o succesiune de mai mulți paşi de fotolitografie şi procese chimice: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6B2DC96-4C72-4A25-AE83-6E566922D56D}" type="datetime1">
              <a:rPr lang="en-US" smtClean="0"/>
              <a:t>10/24/2019</a:t>
            </a:fld>
            <a:endParaRPr lang="en-US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3CEC8CE-AD0C-4412-8199-3818220F23D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30727" name="Picture 7" descr="10.2a-c-R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43200"/>
            <a:ext cx="792956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Principiul de funcționare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Tranzistoarele npn și pnp sunt dispozitive complementare.</a:t>
            </a:r>
          </a:p>
          <a:p>
            <a:r>
              <a:rPr lang="ro-RO">
                <a:latin typeface="UT Sans" panose="00000500000000000000" pitchFamily="50" charset="0"/>
              </a:rPr>
              <a:t>Teoria se dezvoltă pentru TB </a:t>
            </a:r>
            <a:r>
              <a:rPr lang="ro-RO">
                <a:latin typeface="UT Sans Bold" panose="00000500000000000000" pitchFamily="50" charset="0"/>
              </a:rPr>
              <a:t>npn</a:t>
            </a:r>
            <a:r>
              <a:rPr lang="ro-RO">
                <a:latin typeface="UT Sans" panose="00000500000000000000" pitchFamily="50" charset="0"/>
              </a:rPr>
              <a:t>, principiile de bază și relațiile fiind valabile și pentru TB </a:t>
            </a:r>
            <a:r>
              <a:rPr lang="ro-RO">
                <a:latin typeface="UT Sans Bold" panose="00000500000000000000" pitchFamily="50" charset="0"/>
              </a:rPr>
              <a:t>pnp</a:t>
            </a:r>
            <a:r>
              <a:rPr lang="ro-RO">
                <a:latin typeface="UT Sans" panose="00000500000000000000" pitchFamily="50" charset="0"/>
              </a:rPr>
              <a:t> dacă se înlocuiesc electronii cu goluri şi invers, se schimbă polaritatea tensiunilor şi sensul curenților.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4388092-92E9-45E1-9923-1EAC4C2F4E53}" type="datetime1">
              <a:rPr lang="en-US" smtClean="0"/>
              <a:t>10/24/2019</a:t>
            </a:fld>
            <a:endParaRPr lang="en-US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703ED07-8B9B-4527-B858-3EEFAF4D2EA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3795712"/>
            <a:ext cx="2000250" cy="2528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947" y="3795712"/>
            <a:ext cx="2000250" cy="25288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Principiul de funcționare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Pentru manifestarea efectului de tranzistor</a:t>
            </a:r>
            <a:r>
              <a:rPr lang="en-US">
                <a:latin typeface="UT Sans" panose="00000500000000000000" pitchFamily="50" charset="0"/>
              </a:rPr>
              <a:t>:</a:t>
            </a:r>
          </a:p>
          <a:p>
            <a:pPr lvl="1" eaLnBrk="1" hangingPunct="1"/>
            <a:r>
              <a:rPr lang="ro-RO">
                <a:latin typeface="UT Sans" panose="00000500000000000000" pitchFamily="50" charset="0"/>
              </a:rPr>
              <a:t>joncțiunea bază-emitor se polarizează direct iar</a:t>
            </a:r>
            <a:endParaRPr lang="en-US">
              <a:latin typeface="UT Sans" panose="00000500000000000000" pitchFamily="50" charset="0"/>
            </a:endParaRPr>
          </a:p>
          <a:p>
            <a:pPr lvl="1" eaLnBrk="1" hangingPunct="1"/>
            <a:r>
              <a:rPr lang="ro-RO">
                <a:latin typeface="UT Sans" panose="00000500000000000000" pitchFamily="50" charset="0"/>
              </a:rPr>
              <a:t>joncțiunea bază-colector se polarizează invers.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B10EC4B-7ED5-4DAC-B3EB-17204B34207C}" type="datetime1">
              <a:rPr lang="en-US" smtClean="0"/>
              <a:t>10/24/2019</a:t>
            </a:fld>
            <a:endParaRPr lang="en-US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AD77641-6207-4655-BBDB-30DFCD479B0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AE73A3-8038-4DC9-89A1-7E70F584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981325"/>
            <a:ext cx="672465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Principiul de funcționare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latin typeface="UT Sans" panose="00000500000000000000" pitchFamily="50" charset="0"/>
              </a:rPr>
              <a:t>Denumirea </a:t>
            </a:r>
            <a:r>
              <a:rPr lang="ro-RO">
                <a:latin typeface="UT Sans" panose="00000500000000000000" pitchFamily="50" charset="0"/>
              </a:rPr>
              <a:t>de </a:t>
            </a:r>
            <a:r>
              <a:rPr lang="en-US" b="1">
                <a:latin typeface="UT Sans" panose="00000500000000000000" pitchFamily="50" charset="0"/>
              </a:rPr>
              <a:t>tranzistor</a:t>
            </a:r>
            <a:r>
              <a:rPr lang="en-US">
                <a:latin typeface="UT Sans" panose="00000500000000000000" pitchFamily="50" charset="0"/>
              </a:rPr>
              <a:t> provine de la:</a:t>
            </a:r>
          </a:p>
          <a:p>
            <a:pPr marL="365760" indent="-256032"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 Sans" panose="00000500000000000000" pitchFamily="50" charset="0"/>
              </a:rPr>
              <a:t>TRAN</a:t>
            </a:r>
            <a:r>
              <a:rPr lang="en-US" sz="2800">
                <a:latin typeface="UT Sans" panose="00000500000000000000" pitchFamily="50" charset="0"/>
              </a:rPr>
              <a:t>sfer re</a:t>
            </a:r>
            <a:r>
              <a:rPr 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 Sans" panose="00000500000000000000" pitchFamily="50" charset="0"/>
              </a:rPr>
              <a:t>SISTOR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 Sans" panose="00000500000000000000" pitchFamily="50" charset="0"/>
              </a:rPr>
              <a:t>	</a:t>
            </a:r>
            <a:r>
              <a:rPr lang="ro-RO">
                <a:latin typeface="UT Sans" panose="00000500000000000000" pitchFamily="50" charset="0"/>
              </a:rPr>
              <a:t>și se referă la transferarea curentului dintr-un circuit cu rezistență mică – circuitul B-E, unde joncțiunea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B-E este polarizată direct, într-un circuit cu rezistență mare – circuitul B-C, unde joncțiunea B-C este polarizată invers.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3A15BF-07B5-4A4D-A9AF-51D354685721}" type="datetime1">
              <a:rPr lang="en-US" smtClean="0"/>
              <a:t>10/24/2019</a:t>
            </a:fld>
            <a:endParaRPr lang="en-US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2D8083A-E94D-4275-9828-5EF178E7F79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93FB7-1103-4EDD-9271-48D1279E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4191000"/>
            <a:ext cx="4886325" cy="25400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Principiul de funcționare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ro-RO" sz="2400">
                <a:latin typeface="UT Sans" panose="00000500000000000000" pitchFamily="50" charset="0"/>
              </a:rPr>
              <a:t>Deplasarea </a:t>
            </a:r>
            <a:r>
              <a:rPr lang="en-US" sz="2400">
                <a:latin typeface="UT Sans" panose="00000500000000000000" pitchFamily="50" charset="0"/>
              </a:rPr>
              <a:t>purt</a:t>
            </a:r>
            <a:r>
              <a:rPr lang="ro-RO" sz="2400">
                <a:latin typeface="UT Sans" panose="00000500000000000000" pitchFamily="50" charset="0"/>
              </a:rPr>
              <a:t>ătorilor de sarcină prin tranzistorul bipolar:</a:t>
            </a: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marL="0" indent="0" eaLnBrk="1" hangingPunct="1">
              <a:buNone/>
            </a:pPr>
            <a:endParaRPr lang="ro-RO" sz="2000">
              <a:latin typeface="UT Sans" panose="00000500000000000000" pitchFamily="50" charset="0"/>
            </a:endParaRPr>
          </a:p>
          <a:p>
            <a:pPr marL="0" indent="0" eaLnBrk="1" hangingPunct="1">
              <a:buNone/>
            </a:pPr>
            <a:r>
              <a:rPr lang="ro-RO" sz="2000">
                <a:latin typeface="UT Sans" panose="00000500000000000000" pitchFamily="50" charset="0"/>
              </a:rPr>
              <a:t>unde</a:t>
            </a:r>
          </a:p>
          <a:p>
            <a:pPr marL="274320" lvl="1" indent="0">
              <a:buNone/>
            </a:pPr>
            <a:r>
              <a:rPr lang="ro-RO" sz="1800" b="1">
                <a:solidFill>
                  <a:srgbClr val="C00000"/>
                </a:solidFill>
                <a:latin typeface="UT Sans" panose="00000500000000000000" pitchFamily="50" charset="0"/>
              </a:rPr>
              <a:t>1</a:t>
            </a:r>
            <a:r>
              <a:rPr lang="ro-RO" sz="1800">
                <a:latin typeface="UT Sans" panose="00000500000000000000" pitchFamily="50" charset="0"/>
              </a:rPr>
              <a:t> - Fluxul de electroni din emitor (componenta principală a</a:t>
            </a:r>
            <a:r>
              <a:rPr lang="en-US" sz="1800">
                <a:latin typeface="UT Sans" panose="00000500000000000000" pitchFamily="50" charset="0"/>
              </a:rPr>
              <a:t> curentului</a:t>
            </a:r>
            <a:r>
              <a:rPr lang="ro-RO" sz="1800">
                <a:latin typeface="UT Sans" panose="00000500000000000000" pitchFamily="50" charset="0"/>
              </a:rPr>
              <a:t> </a:t>
            </a:r>
            <a:r>
              <a:rPr lang="ro-RO" sz="1800">
                <a:latin typeface="UT Sans Medium" panose="00000500000000000000" pitchFamily="50" charset="0"/>
              </a:rPr>
              <a:t>i</a:t>
            </a:r>
            <a:r>
              <a:rPr lang="ro-RO" sz="1800" baseline="-25000">
                <a:latin typeface="UT Sans Medium" panose="00000500000000000000" pitchFamily="50" charset="0"/>
              </a:rPr>
              <a:t>E</a:t>
            </a:r>
            <a:r>
              <a:rPr lang="ro-RO" sz="1800">
                <a:latin typeface="UT Sans" panose="00000500000000000000" pitchFamily="50" charset="0"/>
              </a:rPr>
              <a:t>)</a:t>
            </a:r>
          </a:p>
          <a:p>
            <a:pPr marL="274320" lvl="1" indent="0">
              <a:buNone/>
            </a:pPr>
            <a:r>
              <a:rPr lang="ro-RO" sz="1800" b="1">
                <a:solidFill>
                  <a:srgbClr val="C00000"/>
                </a:solidFill>
                <a:latin typeface="UT Sans" panose="00000500000000000000" pitchFamily="50" charset="0"/>
              </a:rPr>
              <a:t>2</a:t>
            </a:r>
            <a:r>
              <a:rPr lang="ro-RO" sz="1800">
                <a:latin typeface="UT Sans" panose="00000500000000000000" pitchFamily="50" charset="0"/>
              </a:rPr>
              <a:t> - Fluxul de electroni atraşi de potențialul pozitiv al colectorului (componenta principală a</a:t>
            </a:r>
            <a:r>
              <a:rPr lang="en-US" sz="1800">
                <a:latin typeface="UT Sans" panose="00000500000000000000" pitchFamily="50" charset="0"/>
              </a:rPr>
              <a:t> curentului</a:t>
            </a:r>
            <a:r>
              <a:rPr lang="ro-RO" sz="1800">
                <a:latin typeface="UT Sans" panose="00000500000000000000" pitchFamily="50" charset="0"/>
              </a:rPr>
              <a:t> </a:t>
            </a:r>
            <a:r>
              <a:rPr lang="ro-RO" sz="1800">
                <a:latin typeface="UT Sans Medium" panose="00000500000000000000" pitchFamily="50" charset="0"/>
              </a:rPr>
              <a:t>i</a:t>
            </a:r>
            <a:r>
              <a:rPr lang="ro-RO" sz="1800" baseline="-25000">
                <a:latin typeface="UT Sans Medium" panose="00000500000000000000" pitchFamily="50" charset="0"/>
              </a:rPr>
              <a:t>C</a:t>
            </a:r>
            <a:r>
              <a:rPr lang="ro-RO" sz="1800">
                <a:latin typeface="UT Sans" panose="00000500000000000000" pitchFamily="50" charset="0"/>
              </a:rPr>
              <a:t>)</a:t>
            </a:r>
          </a:p>
          <a:p>
            <a:pPr marL="274320" lvl="1" indent="0">
              <a:buNone/>
            </a:pPr>
            <a:r>
              <a:rPr lang="ro-RO" sz="1800" b="1">
                <a:solidFill>
                  <a:srgbClr val="C00000"/>
                </a:solidFill>
                <a:latin typeface="UT Sans" panose="00000500000000000000" pitchFamily="50" charset="0"/>
              </a:rPr>
              <a:t>3</a:t>
            </a:r>
            <a:r>
              <a:rPr lang="ro-RO" sz="1800">
                <a:latin typeface="UT Sans" panose="00000500000000000000" pitchFamily="50" charset="0"/>
              </a:rPr>
              <a:t> - Flux de goluri ce se recombină cu electronii din fluxul principal de electroni (componenta principală a</a:t>
            </a:r>
            <a:r>
              <a:rPr lang="en-US" sz="1800">
                <a:latin typeface="UT Sans" panose="00000500000000000000" pitchFamily="50" charset="0"/>
              </a:rPr>
              <a:t> curentului</a:t>
            </a:r>
            <a:r>
              <a:rPr lang="ro-RO" sz="1800">
                <a:latin typeface="UT Sans" panose="00000500000000000000" pitchFamily="50" charset="0"/>
              </a:rPr>
              <a:t> </a:t>
            </a:r>
            <a:r>
              <a:rPr lang="ro-RO" sz="1800">
                <a:latin typeface="UT Sans Medium" panose="00000500000000000000" pitchFamily="50" charset="0"/>
              </a:rPr>
              <a:t>i</a:t>
            </a:r>
            <a:r>
              <a:rPr lang="ro-RO" sz="1800" baseline="-25000">
                <a:latin typeface="UT Sans Medium" panose="00000500000000000000" pitchFamily="50" charset="0"/>
              </a:rPr>
              <a:t>B</a:t>
            </a:r>
            <a:r>
              <a:rPr lang="ro-RO" sz="1800">
                <a:latin typeface="UT Sans" panose="00000500000000000000" pitchFamily="50" charset="0"/>
              </a:rPr>
              <a:t>)</a:t>
            </a:r>
          </a:p>
          <a:p>
            <a:pPr marL="274320" lvl="1" indent="0">
              <a:buNone/>
            </a:pPr>
            <a:r>
              <a:rPr lang="ro-RO" sz="1800" b="1">
                <a:solidFill>
                  <a:srgbClr val="C00000"/>
                </a:solidFill>
                <a:latin typeface="UT Sans" panose="00000500000000000000" pitchFamily="50" charset="0"/>
              </a:rPr>
              <a:t>4</a:t>
            </a:r>
            <a:r>
              <a:rPr lang="ro-RO" sz="1800">
                <a:latin typeface="UT Sans" panose="00000500000000000000" pitchFamily="50" charset="0"/>
              </a:rPr>
              <a:t> - Flux de goluri al joncțiunii pn (B-E), polarizată direct</a:t>
            </a:r>
          </a:p>
        </p:txBody>
      </p:sp>
      <p:sp>
        <p:nvSpPr>
          <p:cNvPr id="30723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3A99CA9-2517-4AA8-B434-3362C6A0D356}" type="datetime1">
              <a:rPr lang="en-US" smtClean="0"/>
              <a:t>10/24/2019</a:t>
            </a:fld>
            <a:endParaRPr lang="en-US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C926EEB-8B62-4A63-BF4C-7F99C0F66A5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35847" name="Picture 6" descr="10.4b-c-R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2133600"/>
            <a:ext cx="5429250" cy="256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812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latin typeface="UT Sans" panose="00000500000000000000" pitchFamily="50" charset="0"/>
              </a:rPr>
              <a:t>Probleme tratate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>
              <a:buNone/>
              <a:defRPr/>
            </a:pPr>
            <a:r>
              <a:rPr lang="en-US" sz="2800" err="1">
                <a:latin typeface="UT Sans" panose="00000500000000000000" pitchFamily="50" charset="0"/>
              </a:rPr>
              <a:t>Tranzistorul</a:t>
            </a:r>
            <a:r>
              <a:rPr lang="en-US" sz="2800">
                <a:latin typeface="UT Sans" panose="00000500000000000000" pitchFamily="50" charset="0"/>
              </a:rPr>
              <a:t> bipolar (TB)</a:t>
            </a:r>
            <a:endParaRPr lang="ro-RO" sz="2800">
              <a:latin typeface="UT Sans" panose="00000500000000000000" pitchFamily="50" charset="0"/>
            </a:endParaRPr>
          </a:p>
          <a:p>
            <a:pPr marL="566928" indent="-457200">
              <a:defRPr/>
            </a:pPr>
            <a:r>
              <a:rPr lang="en-US">
                <a:latin typeface="UT Sans" panose="00000500000000000000" pitchFamily="50" charset="0"/>
              </a:rPr>
              <a:t>Introducere</a:t>
            </a:r>
          </a:p>
          <a:p>
            <a:pPr marL="566928" indent="-457200">
              <a:defRPr/>
            </a:pPr>
            <a:r>
              <a:rPr lang="en-US">
                <a:latin typeface="UT Sans" panose="00000500000000000000" pitchFamily="50" charset="0"/>
              </a:rPr>
              <a:t>Structura TB</a:t>
            </a:r>
            <a:endParaRPr lang="ro-RO">
              <a:latin typeface="UT Sans" panose="00000500000000000000" pitchFamily="50" charset="0"/>
            </a:endParaRPr>
          </a:p>
          <a:p>
            <a:pPr marL="566928" indent="-457200">
              <a:defRPr/>
            </a:pPr>
            <a:r>
              <a:rPr lang="ro-RO">
                <a:latin typeface="UT Sans" panose="00000500000000000000" pitchFamily="50" charset="0"/>
              </a:rPr>
              <a:t>Principiul de funcționare</a:t>
            </a:r>
            <a:endParaRPr lang="en-US">
              <a:latin typeface="UT Sans" panose="00000500000000000000" pitchFamily="50" charset="0"/>
            </a:endParaRPr>
          </a:p>
          <a:p>
            <a:pPr marL="566928" indent="-457200">
              <a:defRPr/>
            </a:pPr>
            <a:r>
              <a:rPr lang="en-US">
                <a:latin typeface="UT Sans" panose="00000500000000000000" pitchFamily="50" charset="0"/>
              </a:rPr>
              <a:t>Curen</a:t>
            </a:r>
            <a:r>
              <a:rPr lang="ro-RO">
                <a:latin typeface="UT Sans" panose="00000500000000000000" pitchFamily="50" charset="0"/>
              </a:rPr>
              <a:t>ții prin TB</a:t>
            </a:r>
          </a:p>
          <a:p>
            <a:pPr marL="566928" indent="-457200">
              <a:defRPr/>
            </a:pPr>
            <a:r>
              <a:rPr lang="ro-RO">
                <a:latin typeface="UT Sans" panose="00000500000000000000" pitchFamily="50" charset="0"/>
              </a:rPr>
              <a:t>Tipuri de conexiuni</a:t>
            </a:r>
          </a:p>
          <a:p>
            <a:pPr marL="566928" indent="-457200">
              <a:defRPr/>
            </a:pPr>
            <a:r>
              <a:rPr lang="ro-RO">
                <a:latin typeface="UT Sans" panose="00000500000000000000" pitchFamily="50" charset="0"/>
              </a:rPr>
              <a:t>Moduri de lucru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30CB3E7-3AE1-42B4-A280-9B90ABC271E7}" type="datetime1">
              <a:rPr lang="en-US" smtClean="0"/>
              <a:t>10/24/2019</a:t>
            </a:fld>
            <a:endParaRPr lang="en-US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EC133FE-A1CC-4725-85E1-BD2F7C10B082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Principiul de funcționare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Pentru obținerea efectului de tranzistor se impun următoarele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condiții</a:t>
            </a:r>
            <a:r>
              <a:rPr lang="ro-RO">
                <a:latin typeface="UT Sans" panose="00000500000000000000" pitchFamily="50" charset="0"/>
              </a:rPr>
              <a:t>:</a:t>
            </a:r>
            <a:endParaRPr lang="en-US">
              <a:latin typeface="UT Sans" panose="00000500000000000000" pitchFamily="50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o-RO" sz="2200">
                <a:latin typeface="UT Sans" panose="00000500000000000000" pitchFamily="50" charset="0"/>
              </a:rPr>
              <a:t>grosimea bazei trebuie să fie mult mai mică decât lungimea de difuzie a purtătorilor minoritari din bază (goluri în cazul tranzistorului </a:t>
            </a:r>
            <a:r>
              <a:rPr lang="ro-RO" sz="2200" i="1">
                <a:latin typeface="UT Sans" panose="00000500000000000000" pitchFamily="50" charset="0"/>
              </a:rPr>
              <a:t>pnp</a:t>
            </a:r>
            <a:r>
              <a:rPr lang="en-US" sz="2200">
                <a:latin typeface="UT Sans" panose="00000500000000000000" pitchFamily="50" charset="0"/>
              </a:rPr>
              <a:t>, respectiv electroni </a:t>
            </a:r>
            <a:r>
              <a:rPr lang="ro-RO" sz="2200">
                <a:latin typeface="UT Sans" panose="00000500000000000000" pitchFamily="50" charset="0"/>
              </a:rPr>
              <a:t>î</a:t>
            </a:r>
            <a:r>
              <a:rPr lang="en-US" sz="2200">
                <a:latin typeface="UT Sans" panose="00000500000000000000" pitchFamily="50" charset="0"/>
              </a:rPr>
              <a:t>n ca</a:t>
            </a:r>
            <a:r>
              <a:rPr lang="ro-RO" sz="2200">
                <a:latin typeface="UT Sans" panose="00000500000000000000" pitchFamily="50" charset="0"/>
              </a:rPr>
              <a:t>zul tranzistorului </a:t>
            </a:r>
            <a:r>
              <a:rPr lang="ro-RO" sz="2200" i="1">
                <a:latin typeface="UT Sans" panose="00000500000000000000" pitchFamily="50" charset="0"/>
              </a:rPr>
              <a:t>npn</a:t>
            </a:r>
            <a:r>
              <a:rPr lang="ro-RO" sz="2200">
                <a:latin typeface="UT Sans" panose="00000500000000000000" pitchFamily="50" charset="0"/>
              </a:rPr>
              <a:t>);</a:t>
            </a:r>
            <a:endParaRPr lang="en-US" sz="2200">
              <a:latin typeface="UT Sans" panose="00000500000000000000" pitchFamily="50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o-RO" sz="2200">
                <a:latin typeface="UT Sans" panose="00000500000000000000" pitchFamily="50" charset="0"/>
              </a:rPr>
              <a:t>emitorul trebuie să fie mai puternic dopat decât baza, astfel încât curentul de emitor să fie practic în întregime un curent de electroni la </a:t>
            </a:r>
            <a:r>
              <a:rPr lang="ro-RO" sz="2200" i="1">
                <a:latin typeface="UT Sans" panose="00000500000000000000" pitchFamily="50" charset="0"/>
              </a:rPr>
              <a:t>npn</a:t>
            </a:r>
            <a:r>
              <a:rPr lang="ro-RO" sz="2200">
                <a:latin typeface="UT Sans" panose="00000500000000000000" pitchFamily="50" charset="0"/>
              </a:rPr>
              <a:t>, respectiv de goluri la </a:t>
            </a:r>
            <a:r>
              <a:rPr lang="ro-RO" sz="2200" i="1">
                <a:latin typeface="UT Sans" panose="00000500000000000000" pitchFamily="50" charset="0"/>
              </a:rPr>
              <a:t>pnp</a:t>
            </a:r>
            <a:r>
              <a:rPr lang="ro-RO" sz="2200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Concentrațiile tipice de dopare sunt: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Emitor: 10</a:t>
            </a:r>
            <a:r>
              <a:rPr lang="ro-RO" baseline="30000">
                <a:latin typeface="UT Sans" panose="00000500000000000000" pitchFamily="50" charset="0"/>
              </a:rPr>
              <a:t>19</a:t>
            </a:r>
            <a:r>
              <a:rPr lang="ro-RO">
                <a:latin typeface="UT Sans" panose="00000500000000000000" pitchFamily="50" charset="0"/>
              </a:rPr>
              <a:t> cm</a:t>
            </a:r>
            <a:r>
              <a:rPr lang="ro-RO" baseline="30000">
                <a:latin typeface="UT Sans" panose="00000500000000000000" pitchFamily="50" charset="0"/>
              </a:rPr>
              <a:t>-3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Bază: 10</a:t>
            </a:r>
            <a:r>
              <a:rPr lang="ro-RO" baseline="30000">
                <a:latin typeface="UT Sans" panose="00000500000000000000" pitchFamily="50" charset="0"/>
              </a:rPr>
              <a:t>17</a:t>
            </a:r>
            <a:r>
              <a:rPr lang="ro-RO">
                <a:latin typeface="UT Sans" panose="00000500000000000000" pitchFamily="50" charset="0"/>
              </a:rPr>
              <a:t> cm</a:t>
            </a:r>
            <a:r>
              <a:rPr lang="ro-RO" baseline="30000">
                <a:latin typeface="UT Sans" panose="00000500000000000000" pitchFamily="50" charset="0"/>
              </a:rPr>
              <a:t>-3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Colector: 10</a:t>
            </a:r>
            <a:r>
              <a:rPr lang="ro-RO" baseline="30000">
                <a:latin typeface="UT Sans" panose="00000500000000000000" pitchFamily="50" charset="0"/>
              </a:rPr>
              <a:t>15</a:t>
            </a:r>
            <a:r>
              <a:rPr lang="ro-RO">
                <a:latin typeface="UT Sans" panose="00000500000000000000" pitchFamily="50" charset="0"/>
              </a:rPr>
              <a:t> cm</a:t>
            </a:r>
            <a:r>
              <a:rPr lang="ro-RO" baseline="30000">
                <a:latin typeface="UT Sans" panose="00000500000000000000" pitchFamily="50" charset="0"/>
              </a:rPr>
              <a:t>-3</a:t>
            </a:r>
            <a:endParaRPr lang="en-US" sz="18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4C065-71B6-48D7-8648-7A69167C26AF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 descr="10.4b-c-R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381003"/>
            <a:ext cx="2714625" cy="128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623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Principiul de funcționare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Consecin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ț</a:t>
            </a: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e</a:t>
            </a:r>
          </a:p>
          <a:p>
            <a:r>
              <a:rPr lang="ro-RO">
                <a:latin typeface="UT Sans" panose="00000500000000000000" pitchFamily="50" charset="0"/>
              </a:rPr>
              <a:t>Prima condiție </a:t>
            </a:r>
            <a:r>
              <a:rPr lang="en-US">
                <a:latin typeface="UT Sans" panose="00000500000000000000" pitchFamily="50" charset="0"/>
              </a:rPr>
              <a:t>(</a:t>
            </a:r>
            <a:r>
              <a:rPr lang="ro-RO" sz="2000">
                <a:solidFill>
                  <a:srgbClr val="0070C0"/>
                </a:solidFill>
                <a:latin typeface="UT Sans" panose="00000500000000000000" pitchFamily="50" charset="0"/>
              </a:rPr>
              <a:t>grosimea bazei trebuie să fie mult mai mică decât lungimea de difuzie a purtătorilor minoritari din bază</a:t>
            </a:r>
            <a:r>
              <a:rPr lang="en-US">
                <a:latin typeface="UT Sans" panose="00000500000000000000" pitchFamily="50" charset="0"/>
              </a:rPr>
              <a:t>) </a:t>
            </a:r>
            <a:r>
              <a:rPr lang="ro-RO">
                <a:latin typeface="UT Sans" panose="00000500000000000000" pitchFamily="50" charset="0"/>
              </a:rPr>
              <a:t>determină ca valoarea curentului de recombinare (notat cu </a:t>
            </a:r>
            <a:r>
              <a:rPr lang="ro-RO">
                <a:solidFill>
                  <a:srgbClr val="C00000"/>
                </a:solidFill>
                <a:latin typeface="UT Sans Medium" panose="00000500000000000000" pitchFamily="50" charset="0"/>
              </a:rPr>
              <a:t>3</a:t>
            </a:r>
            <a:r>
              <a:rPr lang="ro-RO">
                <a:latin typeface="UT Sans" panose="00000500000000000000" pitchFamily="50" charset="0"/>
              </a:rPr>
              <a:t>) să fie mică şi deci valoarea curentului de bază, </a:t>
            </a:r>
            <a:r>
              <a:rPr lang="ro-RO">
                <a:latin typeface="UT Sans Medium" panose="00000500000000000000" pitchFamily="50" charset="0"/>
              </a:rPr>
              <a:t>i</a:t>
            </a:r>
            <a:r>
              <a:rPr lang="ro-RO" baseline="-25000">
                <a:latin typeface="UT Sans Medium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, să fie mică în comparație cu curenții de emitor, </a:t>
            </a:r>
            <a:r>
              <a:rPr lang="ro-RO">
                <a:latin typeface="UT Sans Medium" panose="00000500000000000000" pitchFamily="50" charset="0"/>
              </a:rPr>
              <a:t>i</a:t>
            </a:r>
            <a:r>
              <a:rPr lang="ro-RO" baseline="-25000">
                <a:latin typeface="UT Sans Medium" panose="00000500000000000000" pitchFamily="50" charset="0"/>
              </a:rPr>
              <a:t>E</a:t>
            </a:r>
            <a:r>
              <a:rPr lang="ro-RO">
                <a:latin typeface="UT Sans" panose="00000500000000000000" pitchFamily="50" charset="0"/>
              </a:rPr>
              <a:t> şi colector, </a:t>
            </a:r>
            <a:r>
              <a:rPr lang="ro-RO">
                <a:latin typeface="UT Sans Medium" panose="00000500000000000000" pitchFamily="50" charset="0"/>
              </a:rPr>
              <a:t>i</a:t>
            </a:r>
            <a:r>
              <a:rPr lang="ro-RO" baseline="-25000">
                <a:latin typeface="UT Sans Medium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A doua condiție </a:t>
            </a:r>
            <a:r>
              <a:rPr lang="en-US">
                <a:latin typeface="UT Sans" panose="00000500000000000000" pitchFamily="50" charset="0"/>
              </a:rPr>
              <a:t>(</a:t>
            </a:r>
            <a:r>
              <a:rPr lang="ro-RO" sz="2000">
                <a:solidFill>
                  <a:srgbClr val="0070C0"/>
                </a:solidFill>
                <a:latin typeface="UT Sans" panose="00000500000000000000" pitchFamily="50" charset="0"/>
              </a:rPr>
              <a:t>emitorul trebuie să fie mai puternic dopat decât baza</a:t>
            </a:r>
            <a:r>
              <a:rPr lang="en-US">
                <a:latin typeface="UT Sans" panose="00000500000000000000" pitchFamily="50" charset="0"/>
              </a:rPr>
              <a:t>) </a:t>
            </a:r>
            <a:r>
              <a:rPr lang="ro-RO">
                <a:latin typeface="UT Sans" panose="00000500000000000000" pitchFamily="50" charset="0"/>
              </a:rPr>
              <a:t>determină o valoare foarte mică a curentului de goluri la </a:t>
            </a:r>
            <a:r>
              <a:rPr lang="ro-RO" i="1">
                <a:latin typeface="UT Sans" panose="00000500000000000000" pitchFamily="50" charset="0"/>
              </a:rPr>
              <a:t>npn</a:t>
            </a:r>
            <a:r>
              <a:rPr lang="ro-RO">
                <a:latin typeface="UT Sans" panose="00000500000000000000" pitchFamily="50" charset="0"/>
              </a:rPr>
              <a:t> (notat cu </a:t>
            </a:r>
            <a:r>
              <a:rPr lang="ro-RO" b="1">
                <a:latin typeface="UT Sans" panose="00000500000000000000" pitchFamily="50" charset="0"/>
              </a:rPr>
              <a:t>4</a:t>
            </a:r>
            <a:r>
              <a:rPr lang="ro-RO">
                <a:latin typeface="UT Sans" panose="00000500000000000000" pitchFamily="50" charset="0"/>
              </a:rPr>
              <a:t>) respectiv de electroni la </a:t>
            </a:r>
            <a:r>
              <a:rPr lang="ro-RO" i="1">
                <a:latin typeface="UT Sans" panose="00000500000000000000" pitchFamily="50" charset="0"/>
              </a:rPr>
              <a:t>pnp</a:t>
            </a:r>
            <a:r>
              <a:rPr lang="ro-RO">
                <a:latin typeface="UT Sans" panose="00000500000000000000" pitchFamily="50" charset="0"/>
              </a:rPr>
              <a:t>, ceea ce înseamnă un curent de bază format în principal din curentul de recombinare (notat cu </a:t>
            </a:r>
            <a:r>
              <a:rPr lang="ro-RO" b="1">
                <a:latin typeface="UT Sans" panose="00000500000000000000" pitchFamily="50" charset="0"/>
              </a:rPr>
              <a:t>3</a:t>
            </a:r>
            <a:r>
              <a:rPr lang="ro-RO">
                <a:latin typeface="UT Sans" panose="00000500000000000000" pitchFamily="50" charset="0"/>
              </a:rPr>
              <a:t>).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E2EC31-0F7F-4073-ACA2-ED2C60709986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 descr="10.4b-c-R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381003"/>
            <a:ext cx="2714625" cy="128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380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Principiul de funcționare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>
                <a:latin typeface="UT Sans" panose="00000500000000000000" pitchFamily="50" charset="0"/>
              </a:rPr>
              <a:t>Polarizarea directă a joncțiunii B-E determină </a:t>
            </a:r>
            <a:r>
              <a:rPr lang="ro-RO" sz="2200">
                <a:latin typeface="UT Sans" panose="00000500000000000000" pitchFamily="50" charset="0"/>
              </a:rPr>
              <a:t>îngustarea</a:t>
            </a:r>
            <a:r>
              <a:rPr lang="en-US" sz="2200">
                <a:latin typeface="UT Sans" panose="00000500000000000000" pitchFamily="50" charset="0"/>
              </a:rPr>
              <a:t> regiunii de sarcină spațială a joncțiunii emitorului iar polarizarea inversă a jocnțiunii B-C duce la </a:t>
            </a:r>
            <a:r>
              <a:rPr lang="ro-RO" sz="2200">
                <a:latin typeface="UT Sans" panose="00000500000000000000" pitchFamily="50" charset="0"/>
              </a:rPr>
              <a:t>lărgirea</a:t>
            </a:r>
            <a:r>
              <a:rPr lang="en-US" sz="2200">
                <a:latin typeface="UT Sans" panose="00000500000000000000" pitchFamily="50" charset="0"/>
              </a:rPr>
              <a:t> regiunii de sarcină spațială a joncțiunii colectorului.</a:t>
            </a:r>
            <a:endParaRPr lang="ro-RO" sz="2200">
              <a:latin typeface="UT Sans" panose="00000500000000000000" pitchFamily="50" charset="0"/>
            </a:endParaRPr>
          </a:p>
          <a:p>
            <a:r>
              <a:rPr lang="en-US" sz="2200">
                <a:latin typeface="UT Sans" panose="00000500000000000000" pitchFamily="50" charset="0"/>
              </a:rPr>
              <a:t>Regiunea de emitor de tip </a:t>
            </a:r>
            <a:r>
              <a:rPr lang="en-US" sz="2200" i="1">
                <a:latin typeface="UT Sans" panose="00000500000000000000" pitchFamily="50" charset="0"/>
              </a:rPr>
              <a:t>n</a:t>
            </a:r>
            <a:r>
              <a:rPr lang="en-US" sz="2200">
                <a:latin typeface="UT Sans" panose="00000500000000000000" pitchFamily="50" charset="0"/>
              </a:rPr>
              <a:t>, puternic dopată, este plină de electroni de conducție care </a:t>
            </a:r>
            <a:r>
              <a:rPr lang="ro-RO" sz="2200">
                <a:latin typeface="UT Sans" panose="00000500000000000000" pitchFamily="50" charset="0"/>
              </a:rPr>
              <a:t>alcătuiesc curentul de emitor, </a:t>
            </a:r>
            <a:r>
              <a:rPr lang="ro-RO" sz="2200">
                <a:solidFill>
                  <a:srgbClr val="FF0000"/>
                </a:solidFill>
                <a:latin typeface="UT Sans Bold" panose="00000500000000000000" pitchFamily="50" charset="0"/>
              </a:rPr>
              <a:t>i</a:t>
            </a:r>
            <a:r>
              <a:rPr lang="ro-RO" sz="2200" baseline="-25000">
                <a:solidFill>
                  <a:srgbClr val="FF0000"/>
                </a:solidFill>
                <a:latin typeface="UT Sans Bold" panose="00000500000000000000" pitchFamily="50" charset="0"/>
              </a:rPr>
              <a:t>E</a:t>
            </a:r>
            <a:r>
              <a:rPr lang="ro-RO" sz="2200">
                <a:latin typeface="UT Sans" panose="00000500000000000000" pitchFamily="50" charset="0"/>
              </a:rPr>
              <a:t> și care</a:t>
            </a:r>
            <a:r>
              <a:rPr lang="en-US" sz="2200">
                <a:latin typeface="UT Sans" panose="00000500000000000000" pitchFamily="50" charset="0"/>
              </a:rPr>
              <a:t> difuzează uşor prin joncțiunea B-E, polarizată direct</a:t>
            </a:r>
            <a:r>
              <a:rPr lang="ro-RO" sz="2200">
                <a:latin typeface="UT Sans" panose="00000500000000000000" pitchFamily="50" charset="0"/>
              </a:rPr>
              <a:t> (regiune de sarcină spațială îngustă)</a:t>
            </a:r>
            <a:r>
              <a:rPr lang="en-US" sz="2200">
                <a:latin typeface="UT Sans" panose="00000500000000000000" pitchFamily="50" charset="0"/>
              </a:rPr>
              <a:t>, în baza de tip </a:t>
            </a:r>
            <a:r>
              <a:rPr lang="en-US" sz="2200" i="1">
                <a:latin typeface="UT Sans" panose="00000500000000000000" pitchFamily="50" charset="0"/>
              </a:rPr>
              <a:t>p</a:t>
            </a:r>
            <a:r>
              <a:rPr lang="ro-RO" sz="2200">
                <a:latin typeface="UT Sans" panose="00000500000000000000" pitchFamily="50" charset="0"/>
              </a:rPr>
              <a:t>.</a:t>
            </a:r>
            <a:endParaRPr lang="en-US" sz="22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C5F755-B038-4814-96DE-1FE6118FCFAF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9" name="Picture 8" descr="10.4b-c-RO.jpg">
            <a:extLst>
              <a:ext uri="{FF2B5EF4-FFF2-40B4-BE49-F238E27FC236}">
                <a16:creationId xmlns:a16="http://schemas.microsoft.com/office/drawing/2014/main" id="{52557FAC-E805-4D96-B90B-7D8DBE9A28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381003"/>
            <a:ext cx="2714625" cy="128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D5215-FE19-42C6-AB59-D4E51A8E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4429125"/>
            <a:ext cx="31623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94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Principiul de funcționare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T Sans" panose="00000500000000000000" pitchFamily="50" charset="0"/>
              </a:rPr>
              <a:t>Regiunea bazei este mai slab dopată decât cea a emitorului şi foarte subțire astfel încât ea are un număr limitat de goluri.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De aceea numai un mic procent din electronii care traversează joncțiunea B-E se pot recombina cu golurile disponibile din bază.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Acest număr redus de electroni recombinați ies din bază ca electroni de valență </a:t>
            </a:r>
            <a:r>
              <a:rPr lang="ro-RO">
                <a:latin typeface="UT Sans" panose="00000500000000000000" pitchFamily="50" charset="0"/>
              </a:rPr>
              <a:t>(</a:t>
            </a:r>
            <a:r>
              <a:rPr lang="ro-RO" sz="2000">
                <a:solidFill>
                  <a:srgbClr val="0070C0"/>
                </a:solidFill>
                <a:latin typeface="UT Sans" panose="00000500000000000000" pitchFamily="50" charset="0"/>
              </a:rPr>
              <a:t>mișcarea în sens opus a electronilor de valență = mișcare de goluri</a:t>
            </a:r>
            <a:r>
              <a:rPr lang="ro-RO">
                <a:latin typeface="UT Sans" panose="00000500000000000000" pitchFamily="50" charset="0"/>
              </a:rPr>
              <a:t>) </a:t>
            </a:r>
            <a:r>
              <a:rPr lang="en-US">
                <a:latin typeface="UT Sans" panose="00000500000000000000" pitchFamily="50" charset="0"/>
              </a:rPr>
              <a:t>şi alcătuiesc un mic curent de electroni</a:t>
            </a:r>
            <a:r>
              <a:rPr lang="ro-RO">
                <a:latin typeface="UT Sans" panose="00000500000000000000" pitchFamily="50" charset="0"/>
              </a:rPr>
              <a:t> numit curentul de bază, </a:t>
            </a:r>
            <a:r>
              <a:rPr lang="ro-RO">
                <a:solidFill>
                  <a:srgbClr val="FF0000"/>
                </a:solidFill>
                <a:latin typeface="UT Sans Medium" panose="00000500000000000000" pitchFamily="50" charset="0"/>
              </a:rPr>
              <a:t>i</a:t>
            </a:r>
            <a:r>
              <a:rPr lang="ro-RO" baseline="-25000">
                <a:solidFill>
                  <a:srgbClr val="FF0000"/>
                </a:solidFill>
                <a:latin typeface="UT Sans Medium" panose="00000500000000000000" pitchFamily="50" charset="0"/>
              </a:rPr>
              <a:t>B</a:t>
            </a:r>
            <a:r>
              <a:rPr lang="en-US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4D1E7F-16F4-4157-A270-5D6B61294E3B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 descr="10.4b-c-R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381003"/>
            <a:ext cx="2714625" cy="128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2600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Principiul de funcționare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UT Sans" panose="00000500000000000000" pitchFamily="50" charset="0"/>
              </a:rPr>
              <a:t>Cea mai mare parte a electronilor care curg din emitor prin regiunea de bază subțire şi uşor dopată nu se recombină şi difuzează mai departe în regiunea de sarcină spațială B-C.</a:t>
            </a:r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A</a:t>
            </a:r>
            <a:r>
              <a:rPr lang="en-US">
                <a:latin typeface="UT Sans" panose="00000500000000000000" pitchFamily="50" charset="0"/>
              </a:rPr>
              <a:t>junşi aici, electronii sunt </a:t>
            </a:r>
            <a:r>
              <a:rPr lang="ro-RO">
                <a:latin typeface="UT Sans" panose="00000500000000000000" pitchFamily="50" charset="0"/>
              </a:rPr>
              <a:t>a</a:t>
            </a:r>
            <a:r>
              <a:rPr lang="en-US">
                <a:latin typeface="UT Sans" panose="00000500000000000000" pitchFamily="50" charset="0"/>
              </a:rPr>
              <a:t>traşi prin joncțiunea B-C, polarizată invers, de tensiunea de alimentare </a:t>
            </a:r>
            <a:r>
              <a:rPr lang="ro-RO">
                <a:latin typeface="UT Sans" panose="00000500000000000000" pitchFamily="50" charset="0"/>
              </a:rPr>
              <a:t>pozitivă </a:t>
            </a:r>
            <a:r>
              <a:rPr lang="en-US">
                <a:latin typeface="UT Sans" panose="00000500000000000000" pitchFamily="50" charset="0"/>
              </a:rPr>
              <a:t>de la colector.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Electronii se mişcă prin regiunea de colector, ies prin terminalul de colector şi intră prin borna plus a sursei de alimentare.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Aceşti electroni alcătuiesc curentul de colector</a:t>
            </a:r>
            <a:r>
              <a:rPr lang="ro-RO">
                <a:latin typeface="UT Sans" panose="00000500000000000000" pitchFamily="50" charset="0"/>
              </a:rPr>
              <a:t>, </a:t>
            </a:r>
            <a:r>
              <a:rPr lang="ro-RO">
                <a:solidFill>
                  <a:srgbClr val="FF0000"/>
                </a:solidFill>
                <a:latin typeface="UT Sans Medium" panose="00000500000000000000" pitchFamily="50" charset="0"/>
              </a:rPr>
              <a:t>i</a:t>
            </a:r>
            <a:r>
              <a:rPr lang="ro-RO" baseline="-25000">
                <a:solidFill>
                  <a:srgbClr val="FF0000"/>
                </a:solidFill>
                <a:latin typeface="UT Sans Medium" panose="00000500000000000000" pitchFamily="50" charset="0"/>
              </a:rPr>
              <a:t>C</a:t>
            </a:r>
            <a:r>
              <a:rPr lang="en-US">
                <a:latin typeface="UT Sans" panose="00000500000000000000" pitchFamily="50" charset="0"/>
              </a:rPr>
              <a:t>.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Curentul de colector este mult mai mare decât cel de bază.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Acesta este motivul pentru care tranzistoarele prezintă un </a:t>
            </a:r>
            <a:r>
              <a:rPr lang="en-US">
                <a:solidFill>
                  <a:srgbClr val="0070C0"/>
                </a:solidFill>
                <a:latin typeface="UT Sans Bold" panose="00000500000000000000" pitchFamily="50" charset="0"/>
              </a:rPr>
              <a:t>câştig 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în</a:t>
            </a:r>
            <a:r>
              <a:rPr lang="en-US">
                <a:solidFill>
                  <a:srgbClr val="0070C0"/>
                </a:solidFill>
                <a:latin typeface="UT Sans Bold" panose="00000500000000000000" pitchFamily="50" charset="0"/>
              </a:rPr>
              <a:t> curent</a:t>
            </a:r>
            <a:r>
              <a:rPr lang="en-US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FC6B7F-3EA1-4611-B864-DA0634535BD2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Picture 6" descr="10.4b-c-R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381003"/>
            <a:ext cx="2714625" cy="128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1066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Principiul de funcționare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ro-RO" sz="2800">
                <a:latin typeface="UT Sans" panose="00000500000000000000" pitchFamily="50" charset="0"/>
              </a:rPr>
              <a:t>Funcționarea TB (animație)</a:t>
            </a:r>
          </a:p>
          <a:p>
            <a:pPr eaLnBrk="1" hangingPunct="1">
              <a:buFont typeface="Wingdings 3" pitchFamily="18" charset="2"/>
              <a:buNone/>
            </a:pPr>
            <a:endParaRPr lang="ro-RO" sz="2000">
              <a:latin typeface="UT Sans" panose="00000500000000000000" pitchFamily="50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ro-RO" sz="2000">
              <a:latin typeface="UT Sans" panose="00000500000000000000" pitchFamily="50" charset="0"/>
              <a:hlinkClick r:id="rId2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2000">
                <a:latin typeface="UT Sans" panose="00000500000000000000" pitchFamily="50" charset="0"/>
                <a:hlinkClick r:id="rId2"/>
              </a:rPr>
              <a:t>http://www.learnabout-electronics.org/bipolar_junction_transistors_05.php</a:t>
            </a:r>
            <a:endParaRPr lang="ro-RO" sz="2000">
              <a:latin typeface="UT Sans" panose="00000500000000000000" pitchFamily="50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892B0-568B-43B7-A662-A578AF5D873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B35DE-AE6C-4B5D-8367-2DBE0ABE29E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Curenții prin TB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Tranzistorul poate fi </a:t>
            </a:r>
            <a:r>
              <a:rPr lang="en-US">
                <a:latin typeface="UT Sans" panose="00000500000000000000" pitchFamily="50" charset="0"/>
              </a:rPr>
              <a:t>comparat</a:t>
            </a:r>
            <a:r>
              <a:rPr lang="ro-RO">
                <a:latin typeface="UT Sans" panose="00000500000000000000" pitchFamily="50" charset="0"/>
              </a:rPr>
              <a:t> cu un „nod de circuit” doar din punct de vedere a circulației curenților:</a:t>
            </a:r>
            <a:r>
              <a:rPr lang="en-US">
                <a:latin typeface="UT Sans" panose="00000500000000000000" pitchFamily="50" charset="0"/>
              </a:rPr>
              <a:t> la TB de tipul </a:t>
            </a:r>
            <a:r>
              <a:rPr lang="en-US" b="1">
                <a:latin typeface="UT Sans" panose="00000500000000000000" pitchFamily="50" charset="0"/>
              </a:rPr>
              <a:t>npn</a:t>
            </a:r>
            <a:r>
              <a:rPr lang="en-US">
                <a:latin typeface="UT Sans" panose="00000500000000000000" pitchFamily="50" charset="0"/>
              </a:rPr>
              <a:t>,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ro-RO" i="1">
                <a:latin typeface="UT Sans" panose="00000500000000000000" pitchFamily="50" charset="0"/>
              </a:rPr>
              <a:t>i</a:t>
            </a:r>
            <a:r>
              <a:rPr lang="ro-RO" i="1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 şi </a:t>
            </a:r>
            <a:r>
              <a:rPr lang="ro-RO" i="1">
                <a:latin typeface="UT Sans" panose="00000500000000000000" pitchFamily="50" charset="0"/>
              </a:rPr>
              <a:t>i</a:t>
            </a:r>
            <a:r>
              <a:rPr lang="ro-RO" i="1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 intră în tranzistor (intră în nod) iar </a:t>
            </a:r>
            <a:r>
              <a:rPr lang="ro-RO" i="1">
                <a:latin typeface="UT Sans" panose="00000500000000000000" pitchFamily="50" charset="0"/>
              </a:rPr>
              <a:t>i</a:t>
            </a:r>
            <a:r>
              <a:rPr lang="ro-RO" i="1" baseline="-25000">
                <a:latin typeface="UT Sans" panose="00000500000000000000" pitchFamily="50" charset="0"/>
              </a:rPr>
              <a:t>E</a:t>
            </a:r>
            <a:r>
              <a:rPr lang="ro-RO">
                <a:latin typeface="UT Sans" panose="00000500000000000000" pitchFamily="50" charset="0"/>
              </a:rPr>
              <a:t> iese din tranzistor (iese din nod).</a:t>
            </a:r>
          </a:p>
          <a:p>
            <a:r>
              <a:rPr lang="ro-RO">
                <a:latin typeface="UT Sans" panose="00000500000000000000" pitchFamily="50" charset="0"/>
              </a:rPr>
              <a:t>Se poate aplica teorema I a lui Kirchhoff şi se obține prima relație importantă pentru un tranzistor bipolar: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588C86-21D5-4A6D-B965-66DC812C8313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 descr="10.4b-c-R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381003"/>
            <a:ext cx="2714625" cy="128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127C217-65CC-4699-8E4B-20CE2C665F7E}"/>
              </a:ext>
            </a:extLst>
          </p:cNvPr>
          <p:cNvGrpSpPr/>
          <p:nvPr/>
        </p:nvGrpSpPr>
        <p:grpSpPr>
          <a:xfrm>
            <a:off x="3601616" y="4344000"/>
            <a:ext cx="1940767" cy="761400"/>
            <a:chOff x="3581400" y="4648800"/>
            <a:chExt cx="1940767" cy="761400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2583556"/>
                </p:ext>
              </p:extLst>
            </p:nvPr>
          </p:nvGraphicFramePr>
          <p:xfrm>
            <a:off x="3655927" y="4648800"/>
            <a:ext cx="1866240" cy="76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0" name="Equation" r:id="rId4" imgW="622080" imgH="253800" progId="Equation.DSMT4">
                    <p:embed/>
                  </p:oleObj>
                </mc:Choice>
                <mc:Fallback>
                  <p:oleObj name="Equation" r:id="rId4" imgW="6220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55927" y="4648800"/>
                          <a:ext cx="1866240" cy="761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3581400" y="4648800"/>
              <a:ext cx="1936102" cy="7614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042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Curenții prin TB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Raportul</a:t>
            </a: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se numeşte 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factor de amplificare în curent în</a:t>
            </a:r>
            <a:r>
              <a:rPr lang="en-US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conexiunea bază comună</a:t>
            </a:r>
            <a:r>
              <a:rPr lang="en-US">
                <a:latin typeface="UT Sans" panose="00000500000000000000" pitchFamily="50" charset="0"/>
              </a:rPr>
              <a:t>, adic</a:t>
            </a:r>
            <a:r>
              <a:rPr lang="ro-RO">
                <a:latin typeface="UT Sans" panose="00000500000000000000" pitchFamily="50" charset="0"/>
              </a:rPr>
              <a:t>ă pentru circuitele în care mărimea de intrare este curentul de emitor iar cea de ieşire este curentul de colector.</a:t>
            </a:r>
          </a:p>
          <a:p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</a:t>
            </a: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&lt;1 dar 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foarte aproape de 1.</a:t>
            </a:r>
            <a:endParaRPr lang="ro-RO" sz="28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33E236-C048-406D-A5FB-DBD6694A12E6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 descr="10.4b-c-R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393382"/>
            <a:ext cx="2714625" cy="128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3733800" y="1905000"/>
            <a:ext cx="1219200" cy="965200"/>
            <a:chOff x="3733800" y="1699151"/>
            <a:chExt cx="1219200" cy="965200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4868966"/>
                </p:ext>
              </p:extLst>
            </p:nvPr>
          </p:nvGraphicFramePr>
          <p:xfrm>
            <a:off x="3937000" y="1699151"/>
            <a:ext cx="8382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" name="Equation" r:id="rId4" imgW="419040" imgH="482400" progId="Equation.DSMT4">
                    <p:embed/>
                  </p:oleObj>
                </mc:Choice>
                <mc:Fallback>
                  <p:oleObj name="Equation" r:id="rId4" imgW="419040" imgH="482400" progId="Equation.DSMT4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000" y="1699151"/>
                          <a:ext cx="838200" cy="965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3733800" y="1737637"/>
              <a:ext cx="1219200" cy="888614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070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Curenții prin TB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Raportul</a:t>
            </a: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se numeşte 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factor de amplificare în curent în conexiunea emitor comun</a:t>
            </a:r>
            <a:r>
              <a:rPr lang="ro-RO">
                <a:latin typeface="UT Sans" panose="00000500000000000000" pitchFamily="50" charset="0"/>
              </a:rPr>
              <a:t>, adică pentru circuitele în care mărimea de intrare este curentul de bază iar cea de ieşire este curentul de colector.</a:t>
            </a:r>
          </a:p>
          <a:p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ro-RO">
                <a:latin typeface="UT Sans" panose="00000500000000000000" pitchFamily="50" charset="0"/>
                <a:cs typeface="Times New Roman" panose="02020603050405020304" pitchFamily="18" charset="0"/>
              </a:rPr>
              <a:t> se consideră factor de amplificare</a:t>
            </a:r>
            <a:r>
              <a:rPr lang="ro-RO">
                <a:latin typeface="UT Sans" panose="00000500000000000000" pitchFamily="50" charset="0"/>
              </a:rPr>
              <a:t> şi în conexiunea colector comun, dacă se ține seama de aproximația </a:t>
            </a:r>
            <a:r>
              <a:rPr lang="ro-RO" i="1">
                <a:latin typeface="UT Sans" panose="00000500000000000000" pitchFamily="50" charset="0"/>
              </a:rPr>
              <a:t>i</a:t>
            </a:r>
            <a:r>
              <a:rPr lang="ro-RO" i="1" baseline="-25000">
                <a:latin typeface="UT Sans" panose="00000500000000000000" pitchFamily="50" charset="0"/>
              </a:rPr>
              <a:t>E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</a:t>
            </a:r>
            <a:r>
              <a:rPr lang="ro-RO" i="1">
                <a:latin typeface="UT Sans" panose="00000500000000000000" pitchFamily="50" charset="0"/>
                <a:sym typeface="Symbol" panose="05050102010706020507" pitchFamily="18" charset="2"/>
              </a:rPr>
              <a:t>i</a:t>
            </a:r>
            <a:r>
              <a:rPr lang="ro-RO" i="1" baseline="-25000">
                <a:latin typeface="UT Sans" panose="00000500000000000000" pitchFamily="50" charset="0"/>
                <a:sym typeface="Symbol" panose="05050102010706020507" pitchFamily="18" charset="2"/>
              </a:rPr>
              <a:t>C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</a:t>
            </a:r>
            <a:r>
              <a:rPr lang="ro-RO">
                <a:latin typeface="UT Sans" panose="00000500000000000000" pitchFamily="50" charset="0"/>
              </a:rPr>
              <a:t> este mult supraunitar (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</a:t>
            </a:r>
            <a:r>
              <a:rPr lang="en-US">
                <a:latin typeface="UT Sans" panose="00000500000000000000" pitchFamily="50" charset="0"/>
                <a:sym typeface="Symbol" panose="05050102010706020507" pitchFamily="18" charset="2"/>
              </a:rPr>
              <a:t>&gt;&gt;1).</a:t>
            </a:r>
            <a:endParaRPr lang="ro-RO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7FB9A8-3056-4CAA-8DCF-DA6582CEC0E0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044156" y="1828800"/>
            <a:ext cx="1055688" cy="967989"/>
            <a:chOff x="2373312" y="2918211"/>
            <a:chExt cx="1055688" cy="967989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5869928"/>
                </p:ext>
              </p:extLst>
            </p:nvPr>
          </p:nvGraphicFramePr>
          <p:xfrm>
            <a:off x="2477294" y="2918211"/>
            <a:ext cx="8636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8" name="Equation" r:id="rId3" imgW="431640" imgH="482400" progId="Equation.DSMT4">
                    <p:embed/>
                  </p:oleObj>
                </mc:Choice>
                <mc:Fallback>
                  <p:oleObj name="Equation" r:id="rId3" imgW="431640" imgH="482400" progId="Equation.DSMT4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294" y="2918211"/>
                          <a:ext cx="863600" cy="965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2373312" y="2959486"/>
              <a:ext cx="1055688" cy="926714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10.4b-c-R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75" y="393382"/>
            <a:ext cx="2714625" cy="128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1144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100">
                <a:latin typeface="UT Sans" panose="00000500000000000000" pitchFamily="50" charset="0"/>
              </a:rPr>
              <a:t>Legătura dintre parametrii </a:t>
            </a:r>
            <a:r>
              <a:rPr lang="ro-RO" sz="3100">
                <a:latin typeface="UT Sans" panose="00000500000000000000" pitchFamily="50" charset="0"/>
                <a:sym typeface="Symbol" panose="05050102010706020507" pitchFamily="18" charset="2"/>
              </a:rPr>
              <a:t> şi 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>
                <a:latin typeface="UT Sans" panose="00000500000000000000" pitchFamily="50" charset="0"/>
              </a:rPr>
              <a:t>Dacă se ține seama că din relațiile</a:t>
            </a: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se obțne i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=(1-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</a:t>
            </a:r>
            <a:r>
              <a:rPr lang="ro-RO">
                <a:latin typeface="UT Sans" panose="00000500000000000000" pitchFamily="50" charset="0"/>
              </a:rPr>
              <a:t>)i</a:t>
            </a:r>
            <a:r>
              <a:rPr lang="ro-RO" baseline="-25000">
                <a:latin typeface="UT Sans" panose="00000500000000000000" pitchFamily="50" charset="0"/>
              </a:rPr>
              <a:t>E</a:t>
            </a:r>
            <a:r>
              <a:rPr lang="ro-RO">
                <a:latin typeface="UT Sans" panose="00000500000000000000" pitchFamily="50" charset="0"/>
              </a:rPr>
              <a:t>, atunci</a:t>
            </a: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relație din care rezultă</a:t>
            </a: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sau</a:t>
            </a:r>
            <a:br>
              <a:rPr lang="en-US">
                <a:latin typeface="UT Sans" panose="00000500000000000000" pitchFamily="50" charset="0"/>
              </a:rPr>
            </a:br>
            <a:endParaRPr lang="ro-RO" sz="28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3570DB-95B2-4FD8-9DE7-2557AF19FEDB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B35DE-AE6C-4B5D-8367-2DBE0ABE29E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33800" y="31986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246189"/>
              </p:ext>
            </p:extLst>
          </p:nvPr>
        </p:nvGraphicFramePr>
        <p:xfrm>
          <a:off x="5130800" y="1329077"/>
          <a:ext cx="1447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" name="Equation" r:id="rId3" imgW="723600" imgH="507960" progId="Equation.DSMT4">
                  <p:embed/>
                </p:oleObj>
              </mc:Choice>
              <mc:Fallback>
                <p:oleObj name="Equation" r:id="rId3" imgW="7236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0800" y="1329077"/>
                        <a:ext cx="14478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104028"/>
              </p:ext>
            </p:extLst>
          </p:nvPr>
        </p:nvGraphicFramePr>
        <p:xfrm>
          <a:off x="2679700" y="3073400"/>
          <a:ext cx="3784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" name="Equation" r:id="rId5" imgW="1892160" imgH="520560" progId="Equation.DSMT4">
                  <p:embed/>
                </p:oleObj>
              </mc:Choice>
              <mc:Fallback>
                <p:oleObj name="Equation" r:id="rId5" imgW="18921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9700" y="3073400"/>
                        <a:ext cx="37846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132839"/>
              </p:ext>
            </p:extLst>
          </p:nvPr>
        </p:nvGraphicFramePr>
        <p:xfrm>
          <a:off x="3797300" y="48006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8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7300" y="4800600"/>
                        <a:ext cx="1447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46062"/>
              </p:ext>
            </p:extLst>
          </p:nvPr>
        </p:nvGraphicFramePr>
        <p:xfrm>
          <a:off x="3962400" y="5486400"/>
          <a:ext cx="1219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" name="Equation" r:id="rId9" imgW="609480" imgH="444240" progId="Equation.DSMT4">
                  <p:embed/>
                </p:oleObj>
              </mc:Choice>
              <mc:Fallback>
                <p:oleObj name="Equation" r:id="rId9" imgW="609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62400" y="5486400"/>
                        <a:ext cx="12192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ounded Rectangle 8">
            <a:extLst>
              <a:ext uri="{FF2B5EF4-FFF2-40B4-BE49-F238E27FC236}">
                <a16:creationId xmlns:a16="http://schemas.microsoft.com/office/drawing/2014/main" id="{C035E176-5B74-4E3E-9051-703259D3D6C2}"/>
              </a:ext>
            </a:extLst>
          </p:cNvPr>
          <p:cNvSpPr/>
          <p:nvPr/>
        </p:nvSpPr>
        <p:spPr>
          <a:xfrm>
            <a:off x="5245100" y="3205405"/>
            <a:ext cx="1219200" cy="833195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B12BF87E-6DD1-42C4-801F-B6AD7CB4AB59}"/>
              </a:ext>
            </a:extLst>
          </p:cNvPr>
          <p:cNvSpPr/>
          <p:nvPr/>
        </p:nvSpPr>
        <p:spPr>
          <a:xfrm>
            <a:off x="3911600" y="5567605"/>
            <a:ext cx="1333500" cy="833195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Introducere</a:t>
            </a:r>
            <a:endParaRPr lang="en-US" sz="280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/>
              <a:t>Descoperirea tranzistorului bipolar a deschis o eră nouă în electronică</a:t>
            </a:r>
            <a:r>
              <a:rPr lang="en-US"/>
              <a:t>;</a:t>
            </a:r>
            <a:endParaRPr lang="ro-RO"/>
          </a:p>
          <a:p>
            <a:pPr eaLnBrk="1" hangingPunct="1"/>
            <a:r>
              <a:rPr lang="ro-RO"/>
              <a:t>Decembrie 1947 – prima demonstrație de amplificare a vocii realizată cu tranzistor bipolar la Bell Laboratories</a:t>
            </a:r>
            <a:r>
              <a:rPr lang="en-US"/>
              <a:t>;</a:t>
            </a:r>
            <a:endParaRPr lang="ro-RO"/>
          </a:p>
          <a:p>
            <a:pPr eaLnBrk="1" hangingPunct="1"/>
            <a:r>
              <a:rPr lang="ro-RO"/>
              <a:t>Inventatorii TB: </a:t>
            </a:r>
            <a:r>
              <a:rPr lang="ro-RO" b="1"/>
              <a:t>William Shockley</a:t>
            </a:r>
            <a:r>
              <a:rPr lang="ro-RO"/>
              <a:t>, </a:t>
            </a:r>
            <a:r>
              <a:rPr lang="ro-RO" b="1"/>
              <a:t>John Bardeen </a:t>
            </a:r>
            <a:r>
              <a:rPr lang="ro-RO"/>
              <a:t>și </a:t>
            </a:r>
            <a:r>
              <a:rPr lang="ro-RO" b="1"/>
              <a:t>Walter Brattain</a:t>
            </a:r>
            <a:r>
              <a:rPr lang="en-US"/>
              <a:t>, laurea</a:t>
            </a:r>
            <a:r>
              <a:rPr lang="ro-RO"/>
              <a:t>ți cu Premiul Nobel în 1956</a:t>
            </a:r>
            <a:r>
              <a:rPr lang="en-US"/>
              <a:t>;</a:t>
            </a:r>
            <a:endParaRPr lang="ro-RO"/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11C9EDF-6A33-46D2-9915-7F2A3A212958}" type="datetime1">
              <a:rPr lang="en-US" smtClean="0"/>
              <a:t>10/24/2019</a:t>
            </a:fld>
            <a:endParaRPr lang="en-US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727FD6-6241-441C-936F-E8BDB9FF012C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Curenții prin TB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10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b="1">
                <a:latin typeface="UT Sans" panose="00000500000000000000" pitchFamily="50" charset="0"/>
              </a:rPr>
              <a:t>Curentul de colector </a:t>
            </a:r>
            <a:r>
              <a:rPr lang="ro-RO" sz="2400">
                <a:latin typeface="UT Sans" panose="00000500000000000000" pitchFamily="50" charset="0"/>
              </a:rPr>
              <a:t> este un curent de difuzie și este controlat de tensiunea B-E:</a:t>
            </a:r>
            <a:br>
              <a:rPr lang="en-US" sz="2400">
                <a:latin typeface="UT Sans" panose="00000500000000000000" pitchFamily="50" charset="0"/>
              </a:rPr>
            </a:br>
            <a:br>
              <a:rPr lang="en-US" sz="2400">
                <a:latin typeface="UT Sans" panose="00000500000000000000" pitchFamily="50" charset="0"/>
              </a:rPr>
            </a:br>
            <a:br>
              <a:rPr lang="en-US" sz="2400">
                <a:latin typeface="UT Sans" panose="00000500000000000000" pitchFamily="50" charset="0"/>
              </a:rPr>
            </a:br>
            <a:br>
              <a:rPr lang="en-US" sz="2400">
                <a:latin typeface="UT Sans" panose="00000500000000000000" pitchFamily="50" charset="0"/>
              </a:rPr>
            </a:br>
            <a:endParaRPr lang="ro-RO" sz="2800" b="1">
              <a:latin typeface="UT Sans" panose="00000500000000000000" pitchFamily="50" charset="0"/>
            </a:endParaRPr>
          </a:p>
          <a:p>
            <a:pPr marL="0" indent="0">
              <a:buNone/>
            </a:pPr>
            <a:endParaRPr lang="ro-RO">
              <a:latin typeface="UT Sans" panose="00000500000000000000" pitchFamily="50" charset="0"/>
            </a:endParaRPr>
          </a:p>
          <a:p>
            <a:pPr marL="0" indent="0">
              <a:buNone/>
            </a:pPr>
            <a:r>
              <a:rPr lang="en-US">
                <a:latin typeface="UT Sans" panose="00000500000000000000" pitchFamily="50" charset="0"/>
              </a:rPr>
              <a:t>unde I</a:t>
            </a:r>
            <a:r>
              <a:rPr lang="en-US" baseline="-25000">
                <a:latin typeface="UT Sans" panose="00000500000000000000" pitchFamily="50" charset="0"/>
              </a:rPr>
              <a:t>S</a:t>
            </a:r>
            <a:r>
              <a:rPr lang="en-US">
                <a:latin typeface="UT Sans" panose="00000500000000000000" pitchFamily="50" charset="0"/>
              </a:rPr>
              <a:t> repre</a:t>
            </a:r>
            <a:r>
              <a:rPr lang="ro-RO">
                <a:latin typeface="UT Sans" panose="00000500000000000000" pitchFamily="50" charset="0"/>
              </a:rPr>
              <a:t>zintă</a:t>
            </a:r>
            <a:r>
              <a:rPr lang="en-US">
                <a:latin typeface="UT Sans" panose="00000500000000000000" pitchFamily="50" charset="0"/>
              </a:rPr>
              <a:t> curent</a:t>
            </a:r>
            <a:r>
              <a:rPr lang="ro-RO">
                <a:latin typeface="UT Sans" panose="00000500000000000000" pitchFamily="50" charset="0"/>
              </a:rPr>
              <a:t>ul</a:t>
            </a:r>
            <a:r>
              <a:rPr lang="en-US">
                <a:latin typeface="UT Sans" panose="00000500000000000000" pitchFamily="50" charset="0"/>
              </a:rPr>
              <a:t> de satura</a:t>
            </a:r>
            <a:r>
              <a:rPr lang="ro-RO">
                <a:latin typeface="UT Sans" panose="00000500000000000000" pitchFamily="50" charset="0"/>
              </a:rPr>
              <a:t>ț</a:t>
            </a:r>
            <a:r>
              <a:rPr lang="en-US">
                <a:latin typeface="UT Sans" panose="00000500000000000000" pitchFamily="50" charset="0"/>
              </a:rPr>
              <a:t>ie </a:t>
            </a:r>
            <a:r>
              <a:rPr lang="ro-RO">
                <a:latin typeface="UT Sans" panose="00000500000000000000" pitchFamily="50" charset="0"/>
              </a:rPr>
              <a:t>invers al</a:t>
            </a:r>
            <a:r>
              <a:rPr lang="en-US">
                <a:latin typeface="UT Sans" panose="00000500000000000000" pitchFamily="50" charset="0"/>
              </a:rPr>
              <a:t> jonc</a:t>
            </a:r>
            <a:r>
              <a:rPr lang="ro-RO">
                <a:latin typeface="UT Sans" panose="00000500000000000000" pitchFamily="50" charset="0"/>
              </a:rPr>
              <a:t>ț</a:t>
            </a:r>
            <a:r>
              <a:rPr lang="en-US">
                <a:latin typeface="UT Sans" panose="00000500000000000000" pitchFamily="50" charset="0"/>
              </a:rPr>
              <a:t>iunii B-E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8EEB507-DB21-4EB2-8269-F9A459ED247F}" type="datetime1">
              <a:rPr lang="en-US" smtClean="0"/>
              <a:t>10/24/2019</a:t>
            </a:fld>
            <a:endParaRPr 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BB9E22B-DAC7-46BB-BF86-CC26EFE199E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743395-7213-4259-BB5D-7305CD7AA5F6}"/>
              </a:ext>
            </a:extLst>
          </p:cNvPr>
          <p:cNvGrpSpPr/>
          <p:nvPr/>
        </p:nvGrpSpPr>
        <p:grpSpPr>
          <a:xfrm>
            <a:off x="3528020" y="2667000"/>
            <a:ext cx="2087960" cy="1257120"/>
            <a:chOff x="3779440" y="2667000"/>
            <a:chExt cx="2087960" cy="1257120"/>
          </a:xfrm>
        </p:grpSpPr>
        <p:graphicFrame>
          <p:nvGraphicFramePr>
            <p:cNvPr id="102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1480579"/>
                </p:ext>
              </p:extLst>
            </p:nvPr>
          </p:nvGraphicFramePr>
          <p:xfrm>
            <a:off x="3963360" y="2667000"/>
            <a:ext cx="1904040" cy="1257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2" name="Equation" r:id="rId3" imgW="634680" imgH="419040" progId="Equation.DSMT4">
                    <p:embed/>
                  </p:oleObj>
                </mc:Choice>
                <mc:Fallback>
                  <p:oleObj name="Equation" r:id="rId3" imgW="634680" imgH="419040" progId="Equation.DSMT4">
                    <p:embed/>
                    <p:pic>
                      <p:nvPicPr>
                        <p:cNvPr id="102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3360" y="2667000"/>
                          <a:ext cx="1904040" cy="1257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ounded Rectangle 2"/>
            <p:cNvSpPr/>
            <p:nvPr/>
          </p:nvSpPr>
          <p:spPr>
            <a:xfrm>
              <a:off x="3779440" y="2781300"/>
              <a:ext cx="2087960" cy="114282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666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Tipuri de conexiuni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UT Sans" panose="00000500000000000000" pitchFamily="50" charset="0"/>
              </a:rPr>
              <a:t>TB fiind un dispozitiv cu 3 terminale iar circuitele </a:t>
            </a:r>
            <a:r>
              <a:rPr lang="ro-RO" sz="2400">
                <a:latin typeface="UT Sans" panose="00000500000000000000" pitchFamily="50" charset="0"/>
              </a:rPr>
              <a:t>î</a:t>
            </a:r>
            <a:r>
              <a:rPr lang="en-US" sz="2400">
                <a:latin typeface="UT Sans" panose="00000500000000000000" pitchFamily="50" charset="0"/>
              </a:rPr>
              <a:t>n care se conecteaz</a:t>
            </a:r>
            <a:r>
              <a:rPr lang="ro-RO" sz="2400">
                <a:latin typeface="UT Sans" panose="00000500000000000000" pitchFamily="50" charset="0"/>
              </a:rPr>
              <a:t>ă</a:t>
            </a:r>
            <a:r>
              <a:rPr lang="en-US" sz="2400">
                <a:latin typeface="UT Sans" panose="00000500000000000000" pitchFamily="50" charset="0"/>
              </a:rPr>
              <a:t> av</a:t>
            </a:r>
            <a:r>
              <a:rPr lang="ro-RO" sz="2400">
                <a:latin typeface="UT Sans" panose="00000500000000000000" pitchFamily="50" charset="0"/>
              </a:rPr>
              <a:t>â</a:t>
            </a:r>
            <a:r>
              <a:rPr lang="en-US" sz="2400">
                <a:latin typeface="UT Sans" panose="00000500000000000000" pitchFamily="50" charset="0"/>
              </a:rPr>
              <a:t>nd 4 terminale (2 de intrare, respectiv 2 de ie</a:t>
            </a:r>
            <a:r>
              <a:rPr lang="ro-RO" sz="2400">
                <a:latin typeface="UT Sans" panose="00000500000000000000" pitchFamily="50" charset="0"/>
              </a:rPr>
              <a:t>ş</a:t>
            </a:r>
            <a:r>
              <a:rPr lang="en-US" sz="2400">
                <a:latin typeface="UT Sans" panose="00000500000000000000" pitchFamily="50" charset="0"/>
              </a:rPr>
              <a:t>ire), un terminal al TB trebuie s</a:t>
            </a:r>
            <a:r>
              <a:rPr lang="ro-RO" sz="2400">
                <a:latin typeface="UT Sans" panose="00000500000000000000" pitchFamily="50" charset="0"/>
              </a:rPr>
              <a:t>ă</a:t>
            </a:r>
            <a:r>
              <a:rPr lang="en-US" sz="2400">
                <a:latin typeface="UT Sans" panose="00000500000000000000" pitchFamily="50" charset="0"/>
              </a:rPr>
              <a:t> fie comun at</a:t>
            </a:r>
            <a:r>
              <a:rPr lang="ro-RO" sz="2400">
                <a:latin typeface="UT Sans" panose="00000500000000000000" pitchFamily="50" charset="0"/>
              </a:rPr>
              <a:t>â</a:t>
            </a:r>
            <a:r>
              <a:rPr lang="en-US" sz="2400">
                <a:latin typeface="UT Sans" panose="00000500000000000000" pitchFamily="50" charset="0"/>
              </a:rPr>
              <a:t>t intr</a:t>
            </a:r>
            <a:r>
              <a:rPr lang="ro-RO" sz="2400">
                <a:latin typeface="UT Sans" panose="00000500000000000000" pitchFamily="50" charset="0"/>
              </a:rPr>
              <a:t>ă</a:t>
            </a:r>
            <a:r>
              <a:rPr lang="en-US" sz="2400">
                <a:latin typeface="UT Sans" panose="00000500000000000000" pitchFamily="50" charset="0"/>
              </a:rPr>
              <a:t>rii c</a:t>
            </a:r>
            <a:r>
              <a:rPr lang="ro-RO" sz="2400">
                <a:latin typeface="UT Sans" panose="00000500000000000000" pitchFamily="50" charset="0"/>
              </a:rPr>
              <a:t>â</a:t>
            </a:r>
            <a:r>
              <a:rPr lang="en-US" sz="2400">
                <a:latin typeface="UT Sans" panose="00000500000000000000" pitchFamily="50" charset="0"/>
              </a:rPr>
              <a:t>t </a:t>
            </a:r>
            <a:r>
              <a:rPr lang="ro-RO" sz="2400">
                <a:latin typeface="UT Sans" panose="00000500000000000000" pitchFamily="50" charset="0"/>
              </a:rPr>
              <a:t>ş</a:t>
            </a:r>
            <a:r>
              <a:rPr lang="en-US" sz="2400">
                <a:latin typeface="UT Sans" panose="00000500000000000000" pitchFamily="50" charset="0"/>
              </a:rPr>
              <a:t>i ie</a:t>
            </a:r>
            <a:r>
              <a:rPr lang="ro-RO" sz="2400">
                <a:latin typeface="UT Sans" panose="00000500000000000000" pitchFamily="50" charset="0"/>
              </a:rPr>
              <a:t>ş</a:t>
            </a:r>
            <a:r>
              <a:rPr lang="en-US" sz="2400">
                <a:latin typeface="UT Sans" panose="00000500000000000000" pitchFamily="50" charset="0"/>
              </a:rPr>
              <a:t>irii.</a:t>
            </a:r>
          </a:p>
          <a:p>
            <a:pPr eaLnBrk="1" hangingPunct="1"/>
            <a:r>
              <a:rPr lang="ro-RO" sz="2400" b="1">
                <a:latin typeface="UT Sans" panose="00000500000000000000" pitchFamily="50" charset="0"/>
              </a:rPr>
              <a:t>Definiția 1</a:t>
            </a:r>
            <a:r>
              <a:rPr lang="ro-RO" sz="2400">
                <a:latin typeface="UT Sans" panose="00000500000000000000" pitchFamily="50" charset="0"/>
              </a:rPr>
              <a:t>: </a:t>
            </a:r>
            <a:r>
              <a:rPr lang="en-US" sz="2400">
                <a:latin typeface="UT Sans" panose="00000500000000000000" pitchFamily="50" charset="0"/>
              </a:rPr>
              <a:t>Terminalul comun (care, pentru analiza </a:t>
            </a:r>
            <a:r>
              <a:rPr lang="ro-RO" sz="2400">
                <a:latin typeface="UT Sans" panose="00000500000000000000" pitchFamily="50" charset="0"/>
              </a:rPr>
              <a:t>î</a:t>
            </a:r>
            <a:r>
              <a:rPr lang="en-US" sz="2400">
                <a:latin typeface="UT Sans" panose="00000500000000000000" pitchFamily="50" charset="0"/>
              </a:rPr>
              <a:t>n c.a., este legat la masa montajului) d</a:t>
            </a:r>
            <a:r>
              <a:rPr lang="ro-RO" sz="2400">
                <a:latin typeface="UT Sans" panose="00000500000000000000" pitchFamily="50" charset="0"/>
              </a:rPr>
              <a:t>ă</a:t>
            </a:r>
            <a:r>
              <a:rPr lang="en-US" sz="2400">
                <a:latin typeface="UT Sans" panose="00000500000000000000" pitchFamily="50" charset="0"/>
              </a:rPr>
              <a:t> numele conexiunii:</a:t>
            </a:r>
          </a:p>
          <a:p>
            <a:pPr lvl="1" eaLnBrk="1" hangingPunct="1"/>
            <a:r>
              <a:rPr lang="en-US" sz="2200">
                <a:solidFill>
                  <a:srgbClr val="C00000"/>
                </a:solidFill>
                <a:latin typeface="UT Sans" panose="00000500000000000000" pitchFamily="50" charset="0"/>
              </a:rPr>
              <a:t>Emitor comun</a:t>
            </a: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 -</a:t>
            </a:r>
            <a:r>
              <a:rPr lang="en-US" sz="2200">
                <a:solidFill>
                  <a:srgbClr val="C00000"/>
                </a:solidFill>
                <a:latin typeface="UT Sans" panose="00000500000000000000" pitchFamily="50" charset="0"/>
              </a:rPr>
              <a:t> EC</a:t>
            </a:r>
          </a:p>
          <a:p>
            <a:pPr lvl="1" eaLnBrk="1" hangingPunct="1"/>
            <a:r>
              <a:rPr lang="en-US" sz="2200">
                <a:solidFill>
                  <a:srgbClr val="C00000"/>
                </a:solidFill>
                <a:latin typeface="UT Sans" panose="00000500000000000000" pitchFamily="50" charset="0"/>
              </a:rPr>
              <a:t>Baz</a:t>
            </a: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ă</a:t>
            </a:r>
            <a:r>
              <a:rPr lang="en-US" sz="2200">
                <a:solidFill>
                  <a:srgbClr val="C00000"/>
                </a:solidFill>
                <a:latin typeface="UT Sans" panose="00000500000000000000" pitchFamily="50" charset="0"/>
              </a:rPr>
              <a:t> comun</a:t>
            </a: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ă</a:t>
            </a:r>
            <a:r>
              <a:rPr lang="en-US" sz="2200">
                <a:solidFill>
                  <a:srgbClr val="C00000"/>
                </a:solidFill>
                <a:latin typeface="UT Sans" panose="00000500000000000000" pitchFamily="50" charset="0"/>
              </a:rPr>
              <a:t> </a:t>
            </a: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-</a:t>
            </a:r>
            <a:r>
              <a:rPr lang="en-US" sz="2200">
                <a:solidFill>
                  <a:srgbClr val="C00000"/>
                </a:solidFill>
                <a:latin typeface="UT Sans" panose="00000500000000000000" pitchFamily="50" charset="0"/>
              </a:rPr>
              <a:t> BC</a:t>
            </a:r>
          </a:p>
          <a:p>
            <a:pPr lvl="1" eaLnBrk="1" hangingPunct="1"/>
            <a:r>
              <a:rPr lang="en-US" sz="2200">
                <a:solidFill>
                  <a:srgbClr val="C00000"/>
                </a:solidFill>
                <a:latin typeface="UT Sans" panose="00000500000000000000" pitchFamily="50" charset="0"/>
              </a:rPr>
              <a:t>Colector comun - CC</a:t>
            </a:r>
          </a:p>
        </p:txBody>
      </p:sp>
      <p:sp>
        <p:nvSpPr>
          <p:cNvPr id="38915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E99C94F-0AAD-457E-A013-8C4E6ED85290}" type="datetime1">
              <a:rPr lang="en-US" smtClean="0"/>
              <a:t>10/24/2019</a:t>
            </a:fld>
            <a:endParaRPr lang="en-US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67F8D55-FF32-463C-9152-716FCE07691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BA2B18-D3F3-49A1-AA8A-86D487AE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5095875"/>
            <a:ext cx="639127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Tipuri de conexiuni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o-RO" sz="2400">
                <a:latin typeface="UT Sans" panose="00000500000000000000" pitchFamily="50" charset="0"/>
              </a:rPr>
              <a:t>Definiție alternativă: </a:t>
            </a:r>
            <a:r>
              <a:rPr lang="ro-RO" sz="2400">
                <a:solidFill>
                  <a:srgbClr val="0070C0"/>
                </a:solidFill>
                <a:latin typeface="UT Sans" panose="00000500000000000000" pitchFamily="50" charset="0"/>
              </a:rPr>
              <a:t>terminalul nenumit dă tipul conexiunii</a:t>
            </a:r>
            <a:r>
              <a:rPr lang="ro-RO" sz="2400">
                <a:latin typeface="UT Sans" panose="00000500000000000000" pitchFamily="50" charset="0"/>
              </a:rPr>
              <a:t>.</a:t>
            </a:r>
            <a:endParaRPr lang="en-US" sz="2400">
              <a:latin typeface="UT Sans" panose="00000500000000000000" pitchFamily="50" charset="0"/>
            </a:endParaRPr>
          </a:p>
          <a:p>
            <a:pPr lvl="1" eaLnBrk="1" hangingPunct="1"/>
            <a:r>
              <a:rPr lang="en-US" sz="2400">
                <a:solidFill>
                  <a:srgbClr val="C00000"/>
                </a:solidFill>
                <a:latin typeface="UT Sans" panose="00000500000000000000" pitchFamily="50" charset="0"/>
              </a:rPr>
              <a:t>Emitor comun, EC</a:t>
            </a:r>
            <a:r>
              <a:rPr lang="ro-RO" sz="2400">
                <a:latin typeface="UT Sans" panose="00000500000000000000" pitchFamily="50" charset="0"/>
              </a:rPr>
              <a:t> – dacă semnalul se aplică în bază şi se culege din colector (EMITORUL este nenumit);</a:t>
            </a:r>
            <a:endParaRPr lang="en-US" sz="2400">
              <a:solidFill>
                <a:srgbClr val="C00000"/>
              </a:solidFill>
              <a:latin typeface="UT Sans" panose="00000500000000000000" pitchFamily="50" charset="0"/>
            </a:endParaRPr>
          </a:p>
          <a:p>
            <a:pPr lvl="1" eaLnBrk="1" hangingPunct="1"/>
            <a:r>
              <a:rPr lang="en-US" sz="2400">
                <a:solidFill>
                  <a:srgbClr val="C00000"/>
                </a:solidFill>
                <a:latin typeface="UT Sans" panose="00000500000000000000" pitchFamily="50" charset="0"/>
              </a:rPr>
              <a:t>Baza comuna – BC</a:t>
            </a:r>
            <a:r>
              <a:rPr lang="ro-RO" sz="2400">
                <a:latin typeface="UT Sans" panose="00000500000000000000" pitchFamily="50" charset="0"/>
              </a:rPr>
              <a:t> – dacă semnalul se aplică în emitor şi se culege din colector (BAZA este nenumită);</a:t>
            </a:r>
            <a:endParaRPr lang="en-US" sz="2400">
              <a:solidFill>
                <a:srgbClr val="C00000"/>
              </a:solidFill>
              <a:latin typeface="UT Sans" panose="00000500000000000000" pitchFamily="50" charset="0"/>
            </a:endParaRPr>
          </a:p>
          <a:p>
            <a:pPr lvl="1" eaLnBrk="1" hangingPunct="1"/>
            <a:r>
              <a:rPr lang="en-US" sz="2400">
                <a:solidFill>
                  <a:srgbClr val="C00000"/>
                </a:solidFill>
                <a:latin typeface="UT Sans" panose="00000500000000000000" pitchFamily="50" charset="0"/>
              </a:rPr>
              <a:t>Colector comun - CC</a:t>
            </a:r>
            <a:r>
              <a:rPr lang="ro-RO" sz="2400">
                <a:latin typeface="UT Sans" panose="00000500000000000000" pitchFamily="50" charset="0"/>
              </a:rPr>
              <a:t> – dacă semnalul se aplică în bază şi se culege din emitor (COLECTORUL este nenumit).</a:t>
            </a:r>
            <a:endParaRPr lang="en-US" sz="2400">
              <a:solidFill>
                <a:srgbClr val="C00000"/>
              </a:solidFill>
              <a:latin typeface="UT Sans" panose="00000500000000000000" pitchFamily="50" charset="0"/>
            </a:endParaRPr>
          </a:p>
        </p:txBody>
      </p:sp>
      <p:sp>
        <p:nvSpPr>
          <p:cNvPr id="38915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9B1CB24-8CD2-4FF1-AE2B-88E2AD633662}" type="datetime1">
              <a:rPr lang="en-US" smtClean="0"/>
              <a:t>10/24/2019</a:t>
            </a:fld>
            <a:endParaRPr lang="en-US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67F8D55-FF32-463C-9152-716FCE07691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A21590-4435-4068-99E1-9CF82FFC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5095875"/>
            <a:ext cx="639127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>
                <a:latin typeface="UT Sans" panose="00000500000000000000" pitchFamily="50" charset="0"/>
              </a:rPr>
              <a:t>Tipuri de conexiuni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UT Sans" panose="00000500000000000000" pitchFamily="50" charset="0"/>
              </a:rPr>
              <a:t>S</a:t>
            </a:r>
            <a:r>
              <a:rPr lang="ro-RO">
                <a:latin typeface="UT Sans" panose="00000500000000000000" pitchFamily="50" charset="0"/>
              </a:rPr>
              <a:t>cheme practice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A9827DC-1C9D-422D-9E91-D120D829F17F}" type="datetime1">
              <a:rPr lang="en-US" smtClean="0"/>
              <a:t>10/24/2019</a:t>
            </a:fld>
            <a:endParaRPr lang="en-US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FBCC596-9AFE-4424-8A4C-AFE649C0178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90600" y="5555776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UT Sans" panose="00000500000000000000" pitchFamily="50" charset="0"/>
              </a:rPr>
              <a:t>conexiune</a:t>
            </a:r>
            <a:r>
              <a:rPr lang="ro-RO">
                <a:latin typeface="UT Sans" panose="00000500000000000000" pitchFamily="50" charset="0"/>
              </a:rPr>
              <a:t>a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EC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53" y="5555776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UT Sans" panose="00000500000000000000" pitchFamily="50" charset="0"/>
              </a:rPr>
              <a:t>conexiune</a:t>
            </a:r>
            <a:r>
              <a:rPr lang="ro-RO">
                <a:latin typeface="UT Sans" panose="00000500000000000000" pitchFamily="50" charset="0"/>
              </a:rPr>
              <a:t>a BC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555577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UT Sans" panose="00000500000000000000" pitchFamily="50" charset="0"/>
              </a:rPr>
              <a:t>conexiune</a:t>
            </a:r>
            <a:r>
              <a:rPr lang="ro-RO">
                <a:latin typeface="UT Sans" panose="00000500000000000000" pitchFamily="50" charset="0"/>
              </a:rPr>
              <a:t>a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CC</a:t>
            </a:r>
            <a:endParaRPr lang="en-US">
              <a:latin typeface="UT Sans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74370-5345-4329-A00C-FDF4E1F9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2200"/>
            <a:ext cx="8886825" cy="28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50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4501-4E96-47F8-AC57-EB0BEDEA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Rela</a:t>
            </a:r>
            <a:r>
              <a:rPr lang="ro-RO" sz="3200"/>
              <a:t>ții între curenții prin TB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B2FA-234A-4D41-844E-FD1DBE35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Conexiunile EC, BC și CC, factorul de amplificare în curent fiind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r>
              <a:rPr lang="ro-RO"/>
              <a:t>Conexiunea BC, factorul de amplificare în curent fiind </a:t>
            </a:r>
            <a:r>
              <a:rPr lang="ro-RO">
                <a:sym typeface="Symbol" panose="05050102010706020507" pitchFamily="18" charset="2"/>
              </a:rPr>
              <a:t>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C49C-AC5E-4665-ADB6-A45FD08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384F7B-D274-4F2D-BDF9-79877CA6D5DC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23D94-7DB4-4766-952A-BCA8C5B5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A341-06ED-4094-90DF-BC6F4F4A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C8737E8-CE76-445E-802A-576597E3E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124420"/>
              </p:ext>
            </p:extLst>
          </p:nvPr>
        </p:nvGraphicFramePr>
        <p:xfrm>
          <a:off x="762000" y="2565480"/>
          <a:ext cx="337752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1688760" imgH="507960" progId="Equation.DSMT4">
                  <p:embed/>
                </p:oleObj>
              </mc:Choice>
              <mc:Fallback>
                <p:oleObj name="Equation" r:id="rId3" imgW="16887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565480"/>
                        <a:ext cx="3377520" cy="101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F49D469-58AC-4AD1-904D-C927F145C6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893710"/>
              </p:ext>
            </p:extLst>
          </p:nvPr>
        </p:nvGraphicFramePr>
        <p:xfrm>
          <a:off x="762000" y="4241800"/>
          <a:ext cx="2971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5" imgW="1485720" imgH="507960" progId="Equation.DSMT4">
                  <p:embed/>
                </p:oleObj>
              </mc:Choice>
              <mc:Fallback>
                <p:oleObj name="Equation" r:id="rId5" imgW="1485720" imgH="5079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C8737E8-CE76-445E-802A-576597E3E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4241800"/>
                        <a:ext cx="29718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669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Scheme echivalente de c.a.</a:t>
            </a:r>
            <a:endParaRPr lang="en-US" sz="4800">
              <a:latin typeface="UT Sans" panose="00000500000000000000" pitchFamily="50" charset="0"/>
            </a:endParaRP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Pe schemele echivalente de c.a. se ține seama de următoarele aspecte:</a:t>
            </a:r>
            <a:endParaRPr lang="en-US">
              <a:latin typeface="UT Sans" panose="00000500000000000000" pitchFamily="50" charset="0"/>
            </a:endParaRPr>
          </a:p>
          <a:p>
            <a:pPr marL="849313" lvl="1" indent="-457200" eaLnBrk="1" hangingPunct="1">
              <a:buFont typeface="Lucida Sans Unicode" pitchFamily="34" charset="0"/>
              <a:buAutoNum type="arabicPeriod"/>
            </a:pPr>
            <a:r>
              <a:rPr lang="en-US">
                <a:latin typeface="UT Sans" panose="00000500000000000000" pitchFamily="50" charset="0"/>
              </a:rPr>
              <a:t>Condensatoarele din circuit se </a:t>
            </a:r>
            <a:r>
              <a:rPr lang="ro-RO">
                <a:latin typeface="UT Sans" panose="00000500000000000000" pitchFamily="50" charset="0"/>
              </a:rPr>
              <a:t>î</a:t>
            </a:r>
            <a:r>
              <a:rPr lang="en-US">
                <a:latin typeface="UT Sans" panose="00000500000000000000" pitchFamily="50" charset="0"/>
              </a:rPr>
              <a:t>nlocuiesc cu scurtcircuit (dac</a:t>
            </a:r>
            <a:r>
              <a:rPr lang="ro-RO">
                <a:latin typeface="UT Sans" panose="00000500000000000000" pitchFamily="50" charset="0"/>
              </a:rPr>
              <a:t>ă</a:t>
            </a:r>
            <a:r>
              <a:rPr lang="en-US">
                <a:latin typeface="UT Sans" panose="00000500000000000000" pitchFamily="50" charset="0"/>
              </a:rPr>
              <a:t> nu se precizeaz</a:t>
            </a:r>
            <a:r>
              <a:rPr lang="ro-RO">
                <a:latin typeface="UT Sans" panose="00000500000000000000" pitchFamily="50" charset="0"/>
              </a:rPr>
              <a:t>ă</a:t>
            </a:r>
            <a:r>
              <a:rPr lang="en-US">
                <a:latin typeface="UT Sans" panose="00000500000000000000" pitchFamily="50" charset="0"/>
              </a:rPr>
              <a:t> altfel);</a:t>
            </a:r>
          </a:p>
          <a:p>
            <a:pPr marL="849313" lvl="1" indent="-457200" eaLnBrk="1" hangingPunct="1">
              <a:buFont typeface="Lucida Sans Unicode" pitchFamily="34" charset="0"/>
              <a:buAutoNum type="arabicPeriod"/>
            </a:pPr>
            <a:r>
              <a:rPr lang="en-US">
                <a:latin typeface="UT Sans" panose="00000500000000000000" pitchFamily="50" charset="0"/>
              </a:rPr>
              <a:t>Bateria de alimentare de c.c. se </a:t>
            </a:r>
            <a:r>
              <a:rPr lang="ro-RO">
                <a:latin typeface="UT Sans" panose="00000500000000000000" pitchFamily="50" charset="0"/>
              </a:rPr>
              <a:t>pasivizează. Dacă sursa de c.c. este ideală, </a:t>
            </a:r>
            <a:r>
              <a:rPr lang="en-US">
                <a:latin typeface="UT Sans" panose="00000500000000000000" pitchFamily="50" charset="0"/>
              </a:rPr>
              <a:t>bateria de c.c se </a:t>
            </a:r>
            <a:r>
              <a:rPr lang="ro-RO">
                <a:latin typeface="UT Sans" panose="00000500000000000000" pitchFamily="50" charset="0"/>
              </a:rPr>
              <a:t>î</a:t>
            </a:r>
            <a:r>
              <a:rPr lang="en-US">
                <a:latin typeface="UT Sans" panose="00000500000000000000" pitchFamily="50" charset="0"/>
              </a:rPr>
              <a:t>nlocuie</a:t>
            </a:r>
            <a:r>
              <a:rPr lang="ro-RO">
                <a:latin typeface="UT Sans" panose="00000500000000000000" pitchFamily="50" charset="0"/>
              </a:rPr>
              <a:t>ş</a:t>
            </a:r>
            <a:r>
              <a:rPr lang="en-US">
                <a:latin typeface="UT Sans" panose="00000500000000000000" pitchFamily="50" charset="0"/>
              </a:rPr>
              <a:t>te cu scurtcircuit.</a:t>
            </a:r>
          </a:p>
        </p:txBody>
      </p:sp>
      <p:sp>
        <p:nvSpPr>
          <p:cNvPr id="26627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B9E02CF-324A-4662-AA00-53F7C412F096}" type="datetime1">
              <a:rPr lang="en-US" smtClean="0"/>
              <a:t>10/24/2019</a:t>
            </a:fld>
            <a:endParaRPr lang="en-US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520D37B-8F6C-4052-AECA-A03CB5AAAFA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645917-7C8E-4056-877B-91E9330F0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4533900"/>
            <a:ext cx="88487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75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Scheme echivalente de c.a.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en-US" sz="2800" u="sng">
              <a:latin typeface="UT Sans" panose="00000500000000000000" pitchFamily="50" charset="0"/>
            </a:endParaRPr>
          </a:p>
          <a:p>
            <a:pPr algn="ctr" eaLnBrk="1" hangingPunct="1">
              <a:buFont typeface="Wingdings 3" pitchFamily="18" charset="2"/>
              <a:buNone/>
            </a:pPr>
            <a:r>
              <a:rPr lang="en-US" sz="2800">
                <a:latin typeface="UT Sans Bold" panose="00000500000000000000" pitchFamily="50" charset="0"/>
              </a:rPr>
              <a:t>Conexiunea </a:t>
            </a:r>
            <a:r>
              <a:rPr lang="ro-RO" sz="2800">
                <a:latin typeface="UT Sans Bold" panose="00000500000000000000" pitchFamily="50" charset="0"/>
              </a:rPr>
              <a:t>EC</a:t>
            </a:r>
            <a:endParaRPr lang="en-US">
              <a:latin typeface="UT Sans Bold" panose="00000500000000000000" pitchFamily="50" charset="0"/>
            </a:endParaRPr>
          </a:p>
        </p:txBody>
      </p:sp>
      <p:sp>
        <p:nvSpPr>
          <p:cNvPr id="27651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1F3E3A1-BC16-4DC0-B30B-82917D46B1AC}" type="datetime1">
              <a:rPr lang="en-US" smtClean="0"/>
              <a:t>10/24/2019</a:t>
            </a:fld>
            <a:endParaRPr lang="en-US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8B0F085-887C-4CF3-87DC-8A126B2EA7A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13E1E-8545-4641-A862-26C7A817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895600"/>
            <a:ext cx="8191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22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Scheme echivalente de c.a.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en-US" sz="2800" u="sng"/>
          </a:p>
          <a:p>
            <a:pPr algn="ctr" eaLnBrk="1" hangingPunct="1">
              <a:buFont typeface="Wingdings 3" pitchFamily="18" charset="2"/>
              <a:buNone/>
            </a:pPr>
            <a:r>
              <a:rPr lang="en-US" sz="2800">
                <a:latin typeface="UT Sans Bold" panose="00000500000000000000" pitchFamily="50" charset="0"/>
              </a:rPr>
              <a:t>Conexiunea B</a:t>
            </a:r>
            <a:r>
              <a:rPr lang="ro-RO" sz="2800">
                <a:latin typeface="UT Sans Bold" panose="00000500000000000000" pitchFamily="50" charset="0"/>
              </a:rPr>
              <a:t>C</a:t>
            </a:r>
            <a:endParaRPr lang="en-US">
              <a:latin typeface="UT Sans Bold" panose="00000500000000000000" pitchFamily="50" charset="0"/>
            </a:endParaRPr>
          </a:p>
        </p:txBody>
      </p:sp>
      <p:sp>
        <p:nvSpPr>
          <p:cNvPr id="28675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8760008-D715-49C2-8408-6E28A355A012}" type="datetime1">
              <a:rPr lang="en-US" smtClean="0"/>
              <a:t>10/24/2019</a:t>
            </a:fld>
            <a:endParaRPr lang="en-US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C8A83D3-D829-4EED-861C-7EAD36A7065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2C052D-003F-45FF-807D-C8669A16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057525"/>
            <a:ext cx="79629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0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Scheme echivalente de c.a.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800"/>
              <a:t> </a:t>
            </a:r>
          </a:p>
          <a:p>
            <a:pPr algn="ctr" eaLnBrk="1" hangingPunct="1">
              <a:buFont typeface="Wingdings 3" pitchFamily="18" charset="2"/>
              <a:buNone/>
            </a:pPr>
            <a:r>
              <a:rPr lang="en-US" sz="2800">
                <a:latin typeface="UT Sans Bold" panose="00000500000000000000" pitchFamily="50" charset="0"/>
              </a:rPr>
              <a:t>Conexiunea C</a:t>
            </a:r>
            <a:r>
              <a:rPr lang="ro-RO" sz="2800">
                <a:latin typeface="UT Sans Bold" panose="00000500000000000000" pitchFamily="50" charset="0"/>
              </a:rPr>
              <a:t>C</a:t>
            </a:r>
            <a:endParaRPr lang="en-US">
              <a:latin typeface="UT Sans Bold" panose="00000500000000000000" pitchFamily="50" charset="0"/>
            </a:endParaRPr>
          </a:p>
        </p:txBody>
      </p:sp>
      <p:sp>
        <p:nvSpPr>
          <p:cNvPr id="29699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ED60D18-FFAA-41E1-849C-E3754B0991FE}" type="datetime1">
              <a:rPr lang="en-US" smtClean="0"/>
              <a:t>10/24/2019</a:t>
            </a:fld>
            <a:endParaRPr lang="en-US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5A73AE-B566-4E58-B9F6-2DF111DE306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4A89CF-0DFF-4DB2-9548-270CC836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971800"/>
            <a:ext cx="74866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54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Observații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Deoarece curentul de colector depinde de tensiunea bază-emitor, 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i</a:t>
            </a:r>
            <a:r>
              <a:rPr lang="ro-RO" baseline="-25000">
                <a:solidFill>
                  <a:srgbClr val="0070C0"/>
                </a:solidFill>
                <a:latin typeface="UT Sans Bold" panose="00000500000000000000" pitchFamily="50" charset="0"/>
              </a:rPr>
              <a:t>C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=I</a:t>
            </a:r>
            <a:r>
              <a:rPr lang="ro-RO" baseline="-25000">
                <a:solidFill>
                  <a:srgbClr val="0070C0"/>
                </a:solidFill>
                <a:latin typeface="UT Sans Bold" panose="00000500000000000000" pitchFamily="50" charset="0"/>
              </a:rPr>
              <a:t>s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e</a:t>
            </a:r>
            <a:r>
              <a:rPr lang="ro-RO" baseline="30000">
                <a:solidFill>
                  <a:srgbClr val="0070C0"/>
                </a:solidFill>
                <a:latin typeface="UT Sans Bold" panose="00000500000000000000" pitchFamily="50" charset="0"/>
              </a:rPr>
              <a:t>(uBE/UT)</a:t>
            </a:r>
            <a:r>
              <a:rPr lang="ro-RO">
                <a:latin typeface="UT Sans" panose="00000500000000000000" pitchFamily="50" charset="0"/>
              </a:rPr>
              <a:t>, </a:t>
            </a:r>
            <a:r>
              <a:rPr lang="ro-RO">
                <a:solidFill>
                  <a:srgbClr val="FF0000"/>
                </a:solidFill>
                <a:latin typeface="UT Sans Bold" panose="00000500000000000000" pitchFamily="50" charset="0"/>
              </a:rPr>
              <a:t>INTRAREA</a:t>
            </a:r>
            <a:r>
              <a:rPr lang="ro-RO">
                <a:latin typeface="UT Sans" panose="00000500000000000000" pitchFamily="50" charset="0"/>
              </a:rPr>
              <a:t> în TB nu se poate face decât pe </a:t>
            </a:r>
            <a:r>
              <a:rPr lang="ro-RO">
                <a:solidFill>
                  <a:srgbClr val="FF0000"/>
                </a:solidFill>
                <a:latin typeface="UT Sans Bold" panose="00000500000000000000" pitchFamily="50" charset="0"/>
              </a:rPr>
              <a:t>BAZĂ</a:t>
            </a:r>
            <a:r>
              <a:rPr lang="ro-RO">
                <a:latin typeface="UT Sans" panose="00000500000000000000" pitchFamily="50" charset="0"/>
              </a:rPr>
              <a:t> sau pe </a:t>
            </a:r>
            <a:r>
              <a:rPr lang="ro-RO">
                <a:solidFill>
                  <a:srgbClr val="FF0000"/>
                </a:solidFill>
                <a:latin typeface="UT Sans Bold" panose="00000500000000000000" pitchFamily="50" charset="0"/>
              </a:rPr>
              <a:t>EMITOR</a:t>
            </a:r>
            <a:r>
              <a:rPr lang="ro-RO">
                <a:latin typeface="UT Sans" panose="00000500000000000000" pitchFamily="50" charset="0"/>
              </a:rPr>
              <a:t>, niciodată pe colector!</a:t>
            </a:r>
          </a:p>
          <a:p>
            <a:r>
              <a:rPr lang="ro-RO">
                <a:solidFill>
                  <a:srgbClr val="00B050"/>
                </a:solidFill>
                <a:latin typeface="UT Sans Bold" panose="00000500000000000000" pitchFamily="50" charset="0"/>
              </a:rPr>
              <a:t>IEŞIREA</a:t>
            </a:r>
            <a:r>
              <a:rPr lang="ro-RO">
                <a:latin typeface="UT Sans" panose="00000500000000000000" pitchFamily="50" charset="0"/>
              </a:rPr>
              <a:t> din TB nu se poate face decât pe </a:t>
            </a:r>
            <a:r>
              <a:rPr lang="ro-RO">
                <a:solidFill>
                  <a:srgbClr val="00B050"/>
                </a:solidFill>
                <a:latin typeface="UT Sans Bold" panose="00000500000000000000" pitchFamily="50" charset="0"/>
              </a:rPr>
              <a:t>COLECTOR</a:t>
            </a:r>
            <a:r>
              <a:rPr lang="ro-RO">
                <a:latin typeface="UT Sans" panose="00000500000000000000" pitchFamily="50" charset="0"/>
              </a:rPr>
              <a:t> sau pe </a:t>
            </a:r>
            <a:r>
              <a:rPr lang="ro-RO">
                <a:solidFill>
                  <a:srgbClr val="00B050"/>
                </a:solidFill>
                <a:latin typeface="UT Sans Bold" panose="00000500000000000000" pitchFamily="50" charset="0"/>
              </a:rPr>
              <a:t>EMITOR</a:t>
            </a:r>
            <a:r>
              <a:rPr lang="ro-RO">
                <a:latin typeface="UT Sans" panose="00000500000000000000" pitchFamily="50" charset="0"/>
              </a:rPr>
              <a:t>, niciodată pe bază!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9699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DC7AE11-5020-4C19-80A5-02731D45380A}" type="datetime1">
              <a:rPr lang="en-US" smtClean="0"/>
              <a:t>10/24/2019</a:t>
            </a:fld>
            <a:endParaRPr lang="en-US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5A73AE-B566-4E58-B9F6-2DF111DE306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97AECF-6036-4A09-BBD1-4933190F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31" y="3703083"/>
            <a:ext cx="3843338" cy="28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0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>
                <a:latin typeface="UT Sans" panose="00000500000000000000" pitchFamily="50" charset="0"/>
              </a:rPr>
              <a:t>Introducere</a:t>
            </a:r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Inventatorii TB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1E8687-5733-42DB-951F-C2F1360DE16A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A69BB-504D-4ED7-9AB3-BD4676A3D74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35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49487"/>
            <a:ext cx="518160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8275" y="1260475"/>
            <a:ext cx="808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TextBox 8"/>
          <p:cNvSpPr txBox="1">
            <a:spLocks noChangeArrowheads="1"/>
          </p:cNvSpPr>
          <p:nvPr/>
        </p:nvSpPr>
        <p:spPr bwMode="auto">
          <a:xfrm>
            <a:off x="7162800" y="2479675"/>
            <a:ext cx="1981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1400">
                <a:latin typeface="UT Sans" panose="00000500000000000000" pitchFamily="50" charset="0"/>
              </a:rPr>
              <a:t>John Bardeen</a:t>
            </a:r>
          </a:p>
          <a:p>
            <a:pPr algn="ctr"/>
            <a:r>
              <a:rPr lang="ro-RO" sz="1200">
                <a:latin typeface="UT Sans" panose="00000500000000000000" pitchFamily="50" charset="0"/>
              </a:rPr>
              <a:t>23.05.1908-30.01.1991</a:t>
            </a:r>
            <a:endParaRPr lang="en-US" sz="1200">
              <a:latin typeface="UT Sans" panose="00000500000000000000" pitchFamily="50" charset="0"/>
            </a:endParaRPr>
          </a:p>
        </p:txBody>
      </p:sp>
      <p:pic>
        <p:nvPicPr>
          <p:cNvPr id="2356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3089275"/>
            <a:ext cx="8763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TextBox 10"/>
          <p:cNvSpPr txBox="1">
            <a:spLocks noChangeArrowheads="1"/>
          </p:cNvSpPr>
          <p:nvPr/>
        </p:nvSpPr>
        <p:spPr bwMode="auto">
          <a:xfrm>
            <a:off x="7162800" y="4308475"/>
            <a:ext cx="1981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UT Sans" panose="00000500000000000000" pitchFamily="50" charset="0"/>
              </a:rPr>
              <a:t>Walter Houser Brattain</a:t>
            </a:r>
          </a:p>
          <a:p>
            <a:pPr algn="ctr"/>
            <a:r>
              <a:rPr lang="ro-RO" sz="1200">
                <a:latin typeface="UT Sans" panose="00000500000000000000" pitchFamily="50" charset="0"/>
              </a:rPr>
              <a:t>10.02.1902-13.10.1987</a:t>
            </a:r>
            <a:endParaRPr lang="en-US" sz="1200">
              <a:latin typeface="UT Sans" panose="00000500000000000000" pitchFamily="50" charset="0"/>
            </a:endParaRPr>
          </a:p>
        </p:txBody>
      </p:sp>
      <p:pic>
        <p:nvPicPr>
          <p:cNvPr id="2356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34300" y="5070475"/>
            <a:ext cx="91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5" name="TextBox 13"/>
          <p:cNvSpPr txBox="1">
            <a:spLocks noChangeArrowheads="1"/>
          </p:cNvSpPr>
          <p:nvPr/>
        </p:nvSpPr>
        <p:spPr bwMode="auto">
          <a:xfrm>
            <a:off x="6781800" y="6213475"/>
            <a:ext cx="2362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UT Sans" panose="00000500000000000000" pitchFamily="50" charset="0"/>
              </a:rPr>
              <a:t>William Bradford Shockley</a:t>
            </a:r>
            <a:endParaRPr lang="ro-RO" sz="1400">
              <a:latin typeface="UT Sans" panose="00000500000000000000" pitchFamily="50" charset="0"/>
            </a:endParaRPr>
          </a:p>
          <a:p>
            <a:pPr algn="ctr"/>
            <a:r>
              <a:rPr lang="ro-RO" sz="1200">
                <a:latin typeface="UT Sans" panose="00000500000000000000" pitchFamily="50" charset="0"/>
              </a:rPr>
              <a:t>13.02.1910-12.08.1989</a:t>
            </a:r>
            <a:endParaRPr lang="en-US" sz="1200">
              <a:latin typeface="UT Sans" panose="00000500000000000000" pitchFamily="50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Moduri de lucru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o-RO" sz="2800">
                <a:latin typeface="UT Sans" panose="00000500000000000000" pitchFamily="50" charset="0"/>
              </a:rPr>
              <a:t>TB poate fi polarizat în unul din cele 3 moduri de lucru: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ro-RO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 Sans" panose="00000500000000000000" pitchFamily="50" charset="0"/>
              </a:rPr>
              <a:t> Blocare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ro-RO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 Sans" panose="00000500000000000000" pitchFamily="50" charset="0"/>
              </a:rPr>
              <a:t> Regiunea activă normală</a:t>
            </a:r>
            <a:r>
              <a:rPr lang="en-US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 Sans" panose="00000500000000000000" pitchFamily="50" charset="0"/>
              </a:rPr>
              <a:t> (RAN)</a:t>
            </a:r>
            <a:endParaRPr lang="ro-RO" sz="2800" b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ro-RO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 Sans" panose="00000500000000000000" pitchFamily="50" charset="0"/>
              </a:rPr>
              <a:t> Saturație</a:t>
            </a:r>
            <a:endParaRPr lang="en-US" sz="2800" b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T Sans" panose="00000500000000000000" pitchFamily="50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6A4CB3B-DB8E-4E44-ADD8-215DA2E510F8}" type="datetime1">
              <a:rPr lang="en-US" smtClean="0"/>
              <a:t>10/24/2019</a:t>
            </a:fld>
            <a:endParaRPr lang="en-US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176268F-BAC0-4015-BD63-40113503AAC4}" type="slidenum">
              <a:rPr lang="en-US"/>
              <a:pPr>
                <a:defRPr/>
              </a:pPr>
              <a:t>40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13FB2-61B1-4ED0-B5F6-E899F32D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012" y="3200400"/>
            <a:ext cx="2965588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Moduri de lucru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b="1">
              <a:solidFill>
                <a:srgbClr val="C00000"/>
              </a:solidFill>
              <a:latin typeface="UT Sans" panose="00000500000000000000" pitchFamily="50" charset="0"/>
            </a:endParaRPr>
          </a:p>
          <a:p>
            <a:endParaRPr lang="ro-RO" b="1">
              <a:solidFill>
                <a:srgbClr val="C00000"/>
              </a:solidFill>
              <a:latin typeface="UT Sans" panose="00000500000000000000" pitchFamily="50" charset="0"/>
            </a:endParaRPr>
          </a:p>
          <a:p>
            <a:endParaRPr lang="ro-RO" b="1">
              <a:solidFill>
                <a:srgbClr val="C00000"/>
              </a:solidFill>
              <a:latin typeface="UT Sans" panose="00000500000000000000" pitchFamily="50" charset="0"/>
            </a:endParaRPr>
          </a:p>
          <a:p>
            <a:endParaRPr lang="ro-RO" b="1">
              <a:solidFill>
                <a:srgbClr val="C00000"/>
              </a:solidFill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Î</a:t>
            </a:r>
            <a:r>
              <a:rPr lang="en-US">
                <a:latin typeface="UT Sans" panose="00000500000000000000" pitchFamily="50" charset="0"/>
              </a:rPr>
              <a:t>n </a:t>
            </a:r>
            <a:r>
              <a:rPr lang="en-US" b="1">
                <a:solidFill>
                  <a:srgbClr val="C00000"/>
                </a:solidFill>
                <a:latin typeface="UT Sans" panose="00000500000000000000" pitchFamily="50" charset="0"/>
              </a:rPr>
              <a:t>blocare</a:t>
            </a:r>
            <a:r>
              <a:rPr lang="ro-RO" b="1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dacă U</a:t>
            </a:r>
            <a:r>
              <a:rPr lang="ro-RO" baseline="-25000">
                <a:latin typeface="UT Sans" panose="00000500000000000000" pitchFamily="50" charset="0"/>
              </a:rPr>
              <a:t>BE</a:t>
            </a:r>
            <a:r>
              <a:rPr lang="ro-RO">
                <a:latin typeface="UT Sans" panose="00000500000000000000" pitchFamily="50" charset="0"/>
                <a:sym typeface="Symbol" pitchFamily="18" charset="2"/>
              </a:rPr>
              <a:t>0, nu se injectează </a:t>
            </a:r>
            <a:br>
              <a:rPr lang="ro-RO">
                <a:latin typeface="UT Sans" panose="00000500000000000000" pitchFamily="50" charset="0"/>
                <a:sym typeface="Symbol" pitchFamily="18" charset="2"/>
              </a:rPr>
            </a:br>
            <a:r>
              <a:rPr lang="ro-RO">
                <a:latin typeface="UT Sans" panose="00000500000000000000" pitchFamily="50" charset="0"/>
                <a:sym typeface="Symbol" pitchFamily="18" charset="2"/>
              </a:rPr>
              <a:t>electroni din emitor în bază.</a:t>
            </a:r>
            <a:br>
              <a:rPr lang="ro-RO">
                <a:latin typeface="UT Sans" panose="00000500000000000000" pitchFamily="50" charset="0"/>
                <a:sym typeface="Symbol" pitchFamily="18" charset="2"/>
              </a:rPr>
            </a:br>
            <a:r>
              <a:rPr lang="ro-RO">
                <a:latin typeface="UT Sans" panose="00000500000000000000" pitchFamily="50" charset="0"/>
                <a:sym typeface="Symbol" pitchFamily="18" charset="2"/>
              </a:rPr>
              <a:t>Joncțiunea B-C este și ea polarizată </a:t>
            </a:r>
            <a:br>
              <a:rPr lang="ro-RO">
                <a:latin typeface="UT Sans" panose="00000500000000000000" pitchFamily="50" charset="0"/>
                <a:sym typeface="Symbol" pitchFamily="18" charset="2"/>
              </a:rPr>
            </a:br>
            <a:r>
              <a:rPr lang="ro-RO">
                <a:latin typeface="UT Sans" panose="00000500000000000000" pitchFamily="50" charset="0"/>
                <a:sym typeface="Symbol" pitchFamily="18" charset="2"/>
              </a:rPr>
              <a:t>invers, astfel încât atât curentul de </a:t>
            </a:r>
            <a:br>
              <a:rPr lang="ro-RO">
                <a:latin typeface="UT Sans" panose="00000500000000000000" pitchFamily="50" charset="0"/>
                <a:sym typeface="Symbol" pitchFamily="18" charset="2"/>
              </a:rPr>
            </a:br>
            <a:r>
              <a:rPr lang="ro-RO">
                <a:latin typeface="UT Sans" panose="00000500000000000000" pitchFamily="50" charset="0"/>
                <a:sym typeface="Symbol" pitchFamily="18" charset="2"/>
              </a:rPr>
              <a:t>colector cât și cel de emitor vor fi egali </a:t>
            </a:r>
            <a:br>
              <a:rPr lang="ro-RO">
                <a:latin typeface="UT Sans" panose="00000500000000000000" pitchFamily="50" charset="0"/>
                <a:sym typeface="Symbol" pitchFamily="18" charset="2"/>
              </a:rPr>
            </a:br>
            <a:r>
              <a:rPr lang="ro-RO">
                <a:latin typeface="UT Sans" panose="00000500000000000000" pitchFamily="50" charset="0"/>
                <a:sym typeface="Symbol" pitchFamily="18" charset="2"/>
              </a:rPr>
              <a:t>cu zero.</a:t>
            </a:r>
            <a:endParaRPr lang="en-US" b="1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8A1F64-B700-416F-9DD4-59BA5539972A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020644"/>
              </p:ext>
            </p:extLst>
          </p:nvPr>
        </p:nvGraphicFramePr>
        <p:xfrm>
          <a:off x="457200" y="1548882"/>
          <a:ext cx="822960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UT Sans" panose="00000500000000000000" pitchFamily="50" charset="0"/>
                        </a:rPr>
                        <a:t>BLOCARE</a:t>
                      </a:r>
                      <a:endParaRPr 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UT Sans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UT Sans" panose="00000500000000000000" pitchFamily="50" charset="0"/>
                        </a:rPr>
                        <a:t>RAN</a:t>
                      </a:r>
                      <a:endParaRPr 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UT Sans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UT Sans" panose="00000500000000000000" pitchFamily="50" charset="0"/>
                        </a:rPr>
                        <a:t>SATURAȚIE</a:t>
                      </a:r>
                      <a:endParaRPr 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UT Sans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800" b="1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U</a:t>
                      </a:r>
                      <a:r>
                        <a:rPr lang="en-US" sz="2800" b="1" baseline="-25000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BE</a:t>
                      </a:r>
                      <a:r>
                        <a:rPr lang="en-US" sz="2800" b="1">
                          <a:solidFill>
                            <a:srgbClr val="002060"/>
                          </a:solidFill>
                          <a:latin typeface="UT Sans" panose="00000500000000000000" pitchFamily="50" charset="0"/>
                          <a:sym typeface="Symbol"/>
                        </a:rPr>
                        <a:t>0</a:t>
                      </a:r>
                      <a:endParaRPr lang="en-US" sz="2800" b="1">
                        <a:solidFill>
                          <a:srgbClr val="002060"/>
                        </a:solidFill>
                        <a:latin typeface="UT Sans" panose="00000500000000000000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U</a:t>
                      </a:r>
                      <a:r>
                        <a:rPr lang="en-US" sz="2800" b="1" baseline="-25000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BE</a:t>
                      </a:r>
                      <a:r>
                        <a:rPr lang="en-US" sz="2800" b="1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&gt;0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U</a:t>
                      </a:r>
                      <a:r>
                        <a:rPr lang="en-US" sz="2800" b="1" baseline="-25000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BE</a:t>
                      </a:r>
                      <a:r>
                        <a:rPr lang="en-US" sz="2800" b="1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&gt;0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800" b="1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U</a:t>
                      </a:r>
                      <a:r>
                        <a:rPr lang="en-US" sz="2800" b="1" baseline="-25000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BC</a:t>
                      </a:r>
                      <a:r>
                        <a:rPr lang="en-US" sz="2800" b="1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&lt;0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U</a:t>
                      </a:r>
                      <a:r>
                        <a:rPr lang="en-US" sz="2800" b="1" baseline="-25000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BC</a:t>
                      </a:r>
                      <a:r>
                        <a:rPr lang="en-US" sz="2800" b="1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&lt;0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U</a:t>
                      </a:r>
                      <a:r>
                        <a:rPr lang="en-US" sz="2800" b="1" baseline="-25000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BC</a:t>
                      </a:r>
                      <a:r>
                        <a:rPr lang="en-US" sz="2800" b="1">
                          <a:solidFill>
                            <a:srgbClr val="002060"/>
                          </a:solidFill>
                          <a:latin typeface="UT Sans" panose="00000500000000000000" pitchFamily="50" charset="0"/>
                        </a:rPr>
                        <a:t>&gt;0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70DD4F0-DD04-4179-A76A-B850F016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012" y="3200400"/>
            <a:ext cx="2965588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84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Moduri de lucru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512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ro-RO" sz="2800" b="1">
                <a:solidFill>
                  <a:srgbClr val="C00000"/>
                </a:solidFill>
                <a:latin typeface="UT Sans" panose="00000500000000000000" pitchFamily="50" charset="0"/>
              </a:rPr>
              <a:t>Regiunea activă normală (RAN)</a:t>
            </a:r>
          </a:p>
          <a:p>
            <a:pPr eaLnBrk="1" hangingPunct="1"/>
            <a:r>
              <a:rPr lang="ro-RO" sz="2400">
                <a:latin typeface="UT Sans" panose="00000500000000000000" pitchFamily="50" charset="0"/>
              </a:rPr>
              <a:t>În acest mod de lucru există curent prin TB.</a:t>
            </a:r>
          </a:p>
          <a:p>
            <a:pPr eaLnBrk="1" hangingPunct="1"/>
            <a:r>
              <a:rPr lang="ro-RO" sz="2400">
                <a:latin typeface="UT Sans" panose="00000500000000000000" pitchFamily="50" charset="0"/>
              </a:rPr>
              <a:t>Aplicând a II-a teoremă Kirchhoff, rezultă: 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250063D-CBEC-4463-8883-8296C3DD6569}" type="datetime1">
              <a:rPr lang="en-US" smtClean="0"/>
              <a:t>10/24/2019</a:t>
            </a:fld>
            <a:endParaRPr lang="en-US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E09FAB5-664E-470B-9BCF-C8A5AEF86BD3}" type="slidenum">
              <a:rPr lang="en-US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276430"/>
              </p:ext>
            </p:extLst>
          </p:nvPr>
        </p:nvGraphicFramePr>
        <p:xfrm>
          <a:off x="736600" y="3048000"/>
          <a:ext cx="48260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Equation" r:id="rId3" imgW="2412720" imgH="736560" progId="Equation.DSMT4">
                  <p:embed/>
                </p:oleObj>
              </mc:Choice>
              <mc:Fallback>
                <p:oleObj name="Equation" r:id="rId3" imgW="2412720" imgH="736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048000"/>
                        <a:ext cx="48260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91F8762-C980-4633-B4B7-590DAC098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012" y="3200400"/>
            <a:ext cx="2965588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Moduri de lucru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512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ro-RO" sz="2800" b="1">
                <a:solidFill>
                  <a:srgbClr val="C00000"/>
                </a:solidFill>
                <a:latin typeface="UT Sans" panose="00000500000000000000" pitchFamily="50" charset="0"/>
              </a:rPr>
              <a:t>Regiunea activă normală (RAN)</a:t>
            </a:r>
          </a:p>
          <a:p>
            <a:pPr eaLnBrk="1" hangingPunct="1"/>
            <a:endParaRPr lang="ro-RO" sz="2400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 sz="2400">
              <a:latin typeface="UT Sans" panose="00000500000000000000" pitchFamily="50" charset="0"/>
            </a:endParaRPr>
          </a:p>
          <a:p>
            <a:pPr eaLnBrk="1" hangingPunct="1"/>
            <a:r>
              <a:rPr lang="ro-RO" sz="2400">
                <a:latin typeface="UT Sans" panose="00000500000000000000" pitchFamily="50" charset="0"/>
              </a:rPr>
              <a:t>Dar U</a:t>
            </a:r>
            <a:r>
              <a:rPr lang="ro-RO" sz="2400" baseline="-25000">
                <a:latin typeface="UT Sans" panose="00000500000000000000" pitchFamily="50" charset="0"/>
              </a:rPr>
              <a:t>CE</a:t>
            </a:r>
            <a:r>
              <a:rPr lang="ro-RO" sz="2400">
                <a:latin typeface="UT Sans" panose="00000500000000000000" pitchFamily="50" charset="0"/>
              </a:rPr>
              <a:t>, care în mod obişnuit este E</a:t>
            </a:r>
            <a:r>
              <a:rPr lang="ro-RO" sz="2400" baseline="-25000">
                <a:latin typeface="UT Sans" panose="00000500000000000000" pitchFamily="50" charset="0"/>
              </a:rPr>
              <a:t>C</a:t>
            </a:r>
            <a:r>
              <a:rPr lang="ro-RO" sz="2400">
                <a:latin typeface="UT Sans" panose="00000500000000000000" pitchFamily="50" charset="0"/>
              </a:rPr>
              <a:t>/2, </a:t>
            </a:r>
            <a:br>
              <a:rPr lang="ro-RO" sz="2400">
                <a:latin typeface="UT Sans" panose="00000500000000000000" pitchFamily="50" charset="0"/>
              </a:rPr>
            </a:br>
            <a:r>
              <a:rPr lang="ro-RO" sz="2400">
                <a:latin typeface="UT Sans" panose="00000500000000000000" pitchFamily="50" charset="0"/>
              </a:rPr>
              <a:t>este mai mare decât U</a:t>
            </a:r>
            <a:r>
              <a:rPr lang="ro-RO" sz="2400" baseline="-25000">
                <a:latin typeface="UT Sans" panose="00000500000000000000" pitchFamily="50" charset="0"/>
              </a:rPr>
              <a:t>BE</a:t>
            </a:r>
            <a:r>
              <a:rPr lang="ro-RO" sz="2400">
                <a:latin typeface="UT Sans" panose="00000500000000000000" pitchFamily="50" charset="0"/>
              </a:rPr>
              <a:t> (U</a:t>
            </a:r>
            <a:r>
              <a:rPr lang="ro-RO" sz="2400" baseline="-25000">
                <a:latin typeface="UT Sans" panose="00000500000000000000" pitchFamily="50" charset="0"/>
              </a:rPr>
              <a:t>BE</a:t>
            </a:r>
            <a:r>
              <a:rPr lang="ro-RO" sz="2400">
                <a:latin typeface="UT Sans" panose="00000500000000000000" pitchFamily="50" charset="0"/>
                <a:sym typeface="Symbol" panose="05050102010706020507" pitchFamily="18" charset="2"/>
              </a:rPr>
              <a:t>0,7V)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Astfel, potențialul din colector este mai </a:t>
            </a:r>
            <a:b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</a:b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mare decât cel din bază şi </a:t>
            </a:r>
            <a:r>
              <a:rPr lang="ro-RO" sz="2400">
                <a:latin typeface="UT Sans" panose="00000500000000000000" pitchFamily="50" charset="0"/>
              </a:rPr>
              <a:t>se obține </a:t>
            </a:r>
            <a:br>
              <a:rPr lang="ro-RO" sz="2400">
                <a:latin typeface="UT Sans" panose="00000500000000000000" pitchFamily="50" charset="0"/>
              </a:rPr>
            </a:br>
            <a:r>
              <a:rPr lang="ro-RO" sz="2400">
                <a:latin typeface="UT Sans" panose="00000500000000000000" pitchFamily="50" charset="0"/>
              </a:rPr>
              <a:t>U</a:t>
            </a:r>
            <a:r>
              <a:rPr lang="ro-RO" sz="2400" baseline="-25000">
                <a:latin typeface="UT Sans" panose="00000500000000000000" pitchFamily="50" charset="0"/>
              </a:rPr>
              <a:t>CB</a:t>
            </a:r>
            <a:r>
              <a:rPr lang="en-US" sz="2400">
                <a:latin typeface="UT Sans" panose="00000500000000000000" pitchFamily="50" charset="0"/>
              </a:rPr>
              <a:t>&gt;0, ceea </a:t>
            </a:r>
            <a:r>
              <a:rPr lang="ro-RO" sz="2400">
                <a:latin typeface="UT Sans" panose="00000500000000000000" pitchFamily="50" charset="0"/>
              </a:rPr>
              <a:t>ce înseamnă </a:t>
            </a:r>
            <a:br>
              <a:rPr lang="ro-RO" sz="2400">
                <a:latin typeface="UT Sans" panose="00000500000000000000" pitchFamily="50" charset="0"/>
              </a:rPr>
            </a:br>
            <a:r>
              <a:rPr lang="ro-RO" sz="2400">
                <a:latin typeface="UT Sans" panose="00000500000000000000" pitchFamily="50" charset="0"/>
              </a:rPr>
              <a:t>că joncțiunea B-C este polarizată invers, </a:t>
            </a:r>
            <a:br>
              <a:rPr lang="ro-RO" sz="2400">
                <a:latin typeface="UT Sans" panose="00000500000000000000" pitchFamily="50" charset="0"/>
              </a:rPr>
            </a:br>
            <a:r>
              <a:rPr lang="ro-RO" sz="2400">
                <a:latin typeface="UT Sans" panose="00000500000000000000" pitchFamily="50" charset="0"/>
              </a:rPr>
              <a:t>așa cum cere acest mod de lucru.</a:t>
            </a:r>
            <a:endParaRPr lang="en-US" sz="2400">
              <a:latin typeface="UT Sans" panose="00000500000000000000" pitchFamily="50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250063D-CBEC-4463-8883-8296C3DD6569}" type="datetime1">
              <a:rPr lang="en-US" smtClean="0"/>
              <a:t>10/24/2019</a:t>
            </a:fld>
            <a:endParaRPr lang="en-US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E09FAB5-664E-470B-9BCF-C8A5AEF86BD3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1F8762-C980-4633-B4B7-590DAC098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12" y="3200400"/>
            <a:ext cx="2965588" cy="3543300"/>
          </a:xfrm>
          <a:prstGeom prst="rect">
            <a:avLst/>
          </a:prstGeom>
        </p:spPr>
      </p:pic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F6B9E017-A4B1-4907-86CE-72A533DF2A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8915"/>
              </p:ext>
            </p:extLst>
          </p:nvPr>
        </p:nvGraphicFramePr>
        <p:xfrm>
          <a:off x="695325" y="2286000"/>
          <a:ext cx="4597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4" imgW="2298600" imgH="507960" progId="Equation.DSMT4">
                  <p:embed/>
                </p:oleObj>
              </mc:Choice>
              <mc:Fallback>
                <p:oleObj name="Equation" r:id="rId4" imgW="2298600" imgH="507960" progId="Equation.DSMT4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96C9A7FE-F937-4F96-9B60-80002872F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286000"/>
                        <a:ext cx="4597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453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Moduri de lucru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Odată cu creșterea tensiunii U</a:t>
            </a:r>
            <a:r>
              <a:rPr lang="ro-RO" baseline="-25000">
                <a:latin typeface="UT Sans" panose="00000500000000000000" pitchFamily="50" charset="0"/>
              </a:rPr>
              <a:t>BE</a:t>
            </a:r>
            <a:r>
              <a:rPr lang="ro-RO">
                <a:latin typeface="UT Sans" panose="00000500000000000000" pitchFamily="50" charset="0"/>
              </a:rPr>
              <a:t>, creşte I</a:t>
            </a:r>
            <a:r>
              <a:rPr lang="ro-RO" baseline="-25000">
                <a:latin typeface="UT Sans" panose="00000500000000000000" pitchFamily="50" charset="0"/>
              </a:rPr>
              <a:t>B</a:t>
            </a:r>
            <a:r>
              <a:rPr lang="ro-RO">
                <a:latin typeface="UT Sans" panose="00000500000000000000" pitchFamily="50" charset="0"/>
              </a:rPr>
              <a:t> şi cresc curentul 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 și tensiunea U</a:t>
            </a:r>
            <a:r>
              <a:rPr lang="ro-RO" baseline="-25000">
                <a:latin typeface="UT Sans" panose="00000500000000000000" pitchFamily="50" charset="0"/>
              </a:rPr>
              <a:t>Rc</a:t>
            </a:r>
            <a:r>
              <a:rPr lang="ro-RO">
                <a:latin typeface="UT Sans" panose="00000500000000000000" pitchFamily="50" charset="0"/>
              </a:rPr>
              <a:t>;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Dar la creșterea tensiunii U</a:t>
            </a:r>
            <a:r>
              <a:rPr lang="ro-RO" baseline="-25000">
                <a:latin typeface="UT Sans" panose="00000500000000000000" pitchFamily="50" charset="0"/>
              </a:rPr>
              <a:t>Rc</a:t>
            </a:r>
            <a:r>
              <a:rPr lang="ro-RO">
                <a:latin typeface="UT Sans" panose="00000500000000000000" pitchFamily="50" charset="0"/>
              </a:rPr>
              <a:t> corespunde scăderea tensiunii U</a:t>
            </a:r>
            <a:r>
              <a:rPr lang="ro-RO" baseline="-25000">
                <a:latin typeface="UT Sans" panose="00000500000000000000" pitchFamily="50" charset="0"/>
              </a:rPr>
              <a:t>CE</a:t>
            </a:r>
            <a:r>
              <a:rPr lang="ro-RO">
                <a:latin typeface="UT Sans" panose="00000500000000000000" pitchFamily="50" charset="0"/>
              </a:rPr>
              <a:t> deci scăderea tensiunii U</a:t>
            </a:r>
            <a:r>
              <a:rPr lang="ro-RO" baseline="-25000">
                <a:latin typeface="UT Sans" panose="00000500000000000000" pitchFamily="50" charset="0"/>
              </a:rPr>
              <a:t>CB</a:t>
            </a:r>
            <a:r>
              <a:rPr lang="ro-RO">
                <a:latin typeface="UT Sans" panose="00000500000000000000" pitchFamily="50" charset="0"/>
              </a:rPr>
              <a:t>;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Pentru o anumită valoare a lui 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,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tensiunea U</a:t>
            </a:r>
            <a:r>
              <a:rPr lang="ro-RO" baseline="-25000">
                <a:latin typeface="UT Sans" panose="00000500000000000000" pitchFamily="50" charset="0"/>
              </a:rPr>
              <a:t>CB</a:t>
            </a:r>
            <a:r>
              <a:rPr lang="ro-RO">
                <a:latin typeface="UT Sans" panose="00000500000000000000" pitchFamily="50" charset="0"/>
              </a:rPr>
              <a:t> devine egală cu zero.</a:t>
            </a:r>
          </a:p>
        </p:txBody>
      </p:sp>
      <p:sp>
        <p:nvSpPr>
          <p:cNvPr id="4301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4E74412-48DC-473C-A7DD-A76543303333}" type="datetime1">
              <a:rPr lang="en-US" smtClean="0"/>
              <a:t>10/24/2019</a:t>
            </a:fld>
            <a:endParaRPr lang="en-US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1246BC7-4082-4095-9898-8C59D13A2222}" type="slidenum">
              <a:rPr lang="en-US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9430D8A-341E-4C6F-9C49-FC1A8AE93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039576"/>
              </p:ext>
            </p:extLst>
          </p:nvPr>
        </p:nvGraphicFramePr>
        <p:xfrm>
          <a:off x="762000" y="4140200"/>
          <a:ext cx="396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Equation" r:id="rId3" imgW="1981080" imgH="482400" progId="Equation.DSMT4">
                  <p:embed/>
                </p:oleObj>
              </mc:Choice>
              <mc:Fallback>
                <p:oleObj name="Equation" r:id="rId3" imgW="1981080" imgH="482400" progId="Equation.DSMT4">
                  <p:embed/>
                  <p:pic>
                    <p:nvPicPr>
                      <p:cNvPr id="51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40200"/>
                        <a:ext cx="3962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3C0524C-A074-4456-B013-3C54636F7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012" y="3200400"/>
            <a:ext cx="2965588" cy="354330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952292B-478C-43CD-9F30-A77E01649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058276"/>
              </p:ext>
            </p:extLst>
          </p:nvPr>
        </p:nvGraphicFramePr>
        <p:xfrm>
          <a:off x="752475" y="5210175"/>
          <a:ext cx="246312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6" imgW="1231560" imgH="253800" progId="Equation.DSMT4">
                  <p:embed/>
                </p:oleObj>
              </mc:Choice>
              <mc:Fallback>
                <p:oleObj name="Equation" r:id="rId6" imgW="1231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2475" y="5210175"/>
                        <a:ext cx="2463120" cy="50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Moduri de lucru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O creștere ușoară a curentului 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 dincolo de această valoare determină tensiunea U</a:t>
            </a:r>
            <a:r>
              <a:rPr lang="ro-RO" baseline="-25000">
                <a:latin typeface="UT Sans" panose="00000500000000000000" pitchFamily="50" charset="0"/>
              </a:rPr>
              <a:t>CB</a:t>
            </a:r>
            <a:r>
              <a:rPr lang="ro-RO">
                <a:latin typeface="UT Sans" panose="00000500000000000000" pitchFamily="50" charset="0"/>
              </a:rPr>
              <a:t> să devină negativă (U</a:t>
            </a:r>
            <a:r>
              <a:rPr lang="ro-RO" baseline="-25000">
                <a:latin typeface="UT Sans" panose="00000500000000000000" pitchFamily="50" charset="0"/>
              </a:rPr>
              <a:t>CB</a:t>
            </a:r>
            <a:r>
              <a:rPr lang="en-US">
                <a:latin typeface="UT Sans" panose="00000500000000000000" pitchFamily="50" charset="0"/>
              </a:rPr>
              <a:t>&lt;0</a:t>
            </a:r>
            <a:r>
              <a:rPr lang="ro-RO">
                <a:latin typeface="UT Sans" panose="00000500000000000000" pitchFamily="50" charset="0"/>
              </a:rPr>
              <a:t>), adică joncțiunea colector-bază devine polarizată direct.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Situația corespunde modului de lucru numit </a:t>
            </a:r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saturație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La satura</a:t>
            </a:r>
            <a:r>
              <a:rPr lang="ro-RO">
                <a:latin typeface="UT Sans" panose="00000500000000000000" pitchFamily="50" charset="0"/>
              </a:rPr>
              <a:t>ție </a:t>
            </a:r>
            <a:r>
              <a:rPr lang="en-US">
                <a:latin typeface="UT Sans" panose="00000500000000000000" pitchFamily="50" charset="0"/>
              </a:rPr>
              <a:t>a</a:t>
            </a:r>
            <a:r>
              <a:rPr lang="ro-RO">
                <a:latin typeface="UT Sans" panose="00000500000000000000" pitchFamily="50" charset="0"/>
              </a:rPr>
              <a:t>mbele joncțiuni sunt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polarizate direct iar curentul de colector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 Bold" panose="00000500000000000000" pitchFamily="50" charset="0"/>
              </a:rPr>
              <a:t>NU</a:t>
            </a:r>
            <a:r>
              <a:rPr lang="ro-RO">
                <a:latin typeface="UT Sans" panose="00000500000000000000" pitchFamily="50" charset="0"/>
              </a:rPr>
              <a:t> mai este controlat de tensiunea B-E.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301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77352CC-15EE-48D4-96DA-A239BC8A720A}" type="datetime1">
              <a:rPr lang="en-US" smtClean="0"/>
              <a:t>10/24/2019</a:t>
            </a:fld>
            <a:endParaRPr lang="en-US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9F11A81-9CED-4D82-BEE1-3A03B2E38782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7D3C78-EB6B-4538-8BF2-2C93520A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012" y="3200400"/>
            <a:ext cx="2965588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100">
                <a:latin typeface="UT Sans" panose="00000500000000000000" pitchFamily="50" charset="0"/>
              </a:rPr>
              <a:t>Caracteristicile de ieșire, i</a:t>
            </a:r>
            <a:r>
              <a:rPr lang="ro-RO" sz="3100" baseline="-25000">
                <a:latin typeface="UT Sans" panose="00000500000000000000" pitchFamily="50" charset="0"/>
              </a:rPr>
              <a:t>C</a:t>
            </a:r>
            <a:r>
              <a:rPr lang="ro-RO" sz="3100">
                <a:latin typeface="UT Sans" panose="00000500000000000000" pitchFamily="50" charset="0"/>
              </a:rPr>
              <a:t>=f(u</a:t>
            </a:r>
            <a:r>
              <a:rPr lang="ro-RO" sz="3100" baseline="-25000">
                <a:latin typeface="UT Sans" panose="00000500000000000000" pitchFamily="50" charset="0"/>
              </a:rPr>
              <a:t>CE</a:t>
            </a:r>
            <a:r>
              <a:rPr lang="ro-RO" sz="3100">
                <a:latin typeface="UT Sans" panose="00000500000000000000" pitchFamily="50" charset="0"/>
              </a:rPr>
              <a:t>)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Caracteristicile 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=f(u</a:t>
            </a:r>
            <a:r>
              <a:rPr lang="ro-RO" baseline="-25000">
                <a:latin typeface="UT Sans" panose="00000500000000000000" pitchFamily="50" charset="0"/>
              </a:rPr>
              <a:t>CE</a:t>
            </a:r>
            <a:r>
              <a:rPr lang="ro-RO">
                <a:latin typeface="UT Sans" panose="00000500000000000000" pitchFamily="50" charset="0"/>
              </a:rPr>
              <a:t>) pentru TB în conexiunea emitor-comun (EC) au forma:</a:t>
            </a: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pPr eaLnBrk="1" hangingPunct="1"/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Relația E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en-US">
                <a:latin typeface="UT Sans" panose="00000500000000000000" pitchFamily="50" charset="0"/>
              </a:rPr>
              <a:t>=I</a:t>
            </a:r>
            <a:r>
              <a:rPr lang="en-US" baseline="-25000">
                <a:latin typeface="UT Sans" panose="00000500000000000000" pitchFamily="50" charset="0"/>
              </a:rPr>
              <a:t>C</a:t>
            </a:r>
            <a:r>
              <a:rPr lang="en-US">
                <a:latin typeface="UT Sans" panose="00000500000000000000" pitchFamily="50" charset="0"/>
              </a:rPr>
              <a:t>R</a:t>
            </a:r>
            <a:r>
              <a:rPr lang="en-US" baseline="-25000">
                <a:latin typeface="UT Sans" panose="00000500000000000000" pitchFamily="50" charset="0"/>
              </a:rPr>
              <a:t>C</a:t>
            </a:r>
            <a:r>
              <a:rPr lang="en-US">
                <a:latin typeface="UT Sans" panose="00000500000000000000" pitchFamily="50" charset="0"/>
              </a:rPr>
              <a:t>+</a:t>
            </a:r>
            <a:r>
              <a:rPr lang="ro-RO">
                <a:latin typeface="UT Sans" panose="00000500000000000000" pitchFamily="50" charset="0"/>
              </a:rPr>
              <a:t>U</a:t>
            </a:r>
            <a:r>
              <a:rPr lang="en-US" baseline="-25000">
                <a:latin typeface="UT Sans" panose="00000500000000000000" pitchFamily="50" charset="0"/>
              </a:rPr>
              <a:t>CE</a:t>
            </a:r>
            <a:r>
              <a:rPr lang="en-US">
                <a:latin typeface="UT Sans" panose="00000500000000000000" pitchFamily="50" charset="0"/>
              </a:rPr>
              <a:t> repre</a:t>
            </a:r>
            <a:r>
              <a:rPr lang="ro-RO">
                <a:latin typeface="UT Sans" panose="00000500000000000000" pitchFamily="50" charset="0"/>
              </a:rPr>
              <a:t>zintă în planul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-u</a:t>
            </a:r>
            <a:r>
              <a:rPr lang="ro-RO" baseline="-25000">
                <a:latin typeface="UT Sans" panose="00000500000000000000" pitchFamily="50" charset="0"/>
              </a:rPr>
              <a:t>CE</a:t>
            </a:r>
            <a:r>
              <a:rPr lang="ro-RO">
                <a:latin typeface="UT Sans" panose="00000500000000000000" pitchFamily="50" charset="0"/>
              </a:rPr>
              <a:t> ecuația unei drepte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(trasată cu linie întreruptă), numită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dreapta de sarcină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4035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94ECDE4-F324-4AEC-9047-F648C422675D}" type="datetime1">
              <a:rPr lang="en-US" smtClean="0"/>
              <a:t>10/24/2019</a:t>
            </a:fld>
            <a:endParaRPr lang="en-US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1B7B606-FB24-44BB-9DEF-346A960F0658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CA2AB4-2652-4483-BD7C-840B2BB8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5124450" cy="2828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003D8A-006E-44E8-8507-65CF4432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12" y="2057400"/>
            <a:ext cx="2965588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Moduri de lucru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Dreapta de sarcină</a:t>
            </a:r>
            <a:endParaRPr lang="en-US" sz="2400">
              <a:latin typeface="UT Sans" panose="00000500000000000000" pitchFamily="50" charset="0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Pe dreapta de sarcină pot fi definite cele 3 moduri de lucru:</a:t>
            </a:r>
          </a:p>
          <a:p>
            <a:pPr lvl="1" eaLnBrk="1" hangingPunct="1"/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Blocarea</a:t>
            </a:r>
            <a:r>
              <a:rPr lang="ro-RO">
                <a:latin typeface="UT Sans" panose="00000500000000000000" pitchFamily="50" charset="0"/>
              </a:rPr>
              <a:t> se instalează când 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=0 (tranzistorul nu este parcurs de curent);</a:t>
            </a:r>
          </a:p>
          <a:p>
            <a:pPr lvl="1" eaLnBrk="1" hangingPunct="1"/>
            <a:r>
              <a:rPr lang="ro-RO">
                <a:latin typeface="UT Sans" panose="00000500000000000000" pitchFamily="50" charset="0"/>
              </a:rPr>
              <a:t>Pentru </a:t>
            </a:r>
            <a:r>
              <a:rPr lang="en-US">
                <a:latin typeface="UT Sans" panose="00000500000000000000" pitchFamily="50" charset="0"/>
              </a:rPr>
              <a:t>0&lt;I</a:t>
            </a:r>
            <a:r>
              <a:rPr lang="en-US" baseline="-25000">
                <a:latin typeface="UT Sans" panose="00000500000000000000" pitchFamily="50" charset="0"/>
              </a:rPr>
              <a:t>C</a:t>
            </a:r>
            <a:r>
              <a:rPr lang="en-US">
                <a:latin typeface="UT Sans" panose="00000500000000000000" pitchFamily="50" charset="0"/>
              </a:rPr>
              <a:t>&lt;I</a:t>
            </a:r>
            <a:r>
              <a:rPr lang="en-US" baseline="-25000">
                <a:latin typeface="UT Sans" panose="00000500000000000000" pitchFamily="50" charset="0"/>
              </a:rPr>
              <a:t>C,sat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tranzistorul lucrează în </a:t>
            </a:r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RAN</a:t>
            </a:r>
            <a:r>
              <a:rPr lang="ro-RO">
                <a:latin typeface="UT Sans" panose="00000500000000000000" pitchFamily="50" charset="0"/>
              </a:rPr>
              <a:t> și este valabilă relația 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=</a:t>
            </a:r>
            <a:r>
              <a:rPr lang="el-GR">
                <a:cs typeface="Arial" charset="0"/>
              </a:rPr>
              <a:t>β</a:t>
            </a:r>
            <a:r>
              <a:rPr lang="ro-RO">
                <a:latin typeface="UT Sans" panose="00000500000000000000" pitchFamily="50" charset="0"/>
                <a:cs typeface="Arial" charset="0"/>
              </a:rPr>
              <a:t>I</a:t>
            </a:r>
            <a:r>
              <a:rPr lang="ro-RO" baseline="-25000">
                <a:latin typeface="UT Sans" panose="00000500000000000000" pitchFamily="50" charset="0"/>
                <a:cs typeface="Arial" charset="0"/>
              </a:rPr>
              <a:t>B</a:t>
            </a:r>
            <a:r>
              <a:rPr lang="ro-RO">
                <a:latin typeface="UT Sans" panose="00000500000000000000" pitchFamily="50" charset="0"/>
                <a:cs typeface="Arial" charset="0"/>
              </a:rPr>
              <a:t>;</a:t>
            </a:r>
            <a:endParaRPr lang="ro-RO">
              <a:latin typeface="UT Sans" panose="00000500000000000000" pitchFamily="50" charset="0"/>
            </a:endParaRPr>
          </a:p>
          <a:p>
            <a:pPr lvl="1" eaLnBrk="1" hangingPunct="1"/>
            <a:r>
              <a:rPr lang="ro-RO">
                <a:latin typeface="UT Sans" panose="00000500000000000000" pitchFamily="50" charset="0"/>
              </a:rPr>
              <a:t>Când nu mai au loc modificări ale lui I</a:t>
            </a:r>
            <a:r>
              <a:rPr lang="ro-RO" baseline="-25000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 înseamnă că TB este în modul de </a:t>
            </a:r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saturație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Al 4-lea mod de lucru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nu se evidențiază pe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figură.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El se numește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activ inversat</a:t>
            </a:r>
            <a:r>
              <a:rPr lang="ro-RO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4505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820071E-013B-4981-B727-95D681D00C96}" type="datetime1">
              <a:rPr lang="en-US" smtClean="0"/>
              <a:t>10/24/2019</a:t>
            </a:fld>
            <a:endParaRPr 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92686FF-0772-4138-9080-22EDBF3D0DFE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AA5CD3-D662-4839-9C26-85A0B8C0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3952985"/>
            <a:ext cx="5124450" cy="28288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Moduri de lucru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Modul activ inversat </a:t>
            </a:r>
            <a:r>
              <a:rPr lang="ro-RO">
                <a:latin typeface="UT Sans" panose="00000500000000000000" pitchFamily="50" charset="0"/>
              </a:rPr>
              <a:t>apare atunci când joncțiunea B-E este polarizată invers iar joncțiunea B-C </a:t>
            </a:r>
            <a:r>
              <a:rPr lang="en-US">
                <a:latin typeface="UT Sans" panose="00000500000000000000" pitchFamily="50" charset="0"/>
              </a:rPr>
              <a:t>este</a:t>
            </a:r>
            <a:r>
              <a:rPr lang="ro-RO">
                <a:latin typeface="UT Sans" panose="00000500000000000000" pitchFamily="50" charset="0"/>
              </a:rPr>
              <a:t> polarizată direct.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Se inversează rolurile terminalelor TB: emitorul inițial joacă rol de colector iar colectorul inițial - rol de emitor.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Tranzistorul nefiind simetric, caracteristicile tranzistorului inversat sunt diferite de cele ale tranzistorului normal. La saturație, tranzistorul inversat prezintă tensiune mică între noul colector şi noul emitor.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Se foloseşte în circuite în care TB lucrează în comutație.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6083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DF3932B-4165-4AF8-9226-A1C1606B6242}" type="datetime1">
              <a:rPr lang="en-US" smtClean="0"/>
              <a:t>10/24/2019</a:t>
            </a:fld>
            <a:endParaRPr lang="en-US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CE10704-8CB4-4B9C-83B5-4499D61B9A7C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>
                <a:latin typeface="UT Sans" panose="00000500000000000000" pitchFamily="50" charset="0"/>
              </a:rPr>
              <a:t>Moduri de lucru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Condițiile tensiunilor de pe joncțiuni pentru cele 4 moduri de lucru ale TB: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710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588205A-16B9-4C5B-87BB-3173882965C9}" type="datetime1">
              <a:rPr lang="en-US" smtClean="0"/>
              <a:t>10/24/2019</a:t>
            </a:fld>
            <a:endParaRPr lang="en-US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0ABBF5E-4EE4-447C-9B0A-EBBDA1ADEBE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C2E62-7F02-4075-BAD2-F4292137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657475"/>
            <a:ext cx="877252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>
                <a:latin typeface="UT Sans" panose="00000500000000000000" pitchFamily="50" charset="0"/>
              </a:rPr>
              <a:t>Introducere</a:t>
            </a:r>
          </a:p>
        </p:txBody>
      </p:sp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UT Sans" panose="00000500000000000000" pitchFamily="50" charset="0"/>
              </a:rPr>
              <a:t>Primul tranzistor cu contact punctiform realizat din Ge: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46A706-1984-4FF9-A9C8-DCE32DBDA79D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93D94-F137-422E-99B2-94A864F81F9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175001"/>
            <a:ext cx="4572000" cy="409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2514600" y="6367462"/>
            <a:ext cx="411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rgbClr val="002060"/>
                </a:solidFill>
                <a:latin typeface="UT Sans" panose="00000500000000000000" pitchFamily="50" charset="0"/>
              </a:rPr>
              <a:t>http://en.wikipedia.org/wiki/Bell_Labs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>
                <a:latin typeface="UT Sans" panose="00000500000000000000" pitchFamily="50" charset="0"/>
              </a:rPr>
              <a:t>Introducere</a:t>
            </a:r>
            <a:endParaRPr lang="en-US" sz="2800">
              <a:latin typeface="UT Sans" panose="00000500000000000000" pitchFamily="50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Primul tranzistor a fost realizat din germaniu și era cu contact punctiform la terminalele de emitor și colector</a:t>
            </a:r>
            <a:r>
              <a:rPr lang="en-US">
                <a:latin typeface="UT Sans" panose="00000500000000000000" pitchFamily="50" charset="0"/>
              </a:rPr>
              <a:t>;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1950 - se introduce tranzistorul cu joncțiuni la Texas Instruments</a:t>
            </a: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1958</a:t>
            </a:r>
            <a:r>
              <a:rPr lang="ro-RO">
                <a:latin typeface="UT Sans" panose="00000500000000000000" pitchFamily="50" charset="0"/>
              </a:rPr>
              <a:t> -</a:t>
            </a:r>
            <a:r>
              <a:rPr lang="en-US">
                <a:latin typeface="UT Sans" panose="00000500000000000000" pitchFamily="50" charset="0"/>
              </a:rPr>
              <a:t> Jack Kilby</a:t>
            </a:r>
            <a:r>
              <a:rPr lang="ro-RO">
                <a:latin typeface="UT Sans" panose="00000500000000000000" pitchFamily="50" charset="0"/>
              </a:rPr>
              <a:t> realizează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primul circuit integrat (CI)</a:t>
            </a:r>
            <a:r>
              <a:rPr lang="en-US">
                <a:latin typeface="UT Sans" panose="00000500000000000000" pitchFamily="50" charset="0"/>
              </a:rPr>
              <a:t>;</a:t>
            </a:r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Dispozitivele bazate pe TB joacă un rol important, în special, în electronica analogică.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F6510FB-0CAD-4BD5-A9A9-9D1C9E1F0A7A}" type="datetime1">
              <a:rPr lang="en-US" smtClean="0"/>
              <a:t>10/24/2019</a:t>
            </a:fld>
            <a:endParaRPr lang="en-US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E2228C6-558A-469D-BF2D-FD3D0664F5B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>
                <a:latin typeface="UT Sans" panose="00000500000000000000" pitchFamily="50" charset="0"/>
              </a:rPr>
              <a:t>Introducere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3200" b="1">
                <a:solidFill>
                  <a:srgbClr val="0070C0"/>
                </a:solidFill>
                <a:latin typeface="UT Sans" panose="00000500000000000000" pitchFamily="50" charset="0"/>
              </a:rPr>
              <a:t>How Europe Missed The Transistor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400">
                <a:latin typeface="UT Sans" panose="00000500000000000000" pitchFamily="50" charset="0"/>
              </a:rPr>
              <a:t>	The most important invention of the 20th century was conceived not just once, but twice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400">
                <a:latin typeface="UT Sans" panose="00000500000000000000" pitchFamily="50" charset="0"/>
              </a:rPr>
              <a:t>				By Michael Riordan  /  November 2005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sz="18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>
                <a:latin typeface="UT Sans" panose="00000500000000000000" pitchFamily="50" charset="0"/>
              </a:rPr>
              <a:t>In late 1948, </a:t>
            </a:r>
            <a:r>
              <a:rPr lang="en-US" sz="2400">
                <a:latin typeface="UT Sans" panose="00000500000000000000" pitchFamily="50" charset="0"/>
              </a:rPr>
              <a:t>two physicists from the German radar program, </a:t>
            </a:r>
            <a:r>
              <a:rPr lang="en-US" sz="2400" b="1">
                <a:latin typeface="UT Sans" panose="00000500000000000000" pitchFamily="50" charset="0"/>
              </a:rPr>
              <a:t>Herbert Mataré</a:t>
            </a:r>
            <a:r>
              <a:rPr lang="en-US" sz="2400">
                <a:latin typeface="UT Sans" panose="00000500000000000000" pitchFamily="50" charset="0"/>
              </a:rPr>
              <a:t> and </a:t>
            </a:r>
            <a:r>
              <a:rPr lang="en-US" sz="2400" b="1">
                <a:latin typeface="UT Sans" panose="00000500000000000000" pitchFamily="50" charset="0"/>
              </a:rPr>
              <a:t>Heinrich Welker</a:t>
            </a:r>
            <a:r>
              <a:rPr lang="en-US" sz="2400">
                <a:latin typeface="UT Sans" panose="00000500000000000000" pitchFamily="50" charset="0"/>
              </a:rPr>
              <a:t>, claimed to have invented a strikingly similar semiconductor device, which they called the </a:t>
            </a:r>
            <a:r>
              <a:rPr lang="en-US" sz="2400">
                <a:solidFill>
                  <a:srgbClr val="FF0000"/>
                </a:solidFill>
                <a:latin typeface="UT Sans" panose="00000500000000000000" pitchFamily="50" charset="0"/>
              </a:rPr>
              <a:t>transistron</a:t>
            </a:r>
            <a:r>
              <a:rPr lang="en-US" sz="2400">
                <a:latin typeface="UT Sans" panose="00000500000000000000" pitchFamily="50" charset="0"/>
              </a:rPr>
              <a:t>, while working at a Westinghouse subsidiary in Paris.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sz="24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>
                <a:solidFill>
                  <a:srgbClr val="0070C0"/>
                </a:solidFill>
                <a:latin typeface="UT Sans" panose="00000500000000000000" pitchFamily="50" charset="0"/>
              </a:rPr>
              <a:t>http://spectrum.ieee.org/semiconductors/devices/how-europe-missed-the-transistor</a:t>
            </a:r>
          </a:p>
        </p:txBody>
      </p:sp>
      <p:sp>
        <p:nvSpPr>
          <p:cNvPr id="27651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76D253F-C7D8-418E-ACE5-94F695363D13}" type="datetime1">
              <a:rPr lang="en-US" smtClean="0"/>
              <a:t>10/24/2019</a:t>
            </a:fld>
            <a:endParaRPr lang="en-US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187FD75-5CC9-4EB3-A477-B0823E7527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>
                <a:latin typeface="UT Sans" panose="00000500000000000000" pitchFamily="50" charset="0"/>
              </a:rPr>
              <a:t>Introducere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>
                <a:latin typeface="UT Sans" panose="00000500000000000000" pitchFamily="50" charset="0"/>
              </a:rPr>
              <a:t>Inventatorii “transistron-ului”</a:t>
            </a:r>
          </a:p>
        </p:txBody>
      </p:sp>
      <p:sp>
        <p:nvSpPr>
          <p:cNvPr id="28675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E14B163-7B70-4C0D-94CC-8925A72F088C}" type="datetime1">
              <a:rPr lang="en-US" smtClean="0"/>
              <a:t>10/24/2019</a:t>
            </a:fld>
            <a:endParaRPr lang="en-US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F2DAD89-60FD-43E2-AC0B-941FD7E7D5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86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19431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514600"/>
            <a:ext cx="18288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38200" y="5410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UT Sans" panose="00000500000000000000" pitchFamily="50" charset="0"/>
              </a:rPr>
              <a:t>Herbert Mataré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5486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UT Sans" panose="00000500000000000000" pitchFamily="50" charset="0"/>
              </a:rPr>
              <a:t>Heinrich Welker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>
                <a:latin typeface="UT Sans" panose="00000500000000000000" pitchFamily="50" charset="0"/>
              </a:rPr>
              <a:t>Introducere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>
                <a:latin typeface="UT Sans" panose="00000500000000000000" pitchFamily="50" charset="0"/>
              </a:rPr>
              <a:t>Tranzistorul comercial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>
                <a:latin typeface="UT Sans" panose="00000500000000000000" pitchFamily="50" charset="0"/>
              </a:rPr>
              <a:t>produs la</a:t>
            </a:r>
            <a:r>
              <a:rPr lang="en-US" sz="2800">
                <a:latin typeface="UT Sans" panose="00000500000000000000" pitchFamily="50" charset="0"/>
              </a:rPr>
              <a:t> Westinghouse</a:t>
            </a:r>
            <a:r>
              <a:rPr lang="ro-RO" sz="2800">
                <a:latin typeface="UT Sans" panose="00000500000000000000" pitchFamily="50" charset="0"/>
              </a:rPr>
              <a:t>:</a:t>
            </a:r>
          </a:p>
        </p:txBody>
      </p:sp>
      <p:sp>
        <p:nvSpPr>
          <p:cNvPr id="29699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8B8EE27-647A-429F-BF68-2697D5BE5DF3}" type="datetime1">
              <a:rPr lang="en-US" smtClean="0"/>
              <a:t>10/24/2019</a:t>
            </a:fld>
            <a:endParaRPr lang="en-US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4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3506F8E-2BDE-4904-8D04-FE6CB37B604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97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743200"/>
            <a:ext cx="2209800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505200"/>
            <a:ext cx="356235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5EE275-C842-441E-A595-29585E4874AD}"/>
              </a:ext>
            </a:extLst>
          </p:cNvPr>
          <p:cNvSpPr txBox="1"/>
          <p:nvPr/>
        </p:nvSpPr>
        <p:spPr>
          <a:xfrm>
            <a:off x="5105400" y="2819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  <a:latin typeface="UT Sans" panose="00000500000000000000" pitchFamily="50" charset="0"/>
              </a:rPr>
              <a:t>structura intern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ă</a:t>
            </a:r>
            <a:endParaRPr lang="en-US" sz="2000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7676</TotalTime>
  <Words>2395</Words>
  <Application>Microsoft Office PowerPoint</Application>
  <PresentationFormat>On-screen Show (4:3)</PresentationFormat>
  <Paragraphs>398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Lucida Sans Unicode</vt:lpstr>
      <vt:lpstr>Times New Roman</vt:lpstr>
      <vt:lpstr>UT Sans</vt:lpstr>
      <vt:lpstr>UT Sans Bold</vt:lpstr>
      <vt:lpstr>UT Sans Medium</vt:lpstr>
      <vt:lpstr>Wingdings 3</vt:lpstr>
      <vt:lpstr>Clarity</vt:lpstr>
      <vt:lpstr>Equation</vt:lpstr>
      <vt:lpstr>MathType 6.0 Equation</vt:lpstr>
      <vt:lpstr>DISPOZITIVE ELECTRONICE</vt:lpstr>
      <vt:lpstr>Probleme tratate</vt:lpstr>
      <vt:lpstr>Introducere</vt:lpstr>
      <vt:lpstr>Introducere</vt:lpstr>
      <vt:lpstr>Introducere</vt:lpstr>
      <vt:lpstr>Introducere</vt:lpstr>
      <vt:lpstr>Introducere</vt:lpstr>
      <vt:lpstr>Introducere</vt:lpstr>
      <vt:lpstr>Introducere</vt:lpstr>
      <vt:lpstr>Introducere</vt:lpstr>
      <vt:lpstr>Structură</vt:lpstr>
      <vt:lpstr>Simbol</vt:lpstr>
      <vt:lpstr>Observații</vt:lpstr>
      <vt:lpstr>Observații</vt:lpstr>
      <vt:lpstr>Structură de TB din CI</vt:lpstr>
      <vt:lpstr>Principiul de funcționare</vt:lpstr>
      <vt:lpstr>Principiul de funcționare</vt:lpstr>
      <vt:lpstr>Principiul de funcționare</vt:lpstr>
      <vt:lpstr>Principiul de funcționare</vt:lpstr>
      <vt:lpstr>Principiul de funcționare</vt:lpstr>
      <vt:lpstr>Principiul de funcționare</vt:lpstr>
      <vt:lpstr>Principiul de funcționare</vt:lpstr>
      <vt:lpstr>Principiul de funcționare</vt:lpstr>
      <vt:lpstr>Principiul de funcționare</vt:lpstr>
      <vt:lpstr>Principiul de funcționare</vt:lpstr>
      <vt:lpstr>Curenții prin TB</vt:lpstr>
      <vt:lpstr>Curenții prin TB</vt:lpstr>
      <vt:lpstr>Curenții prin TB</vt:lpstr>
      <vt:lpstr>Legătura dintre parametrii  şi </vt:lpstr>
      <vt:lpstr>Curenții prin TB</vt:lpstr>
      <vt:lpstr>Tipuri de conexiuni</vt:lpstr>
      <vt:lpstr>Tipuri de conexiuni</vt:lpstr>
      <vt:lpstr>Tipuri de conexiuni</vt:lpstr>
      <vt:lpstr>Relații între curenții prin TB</vt:lpstr>
      <vt:lpstr>Scheme echivalente de c.a.</vt:lpstr>
      <vt:lpstr>Scheme echivalente de c.a.</vt:lpstr>
      <vt:lpstr>Scheme echivalente de c.a.</vt:lpstr>
      <vt:lpstr>Scheme echivalente de c.a.</vt:lpstr>
      <vt:lpstr>Observații</vt:lpstr>
      <vt:lpstr>Moduri de lucru</vt:lpstr>
      <vt:lpstr>Moduri de lucru</vt:lpstr>
      <vt:lpstr>Moduri de lucru</vt:lpstr>
      <vt:lpstr>Moduri de lucru</vt:lpstr>
      <vt:lpstr>Moduri de lucru</vt:lpstr>
      <vt:lpstr>Moduri de lucru</vt:lpstr>
      <vt:lpstr>Caracteristicile de ieșire, iC=f(uCE)</vt:lpstr>
      <vt:lpstr>Moduri de lucru Dreapta de sarcină</vt:lpstr>
      <vt:lpstr>Moduri de lucru</vt:lpstr>
      <vt:lpstr>Moduri de lucru</vt:lpstr>
    </vt:vector>
  </TitlesOfParts>
  <Company>ecdep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ELECTRONICĂ II</dc:title>
  <dc:creator>unitbv</dc:creator>
  <cp:lastModifiedBy>geoic@yahoo.com</cp:lastModifiedBy>
  <cp:revision>1566</cp:revision>
  <dcterms:created xsi:type="dcterms:W3CDTF">2008-02-25T12:45:55Z</dcterms:created>
  <dcterms:modified xsi:type="dcterms:W3CDTF">2019-10-24T16:24:24Z</dcterms:modified>
</cp:coreProperties>
</file>