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3" r:id="rId1"/>
  </p:sldMasterIdLst>
  <p:notesMasterIdLst>
    <p:notesMasterId r:id="rId61"/>
  </p:notesMasterIdLst>
  <p:sldIdLst>
    <p:sldId id="256" r:id="rId2"/>
    <p:sldId id="390" r:id="rId3"/>
    <p:sldId id="448" r:id="rId4"/>
    <p:sldId id="466" r:id="rId5"/>
    <p:sldId id="399" r:id="rId6"/>
    <p:sldId id="458" r:id="rId7"/>
    <p:sldId id="459" r:id="rId8"/>
    <p:sldId id="449" r:id="rId9"/>
    <p:sldId id="461" r:id="rId10"/>
    <p:sldId id="463" r:id="rId11"/>
    <p:sldId id="464" r:id="rId12"/>
    <p:sldId id="451" r:id="rId13"/>
    <p:sldId id="467" r:id="rId14"/>
    <p:sldId id="452" r:id="rId15"/>
    <p:sldId id="453" r:id="rId16"/>
    <p:sldId id="454" r:id="rId17"/>
    <p:sldId id="403" r:id="rId18"/>
    <p:sldId id="404" r:id="rId19"/>
    <p:sldId id="406" r:id="rId20"/>
    <p:sldId id="407" r:id="rId21"/>
    <p:sldId id="408" r:id="rId22"/>
    <p:sldId id="409" r:id="rId23"/>
    <p:sldId id="410" r:id="rId24"/>
    <p:sldId id="411" r:id="rId25"/>
    <p:sldId id="412" r:id="rId26"/>
    <p:sldId id="413" r:id="rId27"/>
    <p:sldId id="416" r:id="rId28"/>
    <p:sldId id="462" r:id="rId29"/>
    <p:sldId id="417" r:id="rId30"/>
    <p:sldId id="418" r:id="rId31"/>
    <p:sldId id="419" r:id="rId32"/>
    <p:sldId id="422" r:id="rId33"/>
    <p:sldId id="423" r:id="rId34"/>
    <p:sldId id="457" r:id="rId35"/>
    <p:sldId id="460" r:id="rId36"/>
    <p:sldId id="425" r:id="rId37"/>
    <p:sldId id="424" r:id="rId38"/>
    <p:sldId id="426" r:id="rId39"/>
    <p:sldId id="427" r:id="rId40"/>
    <p:sldId id="428" r:id="rId41"/>
    <p:sldId id="465" r:id="rId42"/>
    <p:sldId id="429" r:id="rId43"/>
    <p:sldId id="430" r:id="rId44"/>
    <p:sldId id="431" r:id="rId45"/>
    <p:sldId id="432" r:id="rId46"/>
    <p:sldId id="433" r:id="rId47"/>
    <p:sldId id="434" r:id="rId48"/>
    <p:sldId id="435" r:id="rId49"/>
    <p:sldId id="436" r:id="rId50"/>
    <p:sldId id="437" r:id="rId51"/>
    <p:sldId id="446" r:id="rId52"/>
    <p:sldId id="439" r:id="rId53"/>
    <p:sldId id="440" r:id="rId54"/>
    <p:sldId id="441" r:id="rId55"/>
    <p:sldId id="447" r:id="rId56"/>
    <p:sldId id="444" r:id="rId57"/>
    <p:sldId id="445" r:id="rId58"/>
    <p:sldId id="455" r:id="rId59"/>
    <p:sldId id="456" r:id="rId60"/>
  </p:sldIdLst>
  <p:sldSz cx="9144000" cy="6858000" type="screen4x3"/>
  <p:notesSz cx="7302500" cy="95885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A794"/>
    <a:srgbClr val="00682F"/>
    <a:srgbClr val="00EE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29" autoAdjust="0"/>
    <p:restoredTop sz="94667" autoAdjust="0"/>
  </p:normalViewPr>
  <p:slideViewPr>
    <p:cSldViewPr>
      <p:cViewPr varScale="1">
        <p:scale>
          <a:sx n="81" d="100"/>
          <a:sy n="81" d="100"/>
        </p:scale>
        <p:origin x="835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88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4" Type="http://schemas.openxmlformats.org/officeDocument/2006/relationships/image" Target="../media/image44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Relationship Id="rId5" Type="http://schemas.openxmlformats.org/officeDocument/2006/relationships/image" Target="../media/image53.wmf"/><Relationship Id="rId4" Type="http://schemas.openxmlformats.org/officeDocument/2006/relationships/image" Target="../media/image52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Relationship Id="rId4" Type="http://schemas.openxmlformats.org/officeDocument/2006/relationships/image" Target="../media/image60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4.wmf"/><Relationship Id="rId1" Type="http://schemas.openxmlformats.org/officeDocument/2006/relationships/image" Target="../media/image63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Relationship Id="rId4" Type="http://schemas.openxmlformats.org/officeDocument/2006/relationships/image" Target="../media/image64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69.wmf"/><Relationship Id="rId1" Type="http://schemas.openxmlformats.org/officeDocument/2006/relationships/image" Target="../media/image68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72.wmf"/><Relationship Id="rId1" Type="http://schemas.openxmlformats.org/officeDocument/2006/relationships/image" Target="../media/image71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2" Type="http://schemas.openxmlformats.org/officeDocument/2006/relationships/image" Target="../media/image78.wmf"/><Relationship Id="rId1" Type="http://schemas.openxmlformats.org/officeDocument/2006/relationships/image" Target="../media/image7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81.wmf"/><Relationship Id="rId1" Type="http://schemas.openxmlformats.org/officeDocument/2006/relationships/image" Target="../media/image8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2ED07FE0-F099-42C2-98AA-2160FA77D6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6702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1B50D59-D40C-4CE7-B25D-E2611DB051D2}" type="datetime1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 Cursul nr.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BA3A9C-CE95-4265-996B-F482FD622BC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3A37137-6B71-43C1-BD71-584986D9F792}" type="datetime1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 Cursul nr.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27B298-2A40-4502-BCCF-C54621ADBF5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041EE2E-9AB0-4B24-867B-7A2B8F8E668C}" type="datetime1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 Cursul nr.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3F3525-0508-4155-AFBF-C0F4DDACAC6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A6DE875-4825-46CA-93E4-4FFE79E911C5}" type="datetime1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 Cursul nr.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483B63-4989-48F4-8271-5950D8DDD75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C1707C6-4558-4EA5-8930-CBA1A05DC990}" type="datetime1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 Cursul nr.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BF5B6E-B950-4701-BD32-788A7580F48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4947E11-387E-4DAB-B557-D6FDDFEC3614}" type="datetime1">
              <a:rPr lang="en-US" smtClean="0"/>
              <a:t>11/1/2019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 Cursul nr. 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7CAC7E-D32C-4DF0-999E-68D33AEC55C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D0B6C45-E93E-433F-B4C8-B9C1C1C736B3}" type="datetime1">
              <a:rPr lang="en-US" smtClean="0"/>
              <a:t>11/1/2019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 Cursul nr. 5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9F5408-5E6A-4EC2-80DE-F9CD5C722F7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DE507E-8E4C-40C4-8628-CF0998429306}" type="datetime1">
              <a:rPr lang="en-US" smtClean="0"/>
              <a:t>11/1/2019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 Cursul nr. 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BDE322-6E8E-4E79-9710-88E5A00E5E5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3A1CEC6-FBA9-4392-ABB5-0F68DE94129B}" type="datetime1">
              <a:rPr lang="en-US" smtClean="0"/>
              <a:t>11/1/2019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 Cursul nr. 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0C570E-0B94-4767-B05F-50A6E4C196F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295300-4B56-4827-9F3C-91266B0F4736}" type="datetime1">
              <a:rPr lang="en-US" smtClean="0"/>
              <a:t>11/1/2019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 Cursul nr. 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577EDE-0A30-45F5-9BB7-0204507D142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3A31CB9-0D87-41E6-96E2-428F6353B37C}" type="datetime1">
              <a:rPr lang="en-US" smtClean="0"/>
              <a:t>11/1/2019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 Cursul nr. 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CC2663-4DBE-4190-B98F-CC3269D3E57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7166388-262D-4591-AE8A-6F4BB67114AC}" type="datetime1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DE Cursul nr.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6078D17-1501-495F-A7F1-56F5D8DA575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mailto:pana@vega.unitbv.ro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3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2N3904.PDF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7" Type="http://schemas.openxmlformats.org/officeDocument/2006/relationships/image" Target="../media/image2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29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7" Type="http://schemas.openxmlformats.org/officeDocument/2006/relationships/image" Target="../media/image2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31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8.png"/><Relationship Id="rId4" Type="http://schemas.openxmlformats.org/officeDocument/2006/relationships/image" Target="../media/image33.w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38.png"/><Relationship Id="rId4" Type="http://schemas.openxmlformats.org/officeDocument/2006/relationships/image" Target="../media/image37.w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2.wmf"/><Relationship Id="rId11" Type="http://schemas.openxmlformats.org/officeDocument/2006/relationships/image" Target="../media/image45.png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44.wmf"/><Relationship Id="rId4" Type="http://schemas.openxmlformats.org/officeDocument/2006/relationships/image" Target="../media/image41.wmf"/><Relationship Id="rId9" Type="http://schemas.openxmlformats.org/officeDocument/2006/relationships/oleObject" Target="../embeddings/oleObject18.bin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13" Type="http://schemas.openxmlformats.org/officeDocument/2006/relationships/image" Target="../media/image54.e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5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0.wmf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20.bin"/><Relationship Id="rId10" Type="http://schemas.openxmlformats.org/officeDocument/2006/relationships/image" Target="../media/image52.wmf"/><Relationship Id="rId4" Type="http://schemas.openxmlformats.org/officeDocument/2006/relationships/image" Target="../media/image49.wmf"/><Relationship Id="rId9" Type="http://schemas.openxmlformats.org/officeDocument/2006/relationships/oleObject" Target="../embeddings/oleObject22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55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8.wmf"/><Relationship Id="rId11" Type="http://schemas.openxmlformats.org/officeDocument/2006/relationships/image" Target="../media/image61.emf"/><Relationship Id="rId5" Type="http://schemas.openxmlformats.org/officeDocument/2006/relationships/oleObject" Target="../embeddings/oleObject26.bin"/><Relationship Id="rId10" Type="http://schemas.openxmlformats.org/officeDocument/2006/relationships/image" Target="../media/image60.wmf"/><Relationship Id="rId4" Type="http://schemas.openxmlformats.org/officeDocument/2006/relationships/image" Target="../media/image57.wmf"/><Relationship Id="rId9" Type="http://schemas.openxmlformats.org/officeDocument/2006/relationships/oleObject" Target="../embeddings/oleObject28.bin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7" Type="http://schemas.openxmlformats.org/officeDocument/2006/relationships/image" Target="../media/image6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4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63.w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66.wmf"/><Relationship Id="rId11" Type="http://schemas.openxmlformats.org/officeDocument/2006/relationships/image" Target="../media/image64.wmf"/><Relationship Id="rId5" Type="http://schemas.openxmlformats.org/officeDocument/2006/relationships/oleObject" Target="../embeddings/oleObject32.bin"/><Relationship Id="rId10" Type="http://schemas.openxmlformats.org/officeDocument/2006/relationships/oleObject" Target="../embeddings/oleObject34.bin"/><Relationship Id="rId4" Type="http://schemas.openxmlformats.org/officeDocument/2006/relationships/image" Target="../media/image65.wmf"/><Relationship Id="rId9" Type="http://schemas.openxmlformats.org/officeDocument/2006/relationships/image" Target="../media/image6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7" Type="http://schemas.openxmlformats.org/officeDocument/2006/relationships/image" Target="../media/image6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69.w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68.wmf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7" Type="http://schemas.openxmlformats.org/officeDocument/2006/relationships/image" Target="../media/image7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72.w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71.wmf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78.w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77.wmf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3" Type="http://schemas.openxmlformats.org/officeDocument/2006/relationships/image" Target="../media/image82.emf"/><Relationship Id="rId7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80.w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8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png"/><Relationship Id="rId4" Type="http://schemas.openxmlformats.org/officeDocument/2006/relationships/image" Target="../media/image5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8.png"/><Relationship Id="rId4" Type="http://schemas.openxmlformats.org/officeDocument/2006/relationships/image" Target="../media/image7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9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2.png"/><Relationship Id="rId4" Type="http://schemas.openxmlformats.org/officeDocument/2006/relationships/image" Target="../media/image1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/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400">
                <a:latin typeface="UT Sans" panose="00000500000000000000" pitchFamily="50" charset="0"/>
              </a:rPr>
              <a:t>DISPOZITIVE ELECTRONICE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marR="0" algn="l" eaLnBrk="1" hangingPunct="1">
              <a:lnSpc>
                <a:spcPct val="60000"/>
              </a:lnSpc>
              <a:buFont typeface="Arial" charset="0"/>
              <a:buNone/>
            </a:pPr>
            <a:r>
              <a:rPr lang="ro-RO" sz="3100" b="1">
                <a:latin typeface="UT Sans" panose="00000500000000000000" pitchFamily="50" charset="0"/>
              </a:rPr>
              <a:t>Notițe de curs</a:t>
            </a:r>
          </a:p>
          <a:p>
            <a:pPr marR="0" algn="l" eaLnBrk="1" hangingPunct="1">
              <a:lnSpc>
                <a:spcPct val="60000"/>
              </a:lnSpc>
              <a:buFont typeface="Arial" charset="0"/>
              <a:buNone/>
            </a:pPr>
            <a:r>
              <a:rPr lang="ro-RO" sz="1600" b="1">
                <a:latin typeface="UT Sans" panose="00000500000000000000" pitchFamily="50" charset="0"/>
              </a:rPr>
              <a:t>Cursul nr. 5</a:t>
            </a:r>
          </a:p>
          <a:p>
            <a:pPr marR="0" eaLnBrk="1" hangingPunct="1">
              <a:lnSpc>
                <a:spcPct val="60000"/>
              </a:lnSpc>
              <a:buFont typeface="Arial" charset="0"/>
              <a:buNone/>
            </a:pPr>
            <a:endParaRPr lang="ro-RO" sz="1600">
              <a:latin typeface="UT Sans" panose="00000500000000000000" pitchFamily="50" charset="0"/>
            </a:endParaRPr>
          </a:p>
          <a:p>
            <a:pPr marR="0" eaLnBrk="1" hangingPunct="1">
              <a:lnSpc>
                <a:spcPct val="60000"/>
              </a:lnSpc>
              <a:buFont typeface="Arial" charset="0"/>
              <a:buNone/>
            </a:pPr>
            <a:r>
              <a:rPr lang="ro-RO" sz="1600">
                <a:latin typeface="UT Sans" panose="00000500000000000000" pitchFamily="50" charset="0"/>
              </a:rPr>
              <a:t>Conf. Dr. Ing. Gheorghe PANĂ</a:t>
            </a:r>
            <a:endParaRPr lang="en-US" sz="1600">
              <a:latin typeface="UT Sans" panose="00000500000000000000" pitchFamily="50" charset="0"/>
            </a:endParaRPr>
          </a:p>
          <a:p>
            <a:pPr marR="0" eaLnBrk="1" hangingPunct="1">
              <a:lnSpc>
                <a:spcPct val="60000"/>
              </a:lnSpc>
              <a:buFont typeface="Arial" charset="0"/>
              <a:buNone/>
            </a:pPr>
            <a:r>
              <a:rPr lang="en-US" sz="1600">
                <a:latin typeface="UT Sans" panose="00000500000000000000" pitchFamily="50" charset="0"/>
                <a:hlinkClick r:id="rId2"/>
              </a:rPr>
              <a:t>gheorghe.pana@unitbv.ro</a:t>
            </a:r>
            <a:endParaRPr lang="en-US" sz="1600">
              <a:latin typeface="UT Sans" panose="00000500000000000000" pitchFamily="50" charset="0"/>
            </a:endParaRPr>
          </a:p>
          <a:p>
            <a:pPr marR="0" eaLnBrk="1" hangingPunct="1">
              <a:lnSpc>
                <a:spcPct val="60000"/>
              </a:lnSpc>
              <a:buFont typeface="Arial" charset="0"/>
              <a:buNone/>
            </a:pPr>
            <a:endParaRPr lang="en-US" sz="900">
              <a:latin typeface="UT Sans" panose="00000500000000000000" pitchFamily="50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9CACB52-B899-4521-956D-A66DDA508F02}"/>
              </a:ext>
            </a:extLst>
          </p:cNvPr>
          <p:cNvGrpSpPr/>
          <p:nvPr/>
        </p:nvGrpSpPr>
        <p:grpSpPr>
          <a:xfrm>
            <a:off x="685800" y="596055"/>
            <a:ext cx="7498846" cy="1138340"/>
            <a:chOff x="685800" y="596055"/>
            <a:chExt cx="7498846" cy="1138340"/>
          </a:xfrm>
        </p:grpSpPr>
        <p:pic>
          <p:nvPicPr>
            <p:cNvPr id="6" name="Picture 5" descr="Logo-UT-IESC-RGB-RO">
              <a:extLst>
                <a:ext uri="{FF2B5EF4-FFF2-40B4-BE49-F238E27FC236}">
                  <a16:creationId xmlns:a16="http://schemas.microsoft.com/office/drawing/2014/main" id="{C5D444D4-9AB9-40EC-A904-758BB122A8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446" b="13008"/>
            <a:stretch>
              <a:fillRect/>
            </a:stretch>
          </p:blipFill>
          <p:spPr bwMode="auto">
            <a:xfrm>
              <a:off x="685800" y="596055"/>
              <a:ext cx="4146813" cy="1138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 Box 1">
              <a:extLst>
                <a:ext uri="{FF2B5EF4-FFF2-40B4-BE49-F238E27FC236}">
                  <a16:creationId xmlns:a16="http://schemas.microsoft.com/office/drawing/2014/main" id="{174C159E-381E-414F-B627-E17C31DEA8C8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5182366" y="679028"/>
              <a:ext cx="3002280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440" tIns="45720" rIns="91440" bIns="45720" anchor="t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1100" b="1">
                  <a:latin typeface="UT Sans" panose="00000500000000000000" pitchFamily="50" charset="0"/>
                </a:rPr>
                <a:t>Departamentul de Electronică şi Calculatoare</a:t>
              </a:r>
              <a:endParaRPr lang="ro-RO" sz="1100" b="1">
                <a:latin typeface="UT Sans" panose="00000500000000000000" pitchFamily="50" charset="0"/>
              </a:endParaRPr>
            </a:p>
            <a:p>
              <a:pPr algn="r"/>
              <a:r>
                <a:rPr lang="ro-RO" sz="1100" b="0">
                  <a:latin typeface="UT Sans" panose="00000500000000000000" pitchFamily="50" charset="0"/>
                </a:rPr>
                <a:t>s</a:t>
              </a:r>
              <a:r>
                <a:rPr lang="en-US" sz="1100">
                  <a:latin typeface="UT Sans" panose="00000500000000000000" pitchFamily="50" charset="0"/>
                </a:rPr>
                <a:t>tr. Politehnicii 1, 500024 Braşov</a:t>
              </a:r>
              <a:endParaRPr lang="ro-RO" sz="900">
                <a:latin typeface="UT Sans" panose="00000500000000000000" pitchFamily="50" charset="0"/>
              </a:endParaRPr>
            </a:p>
            <a:p>
              <a:pPr algn="r"/>
              <a:r>
                <a:rPr lang="en-US" sz="1100">
                  <a:latin typeface="UT Sans" panose="00000500000000000000" pitchFamily="50" charset="0"/>
                </a:rPr>
                <a:t>0268 478705</a:t>
              </a:r>
              <a:endParaRPr lang="ro-RO" sz="900">
                <a:latin typeface="UT Sans" panose="00000500000000000000" pitchFamily="50" charset="0"/>
              </a:endParaRPr>
            </a:p>
            <a:p>
              <a:pPr algn="r" rtl="1">
                <a:defRPr sz="1000"/>
              </a:pPr>
              <a:endParaRPr lang="en-GB" sz="900" b="0" i="0" strike="noStrike">
                <a:solidFill>
                  <a:srgbClr val="333333"/>
                </a:solidFill>
                <a:latin typeface="UT Sans" panose="00000500000000000000" pitchFamily="50" charset="0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FFFA3-B1E2-4C14-8D23-9233B166F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sz="3200">
                <a:latin typeface="UT Sans" panose="00000500000000000000" pitchFamily="50" charset="0"/>
              </a:rPr>
              <a:t>PSF</a:t>
            </a:r>
            <a:br>
              <a:rPr lang="en-US" sz="3200">
                <a:latin typeface="UT Sans" panose="00000500000000000000" pitchFamily="50" charset="0"/>
              </a:rPr>
            </a:br>
            <a:r>
              <a:rPr lang="ro-RO" sz="3200">
                <a:latin typeface="UT Sans" panose="00000500000000000000" pitchFamily="50" charset="0"/>
              </a:rPr>
              <a:t>Comparație între </a:t>
            </a:r>
            <a:r>
              <a:rPr lang="ro-RO" sz="3200">
                <a:latin typeface="UT Sans" panose="00000500000000000000" pitchFamily="50" charset="0"/>
                <a:sym typeface="Symbol" panose="05050102010706020507" pitchFamily="18" charset="2"/>
              </a:rPr>
              <a:t></a:t>
            </a:r>
            <a:r>
              <a:rPr lang="ro-RO" sz="3200" baseline="-25000">
                <a:latin typeface="UT Sans" panose="00000500000000000000" pitchFamily="50" charset="0"/>
                <a:sym typeface="Symbol" panose="05050102010706020507" pitchFamily="18" charset="2"/>
              </a:rPr>
              <a:t>DC</a:t>
            </a:r>
            <a:r>
              <a:rPr lang="ro-RO" sz="3200">
                <a:latin typeface="UT Sans" panose="00000500000000000000" pitchFamily="50" charset="0"/>
                <a:sym typeface="Symbol" panose="05050102010706020507" pitchFamily="18" charset="2"/>
              </a:rPr>
              <a:t> şi </a:t>
            </a:r>
            <a:r>
              <a:rPr lang="ro-RO" sz="3200" baseline="-25000">
                <a:latin typeface="UT Sans" panose="00000500000000000000" pitchFamily="50" charset="0"/>
                <a:sym typeface="Symbol" panose="05050102010706020507" pitchFamily="18" charset="2"/>
              </a:rPr>
              <a:t>ac</a:t>
            </a:r>
            <a:endParaRPr lang="en-US" sz="3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BED31-BB5D-48D7-9CE8-D862693AE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o-RO" sz="2000"/>
          </a:p>
          <a:p>
            <a:endParaRPr lang="ro-RO" sz="2000"/>
          </a:p>
          <a:p>
            <a:r>
              <a:rPr lang="ro-RO" sz="2000"/>
              <a:t>De exemplu, în PSF, </a:t>
            </a:r>
            <a:r>
              <a:rPr lang="en-US" sz="2000"/>
              <a:t>TB de tipul 2N3904 la</a:t>
            </a:r>
            <a:r>
              <a:rPr lang="ro-RO" sz="2000"/>
              <a:t> I</a:t>
            </a:r>
            <a:r>
              <a:rPr lang="ro-RO" sz="2000" baseline="-25000"/>
              <a:t>B</a:t>
            </a:r>
            <a:r>
              <a:rPr lang="ro-RO" sz="2000"/>
              <a:t>=100uA </a:t>
            </a:r>
            <a:r>
              <a:rPr lang="en-US" sz="2000"/>
              <a:t>are  I</a:t>
            </a:r>
            <a:r>
              <a:rPr lang="en-US" sz="2000" baseline="-25000"/>
              <a:t>C</a:t>
            </a:r>
            <a:r>
              <a:rPr lang="en-US" sz="2000"/>
              <a:t>=20mA</a:t>
            </a:r>
            <a:endParaRPr lang="ro-RO" sz="2000"/>
          </a:p>
          <a:p>
            <a:endParaRPr lang="ro-RO" sz="2000"/>
          </a:p>
          <a:p>
            <a:endParaRPr lang="ro-RO" sz="2000"/>
          </a:p>
          <a:p>
            <a:r>
              <a:rPr lang="ro-RO" sz="2000"/>
              <a:t>Pentru o variație a lui în jurul valorii din PSF, </a:t>
            </a:r>
            <a:r>
              <a:rPr lang="ro-RO" sz="2000">
                <a:sym typeface="Symbol" panose="05050102010706020507" pitchFamily="18" charset="2"/>
              </a:rPr>
              <a:t>i</a:t>
            </a:r>
            <a:r>
              <a:rPr lang="ro-RO" sz="2000" baseline="-25000">
                <a:sym typeface="Symbol" panose="05050102010706020507" pitchFamily="18" charset="2"/>
              </a:rPr>
              <a:t>B</a:t>
            </a:r>
            <a:r>
              <a:rPr lang="ro-RO" sz="2000">
                <a:sym typeface="Symbol" panose="05050102010706020507" pitchFamily="18" charset="2"/>
              </a:rPr>
              <a:t>=40uA rezultă o variație a lui i</a:t>
            </a:r>
            <a:r>
              <a:rPr lang="ro-RO" sz="2000" baseline="-25000">
                <a:sym typeface="Symbol" panose="05050102010706020507" pitchFamily="18" charset="2"/>
              </a:rPr>
              <a:t>C</a:t>
            </a:r>
            <a:r>
              <a:rPr lang="ro-RO" sz="2000">
                <a:sym typeface="Symbol" panose="05050102010706020507" pitchFamily="18" charset="2"/>
              </a:rPr>
              <a:t>, i</a:t>
            </a:r>
            <a:r>
              <a:rPr lang="ro-RO" sz="2000" baseline="-25000">
                <a:sym typeface="Symbol" panose="05050102010706020507" pitchFamily="18" charset="2"/>
              </a:rPr>
              <a:t>C</a:t>
            </a:r>
            <a:r>
              <a:rPr lang="ro-RO" sz="2000">
                <a:sym typeface="Symbol" panose="05050102010706020507" pitchFamily="18" charset="2"/>
              </a:rPr>
              <a:t>=</a:t>
            </a:r>
            <a:r>
              <a:rPr lang="en-US" sz="2000">
                <a:sym typeface="Symbol" panose="05050102010706020507" pitchFamily="18" charset="2"/>
              </a:rPr>
              <a:t>7,284</a:t>
            </a:r>
            <a:r>
              <a:rPr lang="ro-RO" sz="2000">
                <a:sym typeface="Symbol" panose="05050102010706020507" pitchFamily="18" charset="2"/>
              </a:rPr>
              <a:t>mA și se calculează </a:t>
            </a:r>
            <a:r>
              <a:rPr lang="el-GR" sz="2000">
                <a:sym typeface="Symbol" panose="05050102010706020507" pitchFamily="18" charset="2"/>
              </a:rPr>
              <a:t>β</a:t>
            </a:r>
            <a:r>
              <a:rPr lang="ro-RO" sz="2000" baseline="-25000">
                <a:sym typeface="Symbol" panose="05050102010706020507" pitchFamily="18" charset="2"/>
              </a:rPr>
              <a:t>ac</a:t>
            </a:r>
            <a:r>
              <a:rPr lang="ro-RO" sz="2000">
                <a:sym typeface="Symbol" panose="05050102010706020507" pitchFamily="18" charset="2"/>
              </a:rPr>
              <a:t>:</a:t>
            </a:r>
          </a:p>
          <a:p>
            <a:endParaRPr lang="ro-RO" sz="2000">
              <a:sym typeface="Symbol" panose="05050102010706020507" pitchFamily="18" charset="2"/>
            </a:endParaRPr>
          </a:p>
          <a:p>
            <a:endParaRPr lang="ro-RO" sz="2000">
              <a:sym typeface="Symbol" panose="05050102010706020507" pitchFamily="18" charset="2"/>
            </a:endParaRPr>
          </a:p>
          <a:p>
            <a:r>
              <a:rPr lang="ro-RO" sz="2000">
                <a:sym typeface="Symbol" panose="05050102010706020507" pitchFamily="18" charset="2"/>
              </a:rPr>
              <a:t>Se observă că cei doi factori β sunt diferiți.</a:t>
            </a:r>
          </a:p>
          <a:p>
            <a:r>
              <a:rPr lang="ro-RO" sz="2000">
                <a:sym typeface="Symbol" panose="05050102010706020507" pitchFamily="18" charset="2"/>
              </a:rPr>
              <a:t>Programul de simulare SPICE raportează cei 2 parametri astfel: </a:t>
            </a:r>
            <a:r>
              <a:rPr lang="ro-RO" sz="2000">
                <a:solidFill>
                  <a:srgbClr val="0070C0"/>
                </a:solidFill>
                <a:sym typeface="Symbol" panose="05050102010706020507" pitchFamily="18" charset="2"/>
              </a:rPr>
              <a:t>BETADC</a:t>
            </a:r>
            <a:r>
              <a:rPr lang="en-US" sz="2000">
                <a:solidFill>
                  <a:srgbClr val="0070C0"/>
                </a:solidFill>
                <a:sym typeface="Symbol" panose="05050102010706020507" pitchFamily="18" charset="2"/>
              </a:rPr>
              <a:t>=201</a:t>
            </a:r>
            <a:r>
              <a:rPr lang="ro-RO" sz="2000">
                <a:sym typeface="Symbol" panose="05050102010706020507" pitchFamily="18" charset="2"/>
              </a:rPr>
              <a:t> și </a:t>
            </a:r>
            <a:r>
              <a:rPr lang="ro-RO" sz="2000">
                <a:solidFill>
                  <a:srgbClr val="0070C0"/>
                </a:solidFill>
                <a:sym typeface="Symbol" panose="05050102010706020507" pitchFamily="18" charset="2"/>
              </a:rPr>
              <a:t>BETAAC</a:t>
            </a:r>
            <a:r>
              <a:rPr lang="en-US" sz="2000">
                <a:solidFill>
                  <a:srgbClr val="0070C0"/>
                </a:solidFill>
                <a:sym typeface="Symbol" panose="05050102010706020507" pitchFamily="18" charset="2"/>
              </a:rPr>
              <a:t>=189</a:t>
            </a:r>
            <a:r>
              <a:rPr lang="en-US" sz="2000">
                <a:sym typeface="Symbol" panose="05050102010706020507" pitchFamily="18" charset="2"/>
              </a:rPr>
              <a:t>, valori apropiate de cele calculate</a:t>
            </a:r>
            <a:r>
              <a:rPr lang="ro-RO" sz="2000">
                <a:sym typeface="Symbol" panose="05050102010706020507" pitchFamily="18" charset="2"/>
              </a:rPr>
              <a:t>.</a:t>
            </a:r>
            <a:endParaRPr lang="en-US" sz="20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307F56-5811-46B3-B437-419EED0E0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4B1CA10-5EF1-403B-8F53-30838C189FA6}" type="datetime1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0893E-94DD-4AF6-922D-8D931FE76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 Cursul nr. 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D1E13-CDC8-4B44-B894-7E9B9F5A7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483B63-4989-48F4-8271-5950D8DDD753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4C39C3BE-338D-4487-9DC7-B5444ED1E9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7380176"/>
              </p:ext>
            </p:extLst>
          </p:nvPr>
        </p:nvGraphicFramePr>
        <p:xfrm>
          <a:off x="762000" y="2809875"/>
          <a:ext cx="240030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03" name="Equation" r:id="rId3" imgW="1600200" imgH="444240" progId="Equation.DSMT4">
                  <p:embed/>
                </p:oleObj>
              </mc:Choice>
              <mc:Fallback>
                <p:oleObj name="Equation" r:id="rId3" imgW="160020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2000" y="2809875"/>
                        <a:ext cx="2400300" cy="666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EFE91BBD-3363-4318-8D7E-346E38609D7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3121327"/>
              </p:ext>
            </p:extLst>
          </p:nvPr>
        </p:nvGraphicFramePr>
        <p:xfrm>
          <a:off x="714375" y="4143375"/>
          <a:ext cx="293370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04" name="Equation" r:id="rId5" imgW="1955520" imgH="444240" progId="Equation.DSMT4">
                  <p:embed/>
                </p:oleObj>
              </mc:Choice>
              <mc:Fallback>
                <p:oleObj name="Equation" r:id="rId5" imgW="195552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14375" y="4143375"/>
                        <a:ext cx="2933700" cy="666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70227B21-1258-4C51-BDDC-1BF45C659E8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24337" y="370799"/>
            <a:ext cx="4919663" cy="1895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83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225EE-B0C6-45B8-A3B2-6C15E1FFC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3200">
                <a:latin typeface="UT Sans" panose="00000500000000000000" pitchFamily="50" charset="0"/>
              </a:rPr>
              <a:t>Foaie de catalog pentru TB</a:t>
            </a:r>
            <a:endParaRPr lang="en-US" sz="3200">
              <a:latin typeface="UT Sans" panose="00000500000000000000" pitchFamily="50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35989-D2A9-4C21-A721-700FC5254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UT Sans" panose="00000500000000000000" pitchFamily="50" charset="0"/>
              </a:rPr>
              <a:t>Foile de catalog pentru TB-2N3904</a:t>
            </a:r>
            <a:r>
              <a:rPr lang="ro-RO">
                <a:latin typeface="UT Sans" panose="00000500000000000000" pitchFamily="50" charset="0"/>
              </a:rPr>
              <a:t>:</a:t>
            </a:r>
          </a:p>
          <a:p>
            <a:pPr marL="0" indent="0" algn="ctr">
              <a:buNone/>
            </a:pPr>
            <a:r>
              <a:rPr lang="en-US">
                <a:latin typeface="UT Sans" panose="00000500000000000000" pitchFamily="50" charset="0"/>
                <a:hlinkClick r:id="rId2" action="ppaction://hlinkfile"/>
              </a:rPr>
              <a:t>2N3904</a:t>
            </a:r>
            <a:r>
              <a:rPr lang="ro-RO">
                <a:latin typeface="UT Sans" panose="00000500000000000000" pitchFamily="50" charset="0"/>
                <a:hlinkClick r:id="rId2" action="ppaction://hlinkfile"/>
              </a:rPr>
              <a:t>.pdf</a:t>
            </a:r>
            <a:endParaRPr lang="ro-RO">
              <a:latin typeface="UT Sans" panose="00000500000000000000" pitchFamily="50" charset="0"/>
            </a:endParaRPr>
          </a:p>
          <a:p>
            <a:r>
              <a:rPr lang="en-US">
                <a:latin typeface="UT Sans" panose="00000500000000000000" pitchFamily="50" charset="0"/>
              </a:rPr>
              <a:t>Se observ</a:t>
            </a:r>
            <a:r>
              <a:rPr lang="ro-RO">
                <a:latin typeface="UT Sans" panose="00000500000000000000" pitchFamily="50" charset="0"/>
              </a:rPr>
              <a:t>ă că în catalog există parametrii:</a:t>
            </a:r>
          </a:p>
          <a:p>
            <a:pPr lvl="1"/>
            <a:r>
              <a:rPr lang="ro-RO">
                <a:solidFill>
                  <a:srgbClr val="0070C0"/>
                </a:solidFill>
                <a:latin typeface="UT Sans" panose="00000500000000000000" pitchFamily="50" charset="0"/>
              </a:rPr>
              <a:t>DC Current Gain</a:t>
            </a:r>
            <a:r>
              <a:rPr lang="ro-RO">
                <a:latin typeface="UT Sans" panose="00000500000000000000" pitchFamily="50" charset="0"/>
              </a:rPr>
              <a:t>, notat cu </a:t>
            </a:r>
            <a:r>
              <a:rPr lang="ro-RO">
                <a:solidFill>
                  <a:srgbClr val="0070C0"/>
                </a:solidFill>
                <a:latin typeface="UT Sans Bold" panose="00000500000000000000" pitchFamily="50" charset="0"/>
              </a:rPr>
              <a:t>h</a:t>
            </a:r>
            <a:r>
              <a:rPr lang="ro-RO" baseline="-25000">
                <a:solidFill>
                  <a:srgbClr val="0070C0"/>
                </a:solidFill>
                <a:latin typeface="UT Sans Bold" panose="00000500000000000000" pitchFamily="50" charset="0"/>
              </a:rPr>
              <a:t>FE</a:t>
            </a:r>
            <a:r>
              <a:rPr lang="ro-RO">
                <a:latin typeface="UT Sans" panose="00000500000000000000" pitchFamily="50" charset="0"/>
              </a:rPr>
              <a:t> și</a:t>
            </a:r>
          </a:p>
          <a:p>
            <a:pPr lvl="1"/>
            <a:r>
              <a:rPr lang="ro-RO">
                <a:solidFill>
                  <a:srgbClr val="0070C0"/>
                </a:solidFill>
                <a:latin typeface="UT Sans" panose="00000500000000000000" pitchFamily="50" charset="0"/>
              </a:rPr>
              <a:t>Small-Signal Current Gain</a:t>
            </a:r>
            <a:r>
              <a:rPr lang="ro-RO">
                <a:latin typeface="UT Sans" panose="00000500000000000000" pitchFamily="50" charset="0"/>
              </a:rPr>
              <a:t>, notat cu </a:t>
            </a:r>
            <a:r>
              <a:rPr lang="ro-RO">
                <a:solidFill>
                  <a:srgbClr val="0070C0"/>
                </a:solidFill>
                <a:latin typeface="UT Sans Bold" panose="00000500000000000000" pitchFamily="50" charset="0"/>
              </a:rPr>
              <a:t>h</a:t>
            </a:r>
            <a:r>
              <a:rPr lang="ro-RO" baseline="-25000">
                <a:solidFill>
                  <a:srgbClr val="0070C0"/>
                </a:solidFill>
                <a:latin typeface="UT Sans Bold" panose="00000500000000000000" pitchFamily="50" charset="0"/>
              </a:rPr>
              <a:t>fe</a:t>
            </a:r>
            <a:endParaRPr lang="ro-RO">
              <a:solidFill>
                <a:srgbClr val="0070C0"/>
              </a:solidFill>
              <a:latin typeface="UT Sans Bold" panose="00000500000000000000" pitchFamily="50" charset="0"/>
            </a:endParaRPr>
          </a:p>
          <a:p>
            <a:r>
              <a:rPr lang="ro-RO">
                <a:latin typeface="UT Sans" panose="00000500000000000000" pitchFamily="50" charset="0"/>
              </a:rPr>
              <a:t>Corespondența cu parametrii BETA este:</a:t>
            </a:r>
          </a:p>
          <a:p>
            <a:pPr marL="0" indent="0" algn="ctr">
              <a:buNone/>
            </a:pPr>
            <a:r>
              <a:rPr lang="ro-RO">
                <a:solidFill>
                  <a:srgbClr val="0070C0"/>
                </a:solidFill>
                <a:latin typeface="UT Sans Bold" panose="00000500000000000000" pitchFamily="50" charset="0"/>
              </a:rPr>
              <a:t>h</a:t>
            </a:r>
            <a:r>
              <a:rPr lang="ro-RO" baseline="-25000">
                <a:solidFill>
                  <a:srgbClr val="0070C0"/>
                </a:solidFill>
                <a:latin typeface="UT Sans Bold" panose="00000500000000000000" pitchFamily="50" charset="0"/>
              </a:rPr>
              <a:t>FE</a:t>
            </a:r>
            <a:r>
              <a:rPr lang="ro-RO">
                <a:solidFill>
                  <a:srgbClr val="0070C0"/>
                </a:solidFill>
                <a:latin typeface="UT Sans Bold" panose="00000500000000000000" pitchFamily="50" charset="0"/>
              </a:rPr>
              <a:t>=BETADC </a:t>
            </a:r>
            <a:r>
              <a:rPr lang="ro-RO">
                <a:latin typeface="UT Sans" panose="00000500000000000000" pitchFamily="50" charset="0"/>
              </a:rPr>
              <a:t>și</a:t>
            </a:r>
            <a:r>
              <a:rPr lang="ro-RO">
                <a:solidFill>
                  <a:srgbClr val="0070C0"/>
                </a:solidFill>
                <a:latin typeface="UT Sans Bold" panose="00000500000000000000" pitchFamily="50" charset="0"/>
              </a:rPr>
              <a:t> h</a:t>
            </a:r>
            <a:r>
              <a:rPr lang="ro-RO" baseline="-25000">
                <a:solidFill>
                  <a:srgbClr val="0070C0"/>
                </a:solidFill>
                <a:latin typeface="UT Sans Bold" panose="00000500000000000000" pitchFamily="50" charset="0"/>
              </a:rPr>
              <a:t>fe</a:t>
            </a:r>
            <a:r>
              <a:rPr lang="ro-RO">
                <a:solidFill>
                  <a:srgbClr val="0070C0"/>
                </a:solidFill>
                <a:latin typeface="UT Sans Bold" panose="00000500000000000000" pitchFamily="50" charset="0"/>
              </a:rPr>
              <a:t>=BETAAC</a:t>
            </a:r>
          </a:p>
          <a:p>
            <a:endParaRPr lang="ro-RO">
              <a:latin typeface="UT Sans" panose="00000500000000000000" pitchFamily="50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37867F-B8F4-4E6C-A011-470F8C3AE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1C673A5-5F80-445F-A29E-FF77C62774DF}" type="datetime1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70F7D-A431-4FD6-BF49-2ACE5997E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 Cursul nr. 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E494D-1A5A-4631-9164-0BCED5AE1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483B63-4989-48F4-8271-5950D8DDD753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413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>
                <a:latin typeface="UT Sans" panose="00000500000000000000" pitchFamily="50" charset="0"/>
              </a:rPr>
              <a:t>Polari</a:t>
            </a:r>
            <a:r>
              <a:rPr lang="ro-RO" sz="3200">
                <a:latin typeface="UT Sans" panose="00000500000000000000" pitchFamily="50" charset="0"/>
              </a:rPr>
              <a:t>zarea TB</a:t>
            </a:r>
            <a:endParaRPr lang="en-US" sz="3200">
              <a:latin typeface="UT Sans" panose="00000500000000000000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>
                <a:latin typeface="UT Sans" panose="00000500000000000000" pitchFamily="50" charset="0"/>
              </a:rPr>
              <a:t>Prin polarizare se stabileşte un PSF care asigură funcționarea liniară corectă a amplificatoarelor.</a:t>
            </a:r>
          </a:p>
          <a:p>
            <a:r>
              <a:rPr lang="ro-RO">
                <a:latin typeface="UT Sans" panose="00000500000000000000" pitchFamily="50" charset="0"/>
              </a:rPr>
              <a:t>Dacă TB dintr-un amplificator nu este polarizat corect, atunci la aplicarea unui semnal variabil poate intra în saturație sau blocare şi se distorsionează semnalul amplificat.</a:t>
            </a:r>
            <a:endParaRPr lang="en-US">
              <a:latin typeface="UT Sans" panose="00000500000000000000" pitchFamily="50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8403D9-664D-4D00-ADC0-F162D0E4B3FA}" type="datetime1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 Cursul nr.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483B63-4989-48F4-8271-5950D8DDD753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799" y="4565119"/>
            <a:ext cx="2761298" cy="70580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371600" y="403860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>
                <a:solidFill>
                  <a:srgbClr val="0070C0"/>
                </a:solidFill>
              </a:rPr>
              <a:t>Funcționare liniară</a:t>
            </a:r>
            <a:endParaRPr lang="en-US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76875" y="403860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>
                <a:solidFill>
                  <a:srgbClr val="0070C0"/>
                </a:solidFill>
              </a:rPr>
              <a:t>Funcționare neliniară</a:t>
            </a:r>
            <a:endParaRPr lang="en-US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76876" y="5333180"/>
            <a:ext cx="3209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/>
              <a:t>Semnal de ieşire limitat de BLOCARE</a:t>
            </a:r>
            <a:endParaRPr lang="en-US" sz="140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0946" y="5730842"/>
            <a:ext cx="2841784" cy="65627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451476" y="6369056"/>
            <a:ext cx="3311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/>
              <a:t>Semnal de ieşire limitat de SATURAțIE</a:t>
            </a:r>
            <a:endParaRPr lang="en-US" sz="140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734" y="4494691"/>
            <a:ext cx="3838575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881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2B47F-41E0-413B-B169-0D8D56F6A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>
                <a:latin typeface="UT Sans" panose="00000500000000000000" pitchFamily="50" charset="0"/>
              </a:rPr>
              <a:t>Polari</a:t>
            </a:r>
            <a:r>
              <a:rPr lang="ro-RO" sz="3200">
                <a:latin typeface="UT Sans" panose="00000500000000000000" pitchFamily="50" charset="0"/>
              </a:rPr>
              <a:t>zarea TB</a:t>
            </a:r>
            <a:endParaRPr lang="ro-RO" sz="3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0B66E-3927-4EE3-9367-BB0FAC862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/>
              <a:t>Evidențierea distorsionării semnalului amplificat pe caracteristica de ieșire a TB: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E8566-6CBD-4BC1-A860-2FA2DA479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A6DE875-4825-46CA-93E4-4FFE79E911C5}" type="datetime1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C6A718-333A-4AB1-8683-E102AA8A0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 Cursul nr. 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B8581-8FE9-4721-80D0-A669D3A05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483B63-4989-48F4-8271-5950D8DDD753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7E5C0FD-C3E9-4748-92CB-87441C144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650" y="2352675"/>
            <a:ext cx="4076700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235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sz="3600">
                <a:latin typeface="UT Sans" panose="00000500000000000000" pitchFamily="50" charset="0"/>
              </a:rPr>
              <a:t>Polarizarea TB</a:t>
            </a:r>
            <a:br>
              <a:rPr lang="ro-RO" sz="3200">
                <a:latin typeface="UT Sans" panose="00000500000000000000" pitchFamily="50" charset="0"/>
              </a:rPr>
            </a:br>
            <a:r>
              <a:rPr lang="ro-RO" sz="3100">
                <a:latin typeface="UT Sans" panose="00000500000000000000" pitchFamily="50" charset="0"/>
              </a:rPr>
              <a:t>Circuit de polarizare cu 2 surse de c.c.</a:t>
            </a:r>
            <a:endParaRPr lang="en-US" sz="3100">
              <a:latin typeface="UT Sans" panose="00000500000000000000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>
                <a:latin typeface="UT Sans" panose="00000500000000000000" pitchFamily="50" charset="0"/>
              </a:rPr>
              <a:t>Bateria din circuitul bazei asigură U</a:t>
            </a:r>
            <a:r>
              <a:rPr lang="ro-RO" baseline="-25000">
                <a:latin typeface="UT Sans" panose="00000500000000000000" pitchFamily="50" charset="0"/>
              </a:rPr>
              <a:t>BE</a:t>
            </a:r>
            <a:r>
              <a:rPr lang="en-US">
                <a:latin typeface="UT Sans" panose="00000500000000000000" pitchFamily="50" charset="0"/>
              </a:rPr>
              <a:t>&gt;0 </a:t>
            </a:r>
            <a:r>
              <a:rPr lang="ro-RO">
                <a:latin typeface="UT Sans" panose="00000500000000000000" pitchFamily="50" charset="0"/>
              </a:rPr>
              <a:t>(</a:t>
            </a:r>
            <a:r>
              <a:rPr lang="en-US">
                <a:latin typeface="UT Sans" panose="00000500000000000000" pitchFamily="50" charset="0"/>
              </a:rPr>
              <a:t>polari</a:t>
            </a:r>
            <a:r>
              <a:rPr lang="ro-RO">
                <a:latin typeface="UT Sans" panose="00000500000000000000" pitchFamily="50" charset="0"/>
              </a:rPr>
              <a:t>z</a:t>
            </a:r>
            <a:r>
              <a:rPr lang="en-US">
                <a:latin typeface="UT Sans" panose="00000500000000000000" pitchFamily="50" charset="0"/>
              </a:rPr>
              <a:t>area direct</a:t>
            </a:r>
            <a:r>
              <a:rPr lang="ro-RO">
                <a:latin typeface="UT Sans" panose="00000500000000000000" pitchFamily="50" charset="0"/>
              </a:rPr>
              <a:t>ă</a:t>
            </a:r>
            <a:r>
              <a:rPr lang="en-US">
                <a:latin typeface="UT Sans" panose="00000500000000000000" pitchFamily="50" charset="0"/>
              </a:rPr>
              <a:t> a jonc</a:t>
            </a:r>
            <a:r>
              <a:rPr lang="ro-RO">
                <a:latin typeface="UT Sans" panose="00000500000000000000" pitchFamily="50" charset="0"/>
              </a:rPr>
              <a:t>ț</a:t>
            </a:r>
            <a:r>
              <a:rPr lang="en-US">
                <a:latin typeface="UT Sans" panose="00000500000000000000" pitchFamily="50" charset="0"/>
              </a:rPr>
              <a:t>iunii B-E</a:t>
            </a:r>
            <a:r>
              <a:rPr lang="ro-RO">
                <a:latin typeface="UT Sans" panose="00000500000000000000" pitchFamily="50" charset="0"/>
              </a:rPr>
              <a:t>)</a:t>
            </a:r>
          </a:p>
          <a:p>
            <a:r>
              <a:rPr lang="ro-RO">
                <a:latin typeface="UT Sans" panose="00000500000000000000" pitchFamily="50" charset="0"/>
              </a:rPr>
              <a:t>Bateria din colector asigură U</a:t>
            </a:r>
            <a:r>
              <a:rPr lang="ro-RO" baseline="-25000">
                <a:latin typeface="UT Sans" panose="00000500000000000000" pitchFamily="50" charset="0"/>
              </a:rPr>
              <a:t>BC</a:t>
            </a:r>
            <a:r>
              <a:rPr lang="en-US">
                <a:latin typeface="UT Sans" panose="00000500000000000000" pitchFamily="50" charset="0"/>
              </a:rPr>
              <a:t>&lt;0 </a:t>
            </a:r>
            <a:r>
              <a:rPr lang="ro-RO">
                <a:latin typeface="UT Sans" panose="00000500000000000000" pitchFamily="50" charset="0"/>
              </a:rPr>
              <a:t>(polarizarea inversă a joncțiunii B-C)</a:t>
            </a:r>
            <a:endParaRPr lang="en-US">
              <a:latin typeface="UT Sans" panose="00000500000000000000" pitchFamily="50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40C82C8-6D2B-4050-B828-59197911510C}" type="datetime1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 Cursul nr.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483B63-4989-48F4-8271-5950D8DDD753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786187" y="3337679"/>
            <a:ext cx="508057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UT Sans" panose="00000500000000000000" pitchFamily="50" charset="0"/>
              </a:rPr>
              <a:t>Se aplic</a:t>
            </a:r>
            <a:r>
              <a:rPr lang="ro-RO">
                <a:latin typeface="UT Sans" panose="00000500000000000000" pitchFamily="50" charset="0"/>
              </a:rPr>
              <a:t>ă</a:t>
            </a:r>
            <a:r>
              <a:rPr lang="en-US">
                <a:latin typeface="UT Sans" panose="00000500000000000000" pitchFamily="50" charset="0"/>
              </a:rPr>
              <a:t> teorema a II</a:t>
            </a:r>
            <a:r>
              <a:rPr lang="ro-RO">
                <a:latin typeface="UT Sans" panose="00000500000000000000" pitchFamily="50" charset="0"/>
              </a:rPr>
              <a:t>-a lui Kirchhoff pe ochiul  care conține I</a:t>
            </a:r>
            <a:r>
              <a:rPr lang="ro-RO" baseline="-25000">
                <a:latin typeface="UT Sans" panose="00000500000000000000" pitchFamily="50" charset="0"/>
              </a:rPr>
              <a:t>B</a:t>
            </a:r>
            <a:r>
              <a:rPr lang="ro-RO">
                <a:latin typeface="UT Sans" panose="00000500000000000000" pitchFamily="50" charset="0"/>
              </a:rPr>
              <a:t> şi U</a:t>
            </a:r>
            <a:r>
              <a:rPr lang="ro-RO" baseline="-25000">
                <a:latin typeface="UT Sans" panose="00000500000000000000" pitchFamily="50" charset="0"/>
              </a:rPr>
              <a:t>BE</a:t>
            </a:r>
            <a:r>
              <a:rPr lang="ro-RO">
                <a:latin typeface="UT Sans" panose="00000500000000000000" pitchFamily="50" charset="0"/>
              </a:rPr>
              <a:t> şi apoi pe ochiul care conține I</a:t>
            </a:r>
            <a:r>
              <a:rPr lang="ro-RO" baseline="-25000">
                <a:latin typeface="UT Sans" panose="00000500000000000000" pitchFamily="50" charset="0"/>
              </a:rPr>
              <a:t>C</a:t>
            </a:r>
            <a:r>
              <a:rPr lang="ro-RO">
                <a:latin typeface="UT Sans" panose="00000500000000000000" pitchFamily="50" charset="0"/>
              </a:rPr>
              <a:t> şi U</a:t>
            </a:r>
            <a:r>
              <a:rPr lang="ro-RO" baseline="-25000">
                <a:latin typeface="UT Sans" panose="00000500000000000000" pitchFamily="50" charset="0"/>
              </a:rPr>
              <a:t>CE</a:t>
            </a:r>
            <a:r>
              <a:rPr lang="ro-RO">
                <a:latin typeface="UT Sans" panose="00000500000000000000" pitchFamily="50" charset="0"/>
              </a:rPr>
              <a:t>.</a:t>
            </a:r>
            <a:endParaRPr lang="en-US">
              <a:latin typeface="UT Sans" panose="00000500000000000000" pitchFamily="50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>
                <a:latin typeface="UT Sans" panose="00000500000000000000" pitchFamily="50" charset="0"/>
              </a:rPr>
              <a:t>Î</a:t>
            </a:r>
            <a:r>
              <a:rPr lang="en-US">
                <a:latin typeface="UT Sans" panose="00000500000000000000" pitchFamily="50" charset="0"/>
              </a:rPr>
              <a:t>n planul </a:t>
            </a:r>
            <a:r>
              <a:rPr lang="ro-RO">
                <a:latin typeface="UT Sans" panose="00000500000000000000" pitchFamily="50" charset="0"/>
              </a:rPr>
              <a:t>i</a:t>
            </a:r>
            <a:r>
              <a:rPr lang="ro-RO" baseline="-25000">
                <a:latin typeface="UT Sans" panose="00000500000000000000" pitchFamily="50" charset="0"/>
              </a:rPr>
              <a:t>B</a:t>
            </a:r>
            <a:r>
              <a:rPr lang="ro-RO">
                <a:latin typeface="UT Sans" panose="00000500000000000000" pitchFamily="50" charset="0"/>
              </a:rPr>
              <a:t>(u</a:t>
            </a:r>
            <a:r>
              <a:rPr lang="ro-RO" baseline="-25000">
                <a:latin typeface="UT Sans" panose="00000500000000000000" pitchFamily="50" charset="0"/>
              </a:rPr>
              <a:t>BE</a:t>
            </a:r>
            <a:r>
              <a:rPr lang="ro-RO">
                <a:latin typeface="UT Sans" panose="00000500000000000000" pitchFamily="50" charset="0"/>
              </a:rPr>
              <a:t>), relația E</a:t>
            </a:r>
            <a:r>
              <a:rPr lang="ro-RO" baseline="-25000">
                <a:latin typeface="UT Sans" panose="00000500000000000000" pitchFamily="50" charset="0"/>
              </a:rPr>
              <a:t>B</a:t>
            </a:r>
            <a:r>
              <a:rPr lang="ro-RO">
                <a:latin typeface="UT Sans" panose="00000500000000000000" pitchFamily="50" charset="0"/>
              </a:rPr>
              <a:t>=I</a:t>
            </a:r>
            <a:r>
              <a:rPr lang="ro-RO" baseline="-25000">
                <a:latin typeface="UT Sans" panose="00000500000000000000" pitchFamily="50" charset="0"/>
              </a:rPr>
              <a:t>B</a:t>
            </a:r>
            <a:r>
              <a:rPr lang="ro-RO">
                <a:latin typeface="UT Sans" panose="00000500000000000000" pitchFamily="50" charset="0"/>
              </a:rPr>
              <a:t>R</a:t>
            </a:r>
            <a:r>
              <a:rPr lang="ro-RO" baseline="-25000">
                <a:latin typeface="UT Sans" panose="00000500000000000000" pitchFamily="50" charset="0"/>
              </a:rPr>
              <a:t>B</a:t>
            </a:r>
            <a:r>
              <a:rPr lang="ro-RO">
                <a:latin typeface="UT Sans" panose="00000500000000000000" pitchFamily="50" charset="0"/>
              </a:rPr>
              <a:t>+U</a:t>
            </a:r>
            <a:r>
              <a:rPr lang="ro-RO" baseline="-25000">
                <a:latin typeface="UT Sans" panose="00000500000000000000" pitchFamily="50" charset="0"/>
              </a:rPr>
              <a:t>BE</a:t>
            </a:r>
            <a:r>
              <a:rPr lang="ro-RO">
                <a:latin typeface="UT Sans" panose="00000500000000000000" pitchFamily="50" charset="0"/>
              </a:rPr>
              <a:t> reprezintă ecuația unei drepte, numită dreapta de sarcină de pe caracteristica de intrare.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>
                <a:latin typeface="UT Sans" panose="00000500000000000000" pitchFamily="50" charset="0"/>
              </a:rPr>
              <a:t>Î</a:t>
            </a:r>
            <a:r>
              <a:rPr lang="en-US">
                <a:latin typeface="UT Sans" panose="00000500000000000000" pitchFamily="50" charset="0"/>
              </a:rPr>
              <a:t>n planul </a:t>
            </a:r>
            <a:r>
              <a:rPr lang="ro-RO">
                <a:latin typeface="UT Sans" panose="00000500000000000000" pitchFamily="50" charset="0"/>
              </a:rPr>
              <a:t>i</a:t>
            </a:r>
            <a:r>
              <a:rPr lang="ro-RO" baseline="-25000">
                <a:latin typeface="UT Sans" panose="00000500000000000000" pitchFamily="50" charset="0"/>
              </a:rPr>
              <a:t>C</a:t>
            </a:r>
            <a:r>
              <a:rPr lang="ro-RO">
                <a:latin typeface="UT Sans" panose="00000500000000000000" pitchFamily="50" charset="0"/>
              </a:rPr>
              <a:t>(u</a:t>
            </a:r>
            <a:r>
              <a:rPr lang="ro-RO" baseline="-25000">
                <a:latin typeface="UT Sans" panose="00000500000000000000" pitchFamily="50" charset="0"/>
              </a:rPr>
              <a:t>CE</a:t>
            </a:r>
            <a:r>
              <a:rPr lang="ro-RO">
                <a:latin typeface="UT Sans" panose="00000500000000000000" pitchFamily="50" charset="0"/>
              </a:rPr>
              <a:t>), relația E</a:t>
            </a:r>
            <a:r>
              <a:rPr lang="ro-RO" baseline="-25000">
                <a:latin typeface="UT Sans" panose="00000500000000000000" pitchFamily="50" charset="0"/>
              </a:rPr>
              <a:t>C</a:t>
            </a:r>
            <a:r>
              <a:rPr lang="ro-RO">
                <a:latin typeface="UT Sans" panose="00000500000000000000" pitchFamily="50" charset="0"/>
              </a:rPr>
              <a:t>=I</a:t>
            </a:r>
            <a:r>
              <a:rPr lang="ro-RO" baseline="-25000">
                <a:latin typeface="UT Sans" panose="00000500000000000000" pitchFamily="50" charset="0"/>
              </a:rPr>
              <a:t>C</a:t>
            </a:r>
            <a:r>
              <a:rPr lang="ro-RO">
                <a:latin typeface="UT Sans" panose="00000500000000000000" pitchFamily="50" charset="0"/>
              </a:rPr>
              <a:t>R</a:t>
            </a:r>
            <a:r>
              <a:rPr lang="ro-RO" baseline="-25000">
                <a:latin typeface="UT Sans" panose="00000500000000000000" pitchFamily="50" charset="0"/>
              </a:rPr>
              <a:t>C</a:t>
            </a:r>
            <a:r>
              <a:rPr lang="ro-RO">
                <a:latin typeface="UT Sans" panose="00000500000000000000" pitchFamily="50" charset="0"/>
              </a:rPr>
              <a:t>+U</a:t>
            </a:r>
            <a:r>
              <a:rPr lang="ro-RO" baseline="-25000">
                <a:latin typeface="UT Sans" panose="00000500000000000000" pitchFamily="50" charset="0"/>
              </a:rPr>
              <a:t>CE</a:t>
            </a:r>
            <a:r>
              <a:rPr lang="ro-RO">
                <a:latin typeface="UT Sans" panose="00000500000000000000" pitchFamily="50" charset="0"/>
              </a:rPr>
              <a:t> reprezintă ecuația unei drepte, numită dreapta de sarcină de pe caracteristica de ieşire.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A9D7ED8-6B28-4746-8412-E0190304A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449749"/>
            <a:ext cx="3071813" cy="249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0714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sz="3600">
                <a:latin typeface="UT Sans" panose="00000500000000000000" pitchFamily="50" charset="0"/>
              </a:rPr>
              <a:t>Polarizarea TB</a:t>
            </a:r>
            <a:br>
              <a:rPr lang="ro-RO" sz="3600">
                <a:latin typeface="UT Sans" panose="00000500000000000000" pitchFamily="50" charset="0"/>
              </a:rPr>
            </a:br>
            <a:r>
              <a:rPr lang="ro-RO" sz="3100">
                <a:latin typeface="UT Sans" panose="00000500000000000000" pitchFamily="50" charset="0"/>
              </a:rPr>
              <a:t>Circuit de polarizare cu 2 surse de c.c.</a:t>
            </a:r>
            <a:endParaRPr lang="en-US" sz="3100">
              <a:latin typeface="UT Sans" panose="00000500000000000000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sz="2200">
                <a:latin typeface="UT Sans" panose="00000500000000000000" pitchFamily="50" charset="0"/>
              </a:rPr>
              <a:t>Pe caracteristica de intrare, la intersecția </a:t>
            </a:r>
            <a:br>
              <a:rPr lang="ro-RO" sz="2200">
                <a:latin typeface="UT Sans" panose="00000500000000000000" pitchFamily="50" charset="0"/>
              </a:rPr>
            </a:br>
            <a:r>
              <a:rPr lang="ro-RO" sz="2200">
                <a:latin typeface="UT Sans" panose="00000500000000000000" pitchFamily="50" charset="0"/>
              </a:rPr>
              <a:t>dreptei de sarcină cu curba i</a:t>
            </a:r>
            <a:r>
              <a:rPr lang="ro-RO" sz="2200" baseline="-25000">
                <a:latin typeface="UT Sans" panose="00000500000000000000" pitchFamily="50" charset="0"/>
              </a:rPr>
              <a:t>b</a:t>
            </a:r>
            <a:r>
              <a:rPr lang="ro-RO" sz="2200">
                <a:latin typeface="UT Sans" panose="00000500000000000000" pitchFamily="50" charset="0"/>
              </a:rPr>
              <a:t>(u</a:t>
            </a:r>
            <a:r>
              <a:rPr lang="ro-RO" sz="2200" baseline="-25000">
                <a:latin typeface="UT Sans" panose="00000500000000000000" pitchFamily="50" charset="0"/>
              </a:rPr>
              <a:t>BE</a:t>
            </a:r>
            <a:r>
              <a:rPr lang="ro-RO" sz="2200">
                <a:latin typeface="UT Sans" panose="00000500000000000000" pitchFamily="50" charset="0"/>
              </a:rPr>
              <a:t>) se obțin </a:t>
            </a:r>
            <a:br>
              <a:rPr lang="ro-RO" sz="2200">
                <a:latin typeface="UT Sans" panose="00000500000000000000" pitchFamily="50" charset="0"/>
              </a:rPr>
            </a:br>
            <a:r>
              <a:rPr lang="ro-RO" sz="2200">
                <a:latin typeface="UT Sans" panose="00000500000000000000" pitchFamily="50" charset="0"/>
              </a:rPr>
              <a:t>primele 2 mărimi ale PSF: I</a:t>
            </a:r>
            <a:r>
              <a:rPr lang="ro-RO" sz="2200" baseline="-25000">
                <a:latin typeface="UT Sans" panose="00000500000000000000" pitchFamily="50" charset="0"/>
              </a:rPr>
              <a:t>BQ</a:t>
            </a:r>
            <a:r>
              <a:rPr lang="ro-RO" sz="2200">
                <a:latin typeface="UT Sans" panose="00000500000000000000" pitchFamily="50" charset="0"/>
              </a:rPr>
              <a:t> şi U</a:t>
            </a:r>
            <a:r>
              <a:rPr lang="ro-RO" sz="2200" baseline="-25000">
                <a:latin typeface="UT Sans" panose="00000500000000000000" pitchFamily="50" charset="0"/>
              </a:rPr>
              <a:t>BEQ</a:t>
            </a:r>
            <a:r>
              <a:rPr lang="ro-RO" sz="2200">
                <a:latin typeface="UT Sans" panose="00000500000000000000" pitchFamily="50" charset="0"/>
              </a:rPr>
              <a:t>.</a:t>
            </a:r>
          </a:p>
          <a:p>
            <a:r>
              <a:rPr lang="ro-RO" sz="2200">
                <a:latin typeface="UT Sans" panose="00000500000000000000" pitchFamily="50" charset="0"/>
              </a:rPr>
              <a:t>Pe caracteristica de ieşire, la intersecția dintre dreapta de sarcină şi curba corespunzătoare lui I</a:t>
            </a:r>
            <a:r>
              <a:rPr lang="ro-RO" sz="2200" baseline="-25000">
                <a:latin typeface="UT Sans" panose="00000500000000000000" pitchFamily="50" charset="0"/>
              </a:rPr>
              <a:t>BQ</a:t>
            </a:r>
            <a:r>
              <a:rPr lang="ro-RO" sz="2200">
                <a:latin typeface="UT Sans" panose="00000500000000000000" pitchFamily="50" charset="0"/>
              </a:rPr>
              <a:t> se obțin celelalte 2 mărimi din PSF: I</a:t>
            </a:r>
            <a:r>
              <a:rPr lang="ro-RO" sz="2200" baseline="-25000">
                <a:latin typeface="UT Sans" panose="00000500000000000000" pitchFamily="50" charset="0"/>
              </a:rPr>
              <a:t>CQ</a:t>
            </a:r>
            <a:r>
              <a:rPr lang="ro-RO" sz="2200">
                <a:latin typeface="UT Sans" panose="00000500000000000000" pitchFamily="50" charset="0"/>
              </a:rPr>
              <a:t> şi U</a:t>
            </a:r>
            <a:r>
              <a:rPr lang="ro-RO" sz="2200" baseline="-25000">
                <a:latin typeface="UT Sans" panose="00000500000000000000" pitchFamily="50" charset="0"/>
              </a:rPr>
              <a:t>CEQ</a:t>
            </a:r>
            <a:r>
              <a:rPr lang="ro-RO" sz="2200">
                <a:latin typeface="UT Sans" panose="00000500000000000000" pitchFamily="50" charset="0"/>
              </a:rPr>
              <a:t>.</a:t>
            </a:r>
          </a:p>
          <a:p>
            <a:pPr marL="0" indent="0" algn="ctr">
              <a:buNone/>
            </a:pPr>
            <a:r>
              <a:rPr lang="ro-RO" sz="2200">
                <a:solidFill>
                  <a:srgbClr val="0070C0"/>
                </a:solidFill>
                <a:latin typeface="UT Sans Bold" panose="00000500000000000000" pitchFamily="50" charset="0"/>
              </a:rPr>
              <a:t>PSF(I</a:t>
            </a:r>
            <a:r>
              <a:rPr lang="ro-RO" sz="2200" baseline="-25000">
                <a:solidFill>
                  <a:srgbClr val="0070C0"/>
                </a:solidFill>
                <a:latin typeface="UT Sans Bold" panose="00000500000000000000" pitchFamily="50" charset="0"/>
              </a:rPr>
              <a:t>BQ</a:t>
            </a:r>
            <a:r>
              <a:rPr lang="ro-RO" sz="2200">
                <a:solidFill>
                  <a:srgbClr val="0070C0"/>
                </a:solidFill>
                <a:latin typeface="UT Sans Bold" panose="00000500000000000000" pitchFamily="50" charset="0"/>
              </a:rPr>
              <a:t>, U</a:t>
            </a:r>
            <a:r>
              <a:rPr lang="ro-RO" sz="2200" baseline="-25000">
                <a:solidFill>
                  <a:srgbClr val="0070C0"/>
                </a:solidFill>
                <a:latin typeface="UT Sans Bold" panose="00000500000000000000" pitchFamily="50" charset="0"/>
              </a:rPr>
              <a:t>BEQ</a:t>
            </a:r>
            <a:r>
              <a:rPr lang="ro-RO" sz="2200">
                <a:solidFill>
                  <a:srgbClr val="0070C0"/>
                </a:solidFill>
                <a:latin typeface="UT Sans Bold" panose="00000500000000000000" pitchFamily="50" charset="0"/>
              </a:rPr>
              <a:t>, I</a:t>
            </a:r>
            <a:r>
              <a:rPr lang="ro-RO" sz="2200" baseline="-25000">
                <a:solidFill>
                  <a:srgbClr val="0070C0"/>
                </a:solidFill>
                <a:latin typeface="UT Sans Bold" panose="00000500000000000000" pitchFamily="50" charset="0"/>
              </a:rPr>
              <a:t>CQ</a:t>
            </a:r>
            <a:r>
              <a:rPr lang="ro-RO" sz="2200">
                <a:solidFill>
                  <a:srgbClr val="0070C0"/>
                </a:solidFill>
                <a:latin typeface="UT Sans Bold" panose="00000500000000000000" pitchFamily="50" charset="0"/>
              </a:rPr>
              <a:t>, U</a:t>
            </a:r>
            <a:r>
              <a:rPr lang="ro-RO" sz="2200" baseline="-25000">
                <a:solidFill>
                  <a:srgbClr val="0070C0"/>
                </a:solidFill>
                <a:latin typeface="UT Sans Bold" panose="00000500000000000000" pitchFamily="50" charset="0"/>
              </a:rPr>
              <a:t>CEQ</a:t>
            </a:r>
            <a:r>
              <a:rPr lang="ro-RO" sz="2200">
                <a:solidFill>
                  <a:srgbClr val="0070C0"/>
                </a:solidFill>
                <a:latin typeface="UT Sans Bold" panose="00000500000000000000" pitchFamily="50" charset="0"/>
              </a:rPr>
              <a:t>)</a:t>
            </a:r>
          </a:p>
          <a:p>
            <a:endParaRPr lang="en-US">
              <a:latin typeface="UT Sans" panose="00000500000000000000" pitchFamily="50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0D01112-AF90-4176-AB7A-D289DECD0ED4}" type="datetime1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 Cursul nr.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483B63-4989-48F4-8271-5950D8DDD753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280B5D-84F8-4C07-9DF3-11325040F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256" y="4191000"/>
            <a:ext cx="7329488" cy="25192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26E2322-4824-45D4-9CB2-050D6F1B75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3366" y="381000"/>
            <a:ext cx="2680634" cy="217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2201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sz="3600">
                <a:latin typeface="UT Sans" panose="00000500000000000000" pitchFamily="50" charset="0"/>
              </a:rPr>
              <a:t>Polarizarea TB</a:t>
            </a:r>
            <a:br>
              <a:rPr lang="en-US" sz="3200">
                <a:latin typeface="UT Sans" panose="00000500000000000000" pitchFamily="50" charset="0"/>
              </a:rPr>
            </a:br>
            <a:r>
              <a:rPr lang="en-US" sz="3100">
                <a:latin typeface="UT Sans" panose="00000500000000000000" pitchFamily="50" charset="0"/>
              </a:rPr>
              <a:t>Circuit de polari</a:t>
            </a:r>
            <a:r>
              <a:rPr lang="ro-RO" sz="3100">
                <a:latin typeface="UT Sans" panose="00000500000000000000" pitchFamily="50" charset="0"/>
              </a:rPr>
              <a:t>z</a:t>
            </a:r>
            <a:r>
              <a:rPr lang="en-US" sz="3100">
                <a:latin typeface="UT Sans" panose="00000500000000000000" pitchFamily="50" charset="0"/>
              </a:rPr>
              <a:t>are cu o surs</a:t>
            </a:r>
            <a:r>
              <a:rPr lang="ro-RO" sz="3100">
                <a:latin typeface="UT Sans" panose="00000500000000000000" pitchFamily="50" charset="0"/>
              </a:rPr>
              <a:t>ă</a:t>
            </a:r>
            <a:endParaRPr lang="en-US" sz="3100">
              <a:latin typeface="UT Sans" panose="00000500000000000000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sz="2000">
                <a:latin typeface="UT Sans" panose="00000500000000000000" pitchFamily="50" charset="0"/>
              </a:rPr>
              <a:t>Circuitul cu 2 surse de polarizare este neeconomică şi nepractică. Se preferă alimentarea dintr-o singură sursă de c.c.</a:t>
            </a:r>
          </a:p>
          <a:p>
            <a:r>
              <a:rPr lang="ro-RO" sz="2000">
                <a:latin typeface="UT Sans" panose="00000500000000000000" pitchFamily="50" charset="0"/>
              </a:rPr>
              <a:t>Se folosesc mai des 3 circuite:</a:t>
            </a:r>
          </a:p>
          <a:p>
            <a:pPr lvl="1"/>
            <a:r>
              <a:rPr lang="ro-RO" sz="1800">
                <a:latin typeface="UT Sans" panose="00000500000000000000" pitchFamily="50" charset="0"/>
              </a:rPr>
              <a:t>Cu rezistență în bază</a:t>
            </a:r>
            <a:r>
              <a:rPr lang="en-US" sz="1800">
                <a:latin typeface="UT Sans" panose="00000500000000000000" pitchFamily="50" charset="0"/>
              </a:rPr>
              <a:t> </a:t>
            </a:r>
            <a:r>
              <a:rPr lang="ro-RO" sz="1800">
                <a:latin typeface="UT Sans" panose="00000500000000000000" pitchFamily="50" charset="0"/>
              </a:rPr>
              <a:t>(a)</a:t>
            </a:r>
          </a:p>
          <a:p>
            <a:pPr lvl="1"/>
            <a:r>
              <a:rPr lang="ro-RO" sz="1800">
                <a:latin typeface="UT Sans" panose="00000500000000000000" pitchFamily="50" charset="0"/>
              </a:rPr>
              <a:t>Cu rezistență colector-bază (b)</a:t>
            </a:r>
          </a:p>
          <a:p>
            <a:pPr lvl="1"/>
            <a:r>
              <a:rPr lang="ro-RO" sz="1800">
                <a:latin typeface="UT Sans" panose="00000500000000000000" pitchFamily="50" charset="0"/>
              </a:rPr>
              <a:t>Cu divizor rezistiv în bază (c)</a:t>
            </a:r>
            <a:endParaRPr lang="en-US" sz="1800">
              <a:latin typeface="UT Sans" panose="00000500000000000000" pitchFamily="50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0298072-579F-4E04-94F4-092B821BD869}" type="datetime1">
              <a:rPr lang="en-US" smtClean="0">
                <a:latin typeface="UT Sans" panose="00000500000000000000" pitchFamily="50" charset="0"/>
              </a:rPr>
              <a:t>11/1/2019</a:t>
            </a:fld>
            <a:endParaRPr lang="en-US">
              <a:latin typeface="UT Sans" panose="00000500000000000000" pitchFamily="50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UT Sans" panose="00000500000000000000" pitchFamily="50" charset="0"/>
              </a:rPr>
              <a:t>DE Cursul nr.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483B63-4989-48F4-8271-5950D8DDD753}" type="slidenum">
              <a:rPr lang="en-US" smtClean="0">
                <a:latin typeface="UT Sans" panose="00000500000000000000" pitchFamily="50" charset="0"/>
              </a:rPr>
              <a:pPr>
                <a:defRPr/>
              </a:pPr>
              <a:t>16</a:t>
            </a:fld>
            <a:endParaRPr lang="en-US">
              <a:latin typeface="UT Sans" panose="00000500000000000000" pitchFamily="50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00187" y="37338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>
                <a:latin typeface="UT Sans" panose="00000500000000000000" pitchFamily="50" charset="0"/>
              </a:rPr>
              <a:t>a)</a:t>
            </a:r>
            <a:endParaRPr lang="en-US">
              <a:latin typeface="UT Sans" panose="00000500000000000000" pitchFamily="50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67200" y="37338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>
                <a:latin typeface="UT Sans" panose="00000500000000000000" pitchFamily="50" charset="0"/>
              </a:rPr>
              <a:t>b)</a:t>
            </a:r>
            <a:endParaRPr lang="en-US">
              <a:latin typeface="UT Sans" panose="00000500000000000000" pitchFamily="50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040418" y="37338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>
                <a:latin typeface="UT Sans" panose="00000500000000000000" pitchFamily="50" charset="0"/>
              </a:rPr>
              <a:t>c)</a:t>
            </a:r>
            <a:endParaRPr lang="en-US">
              <a:latin typeface="UT Sans" panose="00000500000000000000" pitchFamily="50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2842B0-B52A-4F01-A60F-45FB28518F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762" y="4221642"/>
            <a:ext cx="2214563" cy="249385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CE8B5C1-30A4-4FAD-B29C-C31F9F424A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6487" y="4244969"/>
            <a:ext cx="2500313" cy="249385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344C33C-1A56-4384-A488-D611E27F37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0912" y="4114800"/>
            <a:ext cx="2185988" cy="2636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4529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ro-RO" sz="3600">
                <a:latin typeface="UT Sans" panose="00000500000000000000" pitchFamily="50" charset="0"/>
              </a:rPr>
              <a:t>Modularea grosimii bazei</a:t>
            </a:r>
            <a:br>
              <a:rPr lang="en-US" sz="3600">
                <a:latin typeface="UT Sans" panose="00000500000000000000" pitchFamily="50" charset="0"/>
              </a:rPr>
            </a:br>
            <a:r>
              <a:rPr lang="ro-RO" sz="3100">
                <a:latin typeface="UT Sans" panose="00000500000000000000" pitchFamily="50" charset="0"/>
              </a:rPr>
              <a:t>Efectul Early</a:t>
            </a:r>
            <a:endParaRPr lang="en-US">
              <a:latin typeface="UT Sans" panose="00000500000000000000" pitchFamily="50" charset="0"/>
            </a:endParaRPr>
          </a:p>
        </p:txBody>
      </p:sp>
      <p:sp>
        <p:nvSpPr>
          <p:cNvPr id="37890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>
                <a:latin typeface="UT Sans" panose="00000500000000000000" pitchFamily="50" charset="0"/>
              </a:rPr>
              <a:t>S-a presupus inițial că lățimea regiunii neutre a bazei, x</a:t>
            </a:r>
            <a:r>
              <a:rPr lang="ro-RO" baseline="-25000">
                <a:latin typeface="UT Sans" panose="00000500000000000000" pitchFamily="50" charset="0"/>
              </a:rPr>
              <a:t>B</a:t>
            </a:r>
            <a:r>
              <a:rPr lang="ro-RO">
                <a:latin typeface="UT Sans" panose="00000500000000000000" pitchFamily="50" charset="0"/>
              </a:rPr>
              <a:t>, este constantă.</a:t>
            </a:r>
          </a:p>
          <a:p>
            <a:pPr eaLnBrk="1" hangingPunct="1"/>
            <a:r>
              <a:rPr lang="ro-RO">
                <a:latin typeface="UT Sans" panose="00000500000000000000" pitchFamily="50" charset="0"/>
              </a:rPr>
              <a:t>În realitate, x</a:t>
            </a:r>
            <a:r>
              <a:rPr lang="ro-RO" baseline="-25000">
                <a:latin typeface="UT Sans" panose="00000500000000000000" pitchFamily="50" charset="0"/>
              </a:rPr>
              <a:t>B</a:t>
            </a:r>
            <a:r>
              <a:rPr lang="ro-RO">
                <a:latin typeface="UT Sans" panose="00000500000000000000" pitchFamily="50" charset="0"/>
              </a:rPr>
              <a:t> depinde de tensiunea B-C.</a:t>
            </a:r>
          </a:p>
          <a:p>
            <a:pPr eaLnBrk="1" hangingPunct="1"/>
            <a:r>
              <a:rPr lang="ro-RO">
                <a:latin typeface="UT Sans" panose="00000500000000000000" pitchFamily="50" charset="0"/>
              </a:rPr>
              <a:t>Pe măsură ce crește tensiunea de polarizare inversă B-C, crește ş</a:t>
            </a:r>
            <a:r>
              <a:rPr lang="en-US">
                <a:latin typeface="UT Sans" panose="00000500000000000000" pitchFamily="50" charset="0"/>
              </a:rPr>
              <a:t>i </a:t>
            </a:r>
            <a:r>
              <a:rPr lang="ro-RO">
                <a:latin typeface="UT Sans" panose="00000500000000000000" pitchFamily="50" charset="0"/>
              </a:rPr>
              <a:t>lățimea regiunii de sarcină spațială B-C, ceea ce duce la micșorarea </a:t>
            </a:r>
            <a:r>
              <a:rPr lang="en-US">
                <a:latin typeface="UT Sans" panose="00000500000000000000" pitchFamily="50" charset="0"/>
              </a:rPr>
              <a:t>regiunii neutre a bazei </a:t>
            </a:r>
            <a:r>
              <a:rPr lang="ro-RO">
                <a:latin typeface="UT Sans" panose="00000500000000000000" pitchFamily="50" charset="0"/>
              </a:rPr>
              <a:t>x</a:t>
            </a:r>
            <a:r>
              <a:rPr lang="ro-RO" baseline="-25000">
                <a:latin typeface="UT Sans" panose="00000500000000000000" pitchFamily="50" charset="0"/>
              </a:rPr>
              <a:t>B</a:t>
            </a:r>
            <a:r>
              <a:rPr lang="ro-RO">
                <a:latin typeface="UT Sans" panose="00000500000000000000" pitchFamily="50" charset="0"/>
              </a:rPr>
              <a:t>.</a:t>
            </a:r>
          </a:p>
        </p:txBody>
      </p:sp>
      <p:sp>
        <p:nvSpPr>
          <p:cNvPr id="34819" name="Date Placeholder 2"/>
          <p:cNvSpPr>
            <a:spLocks noGrp="1"/>
          </p:cNvSpPr>
          <p:nvPr>
            <p:ph type="dt" sz="half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A1FA1876-3287-4EC2-9E8E-56D2E7E0432C}" type="datetime1">
              <a:rPr lang="en-US" smtClean="0"/>
              <a:t>11/1/2019</a:t>
            </a:fld>
            <a:endParaRPr lang="en-US"/>
          </a:p>
        </p:txBody>
      </p:sp>
      <p:sp>
        <p:nvSpPr>
          <p:cNvPr id="34820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DE Cursul nr. 5</a:t>
            </a:r>
          </a:p>
        </p:txBody>
      </p:sp>
      <p:sp>
        <p:nvSpPr>
          <p:cNvPr id="34821" name="Slide Number Placeholder 4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FD900D99-9910-4693-937B-79FBF08146A7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37895" name="Picture 8" descr="xB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57600" y="4217670"/>
            <a:ext cx="5497830" cy="264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450735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ro-RO" sz="3600">
                <a:latin typeface="UT Sans" panose="00000500000000000000" pitchFamily="50" charset="0"/>
              </a:rPr>
              <a:t>Modularea grosimii bazei</a:t>
            </a:r>
            <a:br>
              <a:rPr lang="en-US" sz="3600">
                <a:latin typeface="UT Sans" panose="00000500000000000000" pitchFamily="50" charset="0"/>
              </a:rPr>
            </a:br>
            <a:r>
              <a:rPr lang="ro-RO" sz="3100">
                <a:latin typeface="UT Sans" panose="00000500000000000000" pitchFamily="50" charset="0"/>
              </a:rPr>
              <a:t>Efectul Early</a:t>
            </a:r>
            <a:endParaRPr lang="en-US" sz="2700">
              <a:latin typeface="UT Sans" panose="00000500000000000000" pitchFamily="50" charset="0"/>
            </a:endParaRP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ro-RO">
                <a:latin typeface="UT Sans" panose="00000500000000000000" pitchFamily="50" charset="0"/>
              </a:rPr>
              <a:t>Modificarea </a:t>
            </a:r>
            <a:r>
              <a:rPr lang="en-US">
                <a:latin typeface="UT Sans" panose="00000500000000000000" pitchFamily="50" charset="0"/>
              </a:rPr>
              <a:t>regiunii neutre a bazei </a:t>
            </a:r>
            <a:r>
              <a:rPr lang="ro-RO">
                <a:latin typeface="UT Sans" panose="00000500000000000000" pitchFamily="50" charset="0"/>
              </a:rPr>
              <a:t>x</a:t>
            </a:r>
            <a:r>
              <a:rPr lang="ro-RO" baseline="-25000">
                <a:latin typeface="UT Sans" panose="00000500000000000000" pitchFamily="50" charset="0"/>
              </a:rPr>
              <a:t>B</a:t>
            </a:r>
            <a:r>
              <a:rPr lang="ro-RO">
                <a:latin typeface="UT Sans" panose="00000500000000000000" pitchFamily="50" charset="0"/>
              </a:rPr>
              <a:t> are 2 consecințe care afectează curentul:</a:t>
            </a:r>
          </a:p>
          <a:p>
            <a:pPr marL="457200" indent="-457200">
              <a:buFont typeface="+mj-lt"/>
              <a:buAutoNum type="arabicPeriod"/>
            </a:pPr>
            <a:r>
              <a:rPr lang="ro-RO" sz="2000">
                <a:latin typeface="UT Sans" panose="00000500000000000000" pitchFamily="50" charset="0"/>
              </a:rPr>
              <a:t>Recombinarea este mai slabă pentru o bază îngustată;</a:t>
            </a:r>
          </a:p>
          <a:p>
            <a:pPr marL="457200" indent="-457200">
              <a:buFont typeface="+mj-lt"/>
              <a:buAutoNum type="arabicPeriod"/>
            </a:pPr>
            <a:r>
              <a:rPr lang="ro-RO" sz="2000">
                <a:latin typeface="UT Sans" panose="00000500000000000000" pitchFamily="50" charset="0"/>
              </a:rPr>
              <a:t>Gradientul de sarcină creşte de-a lungul bazei și, în consecință, curentul purtătorilor minoritari injectați prin joncțiunea emitorului crește.</a:t>
            </a:r>
          </a:p>
          <a:p>
            <a:pPr marL="365760" indent="-256032" eaLnBrk="1" fontAlgn="auto" hangingPunct="1">
              <a:spcAft>
                <a:spcPts val="0"/>
              </a:spcAft>
              <a:defRPr/>
            </a:pPr>
            <a:r>
              <a:rPr lang="ro-RO">
                <a:latin typeface="UT Sans" panose="00000500000000000000" pitchFamily="50" charset="0"/>
              </a:rPr>
              <a:t>Efectul se numește </a:t>
            </a:r>
            <a:r>
              <a:rPr lang="ro-RO" u="sng">
                <a:latin typeface="UT Sans" panose="00000500000000000000" pitchFamily="50" charset="0"/>
              </a:rPr>
              <a:t>modularea grosimii bazei</a:t>
            </a:r>
            <a:r>
              <a:rPr lang="ro-RO">
                <a:latin typeface="UT Sans" panose="00000500000000000000" pitchFamily="50" charset="0"/>
              </a:rPr>
              <a:t> sau </a:t>
            </a:r>
            <a:r>
              <a:rPr lang="ro-RO" b="1">
                <a:solidFill>
                  <a:srgbClr val="0070C0"/>
                </a:solidFill>
                <a:latin typeface="UT Sans" panose="00000500000000000000" pitchFamily="50" charset="0"/>
              </a:rPr>
              <a:t>efect EARLY</a:t>
            </a:r>
            <a:r>
              <a:rPr lang="ro-RO">
                <a:latin typeface="UT Sans" panose="00000500000000000000" pitchFamily="50" charset="0"/>
              </a:rPr>
              <a:t>.</a:t>
            </a:r>
          </a:p>
          <a:p>
            <a:pPr>
              <a:buNone/>
            </a:pPr>
            <a:endParaRPr lang="ro-RO" sz="1800" b="1">
              <a:latin typeface="UT Sans" panose="00000500000000000000" pitchFamily="50" charset="0"/>
            </a:endParaRPr>
          </a:p>
          <a:p>
            <a:pPr>
              <a:buNone/>
            </a:pPr>
            <a:r>
              <a:rPr lang="en-US" sz="1800" b="1">
                <a:latin typeface="UT Sans" panose="00000500000000000000" pitchFamily="50" charset="0"/>
              </a:rPr>
              <a:t>James M. Early</a:t>
            </a:r>
            <a:r>
              <a:rPr lang="en-US" sz="1800">
                <a:latin typeface="UT Sans" panose="00000500000000000000" pitchFamily="50" charset="0"/>
              </a:rPr>
              <a:t> (1922–2004)</a:t>
            </a:r>
          </a:p>
          <a:p>
            <a:r>
              <a:rPr lang="en-US" sz="1800">
                <a:latin typeface="UT Sans" panose="00000500000000000000" pitchFamily="50" charset="0"/>
              </a:rPr>
              <a:t>Inginer american cunoscut pentru cercet</a:t>
            </a:r>
            <a:r>
              <a:rPr lang="ro-RO" sz="1800">
                <a:latin typeface="UT Sans" panose="00000500000000000000" pitchFamily="50" charset="0"/>
              </a:rPr>
              <a:t>ă</a:t>
            </a:r>
            <a:r>
              <a:rPr lang="en-US" sz="1800">
                <a:latin typeface="UT Sans" panose="00000500000000000000" pitchFamily="50" charset="0"/>
              </a:rPr>
              <a:t>ri asupra tranzistorului </a:t>
            </a:r>
            <a:br>
              <a:rPr lang="ro-RO" sz="1800">
                <a:latin typeface="UT Sans" panose="00000500000000000000" pitchFamily="50" charset="0"/>
              </a:rPr>
            </a:br>
            <a:r>
              <a:rPr lang="en-US" sz="1800">
                <a:latin typeface="UT Sans" panose="00000500000000000000" pitchFamily="50" charset="0"/>
              </a:rPr>
              <a:t>bipolar </a:t>
            </a:r>
            <a:r>
              <a:rPr lang="ro-RO" sz="1800">
                <a:latin typeface="UT Sans" panose="00000500000000000000" pitchFamily="50" charset="0"/>
              </a:rPr>
              <a:t>ş</a:t>
            </a:r>
            <a:r>
              <a:rPr lang="en-US" sz="1800">
                <a:latin typeface="UT Sans" panose="00000500000000000000" pitchFamily="50" charset="0"/>
              </a:rPr>
              <a:t>i a dispozitivelor cuplate prin sarcin</a:t>
            </a:r>
            <a:r>
              <a:rPr lang="ro-RO" sz="1800">
                <a:latin typeface="UT Sans" panose="00000500000000000000" pitchFamily="50" charset="0"/>
              </a:rPr>
              <a:t>ă</a:t>
            </a:r>
            <a:r>
              <a:rPr lang="en-US" sz="1800">
                <a:latin typeface="UT Sans" panose="00000500000000000000" pitchFamily="50" charset="0"/>
              </a:rPr>
              <a:t>;</a:t>
            </a:r>
          </a:p>
          <a:p>
            <a:r>
              <a:rPr lang="en-US" sz="1800">
                <a:latin typeface="UT Sans" panose="00000500000000000000" pitchFamily="50" charset="0"/>
              </a:rPr>
              <a:t>Efectul cu acela</a:t>
            </a:r>
            <a:r>
              <a:rPr lang="ro-RO" sz="1800">
                <a:latin typeface="UT Sans" panose="00000500000000000000" pitchFamily="50" charset="0"/>
              </a:rPr>
              <a:t>ş</a:t>
            </a:r>
            <a:r>
              <a:rPr lang="en-US" sz="1800">
                <a:latin typeface="UT Sans" panose="00000500000000000000" pitchFamily="50" charset="0"/>
              </a:rPr>
              <a:t>i nume a fost descoperit de Jim Early </a:t>
            </a:r>
            <a:r>
              <a:rPr lang="ro-RO" sz="1800">
                <a:latin typeface="UT Sans" panose="00000500000000000000" pitchFamily="50" charset="0"/>
              </a:rPr>
              <a:t>ş</a:t>
            </a:r>
            <a:r>
              <a:rPr lang="en-US" sz="1800">
                <a:latin typeface="UT Sans" panose="00000500000000000000" pitchFamily="50" charset="0"/>
              </a:rPr>
              <a:t>i publicat</a:t>
            </a:r>
            <a:br>
              <a:rPr lang="ro-RO" sz="1800">
                <a:latin typeface="UT Sans" panose="00000500000000000000" pitchFamily="50" charset="0"/>
              </a:rPr>
            </a:br>
            <a:r>
              <a:rPr lang="ro-RO" sz="1800">
                <a:latin typeface="UT Sans" panose="00000500000000000000" pitchFamily="50" charset="0"/>
              </a:rPr>
              <a:t>î</a:t>
            </a:r>
            <a:r>
              <a:rPr lang="en-US" sz="1800">
                <a:latin typeface="UT Sans" panose="00000500000000000000" pitchFamily="50" charset="0"/>
              </a:rPr>
              <a:t>ntr-o lucrare </a:t>
            </a:r>
            <a:r>
              <a:rPr lang="ro-RO" sz="1800">
                <a:latin typeface="UT Sans" panose="00000500000000000000" pitchFamily="50" charset="0"/>
              </a:rPr>
              <a:t>î</a:t>
            </a:r>
            <a:r>
              <a:rPr lang="en-US" sz="1800">
                <a:latin typeface="UT Sans" panose="00000500000000000000" pitchFamily="50" charset="0"/>
              </a:rPr>
              <a:t>n 1952.</a:t>
            </a:r>
          </a:p>
        </p:txBody>
      </p:sp>
      <p:sp>
        <p:nvSpPr>
          <p:cNvPr id="35843" name="Date Placeholder 3"/>
          <p:cNvSpPr>
            <a:spLocks noGrp="1"/>
          </p:cNvSpPr>
          <p:nvPr>
            <p:ph type="dt" sz="half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B18177D8-7489-4308-B91C-99EBE1AE01C2}" type="datetime1">
              <a:rPr lang="en-US" smtClean="0"/>
              <a:t>11/1/2019</a:t>
            </a:fld>
            <a:endParaRPr lang="en-US"/>
          </a:p>
        </p:txBody>
      </p:sp>
      <p:sp>
        <p:nvSpPr>
          <p:cNvPr id="35844" name="Footer Placeholder 4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DE Cursul nr. 5</a:t>
            </a:r>
          </a:p>
        </p:txBody>
      </p:sp>
      <p:sp>
        <p:nvSpPr>
          <p:cNvPr id="35845" name="Slide Number Placeholder 5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D88D58B8-94C2-49A9-8558-7BF84FC7CBA8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8" name="Picture 2" descr="http://www.smecc.org/general_electric_computer/telstar_earl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4572000"/>
            <a:ext cx="1161288" cy="1691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22380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ro-RO" sz="3600">
                <a:latin typeface="UT Sans" panose="00000500000000000000" pitchFamily="50" charset="0"/>
              </a:rPr>
              <a:t>Modularea grosimii bazei</a:t>
            </a:r>
            <a:br>
              <a:rPr lang="en-US" sz="3600">
                <a:latin typeface="UT Sans" panose="00000500000000000000" pitchFamily="50" charset="0"/>
              </a:rPr>
            </a:br>
            <a:r>
              <a:rPr lang="ro-RO" sz="3100">
                <a:latin typeface="UT Sans" panose="00000500000000000000" pitchFamily="50" charset="0"/>
              </a:rPr>
              <a:t>Efectul Early</a:t>
            </a:r>
            <a:endParaRPr lang="en-US" sz="2700">
              <a:latin typeface="UT Sans" panose="00000500000000000000" pitchFamily="50" charset="0"/>
            </a:endParaRPr>
          </a:p>
        </p:txBody>
      </p:sp>
      <p:sp>
        <p:nvSpPr>
          <p:cNvPr id="4096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ro-RO" sz="2200">
                <a:latin typeface="UT Sans" panose="00000500000000000000" pitchFamily="50" charset="0"/>
              </a:rPr>
              <a:t>Modularea grosimii bazei face ca panta caracteristicilor de ieșire să fie diferită de zero</a:t>
            </a:r>
            <a:r>
              <a:rPr lang="en-US" sz="2200">
                <a:latin typeface="UT Sans" panose="00000500000000000000" pitchFamily="50" charset="0"/>
              </a:rPr>
              <a:t> </a:t>
            </a:r>
            <a:r>
              <a:rPr lang="ro-RO" sz="2200">
                <a:latin typeface="UT Sans" panose="00000500000000000000" pitchFamily="50" charset="0"/>
              </a:rPr>
              <a:t>(caracteristicile sunt înclinate şi nu orizontale).</a:t>
            </a:r>
          </a:p>
          <a:p>
            <a:pPr eaLnBrk="1" hangingPunct="1"/>
            <a:r>
              <a:rPr lang="ro-RO" sz="2200">
                <a:latin typeface="UT Sans" panose="00000500000000000000" pitchFamily="50" charset="0"/>
              </a:rPr>
              <a:t>Valori tipice ale tensiunii Early, U</a:t>
            </a:r>
            <a:r>
              <a:rPr lang="ro-RO" sz="2200" baseline="-25000">
                <a:latin typeface="UT Sans" panose="00000500000000000000" pitchFamily="50" charset="0"/>
              </a:rPr>
              <a:t>A</a:t>
            </a:r>
            <a:r>
              <a:rPr lang="ro-RO" sz="2200">
                <a:latin typeface="UT Sans" panose="00000500000000000000" pitchFamily="50" charset="0"/>
              </a:rPr>
              <a:t>:</a:t>
            </a:r>
          </a:p>
          <a:p>
            <a:pPr algn="ctr" eaLnBrk="1" hangingPunct="1">
              <a:buNone/>
            </a:pPr>
            <a:r>
              <a:rPr lang="en-US" sz="2200">
                <a:solidFill>
                  <a:srgbClr val="0070C0"/>
                </a:solidFill>
                <a:latin typeface="UT Sans Bold" panose="00000500000000000000" pitchFamily="50" charset="0"/>
              </a:rPr>
              <a:t>15 – 150 V</a:t>
            </a:r>
            <a:r>
              <a:rPr lang="en-US" sz="2200">
                <a:latin typeface="UT Sans" panose="00000500000000000000" pitchFamily="50" charset="0"/>
              </a:rPr>
              <a:t>,</a:t>
            </a:r>
            <a:endParaRPr lang="ro-RO" sz="2200">
              <a:latin typeface="UT Sans" panose="00000500000000000000" pitchFamily="50" charset="0"/>
            </a:endParaRPr>
          </a:p>
          <a:p>
            <a:pPr eaLnBrk="1" hangingPunct="1"/>
            <a:r>
              <a:rPr lang="en-US" sz="2200">
                <a:latin typeface="UT Sans" panose="00000500000000000000" pitchFamily="50" charset="0"/>
              </a:rPr>
              <a:t>Valorile sunt cu at</a:t>
            </a:r>
            <a:r>
              <a:rPr lang="ro-RO" sz="2200">
                <a:latin typeface="UT Sans" panose="00000500000000000000" pitchFamily="50" charset="0"/>
              </a:rPr>
              <a:t>â</a:t>
            </a:r>
            <a:r>
              <a:rPr lang="en-US" sz="2200">
                <a:latin typeface="UT Sans" panose="00000500000000000000" pitchFamily="50" charset="0"/>
              </a:rPr>
              <a:t>t mai mici cu c</a:t>
            </a:r>
            <a:r>
              <a:rPr lang="ro-RO" sz="2200">
                <a:latin typeface="UT Sans" panose="00000500000000000000" pitchFamily="50" charset="0"/>
              </a:rPr>
              <a:t>â</a:t>
            </a:r>
            <a:r>
              <a:rPr lang="en-US" sz="2200">
                <a:latin typeface="UT Sans" panose="00000500000000000000" pitchFamily="50" charset="0"/>
              </a:rPr>
              <a:t>t dispozitivele sunt </a:t>
            </a:r>
            <a:r>
              <a:rPr lang="ro-RO" sz="2200">
                <a:latin typeface="UT Sans" panose="00000500000000000000" pitchFamily="50" charset="0"/>
              </a:rPr>
              <a:t>de dimensiuni </a:t>
            </a:r>
            <a:r>
              <a:rPr lang="en-US" sz="2200">
                <a:latin typeface="UT Sans" panose="00000500000000000000" pitchFamily="50" charset="0"/>
              </a:rPr>
              <a:t>mai mici</a:t>
            </a:r>
            <a:r>
              <a:rPr lang="ro-RO" sz="2200">
                <a:latin typeface="UT Sans" panose="00000500000000000000" pitchFamily="50" charset="0"/>
              </a:rPr>
              <a:t>.</a:t>
            </a:r>
          </a:p>
        </p:txBody>
      </p:sp>
      <p:sp>
        <p:nvSpPr>
          <p:cNvPr id="35843" name="Date Placeholder 3"/>
          <p:cNvSpPr>
            <a:spLocks noGrp="1"/>
          </p:cNvSpPr>
          <p:nvPr>
            <p:ph type="dt" sz="half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56759C49-EF7C-4C8D-9980-26024E38C03B}" type="datetime1">
              <a:rPr lang="en-US" smtClean="0"/>
              <a:t>11/1/2019</a:t>
            </a:fld>
            <a:endParaRPr lang="en-US"/>
          </a:p>
        </p:txBody>
      </p:sp>
      <p:sp>
        <p:nvSpPr>
          <p:cNvPr id="35844" name="Footer Placeholder 4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DE Cursul nr. 5</a:t>
            </a:r>
          </a:p>
        </p:txBody>
      </p:sp>
      <p:sp>
        <p:nvSpPr>
          <p:cNvPr id="35845" name="Slide Number Placeholder 5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31F6C688-C1CB-4236-A52C-903D352AAA38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1C1D345-00E5-42B0-9E99-0D0AC1779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912" y="3981450"/>
            <a:ext cx="3686175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037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>
                <a:latin typeface="UT Sans" panose="00000500000000000000" pitchFamily="50" charset="0"/>
              </a:rPr>
              <a:t>Probleme tratate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365760" indent="-256032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b="1" err="1">
                <a:latin typeface="UT Sans" panose="00000500000000000000" pitchFamily="50" charset="0"/>
              </a:rPr>
              <a:t>Tranzistorul</a:t>
            </a:r>
            <a:r>
              <a:rPr lang="en-US" b="1">
                <a:latin typeface="UT Sans" panose="00000500000000000000" pitchFamily="50" charset="0"/>
              </a:rPr>
              <a:t> bipolar</a:t>
            </a:r>
            <a:endParaRPr lang="ro-RO" b="1">
              <a:latin typeface="UT Sans" panose="00000500000000000000" pitchFamily="50" charset="0"/>
            </a:endParaRPr>
          </a:p>
          <a:p>
            <a:pPr marL="365760" indent="-25603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>
                <a:latin typeface="UT Sans" panose="00000500000000000000" pitchFamily="50" charset="0"/>
              </a:rPr>
              <a:t>Caracteristici statice</a:t>
            </a:r>
            <a:endParaRPr lang="ro-RO" sz="2000">
              <a:latin typeface="UT Sans" panose="00000500000000000000" pitchFamily="50" charset="0"/>
            </a:endParaRPr>
          </a:p>
          <a:p>
            <a:pPr marL="365760" indent="-25603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o-RO" sz="2000">
                <a:latin typeface="UT Sans" panose="00000500000000000000" pitchFamily="50" charset="0"/>
              </a:rPr>
              <a:t>Valori limită maxime</a:t>
            </a:r>
          </a:p>
          <a:p>
            <a:pPr marL="365760" indent="-25603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o-RO" sz="2000">
                <a:latin typeface="UT Sans" panose="00000500000000000000" pitchFamily="50" charset="0"/>
              </a:rPr>
              <a:t>PSF</a:t>
            </a:r>
          </a:p>
          <a:p>
            <a:pPr marL="365760" indent="-25603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o-RO" sz="2000">
                <a:latin typeface="UT Sans" panose="00000500000000000000" pitchFamily="50" charset="0"/>
              </a:rPr>
              <a:t>Polarizarea TB</a:t>
            </a:r>
          </a:p>
          <a:p>
            <a:pPr marL="365760" indent="-25603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o-RO" sz="2000">
                <a:latin typeface="UT Sans" panose="00000500000000000000" pitchFamily="50" charset="0"/>
              </a:rPr>
              <a:t>Modularea grosimii bazei – efectul Early</a:t>
            </a:r>
          </a:p>
          <a:p>
            <a:pPr marL="365760" indent="-25603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o-RO" sz="2000">
                <a:latin typeface="UT Sans" panose="00000500000000000000" pitchFamily="50" charset="0"/>
              </a:rPr>
              <a:t>Rezistența de ieşire, r</a:t>
            </a:r>
            <a:r>
              <a:rPr lang="ro-RO" sz="2000" baseline="-25000">
                <a:latin typeface="UT Sans" panose="00000500000000000000" pitchFamily="50" charset="0"/>
              </a:rPr>
              <a:t>o</a:t>
            </a:r>
            <a:endParaRPr lang="en-US" sz="2000">
              <a:latin typeface="UT Sans" panose="00000500000000000000" pitchFamily="50" charset="0"/>
            </a:endParaRPr>
          </a:p>
          <a:p>
            <a:pPr marL="365760" indent="-25603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o-RO" sz="2000">
                <a:latin typeface="UT Sans" panose="00000500000000000000" pitchFamily="50" charset="0"/>
              </a:rPr>
              <a:t>Dependența lui </a:t>
            </a:r>
            <a:r>
              <a:rPr lang="ro-RO" sz="2000">
                <a:latin typeface="UT Sans" panose="00000500000000000000" pitchFamily="50" charset="0"/>
                <a:sym typeface="Symbol" pitchFamily="18" charset="2"/>
              </a:rPr>
              <a:t> de I</a:t>
            </a:r>
            <a:r>
              <a:rPr lang="ro-RO" sz="2000" baseline="-25000">
                <a:latin typeface="UT Sans" panose="00000500000000000000" pitchFamily="50" charset="0"/>
                <a:sym typeface="Symbol" pitchFamily="18" charset="2"/>
              </a:rPr>
              <a:t>C</a:t>
            </a:r>
            <a:r>
              <a:rPr lang="ro-RO" sz="2000">
                <a:latin typeface="UT Sans" panose="00000500000000000000" pitchFamily="50" charset="0"/>
                <a:sym typeface="Symbol" pitchFamily="18" charset="2"/>
              </a:rPr>
              <a:t> şi temperatură</a:t>
            </a:r>
            <a:endParaRPr lang="ro-RO" sz="2000">
              <a:latin typeface="UT Sans" panose="00000500000000000000" pitchFamily="50" charset="0"/>
            </a:endParaRPr>
          </a:p>
          <a:p>
            <a:pPr marL="365760" indent="-25603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o-RO" sz="2000">
                <a:latin typeface="UT Sans" panose="00000500000000000000" pitchFamily="50" charset="0"/>
              </a:rPr>
              <a:t>Modele pentru TB</a:t>
            </a:r>
          </a:p>
          <a:p>
            <a:pPr marL="365760" indent="-256032">
              <a:defRPr/>
            </a:pPr>
            <a:r>
              <a:rPr lang="ro-RO" sz="2000">
                <a:latin typeface="UT Sans" panose="00000500000000000000" pitchFamily="50" charset="0"/>
              </a:rPr>
              <a:t>TB ca amplificator</a:t>
            </a:r>
          </a:p>
          <a:p>
            <a:pPr marL="365760" indent="-25603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o-RO" sz="2000">
                <a:latin typeface="UT Sans" panose="00000500000000000000" pitchFamily="50" charset="0"/>
              </a:rPr>
              <a:t>Amplificarea la frecvențe joase</a:t>
            </a:r>
          </a:p>
          <a:p>
            <a:pPr marL="365760" indent="-25603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o-RO" sz="2000">
                <a:latin typeface="UT Sans" panose="00000500000000000000" pitchFamily="50" charset="0"/>
              </a:rPr>
              <a:t>Comutația TB</a:t>
            </a:r>
          </a:p>
          <a:p>
            <a:pPr marL="365760" indent="-256032">
              <a:defRPr/>
            </a:pPr>
            <a:r>
              <a:rPr lang="ro-RO" sz="2000">
                <a:latin typeface="UT Sans" panose="00000500000000000000" pitchFamily="50" charset="0"/>
              </a:rPr>
              <a:t>Anexa 1. Teorema Miller</a:t>
            </a:r>
          </a:p>
        </p:txBody>
      </p:sp>
      <p:sp>
        <p:nvSpPr>
          <p:cNvPr id="22531" name="Date Placeholder 3"/>
          <p:cNvSpPr>
            <a:spLocks noGrp="1"/>
          </p:cNvSpPr>
          <p:nvPr>
            <p:ph type="dt" sz="half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A7ABDD4D-752C-4429-86E4-9AB9BC8A0305}" type="datetime1">
              <a:rPr lang="en-US" smtClean="0"/>
              <a:t>11/1/2019</a:t>
            </a:fld>
            <a:endParaRPr lang="en-US"/>
          </a:p>
        </p:txBody>
      </p:sp>
      <p:sp>
        <p:nvSpPr>
          <p:cNvPr id="22532" name="Footer Placeholder 4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DE Cursul nr. 5</a:t>
            </a:r>
          </a:p>
        </p:txBody>
      </p:sp>
      <p:sp>
        <p:nvSpPr>
          <p:cNvPr id="22533" name="Slide Number Placeholder 5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87F77B5D-AFE8-4B18-B714-2B6EE84C1A21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4341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ro-RO" sz="3600">
                <a:latin typeface="UT Sans" panose="00000500000000000000" pitchFamily="50" charset="0"/>
              </a:rPr>
              <a:t>Modularea grosimii bazei</a:t>
            </a:r>
            <a:br>
              <a:rPr lang="en-US" sz="3600">
                <a:latin typeface="UT Sans" panose="00000500000000000000" pitchFamily="50" charset="0"/>
              </a:rPr>
            </a:br>
            <a:r>
              <a:rPr lang="ro-RO" sz="3100">
                <a:latin typeface="UT Sans" panose="00000500000000000000" pitchFamily="50" charset="0"/>
              </a:rPr>
              <a:t>Efectul Early</a:t>
            </a:r>
            <a:endParaRPr lang="en-US" sz="2700">
              <a:latin typeface="UT Sans" panose="00000500000000000000" pitchFamily="50" charset="0"/>
            </a:endParaRPr>
          </a:p>
        </p:txBody>
      </p:sp>
      <p:sp>
        <p:nvSpPr>
          <p:cNvPr id="4198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ro-RO">
                <a:latin typeface="UT Sans" panose="00000500000000000000" pitchFamily="50" charset="0"/>
              </a:rPr>
              <a:t>Obținerea grafică a tensiunii Early:</a:t>
            </a:r>
            <a:endParaRPr lang="en-US">
              <a:latin typeface="UT Sans" panose="00000500000000000000" pitchFamily="50" charset="0"/>
            </a:endParaRPr>
          </a:p>
        </p:txBody>
      </p:sp>
      <p:sp>
        <p:nvSpPr>
          <p:cNvPr id="36867" name="Date Placeholder 3"/>
          <p:cNvSpPr>
            <a:spLocks noGrp="1"/>
          </p:cNvSpPr>
          <p:nvPr>
            <p:ph type="dt" sz="half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F9A19D15-9C34-44BC-B378-473E1DE6D5FF}" type="datetime1">
              <a:rPr lang="en-US" smtClean="0"/>
              <a:t>11/1/2019</a:t>
            </a:fld>
            <a:endParaRPr lang="en-US"/>
          </a:p>
        </p:txBody>
      </p:sp>
      <p:sp>
        <p:nvSpPr>
          <p:cNvPr id="36868" name="Footer Placeholder 4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DE Cursul nr. 5</a:t>
            </a:r>
          </a:p>
        </p:txBody>
      </p:sp>
      <p:sp>
        <p:nvSpPr>
          <p:cNvPr id="36869" name="Slide Number Placeholder 5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6DCFCF24-5678-4709-A5E8-C4D9AD087197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8A6548-50F3-4AE0-A901-D3BB61103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62" y="2238375"/>
            <a:ext cx="8296275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8247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ro-RO" sz="3600">
                <a:latin typeface="UT Sans" panose="00000500000000000000" pitchFamily="50" charset="0"/>
              </a:rPr>
              <a:t>Modularea grosimii bazei</a:t>
            </a:r>
            <a:br>
              <a:rPr lang="en-US" sz="3600">
                <a:latin typeface="UT Sans" panose="00000500000000000000" pitchFamily="50" charset="0"/>
              </a:rPr>
            </a:br>
            <a:r>
              <a:rPr lang="ro-RO" sz="3100">
                <a:latin typeface="UT Sans" panose="00000500000000000000" pitchFamily="50" charset="0"/>
              </a:rPr>
              <a:t>Efectul Early</a:t>
            </a:r>
            <a:endParaRPr lang="en-US" sz="3100">
              <a:latin typeface="UT Sans" panose="00000500000000000000" pitchFamily="50" charset="0"/>
            </a:endParaRPr>
          </a:p>
        </p:txBody>
      </p:sp>
      <p:sp>
        <p:nvSpPr>
          <p:cNvPr id="717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UT Sans" panose="00000500000000000000" pitchFamily="50" charset="0"/>
              </a:rPr>
              <a:t>In regiunea activ</a:t>
            </a:r>
            <a:r>
              <a:rPr lang="ro-RO">
                <a:latin typeface="UT Sans" panose="00000500000000000000" pitchFamily="50" charset="0"/>
              </a:rPr>
              <a:t>ă</a:t>
            </a:r>
            <a:r>
              <a:rPr lang="en-US">
                <a:latin typeface="UT Sans" panose="00000500000000000000" pitchFamily="50" charset="0"/>
              </a:rPr>
              <a:t> direct</a:t>
            </a:r>
            <a:r>
              <a:rPr lang="ro-RO">
                <a:latin typeface="UT Sans" panose="00000500000000000000" pitchFamily="50" charset="0"/>
              </a:rPr>
              <a:t>ă</a:t>
            </a:r>
            <a:r>
              <a:rPr lang="en-US">
                <a:latin typeface="UT Sans" panose="00000500000000000000" pitchFamily="50" charset="0"/>
              </a:rPr>
              <a:t>, efectul Early determin</a:t>
            </a:r>
            <a:r>
              <a:rPr lang="ro-RO">
                <a:latin typeface="UT Sans" panose="00000500000000000000" pitchFamily="50" charset="0"/>
              </a:rPr>
              <a:t>ă</a:t>
            </a:r>
            <a:r>
              <a:rPr lang="en-US">
                <a:latin typeface="UT Sans" panose="00000500000000000000" pitchFamily="50" charset="0"/>
              </a:rPr>
              <a:t> modificarea curentului de colector, I</a:t>
            </a:r>
            <a:r>
              <a:rPr lang="en-US" baseline="-25000">
                <a:latin typeface="UT Sans" panose="00000500000000000000" pitchFamily="50" charset="0"/>
              </a:rPr>
              <a:t>C</a:t>
            </a:r>
            <a:r>
              <a:rPr lang="en-US">
                <a:latin typeface="UT Sans" panose="00000500000000000000" pitchFamily="50" charset="0"/>
              </a:rPr>
              <a:t> </a:t>
            </a:r>
            <a:r>
              <a:rPr lang="ro-RO">
                <a:latin typeface="UT Sans" panose="00000500000000000000" pitchFamily="50" charset="0"/>
              </a:rPr>
              <a:t>ş</a:t>
            </a:r>
            <a:r>
              <a:rPr lang="en-US">
                <a:latin typeface="UT Sans" panose="00000500000000000000" pitchFamily="50" charset="0"/>
              </a:rPr>
              <a:t>i a factorului de amplificare </a:t>
            </a:r>
            <a:r>
              <a:rPr lang="ro-RO">
                <a:latin typeface="UT Sans" panose="00000500000000000000" pitchFamily="50" charset="0"/>
              </a:rPr>
              <a:t>î</a:t>
            </a:r>
            <a:r>
              <a:rPr lang="en-US">
                <a:latin typeface="UT Sans" panose="00000500000000000000" pitchFamily="50" charset="0"/>
              </a:rPr>
              <a:t>n c</a:t>
            </a:r>
            <a:r>
              <a:rPr lang="ro-RO">
                <a:latin typeface="UT Sans" panose="00000500000000000000" pitchFamily="50" charset="0"/>
              </a:rPr>
              <a:t>urent</a:t>
            </a:r>
            <a:r>
              <a:rPr lang="en-US">
                <a:latin typeface="UT Sans" panose="00000500000000000000" pitchFamily="50" charset="0"/>
              </a:rPr>
              <a:t>, </a:t>
            </a:r>
            <a:r>
              <a:rPr lang="en-US">
                <a:latin typeface="UT Sans" panose="00000500000000000000" pitchFamily="50" charset="0"/>
                <a:sym typeface="Symbol" pitchFamily="18" charset="2"/>
              </a:rPr>
              <a:t>:</a:t>
            </a:r>
          </a:p>
          <a:p>
            <a:pPr eaLnBrk="1" hangingPunct="1"/>
            <a:endParaRPr lang="en-US">
              <a:latin typeface="UT Sans" panose="00000500000000000000" pitchFamily="50" charset="0"/>
              <a:sym typeface="Symbol" pitchFamily="18" charset="2"/>
            </a:endParaRPr>
          </a:p>
          <a:p>
            <a:pPr eaLnBrk="1" hangingPunct="1"/>
            <a:endParaRPr lang="en-US">
              <a:latin typeface="UT Sans" panose="00000500000000000000" pitchFamily="50" charset="0"/>
              <a:sym typeface="Symbol" pitchFamily="18" charset="2"/>
            </a:endParaRPr>
          </a:p>
          <a:p>
            <a:pPr eaLnBrk="1" hangingPunct="1"/>
            <a:endParaRPr lang="en-US">
              <a:latin typeface="UT Sans" panose="00000500000000000000" pitchFamily="50" charset="0"/>
              <a:sym typeface="Symbol" pitchFamily="18" charset="2"/>
            </a:endParaRPr>
          </a:p>
          <a:p>
            <a:pPr eaLnBrk="1" hangingPunct="1">
              <a:buFont typeface="Wingdings 3" pitchFamily="18" charset="2"/>
              <a:buNone/>
            </a:pPr>
            <a:r>
              <a:rPr lang="en-US">
                <a:latin typeface="UT Sans" panose="00000500000000000000" pitchFamily="50" charset="0"/>
                <a:sym typeface="Symbol" pitchFamily="18" charset="2"/>
              </a:rPr>
              <a:t>	unde </a:t>
            </a:r>
            <a:r>
              <a:rPr lang="en-US" baseline="-25000">
                <a:latin typeface="UT Sans" panose="00000500000000000000" pitchFamily="50" charset="0"/>
                <a:sym typeface="Symbol" pitchFamily="18" charset="2"/>
              </a:rPr>
              <a:t>0</a:t>
            </a:r>
            <a:r>
              <a:rPr lang="en-US">
                <a:latin typeface="UT Sans" panose="00000500000000000000" pitchFamily="50" charset="0"/>
                <a:sym typeface="Symbol" pitchFamily="18" charset="2"/>
              </a:rPr>
              <a:t> este factorul de amplificare la polarizare zero</a:t>
            </a:r>
            <a:r>
              <a:rPr lang="ro-RO">
                <a:latin typeface="UT Sans" panose="00000500000000000000" pitchFamily="50" charset="0"/>
                <a:sym typeface="Symbol" pitchFamily="18" charset="2"/>
              </a:rPr>
              <a:t> a joncțiunii B-C (U</a:t>
            </a:r>
            <a:r>
              <a:rPr lang="ro-RO" baseline="-25000">
                <a:latin typeface="UT Sans" panose="00000500000000000000" pitchFamily="50" charset="0"/>
                <a:sym typeface="Symbol" pitchFamily="18" charset="2"/>
              </a:rPr>
              <a:t>CB</a:t>
            </a:r>
            <a:r>
              <a:rPr lang="ro-RO">
                <a:latin typeface="UT Sans" panose="00000500000000000000" pitchFamily="50" charset="0"/>
                <a:sym typeface="Symbol" pitchFamily="18" charset="2"/>
              </a:rPr>
              <a:t>=0)</a:t>
            </a:r>
            <a:r>
              <a:rPr lang="en-US">
                <a:latin typeface="UT Sans" panose="00000500000000000000" pitchFamily="50" charset="0"/>
                <a:sym typeface="Symbol" pitchFamily="18" charset="2"/>
              </a:rPr>
              <a:t>.</a:t>
            </a:r>
          </a:p>
          <a:p>
            <a:pPr eaLnBrk="1" hangingPunct="1">
              <a:buFont typeface="Wingdings 3" pitchFamily="18" charset="2"/>
              <a:buNone/>
            </a:pPr>
            <a:endParaRPr lang="en-US">
              <a:latin typeface="UT Sans" panose="00000500000000000000" pitchFamily="50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80234BA-3E35-4443-90DF-A6FB2B8F63DC}" type="datetime1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 Cursul nr.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066079-AB01-4EA4-996C-C58343C54C6D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graphicFrame>
        <p:nvGraphicFramePr>
          <p:cNvPr id="717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3005361"/>
              </p:ext>
            </p:extLst>
          </p:nvPr>
        </p:nvGraphicFramePr>
        <p:xfrm>
          <a:off x="1498600" y="2844800"/>
          <a:ext cx="24638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36" name="Equation" r:id="rId3" imgW="1231560" imgH="545760" progId="Equation.DSMT4">
                  <p:embed/>
                </p:oleObj>
              </mc:Choice>
              <mc:Fallback>
                <p:oleObj name="Equation" r:id="rId3" imgW="1231560" imgH="545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8600" y="2844800"/>
                        <a:ext cx="2463800" cy="1092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8172134"/>
              </p:ext>
            </p:extLst>
          </p:nvPr>
        </p:nvGraphicFramePr>
        <p:xfrm>
          <a:off x="5321300" y="2870200"/>
          <a:ext cx="2081213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37" name="Equation" r:id="rId5" imgW="1041120" imgH="507960" progId="Equation.DSMT4">
                  <p:embed/>
                </p:oleObj>
              </mc:Choice>
              <mc:Fallback>
                <p:oleObj name="Equation" r:id="rId5" imgW="104112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1300" y="2870200"/>
                        <a:ext cx="2081213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48F98BCB-57A6-470C-B426-0FD3AB484B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65730" y="4876800"/>
            <a:ext cx="417827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4627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o-RO" sz="3200">
                <a:latin typeface="UT Sans" panose="00000500000000000000" pitchFamily="50" charset="0"/>
              </a:rPr>
              <a:t>Rezistența de ieşire, r</a:t>
            </a:r>
            <a:r>
              <a:rPr lang="ro-RO" sz="3200" baseline="-25000">
                <a:latin typeface="UT Sans" panose="00000500000000000000" pitchFamily="50" charset="0"/>
              </a:rPr>
              <a:t>o</a:t>
            </a:r>
            <a:endParaRPr lang="en-US" sz="2800" baseline="-25000">
              <a:latin typeface="UT Sans" panose="00000500000000000000" pitchFamily="50" charset="0"/>
            </a:endParaRP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>
                <a:latin typeface="UT Sans" panose="00000500000000000000" pitchFamily="50" charset="0"/>
              </a:rPr>
              <a:t>Pe schema echivalent</a:t>
            </a:r>
            <a:r>
              <a:rPr lang="ro-RO">
                <a:latin typeface="UT Sans" panose="00000500000000000000" pitchFamily="50" charset="0"/>
              </a:rPr>
              <a:t>ă de semnal mic, efectul Early se poate modela cu ajutorul unei rezistențe, numită </a:t>
            </a:r>
            <a:r>
              <a:rPr lang="ro-RO">
                <a:solidFill>
                  <a:srgbClr val="0070C0"/>
                </a:solidFill>
                <a:latin typeface="UT Sans Bold" panose="00000500000000000000" pitchFamily="50" charset="0"/>
              </a:rPr>
              <a:t>rezistența de ieşire</a:t>
            </a:r>
            <a:r>
              <a:rPr lang="ro-RO" b="1">
                <a:solidFill>
                  <a:srgbClr val="0070C0"/>
                </a:solidFill>
                <a:latin typeface="UT Sans" panose="00000500000000000000" pitchFamily="50" charset="0"/>
              </a:rPr>
              <a:t> </a:t>
            </a:r>
            <a:r>
              <a:rPr lang="ro-RO">
                <a:latin typeface="UT Sans" panose="00000500000000000000" pitchFamily="50" charset="0"/>
              </a:rPr>
              <a:t>şi notată </a:t>
            </a:r>
            <a:r>
              <a:rPr lang="ro-RO">
                <a:solidFill>
                  <a:srgbClr val="0070C0"/>
                </a:solidFill>
                <a:latin typeface="UT Sans Bold" panose="00000500000000000000" pitchFamily="50" charset="0"/>
              </a:rPr>
              <a:t>r</a:t>
            </a:r>
            <a:r>
              <a:rPr lang="ro-RO" baseline="-25000">
                <a:solidFill>
                  <a:srgbClr val="0070C0"/>
                </a:solidFill>
                <a:latin typeface="UT Sans Bold" panose="00000500000000000000" pitchFamily="50" charset="0"/>
              </a:rPr>
              <a:t>o</a:t>
            </a:r>
            <a:r>
              <a:rPr lang="ro-RO">
                <a:latin typeface="UT Sans" panose="00000500000000000000" pitchFamily="50" charset="0"/>
              </a:rPr>
              <a:t>:</a:t>
            </a:r>
          </a:p>
          <a:p>
            <a:pPr eaLnBrk="1" hangingPunct="1">
              <a:buFontTx/>
              <a:buNone/>
            </a:pPr>
            <a:r>
              <a:rPr lang="ro-RO" sz="2800">
                <a:latin typeface="UT Sans" panose="00000500000000000000" pitchFamily="50" charset="0"/>
              </a:rPr>
              <a:t>	</a:t>
            </a:r>
          </a:p>
          <a:p>
            <a:pPr eaLnBrk="1" hangingPunct="1">
              <a:buFontTx/>
              <a:buNone/>
            </a:pPr>
            <a:endParaRPr lang="ro-RO" sz="2000">
              <a:latin typeface="UT Sans" panose="00000500000000000000" pitchFamily="50" charset="0"/>
            </a:endParaRPr>
          </a:p>
          <a:p>
            <a:pPr eaLnBrk="1" hangingPunct="1">
              <a:buFontTx/>
              <a:buNone/>
            </a:pPr>
            <a:endParaRPr lang="ro-RO" sz="2000">
              <a:latin typeface="UT Sans" panose="00000500000000000000" pitchFamily="50" charset="0"/>
            </a:endParaRPr>
          </a:p>
          <a:p>
            <a:pPr eaLnBrk="1" hangingPunct="1">
              <a:buFontTx/>
              <a:buNone/>
            </a:pPr>
            <a:r>
              <a:rPr lang="ro-RO" sz="2000">
                <a:latin typeface="UT Sans" panose="00000500000000000000" pitchFamily="50" charset="0"/>
              </a:rPr>
              <a:t>unde</a:t>
            </a:r>
            <a:r>
              <a:rPr lang="en-US" sz="2000">
                <a:latin typeface="UT Sans" panose="00000500000000000000" pitchFamily="50" charset="0"/>
              </a:rPr>
              <a:t>	</a:t>
            </a:r>
            <a:r>
              <a:rPr lang="ro-RO" sz="2000" b="1">
                <a:latin typeface="UT Sans" panose="00000500000000000000" pitchFamily="50" charset="0"/>
              </a:rPr>
              <a:t>U</a:t>
            </a:r>
            <a:r>
              <a:rPr lang="ro-RO" sz="2000" b="1" baseline="-25000">
                <a:latin typeface="UT Sans" panose="00000500000000000000" pitchFamily="50" charset="0"/>
              </a:rPr>
              <a:t>A</a:t>
            </a:r>
            <a:r>
              <a:rPr lang="ro-RO" sz="2000">
                <a:latin typeface="UT Sans" panose="00000500000000000000" pitchFamily="50" charset="0"/>
              </a:rPr>
              <a:t> </a:t>
            </a:r>
            <a:r>
              <a:rPr lang="en-US" sz="2000">
                <a:latin typeface="UT Sans" panose="00000500000000000000" pitchFamily="50" charset="0"/>
              </a:rPr>
              <a:t>=</a:t>
            </a:r>
            <a:r>
              <a:rPr lang="ro-RO" sz="2000">
                <a:latin typeface="UT Sans" panose="00000500000000000000" pitchFamily="50" charset="0"/>
              </a:rPr>
              <a:t> tensiunea Early (parametru de catalog),</a:t>
            </a:r>
          </a:p>
          <a:p>
            <a:pPr eaLnBrk="1" hangingPunct="1">
              <a:buFont typeface="Arial" charset="0"/>
              <a:buNone/>
            </a:pPr>
            <a:r>
              <a:rPr lang="ro-RO" sz="2000">
                <a:latin typeface="UT Sans" panose="00000500000000000000" pitchFamily="50" charset="0"/>
              </a:rPr>
              <a:t>		</a:t>
            </a:r>
            <a:r>
              <a:rPr lang="ro-RO" sz="2000" b="1">
                <a:latin typeface="UT Sans" panose="00000500000000000000" pitchFamily="50" charset="0"/>
              </a:rPr>
              <a:t>U</a:t>
            </a:r>
            <a:r>
              <a:rPr lang="ro-RO" sz="2000" b="1" baseline="-25000">
                <a:latin typeface="UT Sans" panose="00000500000000000000" pitchFamily="50" charset="0"/>
              </a:rPr>
              <a:t>CE</a:t>
            </a:r>
            <a:r>
              <a:rPr lang="ro-RO" sz="2000">
                <a:latin typeface="UT Sans" panose="00000500000000000000" pitchFamily="50" charset="0"/>
              </a:rPr>
              <a:t> </a:t>
            </a:r>
            <a:r>
              <a:rPr lang="en-US" sz="2000">
                <a:latin typeface="UT Sans" panose="00000500000000000000" pitchFamily="50" charset="0"/>
              </a:rPr>
              <a:t>=</a:t>
            </a:r>
            <a:r>
              <a:rPr lang="ro-RO" sz="2000">
                <a:latin typeface="UT Sans" panose="00000500000000000000" pitchFamily="50" charset="0"/>
              </a:rPr>
              <a:t> tensiunea C-E din punctul static de funcționare (PSF)</a:t>
            </a:r>
            <a:br>
              <a:rPr lang="ro-RO" sz="2000">
                <a:latin typeface="UT Sans" panose="00000500000000000000" pitchFamily="50" charset="0"/>
              </a:rPr>
            </a:br>
            <a:r>
              <a:rPr lang="en-US" sz="2000">
                <a:latin typeface="UT Sans" panose="00000500000000000000" pitchFamily="50" charset="0"/>
              </a:rPr>
              <a:t>	 </a:t>
            </a:r>
            <a:r>
              <a:rPr lang="ro-RO" sz="2000" b="1">
                <a:latin typeface="UT Sans" panose="00000500000000000000" pitchFamily="50" charset="0"/>
              </a:rPr>
              <a:t>I</a:t>
            </a:r>
            <a:r>
              <a:rPr lang="ro-RO" sz="2000" b="1" baseline="-25000">
                <a:latin typeface="UT Sans" panose="00000500000000000000" pitchFamily="50" charset="0"/>
              </a:rPr>
              <a:t>C</a:t>
            </a:r>
            <a:r>
              <a:rPr lang="ro-RO" sz="2000">
                <a:latin typeface="UT Sans" panose="00000500000000000000" pitchFamily="50" charset="0"/>
              </a:rPr>
              <a:t> </a:t>
            </a:r>
            <a:r>
              <a:rPr lang="en-US" sz="2000">
                <a:latin typeface="UT Sans" panose="00000500000000000000" pitchFamily="50" charset="0"/>
              </a:rPr>
              <a:t>=</a:t>
            </a:r>
            <a:r>
              <a:rPr lang="ro-RO" sz="2000">
                <a:latin typeface="UT Sans" panose="00000500000000000000" pitchFamily="50" charset="0"/>
              </a:rPr>
              <a:t> curentul de colector din PSF</a:t>
            </a:r>
            <a:r>
              <a:rPr lang="en-US" sz="2000">
                <a:latin typeface="UT Sans" panose="00000500000000000000" pitchFamily="50" charset="0"/>
              </a:rPr>
              <a:t>.</a:t>
            </a:r>
            <a:endParaRPr lang="ro-RO" sz="2000">
              <a:latin typeface="UT Sans" panose="00000500000000000000" pitchFamily="50" charset="0"/>
            </a:endParaRPr>
          </a:p>
        </p:txBody>
      </p:sp>
      <p:sp>
        <p:nvSpPr>
          <p:cNvPr id="7172" name="Date Placeholder 3"/>
          <p:cNvSpPr>
            <a:spLocks noGrp="1"/>
          </p:cNvSpPr>
          <p:nvPr>
            <p:ph type="dt" sz="half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B8E3F566-0CB6-4A9A-BF5D-905BB8CE705A}" type="datetime1">
              <a:rPr lang="en-US" smtClean="0"/>
              <a:t>11/1/2019</a:t>
            </a:fld>
            <a:endParaRPr lang="en-US"/>
          </a:p>
        </p:txBody>
      </p:sp>
      <p:sp>
        <p:nvSpPr>
          <p:cNvPr id="7173" name="Footer Placeholder 4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DE Cursul nr. 5</a:t>
            </a:r>
          </a:p>
        </p:txBody>
      </p:sp>
      <p:sp>
        <p:nvSpPr>
          <p:cNvPr id="7174" name="Slide Number Placeholder 5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EDB2BD1F-CAD9-42FE-A8E1-1411FB78AB3F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graphicFrame>
        <p:nvGraphicFramePr>
          <p:cNvPr id="819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8076523"/>
              </p:ext>
            </p:extLst>
          </p:nvPr>
        </p:nvGraphicFramePr>
        <p:xfrm>
          <a:off x="2758281" y="2921000"/>
          <a:ext cx="3627438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60" name="Equation" r:id="rId3" imgW="1815840" imgH="444240" progId="Equation.DSMT4">
                  <p:embed/>
                </p:oleObj>
              </mc:Choice>
              <mc:Fallback>
                <p:oleObj name="Equation" r:id="rId3" imgW="181584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8281" y="2921000"/>
                        <a:ext cx="3627438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1030348"/>
              </p:ext>
            </p:extLst>
          </p:nvPr>
        </p:nvGraphicFramePr>
        <p:xfrm>
          <a:off x="7126288" y="388938"/>
          <a:ext cx="1966912" cy="871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61" name="Equation" r:id="rId5" imgW="1231560" imgH="545760" progId="Equation.DSMT4">
                  <p:embed/>
                </p:oleObj>
              </mc:Choice>
              <mc:Fallback>
                <p:oleObj name="Equation" r:id="rId5" imgW="1231560" imgH="545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6288" y="388938"/>
                        <a:ext cx="1966912" cy="871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53A63777-A9B8-454E-8ACF-E650D3F7DC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65730" y="4876800"/>
            <a:ext cx="417827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2128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o-RO" sz="3200">
                <a:latin typeface="UT Sans" panose="00000500000000000000" pitchFamily="50" charset="0"/>
              </a:rPr>
              <a:t>Rezistența de ieşire, r</a:t>
            </a:r>
            <a:r>
              <a:rPr lang="ro-RO" sz="3200" baseline="-25000">
                <a:latin typeface="UT Sans" panose="00000500000000000000" pitchFamily="50" charset="0"/>
              </a:rPr>
              <a:t>o</a:t>
            </a:r>
            <a:endParaRPr lang="en-US" sz="2800">
              <a:latin typeface="UT Sans" panose="00000500000000000000" pitchFamily="50" charset="0"/>
            </a:endParaRPr>
          </a:p>
        </p:txBody>
      </p:sp>
      <p:sp>
        <p:nvSpPr>
          <p:cNvPr id="430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o-RO" sz="2400">
                <a:latin typeface="UT Sans" panose="00000500000000000000" pitchFamily="50" charset="0"/>
              </a:rPr>
              <a:t>Rezistența r</a:t>
            </a:r>
            <a:r>
              <a:rPr lang="ro-RO" sz="2400" baseline="-25000">
                <a:latin typeface="UT Sans" panose="00000500000000000000" pitchFamily="50" charset="0"/>
              </a:rPr>
              <a:t>o</a:t>
            </a:r>
            <a:r>
              <a:rPr lang="ro-RO" sz="2400">
                <a:latin typeface="UT Sans" panose="00000500000000000000" pitchFamily="50" charset="0"/>
              </a:rPr>
              <a:t> este în paralel cu traseul colector-emitor al tranzistorului;</a:t>
            </a:r>
          </a:p>
          <a:p>
            <a:pPr eaLnBrk="1" hangingPunct="1"/>
            <a:r>
              <a:rPr lang="ro-RO" sz="2400">
                <a:latin typeface="UT Sans" panose="00000500000000000000" pitchFamily="50" charset="0"/>
              </a:rPr>
              <a:t>Relația rezistenței de ieșire evidențiază legătura dintre tensiunea C-E (sau tensiunea C-B deoarce </a:t>
            </a:r>
            <a:r>
              <a:rPr lang="ro-RO">
                <a:latin typeface="UT Sans" panose="00000500000000000000" pitchFamily="50" charset="0"/>
              </a:rPr>
              <a:t>U</a:t>
            </a:r>
            <a:r>
              <a:rPr lang="en-US" sz="2400" baseline="-25000">
                <a:latin typeface="UT Sans" panose="00000500000000000000" pitchFamily="50" charset="0"/>
              </a:rPr>
              <a:t>CE</a:t>
            </a:r>
            <a:r>
              <a:rPr lang="en-US" sz="2400">
                <a:latin typeface="UT Sans" panose="00000500000000000000" pitchFamily="50" charset="0"/>
              </a:rPr>
              <a:t>=</a:t>
            </a:r>
            <a:r>
              <a:rPr lang="ro-RO" sz="2400">
                <a:latin typeface="UT Sans" panose="00000500000000000000" pitchFamily="50" charset="0"/>
              </a:rPr>
              <a:t>U</a:t>
            </a:r>
            <a:r>
              <a:rPr lang="en-US" sz="2400" baseline="-25000">
                <a:latin typeface="UT Sans" panose="00000500000000000000" pitchFamily="50" charset="0"/>
              </a:rPr>
              <a:t>CB</a:t>
            </a:r>
            <a:r>
              <a:rPr lang="en-US" sz="2400">
                <a:latin typeface="UT Sans" panose="00000500000000000000" pitchFamily="50" charset="0"/>
              </a:rPr>
              <a:t>+</a:t>
            </a:r>
            <a:r>
              <a:rPr lang="ro-RO" sz="2400">
                <a:latin typeface="UT Sans" panose="00000500000000000000" pitchFamily="50" charset="0"/>
              </a:rPr>
              <a:t>U</a:t>
            </a:r>
            <a:r>
              <a:rPr lang="en-US" sz="2400" baseline="-25000">
                <a:latin typeface="UT Sans" panose="00000500000000000000" pitchFamily="50" charset="0"/>
              </a:rPr>
              <a:t>BE</a:t>
            </a:r>
            <a:r>
              <a:rPr lang="ro-RO" sz="2400">
                <a:latin typeface="UT Sans" panose="00000500000000000000" pitchFamily="50" charset="0"/>
              </a:rPr>
              <a:t>) și curentul de colector.</a:t>
            </a:r>
            <a:endParaRPr lang="en-US" sz="2400">
              <a:latin typeface="UT Sans" panose="00000500000000000000" pitchFamily="50" charset="0"/>
            </a:endParaRPr>
          </a:p>
        </p:txBody>
      </p:sp>
      <p:sp>
        <p:nvSpPr>
          <p:cNvPr id="7172" name="Date Placeholder 3"/>
          <p:cNvSpPr>
            <a:spLocks noGrp="1"/>
          </p:cNvSpPr>
          <p:nvPr>
            <p:ph type="dt" sz="half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30B281FC-9EEC-4AA2-94D7-9B1B8F393075}" type="datetime1">
              <a:rPr lang="en-US" smtClean="0"/>
              <a:t>11/1/2019</a:t>
            </a:fld>
            <a:endParaRPr lang="en-US"/>
          </a:p>
        </p:txBody>
      </p:sp>
      <p:sp>
        <p:nvSpPr>
          <p:cNvPr id="7173" name="Footer Placeholder 4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DE Cursul nr. 5</a:t>
            </a:r>
          </a:p>
        </p:txBody>
      </p:sp>
      <p:sp>
        <p:nvSpPr>
          <p:cNvPr id="7174" name="Slide Number Placeholder 5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1A82875D-4B0D-4515-B1A7-74419B9C68E9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8363370"/>
              </p:ext>
            </p:extLst>
          </p:nvPr>
        </p:nvGraphicFramePr>
        <p:xfrm>
          <a:off x="763588" y="3733800"/>
          <a:ext cx="2563812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94" name="Equation" r:id="rId3" imgW="1282680" imgH="482400" progId="Equation.DSMT4">
                  <p:embed/>
                </p:oleObj>
              </mc:Choice>
              <mc:Fallback>
                <p:oleObj name="Equation" r:id="rId3" imgW="1282680" imgH="482400" progId="Equation.DSMT4">
                  <p:embed/>
                  <p:pic>
                    <p:nvPicPr>
                      <p:cNvPr id="8194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588" y="3733800"/>
                        <a:ext cx="2563812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50D55255-E57A-4FAF-ABD7-BBD59205D6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5730" y="4876800"/>
            <a:ext cx="417827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2573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3200">
                <a:latin typeface="UT Sans" panose="00000500000000000000" pitchFamily="50" charset="0"/>
              </a:rPr>
              <a:t>Dependența lui </a:t>
            </a:r>
            <a:r>
              <a:rPr lang="ro-RO" sz="3200">
                <a:latin typeface="UT Sans" panose="00000500000000000000" pitchFamily="50" charset="0"/>
                <a:sym typeface="Symbol" pitchFamily="18" charset="2"/>
              </a:rPr>
              <a:t> de I</a:t>
            </a:r>
            <a:r>
              <a:rPr lang="ro-RO" sz="3200" baseline="-25000">
                <a:latin typeface="UT Sans" panose="00000500000000000000" pitchFamily="50" charset="0"/>
                <a:sym typeface="Symbol" pitchFamily="18" charset="2"/>
              </a:rPr>
              <a:t>C</a:t>
            </a:r>
            <a:endParaRPr lang="ro-RO" sz="3200">
              <a:latin typeface="UT Sans" panose="00000500000000000000" pitchFamily="50" charset="0"/>
            </a:endParaRPr>
          </a:p>
        </p:txBody>
      </p:sp>
      <p:sp>
        <p:nvSpPr>
          <p:cNvPr id="4505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>
                <a:latin typeface="UT Sans" panose="00000500000000000000" pitchFamily="50" charset="0"/>
              </a:rPr>
              <a:t>La curenți de colector mici, factorul de amplificare </a:t>
            </a:r>
            <a:r>
              <a:rPr lang="el-GR"/>
              <a:t>β</a:t>
            </a:r>
            <a:r>
              <a:rPr lang="ro-RO">
                <a:latin typeface="UT Sans" panose="00000500000000000000" pitchFamily="50" charset="0"/>
              </a:rPr>
              <a:t> scade (uneori mult) față de valoarea curentului de ordinul mA sau zeci de mA.</a:t>
            </a:r>
            <a:endParaRPr lang="en-US">
              <a:latin typeface="UT Sans" panose="00000500000000000000" pitchFamily="50" charset="0"/>
            </a:endParaRPr>
          </a:p>
        </p:txBody>
      </p:sp>
      <p:sp>
        <p:nvSpPr>
          <p:cNvPr id="40963" name="Date Placeholder 3"/>
          <p:cNvSpPr>
            <a:spLocks noGrp="1"/>
          </p:cNvSpPr>
          <p:nvPr>
            <p:ph type="dt" sz="half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9BAE9300-911D-41A5-A7C0-D911C4675791}" type="datetime1">
              <a:rPr lang="en-US" smtClean="0"/>
              <a:t>11/1/2019</a:t>
            </a:fld>
            <a:endParaRPr lang="en-US"/>
          </a:p>
        </p:txBody>
      </p:sp>
      <p:sp>
        <p:nvSpPr>
          <p:cNvPr id="40964" name="Footer Placeholder 4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DE Cursul nr. 5</a:t>
            </a:r>
          </a:p>
        </p:txBody>
      </p:sp>
      <p:sp>
        <p:nvSpPr>
          <p:cNvPr id="40965" name="Slide Number Placeholder 5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90AE90F2-1ECA-4FB9-A029-0F024AD68381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pic>
        <p:nvPicPr>
          <p:cNvPr id="45063" name="Picture 6" descr="10.27-c-RO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960687"/>
            <a:ext cx="3657600" cy="3744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1840F3C-8D6A-4CBC-ACDE-6AD339EF2BAB}"/>
              </a:ext>
            </a:extLst>
          </p:cNvPr>
          <p:cNvSpPr txBox="1"/>
          <p:nvPr/>
        </p:nvSpPr>
        <p:spPr>
          <a:xfrm>
            <a:off x="4572000" y="2819400"/>
            <a:ext cx="419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>
                <a:latin typeface="UT Sans" panose="00000500000000000000" pitchFamily="50" charset="0"/>
              </a:rPr>
              <a:t>Din foile de catalog pentru TB-2N3904, rezultă:</a:t>
            </a:r>
            <a:endParaRPr lang="en-US">
              <a:latin typeface="UT Sans" panose="00000500000000000000" pitchFamily="50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4689C79-B54A-4009-8FB2-29FE2A4EC5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780549"/>
              </p:ext>
            </p:extLst>
          </p:nvPr>
        </p:nvGraphicFramePr>
        <p:xfrm>
          <a:off x="4381500" y="3630168"/>
          <a:ext cx="45720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10350682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75254922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09836346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24210628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67913971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189292199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ro-RO" sz="1400">
                          <a:latin typeface="UT Sans" panose="00000500000000000000" pitchFamily="50" charset="0"/>
                        </a:rPr>
                        <a:t>I</a:t>
                      </a:r>
                      <a:r>
                        <a:rPr lang="ro-RO" sz="1400" baseline="-25000">
                          <a:latin typeface="UT Sans" panose="00000500000000000000" pitchFamily="50" charset="0"/>
                        </a:rPr>
                        <a:t>C</a:t>
                      </a:r>
                      <a:r>
                        <a:rPr lang="en-US" sz="1400" baseline="0">
                          <a:latin typeface="UT Sans" panose="00000500000000000000" pitchFamily="50" charset="0"/>
                        </a:rPr>
                        <a:t>[mA]</a:t>
                      </a:r>
                      <a:endParaRPr lang="en-US">
                        <a:latin typeface="UT Sans" panose="00000500000000000000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UT Sans" panose="00000500000000000000" pitchFamily="50" charset="0"/>
                        </a:rPr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UT Sans" panose="00000500000000000000" pitchFamily="50" charset="0"/>
                        </a:rP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UT Sans" panose="00000500000000000000" pitchFamily="50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UT Sans" panose="00000500000000000000" pitchFamily="50" charset="0"/>
                        </a:rP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UT Sans" panose="00000500000000000000" pitchFamily="50" charset="0"/>
                        </a:rP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1988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UT Sans" panose="00000500000000000000" pitchFamily="50" charset="0"/>
                        </a:rPr>
                        <a:t>h</a:t>
                      </a:r>
                      <a:r>
                        <a:rPr lang="en-US" baseline="-25000">
                          <a:latin typeface="UT Sans" panose="00000500000000000000" pitchFamily="50" charset="0"/>
                        </a:rPr>
                        <a:t>FE</a:t>
                      </a:r>
                      <a:endParaRPr lang="en-US">
                        <a:latin typeface="UT Sans" panose="00000500000000000000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UT Sans" panose="00000500000000000000" pitchFamily="50" charset="0"/>
                        </a:rP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UT Sans" panose="00000500000000000000" pitchFamily="50" charset="0"/>
                        </a:rPr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UT Sans" panose="00000500000000000000" pitchFamily="50" charset="0"/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UT Sans" panose="00000500000000000000" pitchFamily="50" charset="0"/>
                        </a:rP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UT Sans" panose="00000500000000000000" pitchFamily="50" charset="0"/>
                        </a:rPr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809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46636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3200">
                <a:latin typeface="UT Sans" panose="00000500000000000000" pitchFamily="50" charset="0"/>
              </a:rPr>
              <a:t>Dependența lui </a:t>
            </a:r>
            <a:r>
              <a:rPr lang="ro-RO" sz="3200">
                <a:latin typeface="UT Sans" panose="00000500000000000000" pitchFamily="50" charset="0"/>
                <a:sym typeface="Symbol" pitchFamily="18" charset="2"/>
              </a:rPr>
              <a:t> de temperatură</a:t>
            </a:r>
            <a:endParaRPr lang="ro-RO" sz="3200">
              <a:latin typeface="UT Sans" panose="00000500000000000000" pitchFamily="50" charset="0"/>
            </a:endParaRPr>
          </a:p>
        </p:txBody>
      </p:sp>
      <p:sp>
        <p:nvSpPr>
          <p:cNvPr id="460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>
                <a:latin typeface="UT Sans" panose="00000500000000000000" pitchFamily="50" charset="0"/>
              </a:rPr>
              <a:t>La aceeași valoare a curentului de colector, </a:t>
            </a:r>
            <a:r>
              <a:rPr lang="el-GR"/>
              <a:t>β</a:t>
            </a:r>
            <a:r>
              <a:rPr lang="ro-RO">
                <a:latin typeface="UT Sans" panose="00000500000000000000" pitchFamily="50" charset="0"/>
              </a:rPr>
              <a:t> </a:t>
            </a:r>
            <a:r>
              <a:rPr lang="en-US">
                <a:latin typeface="UT Sans" panose="00000500000000000000" pitchFamily="50" charset="0"/>
              </a:rPr>
              <a:t>de current continuu, </a:t>
            </a:r>
            <a:r>
              <a:rPr lang="el-GR"/>
              <a:t>β</a:t>
            </a:r>
            <a:r>
              <a:rPr lang="en-US" baseline="-25000">
                <a:latin typeface="UT Sans" panose="00000500000000000000" pitchFamily="50" charset="0"/>
              </a:rPr>
              <a:t>DC</a:t>
            </a:r>
            <a:r>
              <a:rPr lang="en-US">
                <a:latin typeface="UT Sans" panose="00000500000000000000" pitchFamily="50" charset="0"/>
              </a:rPr>
              <a:t> </a:t>
            </a:r>
            <a:r>
              <a:rPr lang="ro-RO">
                <a:latin typeface="UT Sans" panose="00000500000000000000" pitchFamily="50" charset="0"/>
              </a:rPr>
              <a:t>crește odată cu creșterea temperaturii.</a:t>
            </a:r>
            <a:endParaRPr lang="en-US">
              <a:latin typeface="UT Sans" panose="00000500000000000000" pitchFamily="50" charset="0"/>
            </a:endParaRPr>
          </a:p>
        </p:txBody>
      </p:sp>
      <p:sp>
        <p:nvSpPr>
          <p:cNvPr id="41987" name="Date Placeholder 3"/>
          <p:cNvSpPr>
            <a:spLocks noGrp="1"/>
          </p:cNvSpPr>
          <p:nvPr>
            <p:ph type="dt" sz="half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2F143EA9-26DF-45D3-8F81-B0DD8C92342B}" type="datetime1">
              <a:rPr lang="en-US" smtClean="0"/>
              <a:t>11/1/2019</a:t>
            </a:fld>
            <a:endParaRPr lang="en-US"/>
          </a:p>
        </p:txBody>
      </p:sp>
      <p:sp>
        <p:nvSpPr>
          <p:cNvPr id="41988" name="Footer Placeholder 4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DE Cursul nr. 5</a:t>
            </a:r>
          </a:p>
        </p:txBody>
      </p:sp>
      <p:sp>
        <p:nvSpPr>
          <p:cNvPr id="41989" name="Slide Number Placeholder 5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ECD54F3F-FF68-4449-904C-7D751797EAA0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12" y="2743200"/>
            <a:ext cx="8334375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93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3200">
                <a:latin typeface="UT Sans" panose="00000500000000000000" pitchFamily="50" charset="0"/>
              </a:rPr>
              <a:t>Modele pentru TB</a:t>
            </a:r>
          </a:p>
        </p:txBody>
      </p:sp>
      <p:sp>
        <p:nvSpPr>
          <p:cNvPr id="5222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None/>
            </a:pPr>
            <a:r>
              <a:rPr lang="ro-RO" sz="2800">
                <a:latin typeface="UT Sans" panose="00000500000000000000" pitchFamily="50" charset="0"/>
              </a:rPr>
              <a:t>	</a:t>
            </a:r>
            <a:r>
              <a:rPr lang="ro-RO">
                <a:latin typeface="UT Sans" panose="00000500000000000000" pitchFamily="50" charset="0"/>
              </a:rPr>
              <a:t>S-au dezvoltat diferite modele pentru TB în comutație sau TB ca amplificator:</a:t>
            </a:r>
          </a:p>
          <a:p>
            <a:pPr lvl="1" eaLnBrk="1" hangingPunct="1"/>
            <a:r>
              <a:rPr lang="ro-RO" b="1">
                <a:solidFill>
                  <a:srgbClr val="0070C0"/>
                </a:solidFill>
                <a:latin typeface="UT Sans" panose="00000500000000000000" pitchFamily="50" charset="0"/>
              </a:rPr>
              <a:t>Modelul Ebers-Moll</a:t>
            </a:r>
            <a:r>
              <a:rPr lang="ro-RO">
                <a:solidFill>
                  <a:srgbClr val="0070C0"/>
                </a:solidFill>
                <a:latin typeface="UT Sans" panose="00000500000000000000" pitchFamily="50" charset="0"/>
              </a:rPr>
              <a:t> </a:t>
            </a:r>
            <a:r>
              <a:rPr lang="en-US">
                <a:latin typeface="UT Sans" panose="00000500000000000000" pitchFamily="50" charset="0"/>
              </a:rPr>
              <a:t>descrie</a:t>
            </a:r>
            <a:r>
              <a:rPr lang="ro-RO">
                <a:latin typeface="UT Sans" panose="00000500000000000000" pitchFamily="50" charset="0"/>
              </a:rPr>
              <a:t> TB în comutație;</a:t>
            </a:r>
          </a:p>
          <a:p>
            <a:pPr lvl="1" eaLnBrk="1" hangingPunct="1"/>
            <a:r>
              <a:rPr lang="ro-RO" b="1">
                <a:solidFill>
                  <a:srgbClr val="0070C0"/>
                </a:solidFill>
                <a:latin typeface="UT Sans" panose="00000500000000000000" pitchFamily="50" charset="0"/>
              </a:rPr>
              <a:t>Modelul Gummel-Poon</a:t>
            </a:r>
            <a:r>
              <a:rPr lang="ro-RO">
                <a:solidFill>
                  <a:srgbClr val="0070C0"/>
                </a:solidFill>
                <a:latin typeface="UT Sans" panose="00000500000000000000" pitchFamily="50" charset="0"/>
              </a:rPr>
              <a:t> </a:t>
            </a:r>
            <a:r>
              <a:rPr lang="ro-RO">
                <a:latin typeface="UT Sans" panose="00000500000000000000" pitchFamily="50" charset="0"/>
              </a:rPr>
              <a:t>ține seama de mai mulți parametri decât modelul Ebers-Moll</a:t>
            </a:r>
            <a:r>
              <a:rPr lang="en-US">
                <a:latin typeface="UT Sans" panose="00000500000000000000" pitchFamily="50" charset="0"/>
              </a:rPr>
              <a:t>. Se folose</a:t>
            </a:r>
            <a:r>
              <a:rPr lang="ro-RO">
                <a:latin typeface="UT Sans" panose="00000500000000000000" pitchFamily="50" charset="0"/>
              </a:rPr>
              <a:t>ş</a:t>
            </a:r>
            <a:r>
              <a:rPr lang="en-US">
                <a:latin typeface="UT Sans" panose="00000500000000000000" pitchFamily="50" charset="0"/>
              </a:rPr>
              <a:t>te </a:t>
            </a:r>
            <a:r>
              <a:rPr lang="ro-RO">
                <a:latin typeface="UT Sans" panose="00000500000000000000" pitchFamily="50" charset="0"/>
              </a:rPr>
              <a:t>î</a:t>
            </a:r>
            <a:r>
              <a:rPr lang="en-US">
                <a:latin typeface="UT Sans" panose="00000500000000000000" pitchFamily="50" charset="0"/>
              </a:rPr>
              <a:t>n simularea SPICE</a:t>
            </a:r>
            <a:r>
              <a:rPr lang="ro-RO">
                <a:latin typeface="UT Sans" panose="00000500000000000000" pitchFamily="50" charset="0"/>
              </a:rPr>
              <a:t>;</a:t>
            </a:r>
          </a:p>
          <a:p>
            <a:pPr lvl="1" eaLnBrk="1" hangingPunct="1"/>
            <a:r>
              <a:rPr lang="ro-RO" b="1">
                <a:solidFill>
                  <a:srgbClr val="0070C0"/>
                </a:solidFill>
                <a:latin typeface="UT Sans" panose="00000500000000000000" pitchFamily="50" charset="0"/>
              </a:rPr>
              <a:t>Modelul hibrid </a:t>
            </a:r>
            <a:r>
              <a:rPr lang="ro-RO">
                <a:latin typeface="UT Sans" panose="00000500000000000000" pitchFamily="50" charset="0"/>
              </a:rPr>
              <a:t>permite determinarea experimentală a parametrilor. În foile de catalog, parametrii TB sunt cei ai acestui model.</a:t>
            </a:r>
          </a:p>
          <a:p>
            <a:pPr lvl="1" eaLnBrk="1" hangingPunct="1"/>
            <a:r>
              <a:rPr lang="ro-RO" b="1">
                <a:solidFill>
                  <a:srgbClr val="0070C0"/>
                </a:solidFill>
                <a:latin typeface="UT Sans" panose="00000500000000000000" pitchFamily="50" charset="0"/>
              </a:rPr>
              <a:t>Modelul pi-hibrid</a:t>
            </a:r>
            <a:r>
              <a:rPr lang="ro-RO">
                <a:solidFill>
                  <a:srgbClr val="0070C0"/>
                </a:solidFill>
                <a:latin typeface="UT Sans" panose="00000500000000000000" pitchFamily="50" charset="0"/>
              </a:rPr>
              <a:t> </a:t>
            </a:r>
            <a:r>
              <a:rPr lang="en-US">
                <a:latin typeface="UT Sans" panose="00000500000000000000" pitchFamily="50" charset="0"/>
              </a:rPr>
              <a:t>se folose</a:t>
            </a:r>
            <a:r>
              <a:rPr lang="ro-RO">
                <a:latin typeface="UT Sans" panose="00000500000000000000" pitchFamily="50" charset="0"/>
              </a:rPr>
              <a:t>şte pentru descrierea TB din aplicațiile liniare.</a:t>
            </a:r>
            <a:endParaRPr lang="en-US">
              <a:latin typeface="UT Sans" panose="00000500000000000000" pitchFamily="50" charset="0"/>
            </a:endParaRPr>
          </a:p>
          <a:p>
            <a:r>
              <a:rPr lang="ro-RO">
                <a:latin typeface="UT Sans" panose="00000500000000000000" pitchFamily="50" charset="0"/>
              </a:rPr>
              <a:t>În cele ce urmează, atât pentru explicațiile din curs cât şi în problemele de seminar se folosesc modelul hibrid şi modelul pi-hibrid.</a:t>
            </a:r>
          </a:p>
        </p:txBody>
      </p:sp>
      <p:sp>
        <p:nvSpPr>
          <p:cNvPr id="49155" name="Date Placeholder 3"/>
          <p:cNvSpPr>
            <a:spLocks noGrp="1"/>
          </p:cNvSpPr>
          <p:nvPr>
            <p:ph type="dt" sz="half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FC830603-6008-401E-8592-4C78E86A406F}" type="datetime1">
              <a:rPr lang="en-US" smtClean="0"/>
              <a:t>11/1/2019</a:t>
            </a:fld>
            <a:endParaRPr lang="en-US"/>
          </a:p>
        </p:txBody>
      </p:sp>
      <p:sp>
        <p:nvSpPr>
          <p:cNvPr id="49156" name="Footer Placeholder 4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DE Cursul nr. 5</a:t>
            </a:r>
          </a:p>
        </p:txBody>
      </p:sp>
      <p:sp>
        <p:nvSpPr>
          <p:cNvPr id="49157" name="Slide Number Placeholder 5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DE5B9226-E0EC-4529-8158-E40DFC1A375F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2589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ro-RO" sz="3600">
                <a:latin typeface="UT Sans" panose="00000500000000000000" pitchFamily="50" charset="0"/>
              </a:rPr>
              <a:t>Modele pentru TB</a:t>
            </a:r>
            <a:br>
              <a:rPr lang="ro-RO" sz="3600">
                <a:latin typeface="UT Sans" panose="00000500000000000000" pitchFamily="50" charset="0"/>
              </a:rPr>
            </a:br>
            <a:r>
              <a:rPr lang="ro-RO" sz="3100">
                <a:latin typeface="UT Sans" panose="00000500000000000000" pitchFamily="50" charset="0"/>
              </a:rPr>
              <a:t>Modelul hibrid</a:t>
            </a:r>
            <a:endParaRPr lang="en-US" sz="2800">
              <a:latin typeface="UT Sans" panose="00000500000000000000" pitchFamily="50" charset="0"/>
            </a:endParaRPr>
          </a:p>
        </p:txBody>
      </p:sp>
      <p:sp>
        <p:nvSpPr>
          <p:cNvPr id="5222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o-RO">
                <a:latin typeface="UT Sans" panose="00000500000000000000" pitchFamily="50" charset="0"/>
              </a:rPr>
              <a:t>În conexiunea EC, parametrii hibrizi modelează:</a:t>
            </a:r>
          </a:p>
          <a:p>
            <a:pPr marL="617220" lvl="1" indent="-342900"/>
            <a:r>
              <a:rPr lang="ro-RO">
                <a:latin typeface="UT Sans" panose="00000500000000000000" pitchFamily="50" charset="0"/>
              </a:rPr>
              <a:t>h</a:t>
            </a:r>
            <a:r>
              <a:rPr lang="ro-RO" baseline="-25000">
                <a:latin typeface="UT Sans" panose="00000500000000000000" pitchFamily="50" charset="0"/>
              </a:rPr>
              <a:t>ix</a:t>
            </a:r>
            <a:r>
              <a:rPr lang="ro-RO">
                <a:latin typeface="UT Sans" panose="00000500000000000000" pitchFamily="50" charset="0"/>
              </a:rPr>
              <a:t>=h</a:t>
            </a:r>
            <a:r>
              <a:rPr lang="ro-RO" baseline="-25000">
                <a:latin typeface="UT Sans" panose="00000500000000000000" pitchFamily="50" charset="0"/>
              </a:rPr>
              <a:t>ie</a:t>
            </a:r>
            <a:r>
              <a:rPr lang="ro-RO">
                <a:latin typeface="UT Sans" panose="00000500000000000000" pitchFamily="50" charset="0"/>
              </a:rPr>
              <a:t> – impedanța de intrare a TB;</a:t>
            </a:r>
          </a:p>
          <a:p>
            <a:pPr marL="617220" lvl="1" indent="-342900"/>
            <a:r>
              <a:rPr lang="ro-RO">
                <a:latin typeface="UT Sans" panose="00000500000000000000" pitchFamily="50" charset="0"/>
              </a:rPr>
              <a:t>h</a:t>
            </a:r>
            <a:r>
              <a:rPr lang="ro-RO" baseline="-25000">
                <a:latin typeface="UT Sans" panose="00000500000000000000" pitchFamily="50" charset="0"/>
              </a:rPr>
              <a:t>rx</a:t>
            </a:r>
            <a:r>
              <a:rPr lang="ro-RO">
                <a:latin typeface="UT Sans" panose="00000500000000000000" pitchFamily="50" charset="0"/>
              </a:rPr>
              <a:t>=h</a:t>
            </a:r>
            <a:r>
              <a:rPr lang="ro-RO" baseline="-25000">
                <a:latin typeface="UT Sans" panose="00000500000000000000" pitchFamily="50" charset="0"/>
              </a:rPr>
              <a:t>re </a:t>
            </a:r>
            <a:r>
              <a:rPr lang="ro-RO">
                <a:latin typeface="UT Sans" panose="00000500000000000000" pitchFamily="50" charset="0"/>
              </a:rPr>
              <a:t>– dependența curbelor i</a:t>
            </a:r>
            <a:r>
              <a:rPr lang="ro-RO" baseline="-25000">
                <a:latin typeface="UT Sans" panose="00000500000000000000" pitchFamily="50" charset="0"/>
              </a:rPr>
              <a:t>B</a:t>
            </a:r>
            <a:r>
              <a:rPr lang="ro-RO">
                <a:latin typeface="UT Sans" panose="00000500000000000000" pitchFamily="50" charset="0"/>
              </a:rPr>
              <a:t>(v</a:t>
            </a:r>
            <a:r>
              <a:rPr lang="ro-RO" baseline="-25000">
                <a:latin typeface="UT Sans" panose="00000500000000000000" pitchFamily="50" charset="0"/>
              </a:rPr>
              <a:t>BE</a:t>
            </a:r>
            <a:r>
              <a:rPr lang="ro-RO">
                <a:latin typeface="UT Sans" panose="00000500000000000000" pitchFamily="50" charset="0"/>
              </a:rPr>
              <a:t>) de tensiunea V</a:t>
            </a:r>
            <a:r>
              <a:rPr lang="ro-RO" baseline="-25000">
                <a:latin typeface="UT Sans" panose="00000500000000000000" pitchFamily="50" charset="0"/>
              </a:rPr>
              <a:t>CE</a:t>
            </a:r>
            <a:r>
              <a:rPr lang="ro-RO">
                <a:latin typeface="UT Sans" panose="00000500000000000000" pitchFamily="50" charset="0"/>
              </a:rPr>
              <a:t>;</a:t>
            </a:r>
          </a:p>
          <a:p>
            <a:pPr marL="617220" lvl="1" indent="-342900"/>
            <a:r>
              <a:rPr lang="ro-RO">
                <a:latin typeface="UT Sans" panose="00000500000000000000" pitchFamily="50" charset="0"/>
              </a:rPr>
              <a:t>h</a:t>
            </a:r>
            <a:r>
              <a:rPr lang="ro-RO" baseline="-25000">
                <a:latin typeface="UT Sans" panose="00000500000000000000" pitchFamily="50" charset="0"/>
              </a:rPr>
              <a:t>fx</a:t>
            </a:r>
            <a:r>
              <a:rPr lang="ro-RO">
                <a:latin typeface="UT Sans" panose="00000500000000000000" pitchFamily="50" charset="0"/>
              </a:rPr>
              <a:t>=h</a:t>
            </a:r>
            <a:r>
              <a:rPr lang="ro-RO" baseline="-25000">
                <a:latin typeface="UT Sans" panose="00000500000000000000" pitchFamily="50" charset="0"/>
              </a:rPr>
              <a:t>fe</a:t>
            </a:r>
            <a:r>
              <a:rPr lang="ro-RO">
                <a:latin typeface="UT Sans" panose="00000500000000000000" pitchFamily="50" charset="0"/>
              </a:rPr>
              <a:t> – câştigul în curent al TB;</a:t>
            </a:r>
          </a:p>
          <a:p>
            <a:pPr marL="617220" lvl="1" indent="-342900"/>
            <a:r>
              <a:rPr lang="ro-RO">
                <a:latin typeface="UT Sans" panose="00000500000000000000" pitchFamily="50" charset="0"/>
              </a:rPr>
              <a:t>h</a:t>
            </a:r>
            <a:r>
              <a:rPr lang="ro-RO" baseline="-25000">
                <a:latin typeface="UT Sans" panose="00000500000000000000" pitchFamily="50" charset="0"/>
              </a:rPr>
              <a:t>ox</a:t>
            </a:r>
            <a:r>
              <a:rPr lang="ro-RO">
                <a:latin typeface="UT Sans" panose="00000500000000000000" pitchFamily="50" charset="0"/>
              </a:rPr>
              <a:t>=h</a:t>
            </a:r>
            <a:r>
              <a:rPr lang="ro-RO" baseline="-25000">
                <a:latin typeface="UT Sans" panose="00000500000000000000" pitchFamily="50" charset="0"/>
              </a:rPr>
              <a:t>oe</a:t>
            </a:r>
            <a:r>
              <a:rPr lang="ro-RO">
                <a:latin typeface="UT Sans" panose="00000500000000000000" pitchFamily="50" charset="0"/>
              </a:rPr>
              <a:t> – admitanța de ieşire a TB (impedanța de ieşire = 1/h</a:t>
            </a:r>
            <a:r>
              <a:rPr lang="ro-RO" baseline="-25000">
                <a:latin typeface="UT Sans" panose="00000500000000000000" pitchFamily="50" charset="0"/>
              </a:rPr>
              <a:t>oe</a:t>
            </a:r>
            <a:r>
              <a:rPr lang="ro-RO">
                <a:latin typeface="UT Sans" panose="00000500000000000000" pitchFamily="50" charset="0"/>
              </a:rPr>
              <a:t>).</a:t>
            </a:r>
          </a:p>
        </p:txBody>
      </p:sp>
      <p:sp>
        <p:nvSpPr>
          <p:cNvPr id="49155" name="Date Placeholder 3"/>
          <p:cNvSpPr>
            <a:spLocks noGrp="1"/>
          </p:cNvSpPr>
          <p:nvPr>
            <p:ph type="dt" sz="half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146265A9-B2B4-4339-9D09-82EA5CA73C5E}" type="datetime1">
              <a:rPr lang="en-US" smtClean="0"/>
              <a:t>11/1/2019</a:t>
            </a:fld>
            <a:endParaRPr lang="en-US"/>
          </a:p>
        </p:txBody>
      </p:sp>
      <p:sp>
        <p:nvSpPr>
          <p:cNvPr id="49156" name="Footer Placeholder 4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DE Cursul nr. 5</a:t>
            </a:r>
          </a:p>
        </p:txBody>
      </p:sp>
      <p:sp>
        <p:nvSpPr>
          <p:cNvPr id="49157" name="Slide Number Placeholder 5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DE5B9226-E0EC-4529-8158-E40DFC1A375F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0293" y="3828564"/>
            <a:ext cx="4443413" cy="2671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928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ro-RO" sz="3600">
                <a:latin typeface="UT Sans" panose="00000500000000000000" pitchFamily="50" charset="0"/>
              </a:rPr>
              <a:t>Modele pentru TB</a:t>
            </a:r>
            <a:br>
              <a:rPr lang="ro-RO" sz="3600">
                <a:latin typeface="UT Sans" panose="00000500000000000000" pitchFamily="50" charset="0"/>
              </a:rPr>
            </a:br>
            <a:r>
              <a:rPr lang="ro-RO" sz="3100">
                <a:latin typeface="UT Sans" panose="00000500000000000000" pitchFamily="50" charset="0"/>
              </a:rPr>
              <a:t>Modelul hibrid</a:t>
            </a:r>
            <a:endParaRPr lang="en-US" sz="2800">
              <a:latin typeface="UT Sans" panose="00000500000000000000" pitchFamily="50" charset="0"/>
            </a:endParaRPr>
          </a:p>
        </p:txBody>
      </p:sp>
      <p:sp>
        <p:nvSpPr>
          <p:cNvPr id="5222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>
                <a:latin typeface="UT Sans" panose="00000500000000000000" pitchFamily="50" charset="0"/>
              </a:rPr>
              <a:t>Condițiile de determinare a parametrilor hibrizi rezultă din sistemul de ecuații care descrie modelul:</a:t>
            </a:r>
          </a:p>
          <a:p>
            <a:endParaRPr lang="ro-RO">
              <a:latin typeface="UT Sans" panose="00000500000000000000" pitchFamily="50" charset="0"/>
            </a:endParaRPr>
          </a:p>
          <a:p>
            <a:endParaRPr lang="ro-RO">
              <a:latin typeface="UT Sans" panose="00000500000000000000" pitchFamily="50" charset="0"/>
            </a:endParaRPr>
          </a:p>
          <a:p>
            <a:endParaRPr lang="ro-RO">
              <a:latin typeface="UT Sans" panose="00000500000000000000" pitchFamily="50" charset="0"/>
            </a:endParaRPr>
          </a:p>
          <a:p>
            <a:endParaRPr lang="ro-RO">
              <a:latin typeface="UT Sans" panose="00000500000000000000" pitchFamily="50" charset="0"/>
            </a:endParaRPr>
          </a:p>
          <a:p>
            <a:endParaRPr lang="ro-RO" sz="2000">
              <a:latin typeface="UT Sans" panose="00000500000000000000" pitchFamily="50" charset="0"/>
            </a:endParaRPr>
          </a:p>
          <a:p>
            <a:r>
              <a:rPr lang="ro-RO" sz="2000">
                <a:latin typeface="UT Sans" panose="00000500000000000000" pitchFamily="50" charset="0"/>
              </a:rPr>
              <a:t>h</a:t>
            </a:r>
            <a:r>
              <a:rPr lang="ro-RO" sz="2000" baseline="-25000">
                <a:latin typeface="UT Sans" panose="00000500000000000000" pitchFamily="50" charset="0"/>
              </a:rPr>
              <a:t>ie</a:t>
            </a:r>
            <a:r>
              <a:rPr lang="ro-RO" sz="2000">
                <a:latin typeface="UT Sans" panose="00000500000000000000" pitchFamily="50" charset="0"/>
              </a:rPr>
              <a:t> se determină pentru ieşirea scurtcircuitată</a:t>
            </a:r>
            <a:r>
              <a:rPr lang="en-US" sz="2000">
                <a:latin typeface="UT Sans" panose="00000500000000000000" pitchFamily="50" charset="0"/>
              </a:rPr>
              <a:t> (V</a:t>
            </a:r>
            <a:r>
              <a:rPr lang="en-US" sz="2000" baseline="-25000">
                <a:latin typeface="UT Sans" panose="00000500000000000000" pitchFamily="50" charset="0"/>
              </a:rPr>
              <a:t>o</a:t>
            </a:r>
            <a:r>
              <a:rPr lang="en-US" sz="2000">
                <a:latin typeface="UT Sans" panose="00000500000000000000" pitchFamily="50" charset="0"/>
              </a:rPr>
              <a:t>=0)</a:t>
            </a:r>
            <a:r>
              <a:rPr lang="ro-RO" sz="2000">
                <a:latin typeface="UT Sans" panose="00000500000000000000" pitchFamily="50" charset="0"/>
              </a:rPr>
              <a:t>;</a:t>
            </a:r>
          </a:p>
          <a:p>
            <a:r>
              <a:rPr lang="ro-RO" sz="2000">
                <a:latin typeface="UT Sans" panose="00000500000000000000" pitchFamily="50" charset="0"/>
              </a:rPr>
              <a:t>h</a:t>
            </a:r>
            <a:r>
              <a:rPr lang="ro-RO" sz="2000" baseline="-25000">
                <a:latin typeface="UT Sans" panose="00000500000000000000" pitchFamily="50" charset="0"/>
              </a:rPr>
              <a:t>re</a:t>
            </a:r>
            <a:r>
              <a:rPr lang="ro-RO" sz="2000">
                <a:latin typeface="UT Sans" panose="00000500000000000000" pitchFamily="50" charset="0"/>
              </a:rPr>
              <a:t> </a:t>
            </a:r>
            <a:r>
              <a:rPr lang="en-US" sz="2000">
                <a:latin typeface="UT Sans" panose="00000500000000000000" pitchFamily="50" charset="0"/>
              </a:rPr>
              <a:t>se determin</a:t>
            </a:r>
            <a:r>
              <a:rPr lang="ro-RO" sz="2000">
                <a:latin typeface="UT Sans" panose="00000500000000000000" pitchFamily="50" charset="0"/>
              </a:rPr>
              <a:t>ă pentru intrarea în gol</a:t>
            </a:r>
            <a:r>
              <a:rPr lang="en-US" sz="2000">
                <a:latin typeface="UT Sans" panose="00000500000000000000" pitchFamily="50" charset="0"/>
              </a:rPr>
              <a:t> (i</a:t>
            </a:r>
            <a:r>
              <a:rPr lang="en-US" sz="2000" baseline="-25000">
                <a:latin typeface="UT Sans" panose="00000500000000000000" pitchFamily="50" charset="0"/>
              </a:rPr>
              <a:t>i</a:t>
            </a:r>
            <a:r>
              <a:rPr lang="en-US" sz="2000">
                <a:latin typeface="UT Sans" panose="00000500000000000000" pitchFamily="50" charset="0"/>
              </a:rPr>
              <a:t>=0)</a:t>
            </a:r>
            <a:r>
              <a:rPr lang="ro-RO" sz="2000">
                <a:latin typeface="UT Sans" panose="00000500000000000000" pitchFamily="50" charset="0"/>
              </a:rPr>
              <a:t>;</a:t>
            </a:r>
          </a:p>
          <a:p>
            <a:r>
              <a:rPr lang="ro-RO" sz="2000">
                <a:latin typeface="UT Sans" panose="00000500000000000000" pitchFamily="50" charset="0"/>
              </a:rPr>
              <a:t>h</a:t>
            </a:r>
            <a:r>
              <a:rPr lang="ro-RO" sz="2000" baseline="-25000">
                <a:latin typeface="UT Sans" panose="00000500000000000000" pitchFamily="50" charset="0"/>
              </a:rPr>
              <a:t>fe</a:t>
            </a:r>
            <a:r>
              <a:rPr lang="ro-RO" sz="2000">
                <a:latin typeface="UT Sans" panose="00000500000000000000" pitchFamily="50" charset="0"/>
              </a:rPr>
              <a:t> </a:t>
            </a:r>
            <a:r>
              <a:rPr lang="en-US" sz="2000">
                <a:latin typeface="UT Sans" panose="00000500000000000000" pitchFamily="50" charset="0"/>
              </a:rPr>
              <a:t>se determin</a:t>
            </a:r>
            <a:r>
              <a:rPr lang="ro-RO" sz="2000">
                <a:latin typeface="UT Sans" panose="00000500000000000000" pitchFamily="50" charset="0"/>
              </a:rPr>
              <a:t>ă pentru ieşirea scurtcircuitată</a:t>
            </a:r>
            <a:r>
              <a:rPr lang="en-US" sz="2000">
                <a:latin typeface="UT Sans" panose="00000500000000000000" pitchFamily="50" charset="0"/>
              </a:rPr>
              <a:t> (V</a:t>
            </a:r>
            <a:r>
              <a:rPr lang="en-US" sz="2000" baseline="-25000">
                <a:latin typeface="UT Sans" panose="00000500000000000000" pitchFamily="50" charset="0"/>
              </a:rPr>
              <a:t>o</a:t>
            </a:r>
            <a:r>
              <a:rPr lang="en-US" sz="2000">
                <a:latin typeface="UT Sans" panose="00000500000000000000" pitchFamily="50" charset="0"/>
              </a:rPr>
              <a:t>=0)</a:t>
            </a:r>
            <a:r>
              <a:rPr lang="ro-RO" sz="2000">
                <a:latin typeface="UT Sans" panose="00000500000000000000" pitchFamily="50" charset="0"/>
              </a:rPr>
              <a:t>;</a:t>
            </a:r>
          </a:p>
          <a:p>
            <a:r>
              <a:rPr lang="ro-RO" sz="2000">
                <a:latin typeface="UT Sans" panose="00000500000000000000" pitchFamily="50" charset="0"/>
              </a:rPr>
              <a:t>h</a:t>
            </a:r>
            <a:r>
              <a:rPr lang="ro-RO" sz="2000" baseline="-25000">
                <a:latin typeface="UT Sans" panose="00000500000000000000" pitchFamily="50" charset="0"/>
              </a:rPr>
              <a:t>oe</a:t>
            </a:r>
            <a:r>
              <a:rPr lang="ro-RO" sz="2000">
                <a:latin typeface="UT Sans" panose="00000500000000000000" pitchFamily="50" charset="0"/>
              </a:rPr>
              <a:t> </a:t>
            </a:r>
            <a:r>
              <a:rPr lang="en-US" sz="2000">
                <a:latin typeface="UT Sans" panose="00000500000000000000" pitchFamily="50" charset="0"/>
              </a:rPr>
              <a:t>se determin</a:t>
            </a:r>
            <a:r>
              <a:rPr lang="ro-RO" sz="2000">
                <a:latin typeface="UT Sans" panose="00000500000000000000" pitchFamily="50" charset="0"/>
              </a:rPr>
              <a:t>ă pentru intrarea în gol</a:t>
            </a:r>
            <a:r>
              <a:rPr lang="en-US" sz="2000">
                <a:latin typeface="UT Sans" panose="00000500000000000000" pitchFamily="50" charset="0"/>
              </a:rPr>
              <a:t> (i</a:t>
            </a:r>
            <a:r>
              <a:rPr lang="en-US" sz="2000" baseline="-25000">
                <a:latin typeface="UT Sans" panose="00000500000000000000" pitchFamily="50" charset="0"/>
              </a:rPr>
              <a:t>i</a:t>
            </a:r>
            <a:r>
              <a:rPr lang="en-US" sz="2000">
                <a:latin typeface="UT Sans" panose="00000500000000000000" pitchFamily="50" charset="0"/>
              </a:rPr>
              <a:t>=0)</a:t>
            </a:r>
            <a:r>
              <a:rPr lang="ro-RO" sz="2000">
                <a:latin typeface="UT Sans" panose="00000500000000000000" pitchFamily="50" charset="0"/>
              </a:rPr>
              <a:t>.</a:t>
            </a:r>
            <a:endParaRPr lang="en-US" sz="2000">
              <a:latin typeface="UT Sans" panose="00000500000000000000" pitchFamily="50" charset="0"/>
            </a:endParaRPr>
          </a:p>
        </p:txBody>
      </p:sp>
      <p:sp>
        <p:nvSpPr>
          <p:cNvPr id="49155" name="Date Placeholder 3"/>
          <p:cNvSpPr>
            <a:spLocks noGrp="1"/>
          </p:cNvSpPr>
          <p:nvPr>
            <p:ph type="dt" sz="half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09F762BF-6A3B-4F05-8022-5F64F857219C}" type="datetime1">
              <a:rPr lang="en-US" smtClean="0"/>
              <a:t>11/1/2019</a:t>
            </a:fld>
            <a:endParaRPr lang="en-US"/>
          </a:p>
        </p:txBody>
      </p:sp>
      <p:sp>
        <p:nvSpPr>
          <p:cNvPr id="49156" name="Footer Placeholder 4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DE Cursul nr. 5</a:t>
            </a:r>
          </a:p>
        </p:txBody>
      </p:sp>
      <p:sp>
        <p:nvSpPr>
          <p:cNvPr id="49157" name="Slide Number Placeholder 5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DE5B9226-E0EC-4529-8158-E40DFC1A375F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0540475"/>
              </p:ext>
            </p:extLst>
          </p:nvPr>
        </p:nvGraphicFramePr>
        <p:xfrm>
          <a:off x="4503738" y="2846388"/>
          <a:ext cx="22352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12" name="Equation" r:id="rId3" imgW="1117440" imgH="482400" progId="Equation.DSMT4">
                  <p:embed/>
                </p:oleObj>
              </mc:Choice>
              <mc:Fallback>
                <p:oleObj name="Equation" r:id="rId3" imgW="111744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03738" y="2846388"/>
                        <a:ext cx="2235200" cy="965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0C5F2D55-228C-4B11-8435-7A14CA7E72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00" y="2528887"/>
            <a:ext cx="2962275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8267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o-RO" sz="3200">
                <a:latin typeface="UT Sans" panose="00000500000000000000" pitchFamily="50" charset="0"/>
              </a:rPr>
              <a:t>Modele pentru TB</a:t>
            </a:r>
            <a:endParaRPr lang="en-US" sz="2800">
              <a:latin typeface="UT Sans" panose="00000500000000000000" pitchFamily="50" charset="0"/>
            </a:endParaRPr>
          </a:p>
        </p:txBody>
      </p:sp>
      <p:sp>
        <p:nvSpPr>
          <p:cNvPr id="5325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None/>
            </a:pPr>
            <a:r>
              <a:rPr lang="ro-RO" sz="2800" b="1">
                <a:solidFill>
                  <a:schemeClr val="accent6"/>
                </a:solidFill>
                <a:latin typeface="UT Sans" panose="00000500000000000000" pitchFamily="50" charset="0"/>
              </a:rPr>
              <a:t>	</a:t>
            </a:r>
            <a:r>
              <a:rPr lang="ro-RO" b="1">
                <a:solidFill>
                  <a:srgbClr val="05A794"/>
                </a:solidFill>
                <a:latin typeface="UT Sans" panose="00000500000000000000" pitchFamily="50" charset="0"/>
              </a:rPr>
              <a:t>Modelul pi-hibrid</a:t>
            </a:r>
            <a:r>
              <a:rPr lang="en-US" b="1">
                <a:solidFill>
                  <a:srgbClr val="05A794"/>
                </a:solidFill>
                <a:latin typeface="UT Sans" panose="00000500000000000000" pitchFamily="50" charset="0"/>
              </a:rPr>
              <a:t> (</a:t>
            </a:r>
            <a:r>
              <a:rPr lang="el-GR" b="1">
                <a:solidFill>
                  <a:srgbClr val="05A794"/>
                </a:solidFill>
                <a:sym typeface="Symbol" panose="05050102010706020507" pitchFamily="18" charset="2"/>
              </a:rPr>
              <a:t></a:t>
            </a:r>
            <a:r>
              <a:rPr lang="en-US" b="1">
                <a:solidFill>
                  <a:srgbClr val="05A794"/>
                </a:solidFill>
                <a:latin typeface="UT Sans" panose="00000500000000000000" pitchFamily="50" charset="0"/>
              </a:rPr>
              <a:t>-hibrid)</a:t>
            </a:r>
            <a:endParaRPr lang="ro-RO" b="1">
              <a:solidFill>
                <a:srgbClr val="05A794"/>
              </a:solidFill>
              <a:latin typeface="UT Sans" panose="00000500000000000000" pitchFamily="50" charset="0"/>
            </a:endParaRPr>
          </a:p>
          <a:p>
            <a:pPr eaLnBrk="1" hangingPunct="1"/>
            <a:r>
              <a:rPr lang="ro-RO">
                <a:latin typeface="UT Sans" panose="00000500000000000000" pitchFamily="50" charset="0"/>
              </a:rPr>
              <a:t>Modelul pi-hibrid se dezvoltă pentru un TB de tipul npn în conexiune EC și de forma:</a:t>
            </a:r>
            <a:endParaRPr lang="en-US">
              <a:latin typeface="UT Sans" panose="00000500000000000000" pitchFamily="50" charset="0"/>
            </a:endParaRPr>
          </a:p>
        </p:txBody>
      </p:sp>
      <p:sp>
        <p:nvSpPr>
          <p:cNvPr id="50179" name="Date Placeholder 3"/>
          <p:cNvSpPr>
            <a:spLocks noGrp="1"/>
          </p:cNvSpPr>
          <p:nvPr>
            <p:ph type="dt" sz="half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DFB4BF43-0B6F-4F1B-90D3-328456F89F6F}" type="datetime1">
              <a:rPr lang="en-US" smtClean="0"/>
              <a:t>11/1/2019</a:t>
            </a:fld>
            <a:endParaRPr lang="en-US"/>
          </a:p>
        </p:txBody>
      </p:sp>
      <p:sp>
        <p:nvSpPr>
          <p:cNvPr id="50180" name="Footer Placeholder 4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DE Cursul nr. 5</a:t>
            </a:r>
          </a:p>
        </p:txBody>
      </p:sp>
      <p:sp>
        <p:nvSpPr>
          <p:cNvPr id="50181" name="Slide Number Placeholder 5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9268F9EF-138E-472F-844F-57006D9A59A0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5E8CE1C-FDD5-44D2-B0EE-D7FA43B4B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275" y="3143250"/>
            <a:ext cx="702945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813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z="3200">
                <a:latin typeface="UT Sans" panose="00000500000000000000" pitchFamily="50" charset="0"/>
              </a:rPr>
              <a:t>Caracteristici statice</a:t>
            </a:r>
            <a:endParaRPr lang="en-US">
              <a:latin typeface="UT Sans" panose="00000500000000000000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>
                <a:latin typeface="UT Sans" panose="00000500000000000000" pitchFamily="50" charset="0"/>
              </a:rPr>
              <a:t>Curentul de colector depinde de tensiunea B-E:</a:t>
            </a:r>
            <a:br>
              <a:rPr lang="ro-RO">
                <a:latin typeface="UT Sans" panose="00000500000000000000" pitchFamily="50" charset="0"/>
              </a:rPr>
            </a:br>
            <a:br>
              <a:rPr lang="ro-RO">
                <a:latin typeface="UT Sans" panose="00000500000000000000" pitchFamily="50" charset="0"/>
              </a:rPr>
            </a:br>
            <a:br>
              <a:rPr lang="ro-RO">
                <a:latin typeface="UT Sans" panose="00000500000000000000" pitchFamily="50" charset="0"/>
              </a:rPr>
            </a:br>
            <a:br>
              <a:rPr lang="ro-RO">
                <a:latin typeface="UT Sans" panose="00000500000000000000" pitchFamily="50" charset="0"/>
              </a:rPr>
            </a:br>
            <a:r>
              <a:rPr lang="ro-RO">
                <a:latin typeface="UT Sans" panose="00000500000000000000" pitchFamily="50" charset="0"/>
              </a:rPr>
              <a:t>unde</a:t>
            </a:r>
          </a:p>
          <a:p>
            <a:pPr lvl="1"/>
            <a:r>
              <a:rPr lang="ro-RO">
                <a:latin typeface="UT Sans" panose="00000500000000000000" pitchFamily="50" charset="0"/>
              </a:rPr>
              <a:t>I</a:t>
            </a:r>
            <a:r>
              <a:rPr lang="ro-RO" baseline="-25000">
                <a:latin typeface="UT Sans" panose="00000500000000000000" pitchFamily="50" charset="0"/>
              </a:rPr>
              <a:t>S</a:t>
            </a:r>
            <a:r>
              <a:rPr lang="ro-RO">
                <a:latin typeface="UT Sans" panose="00000500000000000000" pitchFamily="50" charset="0"/>
              </a:rPr>
              <a:t> este curentul de saturație la polarizare inversă a joncțiunii BE</a:t>
            </a:r>
          </a:p>
          <a:p>
            <a:pPr lvl="1"/>
            <a:r>
              <a:rPr lang="ro-RO">
                <a:latin typeface="UT Sans" panose="00000500000000000000" pitchFamily="50" charset="0"/>
              </a:rPr>
              <a:t>U</a:t>
            </a:r>
            <a:r>
              <a:rPr lang="ro-RO" baseline="-25000">
                <a:latin typeface="UT Sans" panose="00000500000000000000" pitchFamily="50" charset="0"/>
              </a:rPr>
              <a:t>T</a:t>
            </a:r>
            <a:r>
              <a:rPr lang="ro-RO">
                <a:latin typeface="UT Sans" panose="00000500000000000000" pitchFamily="50" charset="0"/>
              </a:rPr>
              <a:t> – tensiunea termică. La 300K, U</a:t>
            </a:r>
            <a:r>
              <a:rPr lang="ro-RO" baseline="-25000">
                <a:latin typeface="UT Sans" panose="00000500000000000000" pitchFamily="50" charset="0"/>
              </a:rPr>
              <a:t>T</a:t>
            </a:r>
            <a:r>
              <a:rPr lang="ro-RO">
                <a:latin typeface="UT Sans" panose="00000500000000000000" pitchFamily="50" charset="0"/>
              </a:rPr>
              <a:t>=26mV</a:t>
            </a:r>
          </a:p>
          <a:p>
            <a:r>
              <a:rPr lang="ro-RO">
                <a:solidFill>
                  <a:srgbClr val="C00000"/>
                </a:solidFill>
                <a:latin typeface="UT Sans" panose="00000500000000000000" pitchFamily="50" charset="0"/>
              </a:rPr>
              <a:t>Acțiunea tranzistorului constă în controlul curentului (i</a:t>
            </a:r>
            <a:r>
              <a:rPr lang="ro-RO" baseline="-25000">
                <a:solidFill>
                  <a:srgbClr val="C00000"/>
                </a:solidFill>
                <a:latin typeface="UT Sans" panose="00000500000000000000" pitchFamily="50" charset="0"/>
              </a:rPr>
              <a:t>C</a:t>
            </a:r>
            <a:r>
              <a:rPr lang="ro-RO">
                <a:solidFill>
                  <a:srgbClr val="C00000"/>
                </a:solidFill>
                <a:latin typeface="UT Sans" panose="00000500000000000000" pitchFamily="50" charset="0"/>
              </a:rPr>
              <a:t>) de la un terminal </a:t>
            </a:r>
            <a:r>
              <a:rPr lang="en-US">
                <a:solidFill>
                  <a:srgbClr val="C00000"/>
                </a:solidFill>
                <a:latin typeface="UT Sans" panose="00000500000000000000" pitchFamily="50" charset="0"/>
              </a:rPr>
              <a:t>(colectorul) </a:t>
            </a:r>
            <a:r>
              <a:rPr lang="ro-RO">
                <a:solidFill>
                  <a:srgbClr val="C00000"/>
                </a:solidFill>
                <a:latin typeface="UT Sans" panose="00000500000000000000" pitchFamily="50" charset="0"/>
              </a:rPr>
              <a:t>de către tensiunea (u</a:t>
            </a:r>
            <a:r>
              <a:rPr lang="ro-RO" baseline="-25000">
                <a:solidFill>
                  <a:srgbClr val="C00000"/>
                </a:solidFill>
                <a:latin typeface="UT Sans" panose="00000500000000000000" pitchFamily="50" charset="0"/>
              </a:rPr>
              <a:t>BE</a:t>
            </a:r>
            <a:r>
              <a:rPr lang="ro-RO">
                <a:solidFill>
                  <a:srgbClr val="C00000"/>
                </a:solidFill>
                <a:latin typeface="UT Sans" panose="00000500000000000000" pitchFamily="50" charset="0"/>
              </a:rPr>
              <a:t>) dintre celelalte două terminale</a:t>
            </a:r>
            <a:r>
              <a:rPr lang="en-US">
                <a:solidFill>
                  <a:srgbClr val="C00000"/>
                </a:solidFill>
                <a:latin typeface="UT Sans" panose="00000500000000000000" pitchFamily="50" charset="0"/>
              </a:rPr>
              <a:t> (baza </a:t>
            </a:r>
            <a:r>
              <a:rPr lang="ro-RO">
                <a:solidFill>
                  <a:srgbClr val="C00000"/>
                </a:solidFill>
                <a:latin typeface="UT Sans" panose="00000500000000000000" pitchFamily="50" charset="0"/>
              </a:rPr>
              <a:t>şi emitorul).</a:t>
            </a:r>
            <a:endParaRPr lang="en-US">
              <a:solidFill>
                <a:srgbClr val="C00000"/>
              </a:solidFill>
              <a:latin typeface="UT Sans" panose="00000500000000000000" pitchFamily="50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9759976-F609-4D32-A8AF-0A14085596FD}" type="datetime1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 Cursul nr.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483B63-4989-48F4-8271-5950D8DDD753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68802A89-AB39-460D-9DDA-692E408DBB5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2121320"/>
              </p:ext>
            </p:extLst>
          </p:nvPr>
        </p:nvGraphicFramePr>
        <p:xfrm>
          <a:off x="3873600" y="2209800"/>
          <a:ext cx="1396800" cy="736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7" name="Equation" r:id="rId3" imgW="698400" imgH="368280" progId="Equation.DSMT4">
                  <p:embed/>
                </p:oleObj>
              </mc:Choice>
              <mc:Fallback>
                <p:oleObj name="Equation" r:id="rId3" imgW="698400" imgH="368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73600" y="2209800"/>
                        <a:ext cx="1396800" cy="7365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062478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o-RO" sz="3200">
                <a:latin typeface="UT Sans" panose="00000500000000000000" pitchFamily="50" charset="0"/>
              </a:rPr>
              <a:t>Circuitul echivalent pi-hibrid</a:t>
            </a:r>
            <a:endParaRPr lang="en-US" sz="3600">
              <a:latin typeface="UT Sans" panose="00000500000000000000" pitchFamily="50" charset="0"/>
            </a:endParaRPr>
          </a:p>
        </p:txBody>
      </p:sp>
      <p:sp>
        <p:nvSpPr>
          <p:cNvPr id="51203" name="Date Placeholder 3"/>
          <p:cNvSpPr>
            <a:spLocks noGrp="1"/>
          </p:cNvSpPr>
          <p:nvPr>
            <p:ph type="dt" sz="half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9BECD32D-565D-48FA-B39A-447AD5E2B0ED}" type="datetime1">
              <a:rPr lang="en-US" smtClean="0"/>
              <a:t>11/1/2019</a:t>
            </a:fld>
            <a:endParaRPr lang="en-US"/>
          </a:p>
        </p:txBody>
      </p:sp>
      <p:sp>
        <p:nvSpPr>
          <p:cNvPr id="51204" name="Footer Placeholder 4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DE Cursul nr. 5</a:t>
            </a:r>
          </a:p>
        </p:txBody>
      </p:sp>
      <p:sp>
        <p:nvSpPr>
          <p:cNvPr id="51205" name="Slide Number Placeholder 5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CED58EB0-7FFA-45AB-9CEF-61B8FD39D810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953000" y="1981200"/>
            <a:ext cx="4114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buFont typeface="Wingdings 3" pitchFamily="18" charset="2"/>
              <a:buNone/>
            </a:pPr>
            <a:r>
              <a:rPr lang="ro-RO" b="1">
                <a:latin typeface="UT Sans" panose="00000500000000000000" pitchFamily="50" charset="0"/>
              </a:rPr>
              <a:t>Semnificația parametrilor</a:t>
            </a:r>
          </a:p>
          <a:p>
            <a:pPr eaLnBrk="1" hangingPunct="1">
              <a:buFont typeface="Wingdings 3" pitchFamily="18" charset="2"/>
              <a:buNone/>
            </a:pPr>
            <a:r>
              <a:rPr lang="en-US" b="1">
                <a:solidFill>
                  <a:srgbClr val="05A794"/>
                </a:solidFill>
                <a:latin typeface="UT Sans" panose="00000500000000000000" pitchFamily="50" charset="0"/>
              </a:rPr>
              <a:t>r</a:t>
            </a:r>
            <a:r>
              <a:rPr lang="en-US" b="1" baseline="-25000">
                <a:solidFill>
                  <a:srgbClr val="05A794"/>
                </a:solidFill>
                <a:latin typeface="UT Sans" panose="00000500000000000000" pitchFamily="50" charset="0"/>
              </a:rPr>
              <a:t>b</a:t>
            </a:r>
            <a:r>
              <a:rPr lang="en-US">
                <a:latin typeface="UT Sans" panose="00000500000000000000" pitchFamily="50" charset="0"/>
              </a:rPr>
              <a:t>=</a:t>
            </a:r>
            <a:r>
              <a:rPr lang="ro-RO">
                <a:latin typeface="UT Sans" panose="00000500000000000000" pitchFamily="50" charset="0"/>
              </a:rPr>
              <a:t>rezistența serie a bazei</a:t>
            </a:r>
            <a:endParaRPr lang="en-US">
              <a:latin typeface="UT Sans" panose="00000500000000000000" pitchFamily="50" charset="0"/>
            </a:endParaRPr>
          </a:p>
          <a:p>
            <a:pPr eaLnBrk="1" hangingPunct="1">
              <a:buFont typeface="Wingdings 3" pitchFamily="18" charset="2"/>
              <a:buNone/>
            </a:pPr>
            <a:r>
              <a:rPr lang="ro-RO" b="1">
                <a:solidFill>
                  <a:srgbClr val="05A794"/>
                </a:solidFill>
                <a:latin typeface="UT Sans" panose="00000500000000000000" pitchFamily="50" charset="0"/>
              </a:rPr>
              <a:t>C</a:t>
            </a:r>
            <a:r>
              <a:rPr lang="ro-RO" b="1" baseline="-25000">
                <a:solidFill>
                  <a:srgbClr val="05A794"/>
                </a:solidFill>
                <a:latin typeface="UT Sans" panose="00000500000000000000" pitchFamily="50" charset="0"/>
                <a:sym typeface="Symbol" panose="05050102010706020507" pitchFamily="18" charset="2"/>
              </a:rPr>
              <a:t></a:t>
            </a:r>
            <a:r>
              <a:rPr lang="ro-RO">
                <a:latin typeface="UT Sans" panose="00000500000000000000" pitchFamily="50" charset="0"/>
              </a:rPr>
              <a:t>=capacitatea de difuzie a joncțiunii BE</a:t>
            </a:r>
            <a:endParaRPr lang="en-US">
              <a:latin typeface="UT Sans" panose="00000500000000000000" pitchFamily="50" charset="0"/>
            </a:endParaRPr>
          </a:p>
          <a:p>
            <a:pPr eaLnBrk="1" hangingPunct="1">
              <a:buFont typeface="Wingdings 3" pitchFamily="18" charset="2"/>
              <a:buNone/>
            </a:pPr>
            <a:r>
              <a:rPr lang="ro-RO" b="1">
                <a:solidFill>
                  <a:srgbClr val="05A794"/>
                </a:solidFill>
                <a:latin typeface="UT Sans" panose="00000500000000000000" pitchFamily="50" charset="0"/>
              </a:rPr>
              <a:t>r</a:t>
            </a:r>
            <a:r>
              <a:rPr lang="ro-RO" b="1" baseline="-25000">
                <a:solidFill>
                  <a:srgbClr val="05A794"/>
                </a:solidFill>
                <a:latin typeface="UT Sans" panose="00000500000000000000" pitchFamily="50" charset="0"/>
                <a:sym typeface="Symbol" panose="05050102010706020507" pitchFamily="18" charset="2"/>
              </a:rPr>
              <a:t></a:t>
            </a:r>
            <a:r>
              <a:rPr lang="ro-RO">
                <a:latin typeface="UT Sans" panose="00000500000000000000" pitchFamily="50" charset="0"/>
              </a:rPr>
              <a:t>=rezistența de difuzie a joncțiunii BE</a:t>
            </a:r>
            <a:endParaRPr lang="en-US">
              <a:latin typeface="UT Sans" panose="00000500000000000000" pitchFamily="50" charset="0"/>
            </a:endParaRPr>
          </a:p>
          <a:p>
            <a:pPr eaLnBrk="1" hangingPunct="1">
              <a:buFont typeface="Wingdings 3" pitchFamily="18" charset="2"/>
              <a:buNone/>
            </a:pPr>
            <a:r>
              <a:rPr lang="ro-RO" b="1">
                <a:solidFill>
                  <a:srgbClr val="05A794"/>
                </a:solidFill>
                <a:latin typeface="UT Sans" panose="00000500000000000000" pitchFamily="50" charset="0"/>
              </a:rPr>
              <a:t>C</a:t>
            </a:r>
            <a:r>
              <a:rPr lang="ro-RO" b="1" baseline="-25000">
                <a:solidFill>
                  <a:srgbClr val="05A794"/>
                </a:solidFill>
                <a:latin typeface="UT Sans" panose="00000500000000000000" pitchFamily="50" charset="0"/>
              </a:rPr>
              <a:t>je</a:t>
            </a:r>
            <a:r>
              <a:rPr lang="ro-RO">
                <a:latin typeface="UT Sans" panose="00000500000000000000" pitchFamily="50" charset="0"/>
              </a:rPr>
              <a:t>=capacitatea joncțiunii BE</a:t>
            </a:r>
            <a:endParaRPr lang="en-US">
              <a:latin typeface="UT Sans" panose="00000500000000000000" pitchFamily="50" charset="0"/>
            </a:endParaRPr>
          </a:p>
          <a:p>
            <a:pPr eaLnBrk="1" hangingPunct="1">
              <a:buFont typeface="Wingdings 3" pitchFamily="18" charset="2"/>
              <a:buNone/>
            </a:pPr>
            <a:r>
              <a:rPr lang="ro-RO" b="1">
                <a:solidFill>
                  <a:srgbClr val="05A794"/>
                </a:solidFill>
                <a:latin typeface="UT Sans" panose="00000500000000000000" pitchFamily="50" charset="0"/>
              </a:rPr>
              <a:t>r</a:t>
            </a:r>
            <a:r>
              <a:rPr lang="ro-RO" b="1" baseline="-25000">
                <a:solidFill>
                  <a:srgbClr val="05A794"/>
                </a:solidFill>
                <a:latin typeface="UT Sans" panose="00000500000000000000" pitchFamily="50" charset="0"/>
              </a:rPr>
              <a:t>ex</a:t>
            </a:r>
            <a:r>
              <a:rPr lang="ro-RO">
                <a:latin typeface="UT Sans" panose="00000500000000000000" pitchFamily="50" charset="0"/>
              </a:rPr>
              <a:t>=rezistența serie a emitorului (1...2Ω)</a:t>
            </a:r>
            <a:endParaRPr lang="en-US">
              <a:latin typeface="UT Sans" panose="00000500000000000000" pitchFamily="50" charset="0"/>
            </a:endParaRPr>
          </a:p>
          <a:p>
            <a:pPr eaLnBrk="1" hangingPunct="1">
              <a:buFont typeface="Wingdings 3" pitchFamily="18" charset="2"/>
              <a:buNone/>
            </a:pPr>
            <a:r>
              <a:rPr lang="en-US" b="1">
                <a:solidFill>
                  <a:srgbClr val="05A794"/>
                </a:solidFill>
                <a:latin typeface="UT Sans" panose="00000500000000000000" pitchFamily="50" charset="0"/>
              </a:rPr>
              <a:t>r</a:t>
            </a:r>
            <a:r>
              <a:rPr lang="en-US" b="1" baseline="-25000">
                <a:solidFill>
                  <a:srgbClr val="05A794"/>
                </a:solidFill>
                <a:latin typeface="UT Sans" panose="00000500000000000000" pitchFamily="50" charset="0"/>
              </a:rPr>
              <a:t>c</a:t>
            </a:r>
            <a:r>
              <a:rPr lang="en-US">
                <a:latin typeface="UT Sans" panose="00000500000000000000" pitchFamily="50" charset="0"/>
              </a:rPr>
              <a:t>=rezistența serie a colectorului</a:t>
            </a:r>
          </a:p>
          <a:p>
            <a:pPr eaLnBrk="1" hangingPunct="1">
              <a:buFont typeface="Wingdings 3" pitchFamily="18" charset="2"/>
              <a:buNone/>
            </a:pPr>
            <a:r>
              <a:rPr lang="en-US" b="1">
                <a:solidFill>
                  <a:srgbClr val="05A794"/>
                </a:solidFill>
                <a:latin typeface="UT Sans" panose="00000500000000000000" pitchFamily="50" charset="0"/>
              </a:rPr>
              <a:t>C</a:t>
            </a:r>
            <a:r>
              <a:rPr lang="en-US" b="1" baseline="-25000">
                <a:solidFill>
                  <a:srgbClr val="05A794"/>
                </a:solidFill>
                <a:latin typeface="UT Sans" panose="00000500000000000000" pitchFamily="50" charset="0"/>
              </a:rPr>
              <a:t>s</a:t>
            </a:r>
            <a:r>
              <a:rPr lang="en-US">
                <a:latin typeface="UT Sans" panose="00000500000000000000" pitchFamily="50" charset="0"/>
              </a:rPr>
              <a:t>=capacitatea joncțiunii colector-substrat</a:t>
            </a:r>
          </a:p>
          <a:p>
            <a:pPr eaLnBrk="1" hangingPunct="1">
              <a:buFont typeface="Wingdings 3" pitchFamily="18" charset="2"/>
              <a:buNone/>
            </a:pPr>
            <a:r>
              <a:rPr lang="en-US" b="1">
                <a:solidFill>
                  <a:srgbClr val="05A794"/>
                </a:solidFill>
                <a:latin typeface="UT Sans" panose="00000500000000000000" pitchFamily="50" charset="0"/>
              </a:rPr>
              <a:t>r</a:t>
            </a:r>
            <a:r>
              <a:rPr lang="en-US" b="1" baseline="-25000">
                <a:solidFill>
                  <a:srgbClr val="05A794"/>
                </a:solidFill>
                <a:latin typeface="UT Sans" panose="00000500000000000000" pitchFamily="50" charset="0"/>
              </a:rPr>
              <a:t>o</a:t>
            </a:r>
            <a:r>
              <a:rPr lang="en-US">
                <a:latin typeface="UT Sans" panose="00000500000000000000" pitchFamily="50" charset="0"/>
              </a:rPr>
              <a:t>=rezistența de ieşire</a:t>
            </a:r>
            <a:endParaRPr lang="ro-RO">
              <a:latin typeface="UT Sans" panose="00000500000000000000" pitchFamily="50" charset="0"/>
            </a:endParaRPr>
          </a:p>
          <a:p>
            <a:pPr eaLnBrk="1" hangingPunct="1">
              <a:buNone/>
            </a:pPr>
            <a:r>
              <a:rPr lang="en-US" b="1">
                <a:solidFill>
                  <a:srgbClr val="05A794"/>
                </a:solidFill>
                <a:latin typeface="UT Sans" panose="00000500000000000000" pitchFamily="50" charset="0"/>
              </a:rPr>
              <a:t>g</a:t>
            </a:r>
            <a:r>
              <a:rPr lang="en-US" b="1" baseline="-25000">
                <a:solidFill>
                  <a:srgbClr val="05A794"/>
                </a:solidFill>
                <a:latin typeface="UT Sans" panose="00000500000000000000" pitchFamily="50" charset="0"/>
              </a:rPr>
              <a:t>m</a:t>
            </a:r>
            <a:r>
              <a:rPr lang="en-US">
                <a:latin typeface="UT Sans" panose="00000500000000000000" pitchFamily="50" charset="0"/>
              </a:rPr>
              <a:t>=transconductanța sau panta</a:t>
            </a:r>
          </a:p>
          <a:p>
            <a:pPr eaLnBrk="1" hangingPunct="1">
              <a:buNone/>
            </a:pPr>
            <a:r>
              <a:rPr lang="en-US" b="1">
                <a:solidFill>
                  <a:srgbClr val="05A794"/>
                </a:solidFill>
                <a:latin typeface="UT Sans" panose="00000500000000000000" pitchFamily="50" charset="0"/>
              </a:rPr>
              <a:t>r</a:t>
            </a:r>
            <a:r>
              <a:rPr lang="en-US" b="1" baseline="-25000">
                <a:solidFill>
                  <a:srgbClr val="05A794"/>
                </a:solidFill>
                <a:latin typeface="UT Sans" panose="00000500000000000000" pitchFamily="50" charset="0"/>
              </a:rPr>
              <a:t>μ</a:t>
            </a:r>
            <a:r>
              <a:rPr lang="en-US">
                <a:latin typeface="UT Sans" panose="00000500000000000000" pitchFamily="50" charset="0"/>
              </a:rPr>
              <a:t>=rezistența de difuzie a joncțiunii BC polarizată invers</a:t>
            </a:r>
          </a:p>
          <a:p>
            <a:pPr eaLnBrk="1" hangingPunct="1">
              <a:buNone/>
            </a:pPr>
            <a:r>
              <a:rPr lang="en-US" b="1">
                <a:solidFill>
                  <a:srgbClr val="05A794"/>
                </a:solidFill>
                <a:latin typeface="UT Sans" panose="00000500000000000000" pitchFamily="50" charset="0"/>
              </a:rPr>
              <a:t>C</a:t>
            </a:r>
            <a:r>
              <a:rPr lang="en-US" b="1" baseline="-25000">
                <a:solidFill>
                  <a:srgbClr val="05A794"/>
                </a:solidFill>
                <a:latin typeface="UT Sans" panose="00000500000000000000" pitchFamily="50" charset="0"/>
              </a:rPr>
              <a:t>μ</a:t>
            </a:r>
            <a:r>
              <a:rPr lang="en-US">
                <a:latin typeface="UT Sans" panose="00000500000000000000" pitchFamily="50" charset="0"/>
              </a:rPr>
              <a:t>=capacitatea joncțiunii BC polarizată invers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FFE61F4-DCB9-4A29-88FF-12A86F263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709558"/>
            <a:ext cx="4048125" cy="191984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ED105F0-5607-40B5-A535-88F08F628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24000"/>
            <a:ext cx="481965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7209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ro-RO" sz="3200">
                <a:latin typeface="UT Sans" panose="00000500000000000000" pitchFamily="50" charset="0"/>
              </a:rPr>
              <a:t>Circuitul echivalent pi-hibrid</a:t>
            </a:r>
            <a:endParaRPr lang="en-US" sz="3600">
              <a:latin typeface="UT Sans" panose="00000500000000000000" pitchFamily="50" charset="0"/>
            </a:endParaRPr>
          </a:p>
        </p:txBody>
      </p:sp>
      <p:sp>
        <p:nvSpPr>
          <p:cNvPr id="9220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365760" indent="-256032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ro-RO" sz="2400" b="1">
                <a:solidFill>
                  <a:srgbClr val="05A794"/>
                </a:solidFill>
                <a:latin typeface="UT Sans" panose="00000500000000000000" pitchFamily="50" charset="0"/>
              </a:rPr>
              <a:t>Observații: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ro-RO" sz="2400">
                <a:latin typeface="UT Sans" panose="00000500000000000000" pitchFamily="50" charset="0"/>
              </a:rPr>
              <a:t>În mod obișnuit </a:t>
            </a:r>
            <a:r>
              <a:rPr lang="ro-RO" sz="2400" b="1">
                <a:latin typeface="UT Sans" panose="00000500000000000000" pitchFamily="50" charset="0"/>
              </a:rPr>
              <a:t>r</a:t>
            </a:r>
            <a:r>
              <a:rPr lang="el-GR" sz="2400" b="1" baseline="-25000">
                <a:cs typeface="Arial" charset="0"/>
              </a:rPr>
              <a:t>μ</a:t>
            </a:r>
            <a:r>
              <a:rPr lang="ro-RO" sz="2400" b="1">
                <a:latin typeface="UT Sans" panose="00000500000000000000" pitchFamily="50" charset="0"/>
                <a:cs typeface="Arial" charset="0"/>
              </a:rPr>
              <a:t> </a:t>
            </a:r>
            <a:r>
              <a:rPr lang="ro-RO" sz="2400">
                <a:latin typeface="UT Sans" panose="00000500000000000000" pitchFamily="50" charset="0"/>
                <a:cs typeface="Arial" charset="0"/>
              </a:rPr>
              <a:t>este de ordinul M</a:t>
            </a:r>
            <a:r>
              <a:rPr lang="el-GR" sz="2400">
                <a:cs typeface="Arial" charset="0"/>
              </a:rPr>
              <a:t>Ω</a:t>
            </a:r>
            <a:r>
              <a:rPr lang="ro-RO" sz="2400">
                <a:latin typeface="UT Sans" panose="00000500000000000000" pitchFamily="50" charset="0"/>
                <a:cs typeface="Arial" charset="0"/>
              </a:rPr>
              <a:t> și poate fi neglijat (se înlocuieşte cu gol).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ro-RO" sz="2400">
                <a:latin typeface="UT Sans" panose="00000500000000000000" pitchFamily="50" charset="0"/>
                <a:cs typeface="Arial" charset="0"/>
              </a:rPr>
              <a:t>Capacitatea </a:t>
            </a:r>
            <a:r>
              <a:rPr lang="ro-RO" sz="2400" b="1">
                <a:latin typeface="UT Sans" panose="00000500000000000000" pitchFamily="50" charset="0"/>
                <a:cs typeface="Arial" charset="0"/>
              </a:rPr>
              <a:t>C</a:t>
            </a:r>
            <a:r>
              <a:rPr lang="el-GR" sz="2400" b="1" baseline="-25000">
                <a:cs typeface="Arial" charset="0"/>
              </a:rPr>
              <a:t>μ</a:t>
            </a:r>
            <a:r>
              <a:rPr lang="ro-RO" sz="2400">
                <a:latin typeface="UT Sans" panose="00000500000000000000" pitchFamily="50" charset="0"/>
                <a:cs typeface="Arial" charset="0"/>
              </a:rPr>
              <a:t> este mult mai mică decât </a:t>
            </a:r>
            <a:r>
              <a:rPr lang="ro-RO" sz="2400" b="1">
                <a:latin typeface="UT Sans" panose="00000500000000000000" pitchFamily="50" charset="0"/>
                <a:cs typeface="Arial" charset="0"/>
              </a:rPr>
              <a:t>C</a:t>
            </a:r>
            <a:r>
              <a:rPr lang="el-GR" sz="2400" b="1" baseline="-25000">
                <a:cs typeface="Arial" charset="0"/>
                <a:sym typeface="Symbol" panose="05050102010706020507" pitchFamily="18" charset="2"/>
              </a:rPr>
              <a:t></a:t>
            </a:r>
            <a:r>
              <a:rPr lang="ro-RO" sz="2400">
                <a:latin typeface="UT Sans" panose="00000500000000000000" pitchFamily="50" charset="0"/>
                <a:cs typeface="Arial" charset="0"/>
              </a:rPr>
              <a:t>, dar din cauza reacției, conduce, prin efect Miller, la capacitatea Miller care se adaugă la </a:t>
            </a:r>
            <a:r>
              <a:rPr lang="ro-RO" sz="2400" b="1">
                <a:latin typeface="UT Sans" panose="00000500000000000000" pitchFamily="50" charset="0"/>
                <a:cs typeface="Arial" charset="0"/>
              </a:rPr>
              <a:t>C</a:t>
            </a:r>
            <a:r>
              <a:rPr lang="el-GR" sz="2400" b="1" baseline="-25000">
                <a:cs typeface="Arial" charset="0"/>
                <a:sym typeface="Symbol" panose="05050102010706020507" pitchFamily="18" charset="2"/>
              </a:rPr>
              <a:t></a:t>
            </a:r>
            <a:r>
              <a:rPr lang="ro-RO" sz="2400">
                <a:latin typeface="UT Sans" panose="00000500000000000000" pitchFamily="50" charset="0"/>
                <a:cs typeface="Arial" charset="0"/>
              </a:rPr>
              <a:t> (pe schema echivalentă obținută după aplicarea teoremei Miller).</a:t>
            </a:r>
          </a:p>
        </p:txBody>
      </p:sp>
      <p:sp>
        <p:nvSpPr>
          <p:cNvPr id="53251" name="Date Placeholder 3"/>
          <p:cNvSpPr>
            <a:spLocks noGrp="1"/>
          </p:cNvSpPr>
          <p:nvPr>
            <p:ph type="dt" sz="half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322CCE5B-B468-4C6C-BF43-E1E3EF14C674}" type="datetime1">
              <a:rPr lang="en-US" smtClean="0"/>
              <a:t>11/1/2019</a:t>
            </a:fld>
            <a:endParaRPr lang="en-US"/>
          </a:p>
        </p:txBody>
      </p:sp>
      <p:sp>
        <p:nvSpPr>
          <p:cNvPr id="53252" name="Footer Placeholder 4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DE Cursul nr. 5</a:t>
            </a:r>
          </a:p>
        </p:txBody>
      </p:sp>
      <p:sp>
        <p:nvSpPr>
          <p:cNvPr id="53253" name="Slide Number Placeholder 5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E92881A9-6474-4D60-B018-374D84985C35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EA7E0F-3C5A-48F9-8479-53D4B5E62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8280" y="4480560"/>
            <a:ext cx="3855720" cy="237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6607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ro-RO" sz="3200">
                <a:latin typeface="UT Sans" panose="00000500000000000000" pitchFamily="50" charset="0"/>
              </a:rPr>
              <a:t>Circuitul echivalent pi-hibrid</a:t>
            </a:r>
            <a:endParaRPr lang="en-US" sz="3600">
              <a:latin typeface="UT Sans" panose="00000500000000000000" pitchFamily="50" charset="0"/>
            </a:endParaRP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514350" indent="-51435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ro-RO" sz="2400" b="1">
                <a:solidFill>
                  <a:srgbClr val="05A794"/>
                </a:solidFill>
                <a:latin typeface="UT Sans" panose="00000500000000000000" pitchFamily="50" charset="0"/>
                <a:cs typeface="Arial" charset="0"/>
              </a:rPr>
              <a:t>Observații</a:t>
            </a:r>
            <a:r>
              <a:rPr lang="ro-RO" sz="2400">
                <a:solidFill>
                  <a:srgbClr val="05A794"/>
                </a:solidFill>
                <a:latin typeface="UT Sans" panose="00000500000000000000" pitchFamily="50" charset="0"/>
                <a:cs typeface="Arial" charset="0"/>
              </a:rPr>
              <a:t> </a:t>
            </a:r>
            <a:r>
              <a:rPr lang="ro-RO" sz="2000">
                <a:solidFill>
                  <a:srgbClr val="05A794"/>
                </a:solidFill>
                <a:latin typeface="UT Sans" panose="00000500000000000000" pitchFamily="50" charset="0"/>
                <a:cs typeface="Arial" charset="0"/>
              </a:rPr>
              <a:t>(continuare)</a:t>
            </a:r>
            <a:r>
              <a:rPr lang="ro-RO" sz="2400">
                <a:solidFill>
                  <a:srgbClr val="05A794"/>
                </a:solidFill>
                <a:latin typeface="UT Sans" panose="00000500000000000000" pitchFamily="50" charset="0"/>
                <a:cs typeface="Arial" charset="0"/>
              </a:rPr>
              <a:t>: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 startAt="3"/>
              <a:defRPr/>
            </a:pPr>
            <a:r>
              <a:rPr lang="ro-RO" sz="2400">
                <a:latin typeface="UT Sans" panose="00000500000000000000" pitchFamily="50" charset="0"/>
                <a:cs typeface="Arial" charset="0"/>
              </a:rPr>
              <a:t>Numărul mare de componente ale modelului </a:t>
            </a:r>
            <a:br>
              <a:rPr lang="en-US" sz="2400">
                <a:latin typeface="UT Sans" panose="00000500000000000000" pitchFamily="50" charset="0"/>
                <a:cs typeface="Arial" charset="0"/>
              </a:rPr>
            </a:br>
            <a:r>
              <a:rPr lang="ro-RO" sz="2400">
                <a:latin typeface="UT Sans" panose="00000500000000000000" pitchFamily="50" charset="0"/>
                <a:cs typeface="Arial" charset="0"/>
              </a:rPr>
              <a:t>pi-hibrid complet necesită analiză cu ajutorul calculatorului.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 startAt="4"/>
              <a:defRPr/>
            </a:pPr>
            <a:r>
              <a:rPr lang="ro-RO" sz="2400">
                <a:latin typeface="UT Sans" panose="00000500000000000000" pitchFamily="50" charset="0"/>
                <a:cs typeface="Arial" charset="0"/>
              </a:rPr>
              <a:t>Capacitățile modelului influențează comportarea în frecvență a TB şi anume determină frecvența de tăiere superioară a montajului în care este conectat TB </a:t>
            </a:r>
            <a:br>
              <a:rPr lang="ro-RO" sz="2400">
                <a:latin typeface="UT Sans" panose="00000500000000000000" pitchFamily="50" charset="0"/>
                <a:cs typeface="Arial" charset="0"/>
              </a:rPr>
            </a:br>
            <a:r>
              <a:rPr lang="ro-RO" sz="2000">
                <a:latin typeface="UT Sans" panose="00000500000000000000" pitchFamily="50" charset="0"/>
                <a:cs typeface="Arial" charset="0"/>
              </a:rPr>
              <a:t>(= frecvența maximă a </a:t>
            </a:r>
            <a:br>
              <a:rPr lang="ro-RO" sz="2000">
                <a:latin typeface="UT Sans" panose="00000500000000000000" pitchFamily="50" charset="0"/>
                <a:cs typeface="Arial" charset="0"/>
              </a:rPr>
            </a:br>
            <a:r>
              <a:rPr lang="ro-RO" sz="2000">
                <a:latin typeface="UT Sans" panose="00000500000000000000" pitchFamily="50" charset="0"/>
                <a:cs typeface="Arial" charset="0"/>
              </a:rPr>
              <a:t>semnalului pe care îl poate </a:t>
            </a:r>
            <a:br>
              <a:rPr lang="ro-RO" sz="2000">
                <a:latin typeface="UT Sans" panose="00000500000000000000" pitchFamily="50" charset="0"/>
                <a:cs typeface="Arial" charset="0"/>
              </a:rPr>
            </a:br>
            <a:r>
              <a:rPr lang="ro-RO" sz="2000">
                <a:latin typeface="UT Sans" panose="00000500000000000000" pitchFamily="50" charset="0"/>
                <a:cs typeface="Arial" charset="0"/>
              </a:rPr>
              <a:t>reda tranzistorul fără </a:t>
            </a:r>
            <a:br>
              <a:rPr lang="ro-RO" sz="2000">
                <a:latin typeface="UT Sans" panose="00000500000000000000" pitchFamily="50" charset="0"/>
                <a:cs typeface="Arial" charset="0"/>
              </a:rPr>
            </a:br>
            <a:r>
              <a:rPr lang="ro-RO" sz="2000">
                <a:latin typeface="UT Sans" panose="00000500000000000000" pitchFamily="50" charset="0"/>
                <a:cs typeface="Arial" charset="0"/>
              </a:rPr>
              <a:t>modificarea semnificativă </a:t>
            </a:r>
            <a:br>
              <a:rPr lang="ro-RO" sz="2000">
                <a:latin typeface="UT Sans" panose="00000500000000000000" pitchFamily="50" charset="0"/>
                <a:cs typeface="Arial" charset="0"/>
              </a:rPr>
            </a:br>
            <a:r>
              <a:rPr lang="ro-RO" sz="2000">
                <a:latin typeface="UT Sans" panose="00000500000000000000" pitchFamily="50" charset="0"/>
                <a:cs typeface="Arial" charset="0"/>
              </a:rPr>
              <a:t>a amplitudinii semnalului </a:t>
            </a:r>
            <a:br>
              <a:rPr lang="ro-RO" sz="2000">
                <a:latin typeface="UT Sans" panose="00000500000000000000" pitchFamily="50" charset="0"/>
                <a:cs typeface="Arial" charset="0"/>
              </a:rPr>
            </a:br>
            <a:r>
              <a:rPr lang="ro-RO" sz="2000">
                <a:latin typeface="UT Sans" panose="00000500000000000000" pitchFamily="50" charset="0"/>
                <a:cs typeface="Arial" charset="0"/>
              </a:rPr>
              <a:t>prelucrat)</a:t>
            </a:r>
            <a:r>
              <a:rPr lang="ro-RO" sz="2400">
                <a:latin typeface="UT Sans" panose="00000500000000000000" pitchFamily="50" charset="0"/>
                <a:cs typeface="Arial" charset="0"/>
              </a:rPr>
              <a:t>.</a:t>
            </a:r>
            <a:endParaRPr lang="en-US" sz="2400">
              <a:latin typeface="UT Sans" panose="00000500000000000000" pitchFamily="50" charset="0"/>
            </a:endParaRPr>
          </a:p>
        </p:txBody>
      </p:sp>
      <p:sp>
        <p:nvSpPr>
          <p:cNvPr id="54275" name="Date Placeholder 3"/>
          <p:cNvSpPr>
            <a:spLocks noGrp="1"/>
          </p:cNvSpPr>
          <p:nvPr>
            <p:ph type="dt" sz="half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3385B3E7-6011-4A31-86FC-1A498BD8316F}" type="datetime1">
              <a:rPr lang="en-US" smtClean="0"/>
              <a:t>11/1/2019</a:t>
            </a:fld>
            <a:endParaRPr lang="en-US"/>
          </a:p>
        </p:txBody>
      </p:sp>
      <p:sp>
        <p:nvSpPr>
          <p:cNvPr id="54276" name="Footer Placeholder 4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DE Cursul nr. 5</a:t>
            </a:r>
          </a:p>
        </p:txBody>
      </p:sp>
      <p:sp>
        <p:nvSpPr>
          <p:cNvPr id="54277" name="Slide Number Placeholder 5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D50D909A-677E-4CF1-8F92-71C0CDD798AD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96064B-1C1C-4852-9031-4C06CDFAA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8280" y="4480560"/>
            <a:ext cx="3855720" cy="237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8312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ro-RO" sz="3600">
                <a:latin typeface="UT Sans" panose="00000500000000000000" pitchFamily="50" charset="0"/>
              </a:rPr>
              <a:t>Circuitul echivalent pi-hibrid</a:t>
            </a:r>
            <a:br>
              <a:rPr lang="ro-RO" sz="3200">
                <a:latin typeface="UT Sans" panose="00000500000000000000" pitchFamily="50" charset="0"/>
              </a:rPr>
            </a:br>
            <a:r>
              <a:rPr lang="ro-RO" sz="3100">
                <a:latin typeface="UT Sans" panose="00000500000000000000" pitchFamily="50" charset="0"/>
              </a:rPr>
              <a:t>Modelul simplificat</a:t>
            </a:r>
            <a:endParaRPr lang="en-US" sz="3200">
              <a:latin typeface="UT Sans" panose="00000500000000000000" pitchFamily="50" charset="0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sz="2200" b="1">
                <a:solidFill>
                  <a:srgbClr val="05A794"/>
                </a:solidFill>
                <a:latin typeface="UT Sans" panose="00000500000000000000" pitchFamily="50" charset="0"/>
              </a:rPr>
              <a:t>Modelul simplificat </a:t>
            </a:r>
            <a:r>
              <a:rPr lang="ro-RO" sz="2200">
                <a:latin typeface="UT Sans" panose="00000500000000000000" pitchFamily="50" charset="0"/>
              </a:rPr>
              <a:t>conține doar rezistența</a:t>
            </a:r>
            <a:br>
              <a:rPr lang="ro-RO" sz="2200">
                <a:latin typeface="UT Sans" panose="00000500000000000000" pitchFamily="50" charset="0"/>
              </a:rPr>
            </a:br>
            <a:r>
              <a:rPr lang="ro-RO" sz="2200">
                <a:latin typeface="UT Sans" panose="00000500000000000000" pitchFamily="50" charset="0"/>
              </a:rPr>
              <a:t>bază-emitor şi sursa de curent controlată </a:t>
            </a:r>
            <a:br>
              <a:rPr lang="ro-RO" sz="2200">
                <a:latin typeface="UT Sans" panose="00000500000000000000" pitchFamily="50" charset="0"/>
              </a:rPr>
            </a:br>
            <a:r>
              <a:rPr lang="ro-RO" sz="2200">
                <a:latin typeface="UT Sans" panose="00000500000000000000" pitchFamily="50" charset="0"/>
              </a:rPr>
              <a:t>de tensiunea bază-emitor (valoarea de c.a.)</a:t>
            </a:r>
          </a:p>
          <a:p>
            <a:pPr eaLnBrk="1" hangingPunct="1"/>
            <a:r>
              <a:rPr lang="en-US">
                <a:latin typeface="UT Sans" panose="00000500000000000000" pitchFamily="50" charset="0"/>
              </a:rPr>
              <a:t>Panta tranzistorului</a:t>
            </a:r>
          </a:p>
          <a:p>
            <a:pPr eaLnBrk="1" hangingPunct="1"/>
            <a:endParaRPr lang="en-US">
              <a:latin typeface="UT Sans" panose="00000500000000000000" pitchFamily="50" charset="0"/>
            </a:endParaRPr>
          </a:p>
          <a:p>
            <a:pPr eaLnBrk="1" hangingPunct="1"/>
            <a:endParaRPr lang="en-US">
              <a:latin typeface="UT Sans" panose="00000500000000000000" pitchFamily="50" charset="0"/>
            </a:endParaRPr>
          </a:p>
          <a:p>
            <a:pPr eaLnBrk="1" hangingPunct="1"/>
            <a:endParaRPr lang="ro-RO">
              <a:latin typeface="UT Sans" panose="00000500000000000000" pitchFamily="50" charset="0"/>
            </a:endParaRPr>
          </a:p>
          <a:p>
            <a:pPr eaLnBrk="1" hangingPunct="1"/>
            <a:r>
              <a:rPr lang="ro-RO">
                <a:latin typeface="UT Sans" panose="00000500000000000000" pitchFamily="50" charset="0"/>
              </a:rPr>
              <a:t>Relația utilizată este  </a:t>
            </a:r>
            <a:r>
              <a:rPr lang="ro-RO" b="1">
                <a:solidFill>
                  <a:srgbClr val="0070C0"/>
                </a:solidFill>
                <a:latin typeface="UT Sans" panose="00000500000000000000" pitchFamily="50" charset="0"/>
              </a:rPr>
              <a:t>g</a:t>
            </a:r>
            <a:r>
              <a:rPr lang="ro-RO" b="1" baseline="-25000">
                <a:solidFill>
                  <a:srgbClr val="0070C0"/>
                </a:solidFill>
                <a:latin typeface="UT Sans" panose="00000500000000000000" pitchFamily="50" charset="0"/>
              </a:rPr>
              <a:t>m</a:t>
            </a:r>
            <a:r>
              <a:rPr lang="ro-RO" b="1">
                <a:solidFill>
                  <a:srgbClr val="0070C0"/>
                </a:solidFill>
                <a:latin typeface="UT Sans" panose="00000500000000000000" pitchFamily="50" charset="0"/>
              </a:rPr>
              <a:t>=40I</a:t>
            </a:r>
            <a:r>
              <a:rPr lang="ro-RO" b="1" baseline="-25000">
                <a:solidFill>
                  <a:srgbClr val="0070C0"/>
                </a:solidFill>
                <a:latin typeface="UT Sans" panose="00000500000000000000" pitchFamily="50" charset="0"/>
              </a:rPr>
              <a:t>C</a:t>
            </a:r>
            <a:endParaRPr lang="en-US" b="1">
              <a:solidFill>
                <a:srgbClr val="0070C0"/>
              </a:solidFill>
              <a:latin typeface="UT Sans" panose="00000500000000000000" pitchFamily="50" charset="0"/>
            </a:endParaRPr>
          </a:p>
          <a:p>
            <a:pPr eaLnBrk="1" hangingPunct="1"/>
            <a:r>
              <a:rPr lang="en-US">
                <a:latin typeface="UT Sans" panose="00000500000000000000" pitchFamily="50" charset="0"/>
              </a:rPr>
              <a:t>Rezisten</a:t>
            </a:r>
            <a:r>
              <a:rPr lang="ro-RO">
                <a:latin typeface="UT Sans" panose="00000500000000000000" pitchFamily="50" charset="0"/>
              </a:rPr>
              <a:t>ța de difuzie a joncțiunii B-E</a:t>
            </a:r>
            <a:endParaRPr lang="en-US">
              <a:latin typeface="UT Sans" panose="00000500000000000000" pitchFamily="50" charset="0"/>
            </a:endParaRPr>
          </a:p>
        </p:txBody>
      </p:sp>
      <p:sp>
        <p:nvSpPr>
          <p:cNvPr id="8197" name="Date Placeholder 4"/>
          <p:cNvSpPr>
            <a:spLocks noGrp="1"/>
          </p:cNvSpPr>
          <p:nvPr>
            <p:ph type="dt" sz="half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B527ACAE-7049-48CA-91C2-FCB6E42B976C}" type="datetime1">
              <a:rPr lang="en-US" smtClean="0"/>
              <a:t>11/1/2019</a:t>
            </a:fld>
            <a:endParaRPr lang="en-US"/>
          </a:p>
        </p:txBody>
      </p:sp>
      <p:sp>
        <p:nvSpPr>
          <p:cNvPr id="8198" name="Footer Placeholder 6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DE Cursul nr. 5</a:t>
            </a:r>
          </a:p>
        </p:txBody>
      </p:sp>
      <p:sp>
        <p:nvSpPr>
          <p:cNvPr id="8199" name="Slide Number Placeholder 5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6932BAB1-0573-41BA-AC0A-7EF0526AD543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graphicFrame>
        <p:nvGraphicFramePr>
          <p:cNvPr id="1229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4123077"/>
              </p:ext>
            </p:extLst>
          </p:nvPr>
        </p:nvGraphicFramePr>
        <p:xfrm>
          <a:off x="803275" y="3255963"/>
          <a:ext cx="68326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62" name="Equation" r:id="rId3" imgW="3416040" imgH="495000" progId="Equation.DSMT4">
                  <p:embed/>
                </p:oleObj>
              </mc:Choice>
              <mc:Fallback>
                <p:oleObj name="Equation" r:id="rId3" imgW="3416040" imgH="495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3275" y="3255963"/>
                        <a:ext cx="6832600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319195"/>
              </p:ext>
            </p:extLst>
          </p:nvPr>
        </p:nvGraphicFramePr>
        <p:xfrm>
          <a:off x="869950" y="5283200"/>
          <a:ext cx="25400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63" name="Equation" r:id="rId5" imgW="1269720" imgH="482400" progId="Equation.DSMT4">
                  <p:embed/>
                </p:oleObj>
              </mc:Choice>
              <mc:Fallback>
                <p:oleObj name="Equation" r:id="rId5" imgW="126972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9950" y="5283200"/>
                        <a:ext cx="2540000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6607175" y="4800600"/>
            <a:ext cx="2286000" cy="1905000"/>
            <a:chOff x="6172200" y="4724400"/>
            <a:chExt cx="2286000" cy="1905000"/>
          </a:xfrm>
        </p:grpSpPr>
        <p:sp>
          <p:nvSpPr>
            <p:cNvPr id="5" name="TextBox 4"/>
            <p:cNvSpPr txBox="1"/>
            <p:nvPr/>
          </p:nvSpPr>
          <p:spPr>
            <a:xfrm>
              <a:off x="6324600" y="4840069"/>
              <a:ext cx="1981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o-RO" b="1">
                  <a:solidFill>
                    <a:srgbClr val="05A794"/>
                  </a:solidFill>
                  <a:latin typeface="UT Sans" panose="00000500000000000000" pitchFamily="50" charset="0"/>
                </a:rPr>
                <a:t>Relațiile utilizate în probleme:</a:t>
              </a:r>
              <a:endParaRPr lang="en-US" b="1">
                <a:solidFill>
                  <a:srgbClr val="05A794"/>
                </a:solidFill>
                <a:latin typeface="UT Sans" panose="00000500000000000000" pitchFamily="50" charset="0"/>
              </a:endParaRPr>
            </a:p>
          </p:txBody>
        </p:sp>
        <p:graphicFrame>
          <p:nvGraphicFramePr>
            <p:cNvPr id="6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15036942"/>
                </p:ext>
              </p:extLst>
            </p:nvPr>
          </p:nvGraphicFramePr>
          <p:xfrm>
            <a:off x="6753370" y="5502859"/>
            <a:ext cx="1123950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064" name="Equation" r:id="rId7" imgW="749160" imgH="228600" progId="Equation.DSMT4">
                    <p:embed/>
                  </p:oleObj>
                </mc:Choice>
                <mc:Fallback>
                  <p:oleObj name="Equation" r:id="rId7" imgW="74916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6753370" y="5502859"/>
                          <a:ext cx="1123950" cy="342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11982811"/>
                </p:ext>
              </p:extLst>
            </p:nvPr>
          </p:nvGraphicFramePr>
          <p:xfrm>
            <a:off x="6910240" y="5886450"/>
            <a:ext cx="800100" cy="647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065" name="Equation" r:id="rId9" imgW="533160" imgH="431640" progId="Equation.DSMT4">
                    <p:embed/>
                  </p:oleObj>
                </mc:Choice>
                <mc:Fallback>
                  <p:oleObj name="Equation" r:id="rId9" imgW="533160" imgH="431640" progId="Equation.DSMT4">
                    <p:embed/>
                    <p:pic>
                      <p:nvPicPr>
                        <p:cNvPr id="12291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10240" y="5886450"/>
                          <a:ext cx="800100" cy="6477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Rounded Rectangle 6"/>
            <p:cNvSpPr/>
            <p:nvPr/>
          </p:nvSpPr>
          <p:spPr>
            <a:xfrm>
              <a:off x="6172200" y="4724400"/>
              <a:ext cx="2286000" cy="1905000"/>
            </a:xfrm>
            <a:prstGeom prst="roundRect">
              <a:avLst/>
            </a:prstGeom>
            <a:noFill/>
            <a:ln w="50800">
              <a:solidFill>
                <a:srgbClr val="05A79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7B514682-964F-4B55-AB02-09E96D0C1A4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78575" y="1571787"/>
            <a:ext cx="2514600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0620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sz="3600">
                <a:latin typeface="UT Sans" panose="00000500000000000000" pitchFamily="50" charset="0"/>
              </a:rPr>
              <a:t>TB ca amplificator</a:t>
            </a:r>
            <a:br>
              <a:rPr lang="ro-RO" sz="3200">
                <a:latin typeface="UT Sans" panose="00000500000000000000" pitchFamily="50" charset="0"/>
              </a:rPr>
            </a:br>
            <a:r>
              <a:rPr lang="ro-RO" sz="3100">
                <a:latin typeface="UT Sans" panose="00000500000000000000" pitchFamily="50" charset="0"/>
              </a:rPr>
              <a:t>Polarizare cu divizor de tensiune</a:t>
            </a:r>
            <a:endParaRPr lang="en-US" sz="3200">
              <a:latin typeface="UT Sans" panose="00000500000000000000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o-RO">
              <a:latin typeface="UT Sans" panose="00000500000000000000" pitchFamily="50" charset="0"/>
            </a:endParaRPr>
          </a:p>
          <a:p>
            <a:endParaRPr lang="ro-RO">
              <a:latin typeface="UT Sans" panose="00000500000000000000" pitchFamily="50" charset="0"/>
            </a:endParaRPr>
          </a:p>
          <a:p>
            <a:endParaRPr lang="ro-RO">
              <a:latin typeface="UT Sans" panose="00000500000000000000" pitchFamily="50" charset="0"/>
            </a:endParaRPr>
          </a:p>
          <a:p>
            <a:endParaRPr lang="ro-RO">
              <a:latin typeface="UT Sans" panose="00000500000000000000" pitchFamily="50" charset="0"/>
            </a:endParaRPr>
          </a:p>
          <a:p>
            <a:endParaRPr lang="ro-RO">
              <a:latin typeface="UT Sans" panose="00000500000000000000" pitchFamily="50" charset="0"/>
            </a:endParaRPr>
          </a:p>
          <a:p>
            <a:endParaRPr lang="ro-RO">
              <a:latin typeface="UT Sans" panose="00000500000000000000" pitchFamily="50" charset="0"/>
            </a:endParaRPr>
          </a:p>
          <a:p>
            <a:endParaRPr lang="ro-RO">
              <a:latin typeface="UT Sans" panose="00000500000000000000" pitchFamily="50" charset="0"/>
            </a:endParaRPr>
          </a:p>
          <a:p>
            <a:r>
              <a:rPr lang="ro-RO" sz="2200">
                <a:latin typeface="UT Sans" panose="00000500000000000000" pitchFamily="50" charset="0"/>
              </a:rPr>
              <a:t>C</a:t>
            </a:r>
            <a:r>
              <a:rPr lang="ro-RO" sz="2200" baseline="-25000">
                <a:latin typeface="UT Sans" panose="00000500000000000000" pitchFamily="50" charset="0"/>
              </a:rPr>
              <a:t>1</a:t>
            </a:r>
            <a:r>
              <a:rPr lang="ro-RO" sz="2200">
                <a:latin typeface="UT Sans" panose="00000500000000000000" pitchFamily="50" charset="0"/>
              </a:rPr>
              <a:t> şi C</a:t>
            </a:r>
            <a:r>
              <a:rPr lang="ro-RO" sz="2200" baseline="-25000">
                <a:latin typeface="UT Sans" panose="00000500000000000000" pitchFamily="50" charset="0"/>
              </a:rPr>
              <a:t>2</a:t>
            </a:r>
            <a:r>
              <a:rPr lang="ro-RO" sz="2200">
                <a:latin typeface="UT Sans" panose="00000500000000000000" pitchFamily="50" charset="0"/>
              </a:rPr>
              <a:t> sunt condensatoare de cuplaj care blochează componenta de c.c. şi astfel previn modificarea potențialului din bază (V</a:t>
            </a:r>
            <a:r>
              <a:rPr lang="ro-RO" sz="2200" baseline="-25000">
                <a:latin typeface="UT Sans" panose="00000500000000000000" pitchFamily="50" charset="0"/>
              </a:rPr>
              <a:t>BQ</a:t>
            </a:r>
            <a:r>
              <a:rPr lang="ro-RO" sz="2200">
                <a:latin typeface="UT Sans" panose="00000500000000000000" pitchFamily="50" charset="0"/>
              </a:rPr>
              <a:t>) datorită rezistenței interne a sursei de semnal, R</a:t>
            </a:r>
            <a:r>
              <a:rPr lang="ro-RO" sz="2200" baseline="-25000">
                <a:latin typeface="UT Sans" panose="00000500000000000000" pitchFamily="50" charset="0"/>
              </a:rPr>
              <a:t>S</a:t>
            </a:r>
            <a:r>
              <a:rPr lang="ro-RO" sz="2200">
                <a:latin typeface="UT Sans" panose="00000500000000000000" pitchFamily="50" charset="0"/>
              </a:rPr>
              <a:t> şi modificarea potențialului din colector (sau V</a:t>
            </a:r>
            <a:r>
              <a:rPr lang="ro-RO" sz="2200" baseline="-25000">
                <a:latin typeface="UT Sans" panose="00000500000000000000" pitchFamily="50" charset="0"/>
              </a:rPr>
              <a:t>CEQ</a:t>
            </a:r>
            <a:r>
              <a:rPr lang="ro-RO" sz="2200">
                <a:latin typeface="UT Sans" panose="00000500000000000000" pitchFamily="50" charset="0"/>
              </a:rPr>
              <a:t>)</a:t>
            </a:r>
            <a:r>
              <a:rPr lang="en-US" sz="2200">
                <a:latin typeface="UT Sans" panose="00000500000000000000" pitchFamily="50" charset="0"/>
              </a:rPr>
              <a:t> </a:t>
            </a:r>
            <a:r>
              <a:rPr lang="ro-RO" sz="2200">
                <a:latin typeface="UT Sans" panose="00000500000000000000" pitchFamily="50" charset="0"/>
              </a:rPr>
              <a:t>datorită rezistenței de sarcină R</a:t>
            </a:r>
            <a:r>
              <a:rPr lang="ro-RO" sz="2200" baseline="-25000">
                <a:latin typeface="UT Sans" panose="00000500000000000000" pitchFamily="50" charset="0"/>
              </a:rPr>
              <a:t>L</a:t>
            </a:r>
            <a:r>
              <a:rPr lang="ro-RO" sz="2200">
                <a:latin typeface="UT Sans" panose="00000500000000000000" pitchFamily="50" charset="0"/>
              </a:rPr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12BF275-687D-4BC1-AD8A-6E2BA9D9B6A3}" type="datetime1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 Cursul nr.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483B63-4989-48F4-8271-5950D8DDD753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925" y="1647823"/>
            <a:ext cx="6467475" cy="2967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0635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sz="3600">
                <a:latin typeface="UT Sans" panose="00000500000000000000" pitchFamily="50" charset="0"/>
              </a:rPr>
              <a:t>TB ca amplificator</a:t>
            </a:r>
            <a:br>
              <a:rPr lang="ro-RO" sz="3200">
                <a:latin typeface="UT Sans" panose="00000500000000000000" pitchFamily="50" charset="0"/>
              </a:rPr>
            </a:br>
            <a:r>
              <a:rPr lang="ro-RO" sz="3100">
                <a:latin typeface="UT Sans" panose="00000500000000000000" pitchFamily="50" charset="0"/>
              </a:rPr>
              <a:t>Polarizare cu divizor de tensiune</a:t>
            </a:r>
            <a:endParaRPr lang="en-US" sz="3200">
              <a:latin typeface="UT Sans" panose="00000500000000000000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sz="2000">
                <a:latin typeface="UT Sans" panose="00000500000000000000" pitchFamily="50" charset="0"/>
              </a:rPr>
              <a:t>Semnalul sinusoidal de intrare </a:t>
            </a:r>
            <a:br>
              <a:rPr lang="ro-RO" sz="2000">
                <a:latin typeface="UT Sans" panose="00000500000000000000" pitchFamily="50" charset="0"/>
              </a:rPr>
            </a:br>
            <a:r>
              <a:rPr lang="ro-RO" sz="2000">
                <a:latin typeface="UT Sans" panose="00000500000000000000" pitchFamily="50" charset="0"/>
              </a:rPr>
              <a:t>determină o variație sinusoidală </a:t>
            </a:r>
            <a:br>
              <a:rPr lang="ro-RO" sz="2000">
                <a:latin typeface="UT Sans" panose="00000500000000000000" pitchFamily="50" charset="0"/>
              </a:rPr>
            </a:br>
            <a:r>
              <a:rPr lang="ro-RO" sz="2000">
                <a:latin typeface="UT Sans" panose="00000500000000000000" pitchFamily="50" charset="0"/>
              </a:rPr>
              <a:t>a curentului de bază în jurul valorii </a:t>
            </a:r>
            <a:br>
              <a:rPr lang="ro-RO" sz="2000">
                <a:latin typeface="UT Sans" panose="00000500000000000000" pitchFamily="50" charset="0"/>
              </a:rPr>
            </a:br>
            <a:r>
              <a:rPr lang="ro-RO" sz="2000">
                <a:latin typeface="UT Sans" panose="00000500000000000000" pitchFamily="50" charset="0"/>
              </a:rPr>
              <a:t>din PSF, I</a:t>
            </a:r>
            <a:r>
              <a:rPr lang="ro-RO" sz="2000" baseline="-25000">
                <a:latin typeface="UT Sans" panose="00000500000000000000" pitchFamily="50" charset="0"/>
              </a:rPr>
              <a:t>BQ</a:t>
            </a:r>
            <a:r>
              <a:rPr lang="ro-RO" sz="2000">
                <a:latin typeface="UT Sans" panose="00000500000000000000" pitchFamily="50" charset="0"/>
              </a:rPr>
              <a:t>.</a:t>
            </a:r>
          </a:p>
          <a:p>
            <a:r>
              <a:rPr lang="ro-RO" sz="2000">
                <a:latin typeface="UT Sans" panose="00000500000000000000" pitchFamily="50" charset="0"/>
              </a:rPr>
              <a:t>Curentul de colector este în fază </a:t>
            </a:r>
            <a:br>
              <a:rPr lang="ro-RO" sz="2000">
                <a:latin typeface="UT Sans" panose="00000500000000000000" pitchFamily="50" charset="0"/>
              </a:rPr>
            </a:br>
            <a:r>
              <a:rPr lang="ro-RO" sz="2000">
                <a:latin typeface="UT Sans" panose="00000500000000000000" pitchFamily="50" charset="0"/>
              </a:rPr>
              <a:t>cu cel de bază şi de amplitudine </a:t>
            </a:r>
            <a:br>
              <a:rPr lang="ro-RO" sz="2000">
                <a:latin typeface="UT Sans" panose="00000500000000000000" pitchFamily="50" charset="0"/>
              </a:rPr>
            </a:br>
            <a:r>
              <a:rPr lang="ro-RO" sz="2000">
                <a:latin typeface="UT Sans" panose="00000500000000000000" pitchFamily="50" charset="0"/>
              </a:rPr>
              <a:t>mai mare (este amplificat!)</a:t>
            </a:r>
          </a:p>
          <a:p>
            <a:r>
              <a:rPr lang="ro-RO" sz="2000">
                <a:latin typeface="UT Sans" panose="00000500000000000000" pitchFamily="50" charset="0"/>
              </a:rPr>
              <a:t>Tensiunea C-E scade pe măsură </a:t>
            </a:r>
            <a:br>
              <a:rPr lang="ro-RO" sz="2000">
                <a:latin typeface="UT Sans" panose="00000500000000000000" pitchFamily="50" charset="0"/>
              </a:rPr>
            </a:br>
            <a:r>
              <a:rPr lang="ro-RO" sz="2000">
                <a:latin typeface="UT Sans" panose="00000500000000000000" pitchFamily="50" charset="0"/>
              </a:rPr>
              <a:t>ce i</a:t>
            </a:r>
            <a:r>
              <a:rPr lang="ro-RO" sz="2000" baseline="-25000">
                <a:latin typeface="UT Sans" panose="00000500000000000000" pitchFamily="50" charset="0"/>
              </a:rPr>
              <a:t>C</a:t>
            </a:r>
            <a:r>
              <a:rPr lang="ro-RO" sz="2000">
                <a:latin typeface="UT Sans" panose="00000500000000000000" pitchFamily="50" charset="0"/>
              </a:rPr>
              <a:t> creşte şi rezultă o defazare</a:t>
            </a:r>
            <a:br>
              <a:rPr lang="ro-RO" sz="2000">
                <a:latin typeface="UT Sans" panose="00000500000000000000" pitchFamily="50" charset="0"/>
              </a:rPr>
            </a:br>
            <a:r>
              <a:rPr lang="ro-RO" sz="2000">
                <a:latin typeface="UT Sans" panose="00000500000000000000" pitchFamily="50" charset="0"/>
              </a:rPr>
              <a:t>de -180</a:t>
            </a:r>
            <a:r>
              <a:rPr lang="ro-RO" sz="2000">
                <a:latin typeface="UT Sans" panose="00000500000000000000" pitchFamily="50" charset="0"/>
                <a:sym typeface="Symbol" panose="05050102010706020507" pitchFamily="18" charset="2"/>
              </a:rPr>
              <a:t> față de tensiunea de</a:t>
            </a:r>
            <a:br>
              <a:rPr lang="ro-RO" sz="2000">
                <a:latin typeface="UT Sans" panose="00000500000000000000" pitchFamily="50" charset="0"/>
                <a:sym typeface="Symbol" panose="05050102010706020507" pitchFamily="18" charset="2"/>
              </a:rPr>
            </a:br>
            <a:r>
              <a:rPr lang="ro-RO" sz="2000">
                <a:latin typeface="UT Sans" panose="00000500000000000000" pitchFamily="50" charset="0"/>
                <a:sym typeface="Symbol" panose="05050102010706020507" pitchFamily="18" charset="2"/>
              </a:rPr>
              <a:t>intrare.</a:t>
            </a:r>
          </a:p>
          <a:p>
            <a:r>
              <a:rPr lang="ro-RO" sz="2000">
                <a:latin typeface="UT Sans" panose="00000500000000000000" pitchFamily="50" charset="0"/>
                <a:sym typeface="Symbol" panose="05050102010706020507" pitchFamily="18" charset="2"/>
              </a:rPr>
              <a:t>Dreapta de sarcină dinamică (în c.a.) are altă pantă decât dreapta de sarcină statică (în c.c.), dată de gruparea paralel dintre R</a:t>
            </a:r>
            <a:r>
              <a:rPr lang="ro-RO" sz="2000" baseline="-25000">
                <a:latin typeface="UT Sans" panose="00000500000000000000" pitchFamily="50" charset="0"/>
                <a:sym typeface="Symbol" panose="05050102010706020507" pitchFamily="18" charset="2"/>
              </a:rPr>
              <a:t>C</a:t>
            </a:r>
            <a:r>
              <a:rPr lang="ro-RO" sz="2000">
                <a:latin typeface="UT Sans" panose="00000500000000000000" pitchFamily="50" charset="0"/>
                <a:sym typeface="Symbol" panose="05050102010706020507" pitchFamily="18" charset="2"/>
              </a:rPr>
              <a:t> şi R</a:t>
            </a:r>
            <a:r>
              <a:rPr lang="ro-RO" sz="2000" baseline="-25000">
                <a:latin typeface="UT Sans" panose="00000500000000000000" pitchFamily="50" charset="0"/>
                <a:sym typeface="Symbol" panose="05050102010706020507" pitchFamily="18" charset="2"/>
              </a:rPr>
              <a:t>L</a:t>
            </a:r>
            <a:r>
              <a:rPr lang="ro-RO" sz="2000">
                <a:latin typeface="UT Sans" panose="00000500000000000000" pitchFamily="50" charset="0"/>
                <a:sym typeface="Symbol" panose="05050102010706020507" pitchFamily="18" charset="2"/>
              </a:rPr>
              <a:t>.</a:t>
            </a:r>
          </a:p>
          <a:p>
            <a:r>
              <a:rPr lang="ro-RO" sz="2000">
                <a:latin typeface="UT Sans" panose="00000500000000000000" pitchFamily="50" charset="0"/>
                <a:sym typeface="Symbol" panose="05050102010706020507" pitchFamily="18" charset="2"/>
              </a:rPr>
              <a:t>Dreapta de sarcină statică are panta determinată doar de R</a:t>
            </a:r>
            <a:r>
              <a:rPr lang="ro-RO" sz="2000" baseline="-25000">
                <a:latin typeface="UT Sans" panose="00000500000000000000" pitchFamily="50" charset="0"/>
                <a:sym typeface="Symbol" panose="05050102010706020507" pitchFamily="18" charset="2"/>
              </a:rPr>
              <a:t>C</a:t>
            </a:r>
            <a:r>
              <a:rPr lang="ro-RO" sz="2000">
                <a:latin typeface="UT Sans" panose="00000500000000000000" pitchFamily="50" charset="0"/>
                <a:sym typeface="Symbol" panose="05050102010706020507" pitchFamily="18" charset="2"/>
              </a:rPr>
              <a:t>.</a:t>
            </a:r>
            <a:endParaRPr lang="ro-RO" sz="2000">
              <a:latin typeface="UT Sans" panose="00000500000000000000" pitchFamily="50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2E7957B-2193-426D-B4F1-9BECC98AFB02}" type="datetime1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 Cursul nr.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483B63-4989-48F4-8271-5950D8DDD753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709928"/>
            <a:ext cx="438150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3079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>
                <a:latin typeface="UT Sans" panose="00000500000000000000" pitchFamily="50" charset="0"/>
              </a:rPr>
              <a:t>Amplificarea la frecven</a:t>
            </a:r>
            <a:r>
              <a:rPr lang="ro-RO" sz="3200">
                <a:latin typeface="UT Sans" panose="00000500000000000000" pitchFamily="50" charset="0"/>
              </a:rPr>
              <a:t>ț</a:t>
            </a:r>
            <a:r>
              <a:rPr lang="en-US" sz="3200">
                <a:latin typeface="UT Sans" panose="00000500000000000000" pitchFamily="50" charset="0"/>
              </a:rPr>
              <a:t>e joase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>
                <a:latin typeface="UT Sans" panose="00000500000000000000" pitchFamily="50" charset="0"/>
              </a:rPr>
              <a:t>Pentru determinarea amplificării la frecvențe joase se parcurg următorii paşi:</a:t>
            </a:r>
          </a:p>
          <a:p>
            <a:pPr marL="623887" indent="-514350">
              <a:buFont typeface="+mj-lt"/>
              <a:buAutoNum type="arabicPeriod"/>
            </a:pPr>
            <a:r>
              <a:rPr lang="ro-RO" sz="2400" b="1">
                <a:solidFill>
                  <a:srgbClr val="0070C0"/>
                </a:solidFill>
                <a:latin typeface="UT Sans" panose="00000500000000000000" pitchFamily="50" charset="0"/>
              </a:rPr>
              <a:t>Se determină PSF-ul TB</a:t>
            </a:r>
            <a:r>
              <a:rPr lang="ro-RO" sz="2400">
                <a:solidFill>
                  <a:srgbClr val="002060"/>
                </a:solidFill>
                <a:latin typeface="UT Sans" panose="00000500000000000000" pitchFamily="50" charset="0"/>
              </a:rPr>
              <a:t>. </a:t>
            </a:r>
            <a:r>
              <a:rPr lang="ro-RO" sz="2400">
                <a:latin typeface="UT Sans" panose="00000500000000000000" pitchFamily="50" charset="0"/>
              </a:rPr>
              <a:t>Dintre toate mărimile din PSF cea mai importantă este curentul de colector, I</a:t>
            </a:r>
            <a:r>
              <a:rPr lang="ro-RO" sz="2400" baseline="-25000">
                <a:latin typeface="UT Sans" panose="00000500000000000000" pitchFamily="50" charset="0"/>
              </a:rPr>
              <a:t>C</a:t>
            </a:r>
            <a:r>
              <a:rPr lang="en-US" sz="2400">
                <a:latin typeface="UT Sans" panose="00000500000000000000" pitchFamily="50" charset="0"/>
              </a:rPr>
              <a:t>,</a:t>
            </a:r>
            <a:r>
              <a:rPr lang="ro-RO" sz="2400">
                <a:latin typeface="UT Sans" panose="00000500000000000000" pitchFamily="50" charset="0"/>
              </a:rPr>
              <a:t> cu ajutorul căruia se determină parametrii de semnal mic;</a:t>
            </a:r>
          </a:p>
          <a:p>
            <a:pPr marL="623887" indent="-514350">
              <a:buFont typeface="+mj-lt"/>
              <a:buAutoNum type="arabicPeriod"/>
            </a:pPr>
            <a:r>
              <a:rPr lang="ro-RO" sz="2400" b="1">
                <a:solidFill>
                  <a:srgbClr val="0070C0"/>
                </a:solidFill>
                <a:latin typeface="UT Sans" panose="00000500000000000000" pitchFamily="50" charset="0"/>
              </a:rPr>
              <a:t>Se determină parametrii de semnal mic</a:t>
            </a:r>
            <a:r>
              <a:rPr lang="ro-RO" sz="2400">
                <a:solidFill>
                  <a:srgbClr val="0070C0"/>
                </a:solidFill>
                <a:latin typeface="UT Sans" panose="00000500000000000000" pitchFamily="50" charset="0"/>
              </a:rPr>
              <a:t> </a:t>
            </a:r>
            <a:r>
              <a:rPr lang="ro-RO" sz="2400">
                <a:latin typeface="UT Sans" panose="00000500000000000000" pitchFamily="50" charset="0"/>
              </a:rPr>
              <a:t>(în cele mai multe cazuri doar r</a:t>
            </a:r>
            <a:r>
              <a:rPr lang="el-GR" sz="2400" baseline="-25000"/>
              <a:t>π</a:t>
            </a:r>
            <a:r>
              <a:rPr lang="ro-RO" sz="2400">
                <a:latin typeface="UT Sans" panose="00000500000000000000" pitchFamily="50" charset="0"/>
              </a:rPr>
              <a:t>);</a:t>
            </a:r>
          </a:p>
          <a:p>
            <a:pPr marL="623887" indent="-514350">
              <a:buFont typeface="+mj-lt"/>
              <a:buAutoNum type="arabicPeriod"/>
            </a:pPr>
            <a:r>
              <a:rPr lang="ro-RO" b="1">
                <a:solidFill>
                  <a:srgbClr val="0070C0"/>
                </a:solidFill>
                <a:latin typeface="UT Sans" panose="00000500000000000000" pitchFamily="50" charset="0"/>
              </a:rPr>
              <a:t>Se d</a:t>
            </a:r>
            <a:r>
              <a:rPr lang="ro-RO" sz="2400" b="1">
                <a:solidFill>
                  <a:srgbClr val="0070C0"/>
                </a:solidFill>
                <a:latin typeface="UT Sans" panose="00000500000000000000" pitchFamily="50" charset="0"/>
              </a:rPr>
              <a:t>etermină amplificarea</a:t>
            </a:r>
            <a:r>
              <a:rPr lang="ro-RO" sz="2400">
                <a:solidFill>
                  <a:srgbClr val="0070C0"/>
                </a:solidFill>
                <a:latin typeface="UT Sans" panose="00000500000000000000" pitchFamily="50" charset="0"/>
              </a:rPr>
              <a:t> </a:t>
            </a:r>
            <a:r>
              <a:rPr lang="ro-RO" sz="2400">
                <a:latin typeface="UT Sans" panose="00000500000000000000" pitchFamily="50" charset="0"/>
              </a:rPr>
              <a:t>pe schema echivalentă de semnal mic.</a:t>
            </a:r>
          </a:p>
          <a:p>
            <a:r>
              <a:rPr lang="ro-RO">
                <a:latin typeface="UT Sans" panose="00000500000000000000" pitchFamily="50" charset="0"/>
              </a:rPr>
              <a:t>Aspectele se vor prezenta în detaliu la seminar.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059D31-B03D-4416-BB6D-CCD5BF0D2B85}" type="datetime1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 Cursul nr.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459C81-4CC9-43F7-AD95-92FCE263535B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7310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>
                <a:latin typeface="UT Sans" panose="00000500000000000000" pitchFamily="50" charset="0"/>
              </a:rPr>
              <a:t>Amplificarea la frecven</a:t>
            </a:r>
            <a:r>
              <a:rPr lang="ro-RO" sz="3200">
                <a:latin typeface="UT Sans" panose="00000500000000000000" pitchFamily="50" charset="0"/>
              </a:rPr>
              <a:t>ț</a:t>
            </a:r>
            <a:r>
              <a:rPr lang="en-US" sz="3200">
                <a:latin typeface="UT Sans" panose="00000500000000000000" pitchFamily="50" charset="0"/>
              </a:rPr>
              <a:t>e joase</a:t>
            </a:r>
            <a:endParaRPr lang="en-US" sz="5400">
              <a:latin typeface="UT Sans" panose="00000500000000000000" pitchFamily="50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o-RO" b="1">
                <a:solidFill>
                  <a:srgbClr val="0070C0"/>
                </a:solidFill>
                <a:latin typeface="UT Sans" panose="00000500000000000000" pitchFamily="50" charset="0"/>
              </a:rPr>
              <a:t>	</a:t>
            </a:r>
            <a:r>
              <a:rPr lang="ro-RO">
                <a:latin typeface="UT Sans" panose="00000500000000000000" pitchFamily="50" charset="0"/>
              </a:rPr>
              <a:t>Se presupune etajul de amplificare din figură:</a:t>
            </a:r>
            <a:endParaRPr lang="en-US">
              <a:latin typeface="UT Sans" panose="00000500000000000000" pitchFamily="50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896C11-4372-4138-8E95-BB88488AB380}" type="datetime1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 Cursul nr.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459C81-4CC9-43F7-AD95-92FCE263535B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086600" y="3886200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>
                <a:latin typeface="UT Sans" panose="00000500000000000000" pitchFamily="50" charset="0"/>
              </a:rPr>
              <a:t>TB este în conexiune EC</a:t>
            </a:r>
            <a:endParaRPr lang="en-US">
              <a:latin typeface="UT Sans" panose="00000500000000000000" pitchFamily="50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1690A8-6533-4688-BEF9-987E84DF3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9354" y="2748680"/>
            <a:ext cx="4214813" cy="2921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3444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>
                <a:latin typeface="UT Sans" panose="00000500000000000000" pitchFamily="50" charset="0"/>
              </a:rPr>
              <a:t>Amplificarea la frecven</a:t>
            </a:r>
            <a:r>
              <a:rPr lang="ro-RO" sz="3200">
                <a:latin typeface="UT Sans" panose="00000500000000000000" pitchFamily="50" charset="0"/>
              </a:rPr>
              <a:t>ț</a:t>
            </a:r>
            <a:r>
              <a:rPr lang="en-US" sz="3200">
                <a:latin typeface="UT Sans" panose="00000500000000000000" pitchFamily="50" charset="0"/>
              </a:rPr>
              <a:t>e joase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o-RO" b="1">
                <a:solidFill>
                  <a:srgbClr val="0070C0"/>
                </a:solidFill>
                <a:latin typeface="UT Sans" panose="00000500000000000000" pitchFamily="50" charset="0"/>
              </a:rPr>
              <a:t>Pasul 1. PSF-ul</a:t>
            </a:r>
          </a:p>
          <a:p>
            <a:r>
              <a:rPr lang="ro-RO">
                <a:latin typeface="UT Sans" panose="00000500000000000000" pitchFamily="50" charset="0"/>
              </a:rPr>
              <a:t>Se determină în funcție de particularitățile circuitului, pe schema echivalentă de c.c. (sursa de c.a. se pasivizează, condensatoarele se consideră gol)</a:t>
            </a:r>
            <a:endParaRPr lang="en-US">
              <a:latin typeface="UT Sans" panose="00000500000000000000" pitchFamily="50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9B4A8DC-6E85-47D9-8BA8-B1F366BAA9BF}" type="datetime1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 Cursul nr.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459C81-4CC9-43F7-AD95-92FCE263535B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7941284"/>
              </p:ext>
            </p:extLst>
          </p:nvPr>
        </p:nvGraphicFramePr>
        <p:xfrm>
          <a:off x="5930900" y="5994400"/>
          <a:ext cx="9906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4" name="Equation" r:id="rId3" imgW="495000" imgH="253800" progId="Equation.DSMT4">
                  <p:embed/>
                </p:oleObj>
              </mc:Choice>
              <mc:Fallback>
                <p:oleObj name="Equation" r:id="rId3" imgW="4950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0900" y="5994400"/>
                        <a:ext cx="9906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5622999"/>
              </p:ext>
            </p:extLst>
          </p:nvPr>
        </p:nvGraphicFramePr>
        <p:xfrm>
          <a:off x="5829300" y="3276600"/>
          <a:ext cx="1614488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5" name="Equation" r:id="rId5" imgW="812520" imgH="291960" progId="Equation.DSMT4">
                  <p:embed/>
                </p:oleObj>
              </mc:Choice>
              <mc:Fallback>
                <p:oleObj name="Equation" r:id="rId5" imgW="81252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9300" y="3276600"/>
                        <a:ext cx="1614488" cy="581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1660926"/>
              </p:ext>
            </p:extLst>
          </p:nvPr>
        </p:nvGraphicFramePr>
        <p:xfrm>
          <a:off x="5854700" y="3924300"/>
          <a:ext cx="3251200" cy="20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6" name="Equation" r:id="rId7" imgW="1625400" imgH="1015920" progId="Equation.DSMT4">
                  <p:embed/>
                </p:oleObj>
              </mc:Choice>
              <mc:Fallback>
                <p:oleObj name="Equation" r:id="rId7" imgW="1625400" imgH="1015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4700" y="3924300"/>
                        <a:ext cx="3251200" cy="203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6496726"/>
              </p:ext>
            </p:extLst>
          </p:nvPr>
        </p:nvGraphicFramePr>
        <p:xfrm>
          <a:off x="3314700" y="5689600"/>
          <a:ext cx="990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7" name="Equation" r:id="rId9" imgW="990360" imgH="482400" progId="Equation.DSMT4">
                  <p:embed/>
                </p:oleObj>
              </mc:Choice>
              <mc:Fallback>
                <p:oleObj name="Equation" r:id="rId9" imgW="99036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4700" y="5689600"/>
                        <a:ext cx="9906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9338624"/>
              </p:ext>
            </p:extLst>
          </p:nvPr>
        </p:nvGraphicFramePr>
        <p:xfrm>
          <a:off x="3254375" y="6184900"/>
          <a:ext cx="13335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8" name="Equation" r:id="rId11" imgW="1333440" imgH="482400" progId="Equation.DSMT4">
                  <p:embed/>
                </p:oleObj>
              </mc:Choice>
              <mc:Fallback>
                <p:oleObj name="Equation" r:id="rId11" imgW="133344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4375" y="6184900"/>
                        <a:ext cx="13335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17ADC22C-244F-4399-BB86-4EF7EF97C6B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33400" y="3383902"/>
            <a:ext cx="4724400" cy="2383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4280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>
                <a:solidFill>
                  <a:srgbClr val="D2533C"/>
                </a:solidFill>
                <a:latin typeface="UT Sans" panose="00000500000000000000" pitchFamily="50" charset="0"/>
              </a:rPr>
              <a:t>Amplificarea la frecven</a:t>
            </a:r>
            <a:r>
              <a:rPr lang="ro-RO" sz="3200">
                <a:solidFill>
                  <a:srgbClr val="D2533C"/>
                </a:solidFill>
                <a:latin typeface="UT Sans" panose="00000500000000000000" pitchFamily="50" charset="0"/>
              </a:rPr>
              <a:t>ț</a:t>
            </a:r>
            <a:r>
              <a:rPr lang="en-US" sz="3200">
                <a:solidFill>
                  <a:srgbClr val="D2533C"/>
                </a:solidFill>
                <a:latin typeface="UT Sans" panose="00000500000000000000" pitchFamily="50" charset="0"/>
              </a:rPr>
              <a:t>e joase</a:t>
            </a:r>
            <a:endParaRPr lang="en-US">
              <a:latin typeface="UT Sans" panose="00000500000000000000" pitchFamily="50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o-RO" b="1">
                <a:solidFill>
                  <a:srgbClr val="0070C0"/>
                </a:solidFill>
                <a:latin typeface="UT Sans" panose="00000500000000000000" pitchFamily="50" charset="0"/>
              </a:rPr>
              <a:t>Pasul 2. Parametrii de semnal mic</a:t>
            </a:r>
          </a:p>
          <a:p>
            <a:r>
              <a:rPr lang="ro-RO">
                <a:latin typeface="UT Sans" panose="00000500000000000000" pitchFamily="50" charset="0"/>
              </a:rPr>
              <a:t>Prezintă interes doar rezistența bază-emitor de semnal mic, r</a:t>
            </a:r>
            <a:r>
              <a:rPr lang="el-GR" baseline="-25000"/>
              <a:t>π</a:t>
            </a:r>
            <a:endParaRPr lang="en-US" baseline="-25000">
              <a:latin typeface="UT Sans" panose="00000500000000000000" pitchFamily="50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379629-FC3F-4EA8-ADCE-99C72CC4BD19}" type="datetime1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 Cursul nr.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459C81-4CC9-43F7-AD95-92FCE263535B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graphicFrame>
        <p:nvGraphicFramePr>
          <p:cNvPr id="7680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2987981"/>
              </p:ext>
            </p:extLst>
          </p:nvPr>
        </p:nvGraphicFramePr>
        <p:xfrm>
          <a:off x="2565400" y="3005138"/>
          <a:ext cx="3321050" cy="1049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0" name="Equation" r:id="rId3" imgW="1485720" imgH="469800" progId="Equation.DSMT4">
                  <p:embed/>
                </p:oleObj>
              </mc:Choice>
              <mc:Fallback>
                <p:oleObj name="Equation" r:id="rId3" imgW="148572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5400" y="3005138"/>
                        <a:ext cx="3321050" cy="1049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8617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z="3200">
                <a:latin typeface="UT Sans" panose="00000500000000000000" pitchFamily="50" charset="0"/>
              </a:rPr>
              <a:t>Caracteristici statice</a:t>
            </a:r>
            <a:endParaRPr lang="en-US">
              <a:latin typeface="UT Sans" panose="00000500000000000000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UT Sans" panose="00000500000000000000" pitchFamily="50" charset="0"/>
              </a:rPr>
              <a:t>Factorii de amplificare </a:t>
            </a:r>
            <a:r>
              <a:rPr lang="en-US">
                <a:latin typeface="UT Sans" panose="00000500000000000000" pitchFamily="50" charset="0"/>
                <a:sym typeface="Symbol" panose="05050102010706020507" pitchFamily="18" charset="2"/>
              </a:rPr>
              <a:t> </a:t>
            </a:r>
            <a:r>
              <a:rPr lang="ro-RO">
                <a:latin typeface="UT Sans" panose="00000500000000000000" pitchFamily="50" charset="0"/>
                <a:sym typeface="Symbol" panose="05050102010706020507" pitchFamily="18" charset="2"/>
              </a:rPr>
              <a:t>şi </a:t>
            </a:r>
            <a:r>
              <a:rPr lang="en-US">
                <a:latin typeface="UT Sans" panose="00000500000000000000" pitchFamily="50" charset="0"/>
                <a:sym typeface="Symbol" panose="05050102010706020507" pitchFamily="18" charset="2"/>
              </a:rPr>
              <a:t></a:t>
            </a:r>
            <a:r>
              <a:rPr lang="ro-RO">
                <a:latin typeface="UT Sans" panose="00000500000000000000" pitchFamily="50" charset="0"/>
                <a:sym typeface="Symbol" panose="05050102010706020507" pitchFamily="18" charset="2"/>
              </a:rPr>
              <a:t> sunt determinați în c.c. şi se găsesc în literatura de specialitate ca şi în programul SPICE de simulare a circuitelor electrice sub forma </a:t>
            </a:r>
            <a:r>
              <a:rPr lang="en-US">
                <a:latin typeface="UT Sans" panose="00000500000000000000" pitchFamily="50" charset="0"/>
                <a:sym typeface="Symbol" panose="05050102010706020507" pitchFamily="18" charset="2"/>
              </a:rPr>
              <a:t></a:t>
            </a:r>
            <a:r>
              <a:rPr lang="ro-RO" baseline="-25000">
                <a:latin typeface="UT Sans" panose="00000500000000000000" pitchFamily="50" charset="0"/>
                <a:sym typeface="Symbol" panose="05050102010706020507" pitchFamily="18" charset="2"/>
              </a:rPr>
              <a:t>DC</a:t>
            </a:r>
            <a:r>
              <a:rPr lang="en-US">
                <a:latin typeface="UT Sans" panose="00000500000000000000" pitchFamily="50" charset="0"/>
                <a:sym typeface="Symbol" panose="05050102010706020507" pitchFamily="18" charset="2"/>
              </a:rPr>
              <a:t> </a:t>
            </a:r>
            <a:r>
              <a:rPr lang="ro-RO">
                <a:latin typeface="UT Sans" panose="00000500000000000000" pitchFamily="50" charset="0"/>
                <a:sym typeface="Symbol" panose="05050102010706020507" pitchFamily="18" charset="2"/>
              </a:rPr>
              <a:t>şi </a:t>
            </a:r>
            <a:r>
              <a:rPr lang="en-US">
                <a:latin typeface="UT Sans" panose="00000500000000000000" pitchFamily="50" charset="0"/>
                <a:sym typeface="Symbol" panose="05050102010706020507" pitchFamily="18" charset="2"/>
              </a:rPr>
              <a:t></a:t>
            </a:r>
            <a:r>
              <a:rPr lang="ro-RO" baseline="-25000">
                <a:latin typeface="UT Sans" panose="00000500000000000000" pitchFamily="50" charset="0"/>
                <a:sym typeface="Symbol" panose="05050102010706020507" pitchFamily="18" charset="2"/>
              </a:rPr>
              <a:t>DC</a:t>
            </a:r>
            <a:r>
              <a:rPr lang="ro-RO">
                <a:latin typeface="UT Sans" panose="00000500000000000000" pitchFamily="50" charset="0"/>
                <a:sym typeface="Symbol" panose="05050102010706020507" pitchFamily="18" charset="2"/>
              </a:rPr>
              <a:t> (DC = Direct Current – curent continuu);</a:t>
            </a:r>
          </a:p>
          <a:p>
            <a:r>
              <a:rPr lang="ro-RO">
                <a:latin typeface="UT Sans" panose="00000500000000000000" pitchFamily="50" charset="0"/>
                <a:sym typeface="Symbol" panose="05050102010706020507" pitchFamily="18" charset="2"/>
              </a:rPr>
              <a:t>Parametrii </a:t>
            </a:r>
            <a:r>
              <a:rPr lang="en-US">
                <a:latin typeface="UT Sans" panose="00000500000000000000" pitchFamily="50" charset="0"/>
                <a:sym typeface="Symbol" panose="05050102010706020507" pitchFamily="18" charset="2"/>
              </a:rPr>
              <a:t></a:t>
            </a:r>
            <a:r>
              <a:rPr lang="ro-RO" baseline="-25000">
                <a:latin typeface="UT Sans" panose="00000500000000000000" pitchFamily="50" charset="0"/>
                <a:sym typeface="Symbol" panose="05050102010706020507" pitchFamily="18" charset="2"/>
              </a:rPr>
              <a:t>DC</a:t>
            </a:r>
            <a:r>
              <a:rPr lang="en-US">
                <a:latin typeface="UT Sans" panose="00000500000000000000" pitchFamily="50" charset="0"/>
                <a:sym typeface="Symbol" panose="05050102010706020507" pitchFamily="18" charset="2"/>
              </a:rPr>
              <a:t> </a:t>
            </a:r>
            <a:r>
              <a:rPr lang="ro-RO">
                <a:latin typeface="UT Sans" panose="00000500000000000000" pitchFamily="50" charset="0"/>
                <a:sym typeface="Symbol" panose="05050102010706020507" pitchFamily="18" charset="2"/>
              </a:rPr>
              <a:t>şi </a:t>
            </a:r>
            <a:r>
              <a:rPr lang="en-US">
                <a:latin typeface="UT Sans" panose="00000500000000000000" pitchFamily="50" charset="0"/>
                <a:sym typeface="Symbol" panose="05050102010706020507" pitchFamily="18" charset="2"/>
              </a:rPr>
              <a:t></a:t>
            </a:r>
            <a:r>
              <a:rPr lang="ro-RO" baseline="-25000">
                <a:latin typeface="UT Sans" panose="00000500000000000000" pitchFamily="50" charset="0"/>
                <a:sym typeface="Symbol" panose="05050102010706020507" pitchFamily="18" charset="2"/>
              </a:rPr>
              <a:t>DC</a:t>
            </a:r>
            <a:r>
              <a:rPr lang="ro-RO">
                <a:latin typeface="UT Sans" panose="00000500000000000000" pitchFamily="50" charset="0"/>
                <a:sym typeface="Symbol" panose="05050102010706020507" pitchFamily="18" charset="2"/>
              </a:rPr>
              <a:t> se determină în aşa numitul PUNCT STATIC DE FUNCȚIONARE (PSF) care se găseşte pe caracteristicile statice ale TB.</a:t>
            </a:r>
            <a:endParaRPr lang="en-US">
              <a:latin typeface="UT Sans" panose="00000500000000000000" pitchFamily="50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9759976-F609-4D32-A8AF-0A14085596FD}" type="datetime1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 Cursul nr.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483B63-4989-48F4-8271-5950D8DDD753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6131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>
                <a:solidFill>
                  <a:srgbClr val="D2533C"/>
                </a:solidFill>
                <a:latin typeface="UT Sans" panose="00000500000000000000" pitchFamily="50" charset="0"/>
              </a:rPr>
              <a:t>Amplificarea la frecven</a:t>
            </a:r>
            <a:r>
              <a:rPr lang="ro-RO" sz="3200">
                <a:solidFill>
                  <a:srgbClr val="D2533C"/>
                </a:solidFill>
                <a:latin typeface="UT Sans" panose="00000500000000000000" pitchFamily="50" charset="0"/>
              </a:rPr>
              <a:t>ț</a:t>
            </a:r>
            <a:r>
              <a:rPr lang="en-US" sz="3200">
                <a:solidFill>
                  <a:srgbClr val="D2533C"/>
                </a:solidFill>
                <a:latin typeface="UT Sans" panose="00000500000000000000" pitchFamily="50" charset="0"/>
              </a:rPr>
              <a:t>e joase</a:t>
            </a:r>
            <a:endParaRPr lang="en-US">
              <a:latin typeface="UT Sans" panose="00000500000000000000" pitchFamily="50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o-RO" b="1">
                <a:solidFill>
                  <a:srgbClr val="0070C0"/>
                </a:solidFill>
                <a:latin typeface="UT Sans" panose="00000500000000000000" pitchFamily="50" charset="0"/>
              </a:rPr>
              <a:t>Pasul 3. Amplificarea</a:t>
            </a:r>
          </a:p>
          <a:p>
            <a:r>
              <a:rPr lang="ro-RO">
                <a:latin typeface="UT Sans" panose="00000500000000000000" pitchFamily="50" charset="0"/>
              </a:rPr>
              <a:t>Se determină pe schema echivalentă de semnal mic (se pasivizează sursa de alimentare de c.c. </a:t>
            </a:r>
            <a:r>
              <a:rPr lang="en-US">
                <a:latin typeface="UT Sans" panose="00000500000000000000" pitchFamily="50" charset="0"/>
              </a:rPr>
              <a:t>i</a:t>
            </a:r>
            <a:r>
              <a:rPr lang="ro-RO">
                <a:latin typeface="UT Sans" panose="00000500000000000000" pitchFamily="50" charset="0"/>
              </a:rPr>
              <a:t>ar condensatoarele se consideră scurtcircuit)</a:t>
            </a:r>
            <a:endParaRPr lang="en-US" baseline="-25000">
              <a:latin typeface="UT Sans" panose="00000500000000000000" pitchFamily="50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D7C215E-7A61-4810-8681-13D6BFB2ABBE}" type="datetime1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 Cursul nr.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459C81-4CC9-43F7-AD95-92FCE263535B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4A54AA5-A9D3-4039-903C-021C82D9F3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312" y="3363334"/>
            <a:ext cx="4143375" cy="2978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4223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>
                <a:solidFill>
                  <a:srgbClr val="D2533C"/>
                </a:solidFill>
                <a:latin typeface="UT Sans" panose="00000500000000000000" pitchFamily="50" charset="0"/>
              </a:rPr>
              <a:t>Amplificarea la frecven</a:t>
            </a:r>
            <a:r>
              <a:rPr lang="ro-RO" sz="3200">
                <a:solidFill>
                  <a:srgbClr val="D2533C"/>
                </a:solidFill>
                <a:latin typeface="UT Sans" panose="00000500000000000000" pitchFamily="50" charset="0"/>
              </a:rPr>
              <a:t>ț</a:t>
            </a:r>
            <a:r>
              <a:rPr lang="en-US" sz="3200">
                <a:solidFill>
                  <a:srgbClr val="D2533C"/>
                </a:solidFill>
                <a:latin typeface="UT Sans" panose="00000500000000000000" pitchFamily="50" charset="0"/>
              </a:rPr>
              <a:t>e joase</a:t>
            </a:r>
            <a:endParaRPr lang="en-US">
              <a:latin typeface="UT Sans" panose="00000500000000000000" pitchFamily="50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o-RO" b="1">
                <a:solidFill>
                  <a:srgbClr val="0070C0"/>
                </a:solidFill>
                <a:latin typeface="UT Sans" panose="00000500000000000000" pitchFamily="50" charset="0"/>
              </a:rPr>
              <a:t>Pasul 3. Amplificarea</a:t>
            </a:r>
            <a:r>
              <a:rPr lang="en-US" b="1">
                <a:solidFill>
                  <a:srgbClr val="0070C0"/>
                </a:solidFill>
                <a:latin typeface="UT Sans" panose="00000500000000000000" pitchFamily="50" charset="0"/>
              </a:rPr>
              <a:t> (continuare)</a:t>
            </a:r>
            <a:endParaRPr lang="ro-RO" b="1">
              <a:solidFill>
                <a:srgbClr val="0070C0"/>
              </a:solidFill>
              <a:latin typeface="UT Sans" panose="00000500000000000000" pitchFamily="50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D7C215E-7A61-4810-8681-13D6BFB2ABBE}" type="datetime1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 Cursul nr.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459C81-4CC9-43F7-AD95-92FCE263535B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63284"/>
              </p:ext>
            </p:extLst>
          </p:nvPr>
        </p:nvGraphicFramePr>
        <p:xfrm>
          <a:off x="990600" y="3551237"/>
          <a:ext cx="1179513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62" name="Equation" r:id="rId3" imgW="583920" imgH="482400" progId="Equation.DSMT4">
                  <p:embed/>
                </p:oleObj>
              </mc:Choice>
              <mc:Fallback>
                <p:oleObj name="Equation" r:id="rId3" imgW="583920" imgH="482400" progId="Equation.DSMT4">
                  <p:embed/>
                  <p:pic>
                    <p:nvPicPr>
                      <p:cNvPr id="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551237"/>
                        <a:ext cx="1179513" cy="974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2250169"/>
              </p:ext>
            </p:extLst>
          </p:nvPr>
        </p:nvGraphicFramePr>
        <p:xfrm>
          <a:off x="3586956" y="3746448"/>
          <a:ext cx="2378075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63" name="Equation" r:id="rId5" imgW="1180800" imgH="304560" progId="Equation.DSMT4">
                  <p:embed/>
                </p:oleObj>
              </mc:Choice>
              <mc:Fallback>
                <p:oleObj name="Equation" r:id="rId5" imgW="1180800" imgH="304560" progId="Equation.DSMT4">
                  <p:embed/>
                  <p:pic>
                    <p:nvPicPr>
                      <p:cNvPr id="12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6956" y="3746448"/>
                        <a:ext cx="2378075" cy="612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9045657"/>
              </p:ext>
            </p:extLst>
          </p:nvPr>
        </p:nvGraphicFramePr>
        <p:xfrm>
          <a:off x="7175500" y="3609253"/>
          <a:ext cx="968375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64" name="Equation" r:id="rId7" imgW="482400" imgH="482400" progId="Equation.DSMT4">
                  <p:embed/>
                </p:oleObj>
              </mc:Choice>
              <mc:Fallback>
                <p:oleObj name="Equation" r:id="rId7" imgW="482400" imgH="482400" progId="Equation.DSMT4">
                  <p:embed/>
                  <p:pic>
                    <p:nvPicPr>
                      <p:cNvPr id="1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5500" y="3609253"/>
                        <a:ext cx="968375" cy="968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8309259"/>
              </p:ext>
            </p:extLst>
          </p:nvPr>
        </p:nvGraphicFramePr>
        <p:xfrm>
          <a:off x="3321843" y="4872011"/>
          <a:ext cx="2490788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65" name="Equation" r:id="rId9" imgW="1244520" imgH="545760" progId="Equation.DSMT4">
                  <p:embed/>
                </p:oleObj>
              </mc:Choice>
              <mc:Fallback>
                <p:oleObj name="Equation" r:id="rId9" imgW="1244520" imgH="545760" progId="Equation.DSMT4">
                  <p:embed/>
                  <p:pic>
                    <p:nvPicPr>
                      <p:cNvPr id="14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1843" y="4872011"/>
                        <a:ext cx="2490788" cy="1092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CD4AAE1D-4DEB-4256-869C-3E98DAA4DF4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752600" y="2159687"/>
            <a:ext cx="5629275" cy="1510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6701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o-RO" sz="3200">
                <a:latin typeface="UT Sans" panose="00000500000000000000" pitchFamily="50" charset="0"/>
              </a:rPr>
              <a:t>Răspunsul în frecvență</a:t>
            </a:r>
            <a:endParaRPr lang="en-US" sz="3200">
              <a:latin typeface="UT Sans" panose="00000500000000000000" pitchFamily="50" charset="0"/>
            </a:endParaRPr>
          </a:p>
        </p:txBody>
      </p:sp>
      <p:sp>
        <p:nvSpPr>
          <p:cNvPr id="5939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>
                <a:latin typeface="UT Sans" panose="00000500000000000000" pitchFamily="50" charset="0"/>
              </a:rPr>
              <a:t>Răspunsul în frecvență al unui sistem reprezintă modul în care variază amplitudinea semnalului de ieşire în funcție de frecvența semnalelor aplicate la intrare.</a:t>
            </a:r>
            <a:endParaRPr lang="ro-RO">
              <a:latin typeface="UT Sans" panose="00000500000000000000" pitchFamily="50" charset="0"/>
            </a:endParaRPr>
          </a:p>
          <a:p>
            <a:pPr eaLnBrk="1" hangingPunct="1"/>
            <a:r>
              <a:rPr lang="ro-RO">
                <a:latin typeface="UT Sans" panose="00000500000000000000" pitchFamily="50" charset="0"/>
              </a:rPr>
              <a:t>În cazul TB, pe măsură ce frecvența semnalului prelucrat creşte, amplitudinea curentului de ieşire scade.</a:t>
            </a:r>
          </a:p>
        </p:txBody>
      </p:sp>
      <p:sp>
        <p:nvSpPr>
          <p:cNvPr id="55299" name="Date Placeholder 3"/>
          <p:cNvSpPr>
            <a:spLocks noGrp="1"/>
          </p:cNvSpPr>
          <p:nvPr>
            <p:ph type="dt" sz="half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698CCE14-7596-4C7E-8FB7-056C3D3F8591}" type="datetime1">
              <a:rPr lang="en-US" smtClean="0"/>
              <a:t>11/1/2019</a:t>
            </a:fld>
            <a:endParaRPr lang="en-US"/>
          </a:p>
        </p:txBody>
      </p:sp>
      <p:sp>
        <p:nvSpPr>
          <p:cNvPr id="55300" name="Footer Placeholder 4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DE Cursul nr. 5</a:t>
            </a:r>
          </a:p>
        </p:txBody>
      </p:sp>
      <p:sp>
        <p:nvSpPr>
          <p:cNvPr id="55301" name="Slide Number Placeholder 5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58FE6D90-B820-40F8-84F5-ABDC54089502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3682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o-RO" sz="3200">
                <a:latin typeface="UT Sans" panose="00000500000000000000" pitchFamily="50" charset="0"/>
              </a:rPr>
              <a:t>Răspunsul în frecvență</a:t>
            </a:r>
            <a:endParaRPr lang="en-US" sz="3200">
              <a:latin typeface="UT Sans" panose="00000500000000000000" pitchFamily="50" charset="0"/>
            </a:endParaRPr>
          </a:p>
        </p:txBody>
      </p:sp>
      <p:sp>
        <p:nvSpPr>
          <p:cNvPr id="6041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o-RO">
                <a:latin typeface="UT Sans" panose="00000500000000000000" pitchFamily="50" charset="0"/>
              </a:rPr>
              <a:t>Frecvența la care curentul de semnal mic scade la 0,707 din valoarea de la frecvențe joase, se numeşte </a:t>
            </a:r>
            <a:r>
              <a:rPr lang="ro-RO" b="1">
                <a:solidFill>
                  <a:srgbClr val="0070C0"/>
                </a:solidFill>
                <a:latin typeface="UT Sans" panose="00000500000000000000" pitchFamily="50" charset="0"/>
              </a:rPr>
              <a:t>frecvență limită superioară</a:t>
            </a:r>
            <a:r>
              <a:rPr lang="ro-RO">
                <a:latin typeface="UT Sans" panose="00000500000000000000" pitchFamily="50" charset="0"/>
              </a:rPr>
              <a:t>.</a:t>
            </a:r>
          </a:p>
          <a:p>
            <a:pPr eaLnBrk="1" hangingPunct="1"/>
            <a:r>
              <a:rPr lang="ro-RO">
                <a:latin typeface="UT Sans" panose="00000500000000000000" pitchFamily="50" charset="0"/>
              </a:rPr>
              <a:t>Răspunsul în frecvență al TB se poate determina pe un circuit simplificat care conține un singur element cu comportare dependentă de frecvență şi anume capacitatea </a:t>
            </a:r>
            <a:r>
              <a:rPr lang="en-US">
                <a:latin typeface="UT Sans" panose="00000500000000000000" pitchFamily="50" charset="0"/>
              </a:rPr>
              <a:t>baz</a:t>
            </a:r>
            <a:r>
              <a:rPr lang="ro-RO">
                <a:latin typeface="UT Sans" panose="00000500000000000000" pitchFamily="50" charset="0"/>
              </a:rPr>
              <a:t>ă-emitor, C</a:t>
            </a:r>
            <a:r>
              <a:rPr lang="ro-RO" baseline="-25000">
                <a:latin typeface="UT Sans" panose="00000500000000000000" pitchFamily="50" charset="0"/>
                <a:sym typeface="Symbol" panose="05050102010706020507" pitchFamily="18" charset="2"/>
              </a:rPr>
              <a:t></a:t>
            </a:r>
            <a:r>
              <a:rPr lang="ro-RO">
                <a:latin typeface="UT Sans" panose="00000500000000000000" pitchFamily="50" charset="0"/>
                <a:sym typeface="Symbol" panose="05050102010706020507" pitchFamily="18" charset="2"/>
              </a:rPr>
              <a:t>:</a:t>
            </a:r>
            <a:endParaRPr lang="ro-RO">
              <a:latin typeface="UT Sans" panose="00000500000000000000" pitchFamily="50" charset="0"/>
            </a:endParaRPr>
          </a:p>
        </p:txBody>
      </p:sp>
      <p:sp>
        <p:nvSpPr>
          <p:cNvPr id="56323" name="Date Placeholder 3"/>
          <p:cNvSpPr>
            <a:spLocks noGrp="1"/>
          </p:cNvSpPr>
          <p:nvPr>
            <p:ph type="dt" sz="half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B6998E57-27B5-4BB7-92DE-BA3631CE4EB2}" type="datetime1">
              <a:rPr lang="en-US" smtClean="0"/>
              <a:t>11/1/2019</a:t>
            </a:fld>
            <a:endParaRPr lang="en-US"/>
          </a:p>
        </p:txBody>
      </p:sp>
      <p:sp>
        <p:nvSpPr>
          <p:cNvPr id="56324" name="Footer Placeholder 4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DE Cursul nr. 5</a:t>
            </a:r>
          </a:p>
        </p:txBody>
      </p:sp>
      <p:sp>
        <p:nvSpPr>
          <p:cNvPr id="56325" name="Slide Number Placeholder 5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BF6A827F-7316-4014-A93D-69689FBED3D4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CF4B92F-D3D5-4C50-8899-ACAEEE266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975" y="4391025"/>
            <a:ext cx="4210050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7645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o-RO" sz="3200">
                <a:latin typeface="UT Sans" panose="00000500000000000000" pitchFamily="50" charset="0"/>
              </a:rPr>
              <a:t>Răspunsul în frecvență</a:t>
            </a:r>
            <a:endParaRPr lang="en-US" sz="2800">
              <a:latin typeface="UT Sans" panose="00000500000000000000" pitchFamily="50" charset="0"/>
            </a:endParaRPr>
          </a:p>
        </p:txBody>
      </p:sp>
      <p:sp>
        <p:nvSpPr>
          <p:cNvPr id="13316" name="Content Placeholder 7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>
            <a:normAutofit/>
          </a:bodyPr>
          <a:lstStyle/>
          <a:p>
            <a:r>
              <a:rPr lang="ro-RO">
                <a:latin typeface="UT Sans" panose="00000500000000000000" pitchFamily="50" charset="0"/>
              </a:rPr>
              <a:t>La frecvențe relativ joase, unde se poate neglija influența lui </a:t>
            </a:r>
            <a:r>
              <a:rPr lang="ro-RO">
                <a:latin typeface="UT Sans" panose="00000500000000000000" pitchFamily="50" charset="0"/>
                <a:cs typeface="Arial" charset="0"/>
              </a:rPr>
              <a:t>C</a:t>
            </a:r>
            <a:r>
              <a:rPr lang="ro-RO" baseline="-25000">
                <a:latin typeface="UT Sans" panose="00000500000000000000" pitchFamily="50" charset="0"/>
                <a:sym typeface="Symbol" panose="05050102010706020507" pitchFamily="18" charset="2"/>
              </a:rPr>
              <a:t></a:t>
            </a:r>
            <a:r>
              <a:rPr lang="ro-RO">
                <a:latin typeface="UT Sans" panose="00000500000000000000" pitchFamily="50" charset="0"/>
                <a:cs typeface="Arial" charset="0"/>
              </a:rPr>
              <a:t>,</a:t>
            </a:r>
            <a:r>
              <a:rPr lang="ro-RO">
                <a:latin typeface="UT Sans" panose="00000500000000000000" pitchFamily="50" charset="0"/>
              </a:rPr>
              <a:t> se poate scrie: </a:t>
            </a:r>
          </a:p>
          <a:p>
            <a:pPr eaLnBrk="1" hangingPunct="1"/>
            <a:endParaRPr lang="ro-RO">
              <a:latin typeface="UT Sans" panose="00000500000000000000" pitchFamily="50" charset="0"/>
            </a:endParaRPr>
          </a:p>
          <a:p>
            <a:pPr eaLnBrk="1" hangingPunct="1"/>
            <a:endParaRPr lang="ro-RO">
              <a:latin typeface="UT Sans" panose="00000500000000000000" pitchFamily="50" charset="0"/>
            </a:endParaRPr>
          </a:p>
          <a:p>
            <a:pPr eaLnBrk="1" hangingPunct="1"/>
            <a:r>
              <a:rPr lang="ro-RO">
                <a:latin typeface="UT Sans" panose="00000500000000000000" pitchFamily="50" charset="0"/>
              </a:rPr>
              <a:t>Câștigul în curent la joasă frecvență și în conexiunea EC se exprimă cu ajutorul unuia dintre parametri hibrizi:</a:t>
            </a:r>
          </a:p>
          <a:p>
            <a:pPr eaLnBrk="1" hangingPunct="1"/>
            <a:endParaRPr lang="ro-RO">
              <a:latin typeface="UT Sans" panose="00000500000000000000" pitchFamily="50" charset="0"/>
            </a:endParaRPr>
          </a:p>
          <a:p>
            <a:pPr eaLnBrk="1" hangingPunct="1"/>
            <a:endParaRPr lang="ro-RO">
              <a:latin typeface="UT Sans" panose="00000500000000000000" pitchFamily="50" charset="0"/>
            </a:endParaRPr>
          </a:p>
          <a:p>
            <a:pPr eaLnBrk="1" hangingPunct="1"/>
            <a:r>
              <a:rPr lang="ro-RO">
                <a:latin typeface="UT Sans" panose="00000500000000000000" pitchFamily="50" charset="0"/>
                <a:sym typeface="Symbol" panose="05050102010706020507" pitchFamily="18" charset="2"/>
              </a:rPr>
              <a:t>unde </a:t>
            </a:r>
            <a:r>
              <a:rPr lang="ro-RO" baseline="-25000">
                <a:latin typeface="UT Sans" panose="00000500000000000000" pitchFamily="50" charset="0"/>
                <a:sym typeface="Symbol" panose="05050102010706020507" pitchFamily="18" charset="2"/>
              </a:rPr>
              <a:t>DC</a:t>
            </a:r>
            <a:r>
              <a:rPr lang="ro-RO">
                <a:latin typeface="UT Sans" panose="00000500000000000000" pitchFamily="50" charset="0"/>
                <a:sym typeface="Symbol" panose="05050102010706020507" pitchFamily="18" charset="2"/>
              </a:rPr>
              <a:t> reprezintă factorul  de c.c.</a:t>
            </a:r>
            <a:endParaRPr lang="ro-RO">
              <a:latin typeface="UT Sans" panose="00000500000000000000" pitchFamily="50" charset="0"/>
            </a:endParaRPr>
          </a:p>
        </p:txBody>
      </p:sp>
      <p:sp>
        <p:nvSpPr>
          <p:cNvPr id="9221" name="Date Placeholder 3"/>
          <p:cNvSpPr>
            <a:spLocks noGrp="1"/>
          </p:cNvSpPr>
          <p:nvPr>
            <p:ph type="dt" sz="half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EA04D8B3-53B6-4436-89E3-4416CF67BFDB}" type="datetime1">
              <a:rPr lang="en-US" smtClean="0"/>
              <a:t>11/1/2019</a:t>
            </a:fld>
            <a:endParaRPr lang="en-US"/>
          </a:p>
        </p:txBody>
      </p:sp>
      <p:sp>
        <p:nvSpPr>
          <p:cNvPr id="9222" name="Footer Placeholder 4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DE Cursul nr. 5</a:t>
            </a:r>
          </a:p>
        </p:txBody>
      </p:sp>
      <p:sp>
        <p:nvSpPr>
          <p:cNvPr id="9223" name="Slide Number Placeholder 5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D2922C05-C0A1-4AD9-9D38-275E41D54C19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graphicFrame>
        <p:nvGraphicFramePr>
          <p:cNvPr id="13314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4168727"/>
              </p:ext>
            </p:extLst>
          </p:nvPr>
        </p:nvGraphicFramePr>
        <p:xfrm>
          <a:off x="2755900" y="2565400"/>
          <a:ext cx="36322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06" name="Equation" r:id="rId3" imgW="1815840" imgH="253800" progId="Equation.DSMT4">
                  <p:embed/>
                </p:oleObj>
              </mc:Choice>
              <mc:Fallback>
                <p:oleObj name="Equation" r:id="rId3" imgW="181584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5900" y="2565400"/>
                        <a:ext cx="36322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097595"/>
              </p:ext>
            </p:extLst>
          </p:nvPr>
        </p:nvGraphicFramePr>
        <p:xfrm>
          <a:off x="3263900" y="3987800"/>
          <a:ext cx="26162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07" name="Equation" r:id="rId5" imgW="1307880" imgH="482400" progId="Equation.DSMT4">
                  <p:embed/>
                </p:oleObj>
              </mc:Choice>
              <mc:Fallback>
                <p:oleObj name="Equation" r:id="rId5" imgW="130788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3900" y="3987800"/>
                        <a:ext cx="2616200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FD010C67-E49F-42E2-9663-029E69CE3D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67400" y="5293831"/>
            <a:ext cx="3276600" cy="1564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08914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o-RO" sz="3200">
                <a:latin typeface="UT Sans" panose="00000500000000000000" pitchFamily="50" charset="0"/>
              </a:rPr>
              <a:t>Răspunsul în frecvență</a:t>
            </a:r>
            <a:endParaRPr lang="en-US" sz="2800">
              <a:latin typeface="UT Sans" panose="00000500000000000000" pitchFamily="50" charset="0"/>
            </a:endParaRPr>
          </a:p>
        </p:txBody>
      </p:sp>
      <p:sp>
        <p:nvSpPr>
          <p:cNvPr id="14340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>
                <a:latin typeface="UT Sans" panose="00000500000000000000" pitchFamily="50" charset="0"/>
              </a:rPr>
              <a:t>Dacă se ține seama de capacitatea </a:t>
            </a:r>
            <a:r>
              <a:rPr lang="ro-RO">
                <a:latin typeface="UT Sans" panose="00000500000000000000" pitchFamily="50" charset="0"/>
                <a:cs typeface="Arial" charset="0"/>
              </a:rPr>
              <a:t>C</a:t>
            </a:r>
            <a:r>
              <a:rPr lang="ro-RO" baseline="-25000">
                <a:latin typeface="UT Sans" panose="00000500000000000000" pitchFamily="50" charset="0"/>
                <a:sym typeface="Symbol" panose="05050102010706020507" pitchFamily="18" charset="2"/>
              </a:rPr>
              <a:t></a:t>
            </a:r>
            <a:r>
              <a:rPr lang="ro-RO">
                <a:latin typeface="UT Sans" panose="00000500000000000000" pitchFamily="50" charset="0"/>
              </a:rPr>
              <a:t> se obține</a:t>
            </a:r>
          </a:p>
          <a:p>
            <a:pPr eaLnBrk="1" hangingPunct="1"/>
            <a:endParaRPr lang="ro-RO">
              <a:latin typeface="UT Sans" panose="00000500000000000000" pitchFamily="50" charset="0"/>
            </a:endParaRPr>
          </a:p>
          <a:p>
            <a:pPr eaLnBrk="1" hangingPunct="1"/>
            <a:endParaRPr lang="ro-RO">
              <a:latin typeface="UT Sans" panose="00000500000000000000" pitchFamily="50" charset="0"/>
            </a:endParaRPr>
          </a:p>
          <a:p>
            <a:pPr eaLnBrk="1" hangingPunct="1"/>
            <a:endParaRPr lang="ro-RO">
              <a:latin typeface="UT Sans" panose="00000500000000000000" pitchFamily="50" charset="0"/>
            </a:endParaRPr>
          </a:p>
          <a:p>
            <a:pPr eaLnBrk="1" hangingPunct="1"/>
            <a:endParaRPr lang="ro-RO">
              <a:latin typeface="UT Sans" panose="00000500000000000000" pitchFamily="50" charset="0"/>
            </a:endParaRPr>
          </a:p>
          <a:p>
            <a:pPr eaLnBrk="1" hangingPunct="1"/>
            <a:endParaRPr lang="ro-RO">
              <a:latin typeface="UT Sans" panose="00000500000000000000" pitchFamily="50" charset="0"/>
            </a:endParaRPr>
          </a:p>
          <a:p>
            <a:pPr eaLnBrk="1" hangingPunct="1"/>
            <a:endParaRPr lang="ro-RO">
              <a:latin typeface="UT Sans" panose="00000500000000000000" pitchFamily="50" charset="0"/>
            </a:endParaRPr>
          </a:p>
          <a:p>
            <a:pPr eaLnBrk="1" hangingPunct="1"/>
            <a:r>
              <a:rPr lang="ro-RO">
                <a:latin typeface="UT Sans" panose="00000500000000000000" pitchFamily="50" charset="0"/>
              </a:rPr>
              <a:t>Câștigul de curent la semnal mic devine astfel:</a:t>
            </a:r>
            <a:endParaRPr lang="en-US">
              <a:latin typeface="UT Sans" panose="00000500000000000000" pitchFamily="50" charset="0"/>
            </a:endParaRPr>
          </a:p>
        </p:txBody>
      </p:sp>
      <p:sp>
        <p:nvSpPr>
          <p:cNvPr id="10245" name="Date Placeholder 3"/>
          <p:cNvSpPr>
            <a:spLocks noGrp="1"/>
          </p:cNvSpPr>
          <p:nvPr>
            <p:ph type="dt" sz="half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10D7A3B9-D7FB-4D4F-A078-5C31B7F721F5}" type="datetime1">
              <a:rPr lang="en-US" smtClean="0"/>
              <a:t>11/1/2019</a:t>
            </a:fld>
            <a:endParaRPr lang="en-US"/>
          </a:p>
        </p:txBody>
      </p:sp>
      <p:sp>
        <p:nvSpPr>
          <p:cNvPr id="10246" name="Footer Placeholder 4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DE Cursul nr. 5</a:t>
            </a:r>
          </a:p>
        </p:txBody>
      </p:sp>
      <p:sp>
        <p:nvSpPr>
          <p:cNvPr id="10247" name="Slide Number Placeholder 5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2EDA8609-779F-472D-8CC1-4A39E3F3F1CE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graphicFrame>
        <p:nvGraphicFramePr>
          <p:cNvPr id="1433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8061413"/>
              </p:ext>
            </p:extLst>
          </p:nvPr>
        </p:nvGraphicFramePr>
        <p:xfrm>
          <a:off x="876300" y="3403600"/>
          <a:ext cx="54864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84" name="Equation" r:id="rId3" imgW="2743200" imgH="507960" progId="Equation.DSMT4">
                  <p:embed/>
                </p:oleObj>
              </mc:Choice>
              <mc:Fallback>
                <p:oleObj name="Equation" r:id="rId3" imgW="274320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300" y="3403600"/>
                        <a:ext cx="5486400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3003045"/>
              </p:ext>
            </p:extLst>
          </p:nvPr>
        </p:nvGraphicFramePr>
        <p:xfrm>
          <a:off x="849313" y="5384800"/>
          <a:ext cx="24384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85" name="Equation" r:id="rId5" imgW="1218960" imgH="482400" progId="Equation.DSMT4">
                  <p:embed/>
                </p:oleObj>
              </mc:Choice>
              <mc:Fallback>
                <p:oleObj name="Equation" r:id="rId5" imgW="121896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9313" y="5384800"/>
                        <a:ext cx="2438400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9757186"/>
              </p:ext>
            </p:extLst>
          </p:nvPr>
        </p:nvGraphicFramePr>
        <p:xfrm>
          <a:off x="815975" y="2151063"/>
          <a:ext cx="2589213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86" name="Equation" r:id="rId7" imgW="1295280" imgH="507960" progId="Equation.DSMT4">
                  <p:embed/>
                </p:oleObj>
              </mc:Choice>
              <mc:Fallback>
                <p:oleObj name="Equation" r:id="rId7" imgW="129528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15975" y="2151063"/>
                        <a:ext cx="2589213" cy="1016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8B17C083-761C-43D4-8189-B3CD067E3C4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67400" y="5293831"/>
            <a:ext cx="3276600" cy="1564169"/>
          </a:xfrm>
          <a:prstGeom prst="rect">
            <a:avLst/>
          </a:prstGeom>
        </p:spPr>
      </p:pic>
      <p:graphicFrame>
        <p:nvGraphicFramePr>
          <p:cNvPr id="13" name="Object 26">
            <a:extLst>
              <a:ext uri="{FF2B5EF4-FFF2-40B4-BE49-F238E27FC236}">
                <a16:creationId xmlns:a16="http://schemas.microsoft.com/office/drawing/2014/main" id="{398AC52B-2D5D-49CD-ADE6-AF38FEF7FB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3139136"/>
              </p:ext>
            </p:extLst>
          </p:nvPr>
        </p:nvGraphicFramePr>
        <p:xfrm>
          <a:off x="6953580" y="571800"/>
          <a:ext cx="1961820" cy="72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87" name="Equation" r:id="rId10" imgW="1307880" imgH="482400" progId="Equation.DSMT4">
                  <p:embed/>
                </p:oleObj>
              </mc:Choice>
              <mc:Fallback>
                <p:oleObj name="Equation" r:id="rId10" imgW="1307880" imgH="482400" progId="Equation.DSMT4">
                  <p:embed/>
                  <p:pic>
                    <p:nvPicPr>
                      <p:cNvPr id="13315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3580" y="571800"/>
                        <a:ext cx="1961820" cy="72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082424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o-RO" sz="3200">
                <a:latin typeface="UT Sans" panose="00000500000000000000" pitchFamily="50" charset="0"/>
              </a:rPr>
              <a:t>Răspunsul în frecvență</a:t>
            </a:r>
            <a:endParaRPr lang="en-US" sz="1800">
              <a:latin typeface="UT Sans" panose="00000500000000000000" pitchFamily="50" charset="0"/>
            </a:endParaRPr>
          </a:p>
        </p:txBody>
      </p:sp>
      <p:sp>
        <p:nvSpPr>
          <p:cNvPr id="14341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365760" indent="-256032" eaLnBrk="1" fontAlgn="auto" hangingPunct="1">
              <a:spcAft>
                <a:spcPts val="0"/>
              </a:spcAft>
              <a:defRPr/>
            </a:pPr>
            <a:r>
              <a:rPr lang="ro-RO">
                <a:latin typeface="UT Sans" panose="00000500000000000000" pitchFamily="50" charset="0"/>
              </a:rPr>
              <a:t>Din egalitatea </a:t>
            </a:r>
            <a:r>
              <a:rPr lang="en-US">
                <a:latin typeface="UT Sans" panose="00000500000000000000" pitchFamily="50" charset="0"/>
              </a:rPr>
              <a:t>|A</a:t>
            </a:r>
            <a:r>
              <a:rPr lang="en-US" baseline="-25000">
                <a:latin typeface="UT Sans" panose="00000500000000000000" pitchFamily="50" charset="0"/>
              </a:rPr>
              <a:t>i</a:t>
            </a:r>
            <a:r>
              <a:rPr lang="en-US">
                <a:latin typeface="UT Sans" panose="00000500000000000000" pitchFamily="50" charset="0"/>
              </a:rPr>
              <a:t>|=0,707h</a:t>
            </a:r>
            <a:r>
              <a:rPr lang="en-US" baseline="-25000">
                <a:latin typeface="UT Sans" panose="00000500000000000000" pitchFamily="50" charset="0"/>
              </a:rPr>
              <a:t>fe</a:t>
            </a:r>
            <a:r>
              <a:rPr lang="ro-RO" baseline="-25000">
                <a:latin typeface="UT Sans" panose="00000500000000000000" pitchFamily="50" charset="0"/>
              </a:rPr>
              <a:t>0</a:t>
            </a:r>
            <a:endParaRPr lang="ro-RO">
              <a:latin typeface="UT Sans" panose="00000500000000000000" pitchFamily="50" charset="0"/>
            </a:endParaRPr>
          </a:p>
          <a:p>
            <a:pPr marL="365760" indent="-25603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ro-RO">
              <a:latin typeface="UT Sans" panose="00000500000000000000" pitchFamily="50" charset="0"/>
            </a:endParaRPr>
          </a:p>
          <a:p>
            <a:pPr marL="365760" indent="-256032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o-RO">
                <a:latin typeface="UT Sans" panose="00000500000000000000" pitchFamily="50" charset="0"/>
              </a:rPr>
              <a:t>	</a:t>
            </a:r>
          </a:p>
          <a:p>
            <a:pPr marL="365760" indent="-256032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ro-RO">
              <a:latin typeface="UT Sans" panose="00000500000000000000" pitchFamily="50" charset="0"/>
            </a:endParaRPr>
          </a:p>
          <a:p>
            <a:pPr marL="365760" indent="-256032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o-RO">
                <a:latin typeface="UT Sans" panose="00000500000000000000" pitchFamily="50" charset="0"/>
              </a:rPr>
              <a:t>	care exprimă faptul că la frecvența de tăiere amplificarea scade la 0,707 din valoarea maximă, rezultă:</a:t>
            </a:r>
          </a:p>
          <a:p>
            <a:pPr marL="109728" indent="0" eaLnBrk="1" fontAlgn="auto" hangingPunct="1">
              <a:spcAft>
                <a:spcPts val="0"/>
              </a:spcAft>
              <a:buNone/>
              <a:defRPr/>
            </a:pPr>
            <a:endParaRPr lang="ro-RO">
              <a:solidFill>
                <a:srgbClr val="0070C0"/>
              </a:solidFill>
              <a:latin typeface="UT Sans" panose="00000500000000000000" pitchFamily="50" charset="0"/>
            </a:endParaRPr>
          </a:p>
          <a:p>
            <a:pPr marL="365760" indent="-256032" eaLnBrk="1" fontAlgn="auto" hangingPunct="1">
              <a:spcAft>
                <a:spcPts val="0"/>
              </a:spcAft>
              <a:defRPr/>
            </a:pPr>
            <a:endParaRPr lang="ro-RO">
              <a:solidFill>
                <a:srgbClr val="0070C0"/>
              </a:solidFill>
              <a:latin typeface="UT Sans" panose="00000500000000000000" pitchFamily="50" charset="0"/>
            </a:endParaRPr>
          </a:p>
          <a:p>
            <a:pPr marL="365760" indent="-256032" eaLnBrk="1" fontAlgn="auto" hangingPunct="1">
              <a:spcAft>
                <a:spcPts val="0"/>
              </a:spcAft>
              <a:defRPr/>
            </a:pPr>
            <a:endParaRPr lang="en-US">
              <a:solidFill>
                <a:srgbClr val="0070C0"/>
              </a:solidFill>
              <a:latin typeface="UT Sans" panose="00000500000000000000" pitchFamily="50" charset="0"/>
            </a:endParaRPr>
          </a:p>
          <a:p>
            <a:pPr marL="365760" indent="-256032" eaLnBrk="1" fontAlgn="auto" hangingPunct="1">
              <a:spcAft>
                <a:spcPts val="0"/>
              </a:spcAft>
              <a:defRPr/>
            </a:pPr>
            <a:r>
              <a:rPr lang="ro-RO">
                <a:solidFill>
                  <a:srgbClr val="C00000"/>
                </a:solidFill>
                <a:latin typeface="UT Sans" panose="00000500000000000000" pitchFamily="50" charset="0"/>
              </a:rPr>
              <a:t>Dacă, de exemplu, r</a:t>
            </a:r>
            <a:r>
              <a:rPr lang="el-GR" baseline="-25000">
                <a:solidFill>
                  <a:srgbClr val="C00000"/>
                </a:solidFill>
                <a:cs typeface="Arial" charset="0"/>
                <a:sym typeface="Symbol" panose="05050102010706020507" pitchFamily="18" charset="2"/>
              </a:rPr>
              <a:t></a:t>
            </a:r>
            <a:r>
              <a:rPr lang="ro-RO">
                <a:solidFill>
                  <a:srgbClr val="C00000"/>
                </a:solidFill>
                <a:latin typeface="UT Sans" panose="00000500000000000000" pitchFamily="50" charset="0"/>
                <a:cs typeface="Arial" charset="0"/>
              </a:rPr>
              <a:t>=2,6k</a:t>
            </a:r>
            <a:r>
              <a:rPr lang="el-GR">
                <a:solidFill>
                  <a:srgbClr val="C00000"/>
                </a:solidFill>
                <a:cs typeface="Arial" charset="0"/>
              </a:rPr>
              <a:t>Ω</a:t>
            </a:r>
            <a:r>
              <a:rPr lang="ro-RO">
                <a:solidFill>
                  <a:srgbClr val="C00000"/>
                </a:solidFill>
                <a:latin typeface="UT Sans" panose="00000500000000000000" pitchFamily="50" charset="0"/>
                <a:cs typeface="Arial" charset="0"/>
              </a:rPr>
              <a:t> și </a:t>
            </a:r>
            <a:br>
              <a:rPr lang="ro-RO">
                <a:solidFill>
                  <a:srgbClr val="C00000"/>
                </a:solidFill>
                <a:latin typeface="UT Sans" panose="00000500000000000000" pitchFamily="50" charset="0"/>
                <a:cs typeface="Arial" charset="0"/>
              </a:rPr>
            </a:br>
            <a:r>
              <a:rPr lang="ro-RO">
                <a:solidFill>
                  <a:srgbClr val="C00000"/>
                </a:solidFill>
                <a:latin typeface="UT Sans" panose="00000500000000000000" pitchFamily="50" charset="0"/>
                <a:cs typeface="Arial" charset="0"/>
              </a:rPr>
              <a:t>C</a:t>
            </a:r>
            <a:r>
              <a:rPr lang="el-GR" baseline="-25000">
                <a:solidFill>
                  <a:srgbClr val="C00000"/>
                </a:solidFill>
                <a:cs typeface="Arial" charset="0"/>
                <a:sym typeface="Symbol" panose="05050102010706020507" pitchFamily="18" charset="2"/>
              </a:rPr>
              <a:t></a:t>
            </a:r>
            <a:r>
              <a:rPr lang="ro-RO">
                <a:solidFill>
                  <a:srgbClr val="C00000"/>
                </a:solidFill>
                <a:latin typeface="UT Sans" panose="00000500000000000000" pitchFamily="50" charset="0"/>
                <a:cs typeface="Arial" charset="0"/>
              </a:rPr>
              <a:t>=4pF se obține f=15,3MHz</a:t>
            </a:r>
            <a:endParaRPr lang="en-US">
              <a:solidFill>
                <a:srgbClr val="C00000"/>
              </a:solidFill>
              <a:latin typeface="UT Sans" panose="00000500000000000000" pitchFamily="50" charset="0"/>
            </a:endParaRPr>
          </a:p>
        </p:txBody>
      </p:sp>
      <p:sp>
        <p:nvSpPr>
          <p:cNvPr id="11269" name="Date Placeholder 3"/>
          <p:cNvSpPr>
            <a:spLocks noGrp="1"/>
          </p:cNvSpPr>
          <p:nvPr>
            <p:ph type="dt" sz="half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2A82929D-967F-4892-BA4A-E6D972798D9D}" type="datetime1">
              <a:rPr lang="en-US" smtClean="0"/>
              <a:t>11/1/2019</a:t>
            </a:fld>
            <a:endParaRPr lang="en-US"/>
          </a:p>
        </p:txBody>
      </p:sp>
      <p:sp>
        <p:nvSpPr>
          <p:cNvPr id="11270" name="Footer Placeholder 4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DE Cursul nr. 5</a:t>
            </a:r>
          </a:p>
        </p:txBody>
      </p:sp>
      <p:sp>
        <p:nvSpPr>
          <p:cNvPr id="11271" name="Slide Number Placeholder 5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2690B04D-59C5-49DB-8C80-FC1AD1034946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graphicFrame>
        <p:nvGraphicFramePr>
          <p:cNvPr id="1536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0878304"/>
              </p:ext>
            </p:extLst>
          </p:nvPr>
        </p:nvGraphicFramePr>
        <p:xfrm>
          <a:off x="2501900" y="2082800"/>
          <a:ext cx="42672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56" name="Equation" r:id="rId3" imgW="2133360" imgH="609480" progId="Equation.DSMT4">
                  <p:embed/>
                </p:oleObj>
              </mc:Choice>
              <mc:Fallback>
                <p:oleObj name="Equation" r:id="rId3" imgW="2133360" imgH="609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1900" y="2082800"/>
                        <a:ext cx="4267200" cy="1219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3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5033356"/>
              </p:ext>
            </p:extLst>
          </p:nvPr>
        </p:nvGraphicFramePr>
        <p:xfrm>
          <a:off x="3527425" y="4143375"/>
          <a:ext cx="1630363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57" name="Equation" r:id="rId5" imgW="761760" imgH="469800" progId="Equation.DSMT4">
                  <p:embed/>
                </p:oleObj>
              </mc:Choice>
              <mc:Fallback>
                <p:oleObj name="Equation" r:id="rId5" imgW="76176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7425" y="4143375"/>
                        <a:ext cx="1630363" cy="1003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DB8734DA-5577-4715-A869-7793E13A257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67400" y="5293831"/>
            <a:ext cx="3276600" cy="1564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76622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o-RO" sz="3200">
                <a:latin typeface="UT Sans" panose="00000500000000000000" pitchFamily="50" charset="0"/>
              </a:rPr>
              <a:t>Comutația TB</a:t>
            </a:r>
            <a:endParaRPr lang="en-US" sz="4400">
              <a:latin typeface="UT Sans" panose="00000500000000000000" pitchFamily="50" charset="0"/>
            </a:endParaRPr>
          </a:p>
        </p:txBody>
      </p:sp>
      <p:sp>
        <p:nvSpPr>
          <p:cNvPr id="1536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ro-RO">
                <a:latin typeface="UT Sans" panose="00000500000000000000" pitchFamily="50" charset="0"/>
              </a:rPr>
              <a:t>Comutația presupune trecerea TB din blocare în saturație și invers, din saturație în blocare.</a:t>
            </a:r>
          </a:p>
          <a:p>
            <a:pPr eaLnBrk="1" hangingPunct="1"/>
            <a:r>
              <a:rPr lang="ro-RO">
                <a:latin typeface="UT Sans" panose="00000500000000000000" pitchFamily="50" charset="0"/>
              </a:rPr>
              <a:t>Este în strânsă legătură cu comportarea în frecvență a TB.</a:t>
            </a:r>
          </a:p>
          <a:p>
            <a:pPr eaLnBrk="1" hangingPunct="1"/>
            <a:r>
              <a:rPr lang="ro-RO">
                <a:latin typeface="UT Sans" panose="00000500000000000000" pitchFamily="50" charset="0"/>
              </a:rPr>
              <a:t>Comportarea în frecvență se referă la semnal mic, în timp ce comutația presupune nivele mari de semnal.</a:t>
            </a:r>
            <a:endParaRPr lang="en-US">
              <a:latin typeface="UT Sans" panose="00000500000000000000" pitchFamily="50" charset="0"/>
            </a:endParaRPr>
          </a:p>
        </p:txBody>
      </p:sp>
      <p:sp>
        <p:nvSpPr>
          <p:cNvPr id="15363" name="Date Placeholder 3"/>
          <p:cNvSpPr>
            <a:spLocks noGrp="1"/>
          </p:cNvSpPr>
          <p:nvPr>
            <p:ph type="dt" sz="half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6656C251-C5E1-4D08-B06F-4973949865DA}" type="datetime1">
              <a:rPr lang="en-US" smtClean="0"/>
              <a:t>11/1/2019</a:t>
            </a:fld>
            <a:endParaRPr lang="en-US"/>
          </a:p>
        </p:txBody>
      </p:sp>
      <p:sp>
        <p:nvSpPr>
          <p:cNvPr id="15364" name="Footer Placeholder 4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DE Cursul nr. 5</a:t>
            </a:r>
          </a:p>
        </p:txBody>
      </p:sp>
      <p:sp>
        <p:nvSpPr>
          <p:cNvPr id="15365" name="Slide Number Placeholder 5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0827A903-4494-48C1-95AE-3FF6EAA74E50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172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o-RO" sz="3200"/>
              <a:t>Comutația TB</a:t>
            </a:r>
            <a:endParaRPr lang="en-US" sz="2800"/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ro-RO"/>
              <a:t>Se consideră TB de tipul npn la care se aplică la intrare un impuls care se modifică între –</a:t>
            </a:r>
            <a:r>
              <a:rPr lang="en-US"/>
              <a:t>U</a:t>
            </a:r>
            <a:r>
              <a:rPr lang="en-US" baseline="-25000"/>
              <a:t>bloc</a:t>
            </a:r>
            <a:r>
              <a:rPr lang="ro-RO"/>
              <a:t> </a:t>
            </a:r>
            <a:r>
              <a:rPr lang="en-US"/>
              <a:t>(tensiunea de blocare) </a:t>
            </a:r>
            <a:r>
              <a:rPr lang="ro-RO"/>
              <a:t>și </a:t>
            </a:r>
            <a:r>
              <a:rPr lang="en-US"/>
              <a:t>E</a:t>
            </a:r>
            <a:r>
              <a:rPr lang="ro-RO" baseline="-25000"/>
              <a:t>B0</a:t>
            </a:r>
            <a:r>
              <a:rPr lang="en-US"/>
              <a:t> (tensiunea de trecere </a:t>
            </a:r>
            <a:r>
              <a:rPr lang="ro-RO"/>
              <a:t>î</a:t>
            </a:r>
            <a:r>
              <a:rPr lang="en-US"/>
              <a:t>n satura</a:t>
            </a:r>
            <a:r>
              <a:rPr lang="ro-RO"/>
              <a:t>ț</a:t>
            </a:r>
            <a:r>
              <a:rPr lang="en-US"/>
              <a:t>ie)</a:t>
            </a:r>
            <a:endParaRPr lang="ro-RO"/>
          </a:p>
        </p:txBody>
      </p:sp>
      <p:sp>
        <p:nvSpPr>
          <p:cNvPr id="16387" name="Date Placeholder 3"/>
          <p:cNvSpPr>
            <a:spLocks noGrp="1"/>
          </p:cNvSpPr>
          <p:nvPr>
            <p:ph type="dt" sz="half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A7B24BC2-8132-4958-A0D2-A08104F648F4}" type="datetime1">
              <a:rPr lang="en-US" smtClean="0"/>
              <a:t>11/1/2019</a:t>
            </a:fld>
            <a:endParaRPr lang="en-US"/>
          </a:p>
        </p:txBody>
      </p:sp>
      <p:sp>
        <p:nvSpPr>
          <p:cNvPr id="16388" name="Footer Placeholder 4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DE Cursul nr. 5</a:t>
            </a:r>
          </a:p>
        </p:txBody>
      </p:sp>
      <p:sp>
        <p:nvSpPr>
          <p:cNvPr id="16389" name="Slide Number Placeholder 5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D4DC88F7-177D-495A-9C0D-957BB5D667BA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F6D513C-DF7F-4485-A36A-D57301087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3133725"/>
            <a:ext cx="4419600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23501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ro-RO" sz="3600"/>
              <a:t>Comutația TB</a:t>
            </a:r>
            <a:br>
              <a:rPr lang="ro-RO" sz="3200"/>
            </a:br>
            <a:r>
              <a:rPr lang="ro-RO" sz="3100"/>
              <a:t>Comutația blocare - saturație</a:t>
            </a:r>
            <a:endParaRPr lang="en-US" sz="2700"/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o-RO"/>
              <a:t>Pentru ca TB să fie blocat, inițial, tensiunea </a:t>
            </a:r>
            <a:r>
              <a:rPr lang="en-US"/>
              <a:t>E</a:t>
            </a:r>
            <a:r>
              <a:rPr lang="ro-RO" baseline="-25000"/>
              <a:t>B</a:t>
            </a:r>
            <a:r>
              <a:rPr lang="ro-RO"/>
              <a:t> aplicată față de masă este negativă: –</a:t>
            </a:r>
            <a:r>
              <a:rPr lang="en-US"/>
              <a:t>U</a:t>
            </a:r>
            <a:r>
              <a:rPr lang="en-US" baseline="-25000"/>
              <a:t>bloc</a:t>
            </a:r>
            <a:r>
              <a:rPr lang="ro-RO"/>
              <a:t>;</a:t>
            </a:r>
          </a:p>
          <a:p>
            <a:r>
              <a:rPr lang="ro-RO"/>
              <a:t>La t=0, </a:t>
            </a:r>
            <a:r>
              <a:rPr lang="en-US"/>
              <a:t>E</a:t>
            </a:r>
            <a:r>
              <a:rPr lang="ro-RO" baseline="-25000"/>
              <a:t>B</a:t>
            </a:r>
            <a:r>
              <a:rPr lang="ro-RO"/>
              <a:t> comută la valoarea </a:t>
            </a:r>
            <a:r>
              <a:rPr lang="en-US"/>
              <a:t>E</a:t>
            </a:r>
            <a:r>
              <a:rPr lang="ro-RO" baseline="-25000"/>
              <a:t>B0</a:t>
            </a:r>
            <a:r>
              <a:rPr lang="ro-RO"/>
              <a:t>. Se presupune că </a:t>
            </a:r>
            <a:r>
              <a:rPr lang="en-US"/>
              <a:t>E</a:t>
            </a:r>
            <a:r>
              <a:rPr lang="ro-RO" baseline="-25000"/>
              <a:t>B0</a:t>
            </a:r>
            <a:r>
              <a:rPr lang="ro-RO"/>
              <a:t> este o valoare pozitivă suficient de mare astfel încât TB trece în saturație;</a:t>
            </a:r>
          </a:p>
          <a:p>
            <a:pPr eaLnBrk="1" hangingPunct="1"/>
            <a:r>
              <a:rPr lang="ro-RO"/>
              <a:t>În saturație, ambele joncțiuni ale TB sunt polarizate direct.</a:t>
            </a:r>
          </a:p>
        </p:txBody>
      </p:sp>
      <p:sp>
        <p:nvSpPr>
          <p:cNvPr id="17411" name="Date Placeholder 3"/>
          <p:cNvSpPr>
            <a:spLocks noGrp="1"/>
          </p:cNvSpPr>
          <p:nvPr>
            <p:ph type="dt" sz="half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7B8F6121-20FB-452A-9632-B95C40A06AEF}" type="datetime1">
              <a:rPr lang="en-US" smtClean="0"/>
              <a:t>11/1/2019</a:t>
            </a:fld>
            <a:endParaRPr lang="en-US"/>
          </a:p>
        </p:txBody>
      </p:sp>
      <p:sp>
        <p:nvSpPr>
          <p:cNvPr id="17412" name="Footer Placeholder 4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DE Cursul nr. 5</a:t>
            </a:r>
          </a:p>
        </p:txBody>
      </p:sp>
      <p:sp>
        <p:nvSpPr>
          <p:cNvPr id="17413" name="Slide Number Placeholder 5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442AB48D-3189-47B8-AC43-673C2594B3C7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12DE4D-0FA7-4CC7-B610-5A6366433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188" y="4267200"/>
            <a:ext cx="3200400" cy="2365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731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>
                <a:latin typeface="UT Sans" panose="00000500000000000000" pitchFamily="50" charset="0"/>
              </a:rPr>
              <a:t>Caracteristici statice</a:t>
            </a:r>
            <a:endParaRPr lang="en-US">
              <a:latin typeface="UT Sans" panose="00000500000000000000" pitchFamily="50" charset="0"/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365760" indent="-256032" eaLnBrk="1" fontAlgn="auto" hangingPunct="1">
              <a:spcAft>
                <a:spcPts val="0"/>
              </a:spcAft>
              <a:defRPr/>
            </a:pPr>
            <a:r>
              <a:rPr lang="ro-RO">
                <a:latin typeface="UT Sans" panose="00000500000000000000" pitchFamily="50" charset="0"/>
              </a:rPr>
              <a:t>În conexiunea EC se definesc următoarele caracteristici statice:</a:t>
            </a:r>
          </a:p>
          <a:p>
            <a:pPr marL="621348" lvl="1" indent="-256032" eaLnBrk="1" fontAlgn="auto" hangingPunct="1">
              <a:spcAft>
                <a:spcPts val="0"/>
              </a:spcAft>
              <a:defRPr/>
            </a:pPr>
            <a:r>
              <a:rPr lang="ro-RO">
                <a:latin typeface="UT Sans" panose="00000500000000000000" pitchFamily="50" charset="0"/>
              </a:rPr>
              <a:t>Caracteristica de intrare i</a:t>
            </a:r>
            <a:r>
              <a:rPr lang="ro-RO" baseline="-25000">
                <a:latin typeface="UT Sans" panose="00000500000000000000" pitchFamily="50" charset="0"/>
              </a:rPr>
              <a:t>B</a:t>
            </a:r>
            <a:r>
              <a:rPr lang="ro-RO">
                <a:latin typeface="UT Sans" panose="00000500000000000000" pitchFamily="50" charset="0"/>
              </a:rPr>
              <a:t>=f(u</a:t>
            </a:r>
            <a:r>
              <a:rPr lang="ro-RO" baseline="-25000">
                <a:latin typeface="UT Sans" panose="00000500000000000000" pitchFamily="50" charset="0"/>
              </a:rPr>
              <a:t>BE</a:t>
            </a:r>
            <a:r>
              <a:rPr lang="ro-RO">
                <a:latin typeface="UT Sans" panose="00000500000000000000" pitchFamily="50" charset="0"/>
              </a:rPr>
              <a:t>), U</a:t>
            </a:r>
            <a:r>
              <a:rPr lang="ro-RO" baseline="-25000">
                <a:latin typeface="UT Sans" panose="00000500000000000000" pitchFamily="50" charset="0"/>
              </a:rPr>
              <a:t>CE</a:t>
            </a:r>
            <a:r>
              <a:rPr lang="ro-RO">
                <a:latin typeface="UT Sans" panose="00000500000000000000" pitchFamily="50" charset="0"/>
              </a:rPr>
              <a:t>=const.</a:t>
            </a:r>
          </a:p>
          <a:p>
            <a:pPr marL="621348" lvl="1" indent="-256032" eaLnBrk="1" fontAlgn="auto" hangingPunct="1">
              <a:spcAft>
                <a:spcPts val="0"/>
              </a:spcAft>
              <a:defRPr/>
            </a:pPr>
            <a:r>
              <a:rPr lang="ro-RO">
                <a:latin typeface="UT Sans" panose="00000500000000000000" pitchFamily="50" charset="0"/>
              </a:rPr>
              <a:t>Caracteristicile de ieşire i</a:t>
            </a:r>
            <a:r>
              <a:rPr lang="ro-RO" baseline="-25000">
                <a:latin typeface="UT Sans" panose="00000500000000000000" pitchFamily="50" charset="0"/>
              </a:rPr>
              <a:t>C</a:t>
            </a:r>
            <a:r>
              <a:rPr lang="ro-RO">
                <a:latin typeface="UT Sans" panose="00000500000000000000" pitchFamily="50" charset="0"/>
              </a:rPr>
              <a:t>=f(u</a:t>
            </a:r>
            <a:r>
              <a:rPr lang="ro-RO" baseline="-25000">
                <a:latin typeface="UT Sans" panose="00000500000000000000" pitchFamily="50" charset="0"/>
              </a:rPr>
              <a:t>CE</a:t>
            </a:r>
            <a:r>
              <a:rPr lang="ro-RO">
                <a:latin typeface="UT Sans" panose="00000500000000000000" pitchFamily="50" charset="0"/>
              </a:rPr>
              <a:t>), I</a:t>
            </a:r>
            <a:r>
              <a:rPr lang="ro-RO" baseline="-25000">
                <a:latin typeface="UT Sans" panose="00000500000000000000" pitchFamily="50" charset="0"/>
              </a:rPr>
              <a:t>B</a:t>
            </a:r>
            <a:r>
              <a:rPr lang="ro-RO">
                <a:latin typeface="UT Sans" panose="00000500000000000000" pitchFamily="50" charset="0"/>
              </a:rPr>
              <a:t>=const.</a:t>
            </a:r>
          </a:p>
          <a:p>
            <a:pPr marL="621348" lvl="1" indent="-256032" eaLnBrk="1" fontAlgn="auto" hangingPunct="1">
              <a:spcAft>
                <a:spcPts val="0"/>
              </a:spcAft>
              <a:defRPr/>
            </a:pPr>
            <a:endParaRPr lang="ro-RO">
              <a:latin typeface="UT Sans" panose="00000500000000000000" pitchFamily="50" charset="0"/>
            </a:endParaRPr>
          </a:p>
          <a:p>
            <a:pPr marL="621348" lvl="1" indent="-256032" eaLnBrk="1" fontAlgn="auto" hangingPunct="1">
              <a:spcAft>
                <a:spcPts val="0"/>
              </a:spcAft>
              <a:defRPr/>
            </a:pPr>
            <a:endParaRPr lang="ro-RO">
              <a:latin typeface="UT Sans" panose="00000500000000000000" pitchFamily="50" charset="0"/>
            </a:endParaRPr>
          </a:p>
          <a:p>
            <a:pPr marL="621348" lvl="1" indent="-256032" eaLnBrk="1" fontAlgn="auto" hangingPunct="1">
              <a:spcAft>
                <a:spcPts val="0"/>
              </a:spcAft>
              <a:defRPr/>
            </a:pPr>
            <a:endParaRPr lang="ro-RO">
              <a:latin typeface="UT Sans" panose="00000500000000000000" pitchFamily="50" charset="0"/>
            </a:endParaRPr>
          </a:p>
          <a:p>
            <a:pPr marL="621348" lvl="1" indent="-256032" eaLnBrk="1" fontAlgn="auto" hangingPunct="1">
              <a:spcAft>
                <a:spcPts val="0"/>
              </a:spcAft>
              <a:defRPr/>
            </a:pPr>
            <a:endParaRPr lang="ro-RO">
              <a:latin typeface="UT Sans" panose="00000500000000000000" pitchFamily="50" charset="0"/>
            </a:endParaRPr>
          </a:p>
          <a:p>
            <a:pPr marL="621348" lvl="1" indent="-256032" eaLnBrk="1" fontAlgn="auto" hangingPunct="1">
              <a:spcAft>
                <a:spcPts val="0"/>
              </a:spcAft>
              <a:defRPr/>
            </a:pPr>
            <a:endParaRPr lang="ro-RO">
              <a:latin typeface="UT Sans" panose="00000500000000000000" pitchFamily="50" charset="0"/>
            </a:endParaRPr>
          </a:p>
          <a:p>
            <a:pPr marL="621348" lvl="1" indent="-256032" eaLnBrk="1" fontAlgn="auto" hangingPunct="1">
              <a:spcAft>
                <a:spcPts val="0"/>
              </a:spcAft>
              <a:defRPr/>
            </a:pPr>
            <a:endParaRPr lang="ro-RO">
              <a:latin typeface="UT Sans" panose="00000500000000000000" pitchFamily="50" charset="0"/>
            </a:endParaRPr>
          </a:p>
          <a:p>
            <a:pPr marL="621348" lvl="1" indent="-256032" eaLnBrk="1" fontAlgn="auto" hangingPunct="1">
              <a:spcAft>
                <a:spcPts val="0"/>
              </a:spcAft>
              <a:defRPr/>
            </a:pPr>
            <a:endParaRPr lang="ro-RO">
              <a:latin typeface="UT Sans" panose="00000500000000000000" pitchFamily="50" charset="0"/>
            </a:endParaRPr>
          </a:p>
          <a:p>
            <a:pPr marL="621348" lvl="1" indent="-256032" eaLnBrk="1" fontAlgn="auto" hangingPunct="1">
              <a:spcAft>
                <a:spcPts val="0"/>
              </a:spcAft>
              <a:defRPr/>
            </a:pPr>
            <a:endParaRPr lang="ro-RO">
              <a:latin typeface="UT Sans" panose="00000500000000000000" pitchFamily="50" charset="0"/>
            </a:endParaRPr>
          </a:p>
          <a:p>
            <a:pPr marL="347028" indent="-256032">
              <a:defRPr/>
            </a:pPr>
            <a:endParaRPr lang="ro-RO">
              <a:latin typeface="UT Sans" panose="00000500000000000000" pitchFamily="50" charset="0"/>
            </a:endParaRPr>
          </a:p>
          <a:p>
            <a:pPr marL="347028" indent="-256032">
              <a:defRPr/>
            </a:pPr>
            <a:r>
              <a:rPr lang="ro-RO">
                <a:latin typeface="UT Sans" panose="00000500000000000000" pitchFamily="50" charset="0"/>
              </a:rPr>
              <a:t>Se numesc statice deoarece se determină în c.c.</a:t>
            </a:r>
          </a:p>
        </p:txBody>
      </p:sp>
      <p:sp>
        <p:nvSpPr>
          <p:cNvPr id="23555" name="Date Placeholder 3"/>
          <p:cNvSpPr>
            <a:spLocks noGrp="1"/>
          </p:cNvSpPr>
          <p:nvPr>
            <p:ph type="dt" sz="half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8FB665A9-7868-4033-A0D5-AE4FB457853B}" type="datetime1">
              <a:rPr lang="en-US" smtClean="0"/>
              <a:t>11/1/2019</a:t>
            </a:fld>
            <a:endParaRPr lang="en-US"/>
          </a:p>
        </p:txBody>
      </p:sp>
      <p:sp>
        <p:nvSpPr>
          <p:cNvPr id="23556" name="Footer Placeholder 4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DE Cursul nr. 5</a:t>
            </a:r>
          </a:p>
        </p:txBody>
      </p:sp>
      <p:sp>
        <p:nvSpPr>
          <p:cNvPr id="23557" name="Slide Number Placeholder 5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0179D9DF-CB2C-4D48-B9EF-C3550F6053B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1257DEE-AA74-451D-8AD3-59F2BB9F7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565" y="2819400"/>
            <a:ext cx="7086869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68142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o-RO" sz="3200">
                <a:latin typeface="UT Sans" panose="00000500000000000000" pitchFamily="50" charset="0"/>
              </a:rPr>
              <a:t>Comutația TB</a:t>
            </a:r>
            <a:br>
              <a:rPr lang="ro-RO" sz="2800">
                <a:latin typeface="UT Sans" panose="00000500000000000000" pitchFamily="50" charset="0"/>
              </a:rPr>
            </a:br>
            <a:r>
              <a:rPr lang="ro-RO" sz="2800">
                <a:latin typeface="UT Sans" panose="00000500000000000000" pitchFamily="50" charset="0"/>
              </a:rPr>
              <a:t>Comutația blocare - saturație</a:t>
            </a:r>
            <a:endParaRPr lang="en-US" sz="2800">
              <a:latin typeface="UT Sans" panose="00000500000000000000" pitchFamily="50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>
                <a:latin typeface="UT Sans" panose="00000500000000000000" pitchFamily="50" charset="0"/>
              </a:rPr>
              <a:t>Exemplu: un circuit realizat</a:t>
            </a:r>
            <a:r>
              <a:rPr lang="en-US">
                <a:latin typeface="UT Sans" panose="00000500000000000000" pitchFamily="50" charset="0"/>
              </a:rPr>
              <a:t> </a:t>
            </a:r>
            <a:r>
              <a:rPr lang="ro-RO">
                <a:latin typeface="UT Sans" panose="00000500000000000000" pitchFamily="50" charset="0"/>
              </a:rPr>
              <a:t>cu TB de tipul 2N2222, polarizat astfel încât TB să fie saturat.</a:t>
            </a:r>
          </a:p>
          <a:p>
            <a:endParaRPr lang="ro-RO">
              <a:latin typeface="UT Sans" panose="00000500000000000000" pitchFamily="50" charset="0"/>
            </a:endParaRPr>
          </a:p>
          <a:p>
            <a:endParaRPr lang="ro-RO">
              <a:latin typeface="UT Sans" panose="00000500000000000000" pitchFamily="50" charset="0"/>
            </a:endParaRPr>
          </a:p>
          <a:p>
            <a:endParaRPr lang="ro-RO">
              <a:latin typeface="UT Sans" panose="00000500000000000000" pitchFamily="50" charset="0"/>
            </a:endParaRPr>
          </a:p>
          <a:p>
            <a:endParaRPr lang="ro-RO">
              <a:latin typeface="UT Sans" panose="00000500000000000000" pitchFamily="50" charset="0"/>
            </a:endParaRPr>
          </a:p>
          <a:p>
            <a:endParaRPr lang="ro-RO">
              <a:latin typeface="UT Sans" panose="00000500000000000000" pitchFamily="50" charset="0"/>
            </a:endParaRPr>
          </a:p>
          <a:p>
            <a:endParaRPr lang="ro-RO">
              <a:latin typeface="UT Sans" panose="00000500000000000000" pitchFamily="50" charset="0"/>
            </a:endParaRPr>
          </a:p>
          <a:p>
            <a:endParaRPr lang="ro-RO">
              <a:latin typeface="UT Sans" panose="00000500000000000000" pitchFamily="50" charset="0"/>
            </a:endParaRPr>
          </a:p>
          <a:p>
            <a:endParaRPr lang="ro-RO">
              <a:latin typeface="UT Sans" panose="00000500000000000000" pitchFamily="50" charset="0"/>
            </a:endParaRPr>
          </a:p>
          <a:p>
            <a:r>
              <a:rPr lang="ro-RO">
                <a:latin typeface="UT Sans" panose="00000500000000000000" pitchFamily="50" charset="0"/>
              </a:rPr>
              <a:t>Rezultă că ambele joncțiuni sunt polarizate direct.</a:t>
            </a:r>
            <a:endParaRPr lang="en-US">
              <a:latin typeface="UT Sans" panose="00000500000000000000" pitchFamily="50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A004971-F54D-4D9C-B2C8-A5A19B259371}" type="datetime1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 Cursul nr.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922E40-AEAA-4DBB-A4BE-1FB21C41A42E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4622060"/>
              </p:ext>
            </p:extLst>
          </p:nvPr>
        </p:nvGraphicFramePr>
        <p:xfrm>
          <a:off x="698500" y="4787900"/>
          <a:ext cx="2413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78" name="Equation" r:id="rId3" imgW="1206360" imgH="253800" progId="Equation.DSMT4">
                  <p:embed/>
                </p:oleObj>
              </mc:Choice>
              <mc:Fallback>
                <p:oleObj name="Equation" r:id="rId3" imgW="12063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500" y="4787900"/>
                        <a:ext cx="24130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062094"/>
              </p:ext>
            </p:extLst>
          </p:nvPr>
        </p:nvGraphicFramePr>
        <p:xfrm>
          <a:off x="685800" y="5384800"/>
          <a:ext cx="6477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79" name="Equation" r:id="rId5" imgW="3238200" imgH="253800" progId="Equation.DSMT4">
                  <p:embed/>
                </p:oleObj>
              </mc:Choice>
              <mc:Fallback>
                <p:oleObj name="Equation" r:id="rId5" imgW="32382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5384800"/>
                        <a:ext cx="64770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2BE0399A-D62D-4CE8-8A7E-B563341FD2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64531" y="2454789"/>
            <a:ext cx="5214938" cy="223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03081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2800">
                <a:latin typeface="UT Sans" panose="00000500000000000000" pitchFamily="50" charset="0"/>
              </a:rPr>
              <a:t>Comutația TB</a:t>
            </a:r>
            <a:br>
              <a:rPr lang="ro-RO" sz="2800">
                <a:latin typeface="UT Sans" panose="00000500000000000000" pitchFamily="50" charset="0"/>
              </a:rPr>
            </a:br>
            <a:r>
              <a:rPr lang="ro-RO" sz="2800">
                <a:latin typeface="UT Sans" panose="00000500000000000000" pitchFamily="50" charset="0"/>
              </a:rPr>
              <a:t>Comutația blocare - saturație</a:t>
            </a:r>
            <a:endParaRPr lang="en-US" sz="2800">
              <a:latin typeface="UT Sans" panose="00000500000000000000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UT Sans" panose="00000500000000000000" pitchFamily="50" charset="0"/>
              </a:rPr>
              <a:t>R</a:t>
            </a:r>
            <a:r>
              <a:rPr lang="ro-RO">
                <a:latin typeface="UT Sans" panose="00000500000000000000" pitchFamily="50" charset="0"/>
              </a:rPr>
              <a:t>ăspunsul în timp al curentului</a:t>
            </a:r>
            <a:r>
              <a:rPr lang="en-US">
                <a:latin typeface="UT Sans" panose="00000500000000000000" pitchFamily="50" charset="0"/>
              </a:rPr>
              <a:t> </a:t>
            </a:r>
            <a:r>
              <a:rPr lang="ro-RO">
                <a:latin typeface="UT Sans" panose="00000500000000000000" pitchFamily="50" charset="0"/>
              </a:rPr>
              <a:t>de colector</a:t>
            </a:r>
            <a:endParaRPr lang="en-US">
              <a:latin typeface="UT Sans" panose="00000500000000000000" pitchFamily="50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579B393-8E79-44D3-B037-6B0F0341FB02}" type="datetime1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 Cursul nr.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483B63-4989-48F4-8271-5950D8DDD753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193CFC-F021-4B51-BD38-8F0429C9E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514600"/>
            <a:ext cx="6248400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04584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o-RO" sz="2800">
                <a:latin typeface="UT Sans" panose="00000500000000000000" pitchFamily="50" charset="0"/>
              </a:rPr>
              <a:t>Comutația TB</a:t>
            </a:r>
            <a:br>
              <a:rPr lang="ro-RO" sz="2800">
                <a:latin typeface="UT Sans" panose="00000500000000000000" pitchFamily="50" charset="0"/>
              </a:rPr>
            </a:br>
            <a:r>
              <a:rPr lang="ro-RO" sz="2800">
                <a:latin typeface="UT Sans" panose="00000500000000000000" pitchFamily="50" charset="0"/>
              </a:rPr>
              <a:t>Comutația blocare - saturație</a:t>
            </a:r>
            <a:endParaRPr lang="en-US" sz="2400" dirty="0">
              <a:latin typeface="UT Sans" panose="00000500000000000000" pitchFamily="50" charset="0"/>
            </a:endParaRP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o-RO">
                <a:latin typeface="UT Sans" panose="00000500000000000000" pitchFamily="50" charset="0"/>
              </a:rPr>
              <a:t>Pentru 0 </a:t>
            </a:r>
            <a:r>
              <a:rPr lang="ro-RO">
                <a:latin typeface="UT Sans" panose="00000500000000000000" pitchFamily="50" charset="0"/>
                <a:sym typeface="Symbol" pitchFamily="18" charset="2"/>
              </a:rPr>
              <a:t> </a:t>
            </a:r>
            <a:r>
              <a:rPr lang="ro-RO">
                <a:latin typeface="UT Sans" panose="00000500000000000000" pitchFamily="50" charset="0"/>
              </a:rPr>
              <a:t>t </a:t>
            </a:r>
            <a:r>
              <a:rPr lang="ro-RO">
                <a:latin typeface="UT Sans" panose="00000500000000000000" pitchFamily="50" charset="0"/>
                <a:sym typeface="Symbol" pitchFamily="18" charset="2"/>
              </a:rPr>
              <a:t> </a:t>
            </a:r>
            <a:r>
              <a:rPr lang="ro-RO">
                <a:latin typeface="UT Sans" panose="00000500000000000000" pitchFamily="50" charset="0"/>
              </a:rPr>
              <a:t>t</a:t>
            </a:r>
            <a:r>
              <a:rPr lang="ro-RO" baseline="-25000">
                <a:latin typeface="UT Sans" panose="00000500000000000000" pitchFamily="50" charset="0"/>
              </a:rPr>
              <a:t>1</a:t>
            </a:r>
            <a:r>
              <a:rPr lang="ro-RO">
                <a:latin typeface="UT Sans" panose="00000500000000000000" pitchFamily="50" charset="0"/>
              </a:rPr>
              <a:t>, sarcinile </a:t>
            </a:r>
            <a:br>
              <a:rPr lang="en-US">
                <a:latin typeface="UT Sans" panose="00000500000000000000" pitchFamily="50" charset="0"/>
              </a:rPr>
            </a:br>
            <a:r>
              <a:rPr lang="ro-RO">
                <a:latin typeface="UT Sans" panose="00000500000000000000" pitchFamily="50" charset="0"/>
              </a:rPr>
              <a:t>injectate în bază determină joncțiunea B-E să treacă din polarizare inversă în polarizare directă iar curentul de colector începe să crească și ajunge la 10% din valoarea sa finală;</a:t>
            </a:r>
          </a:p>
          <a:p>
            <a:pPr fontAlgn="auto">
              <a:spcAft>
                <a:spcPts val="0"/>
              </a:spcAft>
              <a:defRPr/>
            </a:pPr>
            <a:r>
              <a:rPr lang="ro-RO">
                <a:latin typeface="UT Sans" panose="00000500000000000000" pitchFamily="50" charset="0"/>
              </a:rPr>
              <a:t>Intervalul de timp 0-t</a:t>
            </a:r>
            <a:r>
              <a:rPr lang="ro-RO" baseline="-25000">
                <a:latin typeface="UT Sans" panose="00000500000000000000" pitchFamily="50" charset="0"/>
              </a:rPr>
              <a:t>1</a:t>
            </a:r>
            <a:r>
              <a:rPr lang="ro-RO">
                <a:latin typeface="UT Sans" panose="00000500000000000000" pitchFamily="50" charset="0"/>
              </a:rPr>
              <a:t> se notează cu </a:t>
            </a:r>
            <a:r>
              <a:rPr lang="ro-RO" b="1">
                <a:solidFill>
                  <a:srgbClr val="0070C0"/>
                </a:solidFill>
                <a:latin typeface="UT Sans" panose="00000500000000000000" pitchFamily="50" charset="0"/>
              </a:rPr>
              <a:t>t</a:t>
            </a:r>
            <a:r>
              <a:rPr lang="ro-RO" b="1" baseline="-25000">
                <a:solidFill>
                  <a:srgbClr val="0070C0"/>
                </a:solidFill>
                <a:latin typeface="UT Sans" panose="00000500000000000000" pitchFamily="50" charset="0"/>
              </a:rPr>
              <a:t>d</a:t>
            </a:r>
            <a:r>
              <a:rPr lang="ro-RO">
                <a:latin typeface="UT Sans" panose="00000500000000000000" pitchFamily="50" charset="0"/>
              </a:rPr>
              <a:t> și se numește timp de întârziere (delay time).</a:t>
            </a:r>
          </a:p>
          <a:p>
            <a:pPr fontAlgn="auto">
              <a:spcAft>
                <a:spcPts val="0"/>
              </a:spcAft>
              <a:defRPr/>
            </a:pPr>
            <a:r>
              <a:rPr lang="ro-RO">
                <a:latin typeface="UT Sans" panose="00000500000000000000" pitchFamily="50" charset="0"/>
              </a:rPr>
              <a:t>Pentru t</a:t>
            </a:r>
            <a:r>
              <a:rPr lang="ro-RO" baseline="-25000">
                <a:latin typeface="UT Sans" panose="00000500000000000000" pitchFamily="50" charset="0"/>
              </a:rPr>
              <a:t>1</a:t>
            </a:r>
            <a:r>
              <a:rPr lang="ro-RO">
                <a:latin typeface="UT Sans" panose="00000500000000000000" pitchFamily="50" charset="0"/>
              </a:rPr>
              <a:t> </a:t>
            </a:r>
            <a:r>
              <a:rPr lang="ro-RO">
                <a:latin typeface="UT Sans" panose="00000500000000000000" pitchFamily="50" charset="0"/>
                <a:sym typeface="Symbol" pitchFamily="18" charset="2"/>
              </a:rPr>
              <a:t> </a:t>
            </a:r>
            <a:r>
              <a:rPr lang="ro-RO">
                <a:latin typeface="UT Sans" panose="00000500000000000000" pitchFamily="50" charset="0"/>
              </a:rPr>
              <a:t>t </a:t>
            </a:r>
            <a:r>
              <a:rPr lang="ro-RO">
                <a:latin typeface="UT Sans" panose="00000500000000000000" pitchFamily="50" charset="0"/>
                <a:sym typeface="Symbol" pitchFamily="18" charset="2"/>
              </a:rPr>
              <a:t> </a:t>
            </a:r>
            <a:r>
              <a:rPr lang="ro-RO">
                <a:latin typeface="UT Sans" panose="00000500000000000000" pitchFamily="50" charset="0"/>
              </a:rPr>
              <a:t>t</a:t>
            </a:r>
            <a:r>
              <a:rPr lang="ro-RO" baseline="-25000">
                <a:latin typeface="UT Sans" panose="00000500000000000000" pitchFamily="50" charset="0"/>
              </a:rPr>
              <a:t>2</a:t>
            </a:r>
            <a:r>
              <a:rPr lang="ro-RO">
                <a:latin typeface="UT Sans" panose="00000500000000000000" pitchFamily="50" charset="0"/>
              </a:rPr>
              <a:t>, sarcinile injectate în bază determină creșterea tensiunii B-E de la valoarea</a:t>
            </a:r>
            <a:r>
              <a:rPr lang="en-US">
                <a:latin typeface="UT Sans" panose="00000500000000000000" pitchFamily="50" charset="0"/>
              </a:rPr>
              <a:t> </a:t>
            </a:r>
            <a:r>
              <a:rPr lang="ro-RO">
                <a:latin typeface="UT Sans" panose="00000500000000000000" pitchFamily="50" charset="0"/>
              </a:rPr>
              <a:t>apropiată de blocare până la o valoare apropiată de saturație;</a:t>
            </a:r>
          </a:p>
        </p:txBody>
      </p:sp>
      <p:sp>
        <p:nvSpPr>
          <p:cNvPr id="19459" name="Date Placeholder 3"/>
          <p:cNvSpPr>
            <a:spLocks noGrp="1"/>
          </p:cNvSpPr>
          <p:nvPr>
            <p:ph type="dt" sz="half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234BBBC4-30AE-46EB-B44C-C67BE292B54E}" type="datetime1">
              <a:rPr lang="en-US" smtClean="0"/>
              <a:t>11/1/2019</a:t>
            </a:fld>
            <a:endParaRPr lang="en-US"/>
          </a:p>
        </p:txBody>
      </p:sp>
      <p:sp>
        <p:nvSpPr>
          <p:cNvPr id="19460" name="Footer Placeholder 4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DE Cursul nr. 5</a:t>
            </a:r>
          </a:p>
        </p:txBody>
      </p:sp>
      <p:sp>
        <p:nvSpPr>
          <p:cNvPr id="19461" name="Slide Number Placeholder 5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D8148A34-1707-496D-96FD-B084FE94D7D5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  <p:pic>
        <p:nvPicPr>
          <p:cNvPr id="19463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87352" y="421957"/>
            <a:ext cx="3656648" cy="1330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7554071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o-RO" sz="2800">
                <a:latin typeface="UT Sans" panose="00000500000000000000" pitchFamily="50" charset="0"/>
              </a:rPr>
              <a:t>Comutația TB</a:t>
            </a:r>
            <a:br>
              <a:rPr lang="ro-RO" sz="2800">
                <a:latin typeface="UT Sans" panose="00000500000000000000" pitchFamily="50" charset="0"/>
              </a:rPr>
            </a:br>
            <a:r>
              <a:rPr lang="ro-RO" sz="2800">
                <a:latin typeface="UT Sans" panose="00000500000000000000" pitchFamily="50" charset="0"/>
              </a:rPr>
              <a:t>Comutația blocare - saturație</a:t>
            </a:r>
            <a:endParaRPr lang="en-US" sz="2800" dirty="0">
              <a:latin typeface="UT Sans" panose="00000500000000000000" pitchFamily="50" charset="0"/>
            </a:endParaRP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ro-RO" sz="2800">
                <a:latin typeface="UT Sans" panose="00000500000000000000" pitchFamily="50" charset="0"/>
              </a:rPr>
              <a:t>	</a:t>
            </a:r>
            <a:r>
              <a:rPr lang="ro-RO">
                <a:latin typeface="UT Sans" panose="00000500000000000000" pitchFamily="50" charset="0"/>
              </a:rPr>
              <a:t>În intervalul t</a:t>
            </a:r>
            <a:r>
              <a:rPr lang="ro-RO" baseline="-25000">
                <a:latin typeface="UT Sans" panose="00000500000000000000" pitchFamily="50" charset="0"/>
              </a:rPr>
              <a:t>1</a:t>
            </a:r>
            <a:r>
              <a:rPr lang="ro-RO">
                <a:latin typeface="UT Sans" panose="00000500000000000000" pitchFamily="50" charset="0"/>
              </a:rPr>
              <a:t>-t</a:t>
            </a:r>
            <a:r>
              <a:rPr lang="ro-RO" baseline="-25000">
                <a:latin typeface="UT Sans" panose="00000500000000000000" pitchFamily="50" charset="0"/>
              </a:rPr>
              <a:t>2</a:t>
            </a:r>
            <a:r>
              <a:rPr lang="ro-RO">
                <a:latin typeface="UT Sans" panose="00000500000000000000" pitchFamily="50" charset="0"/>
              </a:rPr>
              <a:t> curentul de </a:t>
            </a:r>
            <a:br>
              <a:rPr lang="ro-RO">
                <a:latin typeface="UT Sans" panose="00000500000000000000" pitchFamily="50" charset="0"/>
              </a:rPr>
            </a:br>
            <a:r>
              <a:rPr lang="ro-RO">
                <a:latin typeface="UT Sans" panose="00000500000000000000" pitchFamily="50" charset="0"/>
              </a:rPr>
              <a:t>colector </a:t>
            </a:r>
            <a:r>
              <a:rPr lang="ro-RO" dirty="0">
                <a:latin typeface="UT Sans" panose="00000500000000000000" pitchFamily="50" charset="0"/>
              </a:rPr>
              <a:t>crește de la 10% la 90% din valoarea sa finală;</a:t>
            </a:r>
          </a:p>
          <a:p>
            <a:pPr eaLnBrk="1" hangingPunct="1"/>
            <a:r>
              <a:rPr lang="ro-RO" dirty="0">
                <a:latin typeface="UT Sans" panose="00000500000000000000" pitchFamily="50" charset="0"/>
              </a:rPr>
              <a:t>Intervalul de timp, în care curentul se modifică între 10% și 90% din valoarea sa finală, se notează cu </a:t>
            </a:r>
            <a:r>
              <a:rPr lang="ro-RO" b="1" dirty="0">
                <a:solidFill>
                  <a:srgbClr val="0070C0"/>
                </a:solidFill>
                <a:latin typeface="UT Sans" panose="00000500000000000000" pitchFamily="50" charset="0"/>
              </a:rPr>
              <a:t>t</a:t>
            </a:r>
            <a:r>
              <a:rPr lang="ro-RO" b="1" baseline="-25000" dirty="0">
                <a:solidFill>
                  <a:srgbClr val="0070C0"/>
                </a:solidFill>
                <a:latin typeface="UT Sans" panose="00000500000000000000" pitchFamily="50" charset="0"/>
              </a:rPr>
              <a:t>r</a:t>
            </a:r>
            <a:r>
              <a:rPr lang="ro-RO" dirty="0">
                <a:latin typeface="UT Sans" panose="00000500000000000000" pitchFamily="50" charset="0"/>
              </a:rPr>
              <a:t> și se numește </a:t>
            </a:r>
            <a:r>
              <a:rPr lang="ro-RO" b="1" dirty="0">
                <a:latin typeface="UT Sans" panose="00000500000000000000" pitchFamily="50" charset="0"/>
              </a:rPr>
              <a:t>timp de creștere</a:t>
            </a:r>
            <a:r>
              <a:rPr lang="ro-RO" dirty="0">
                <a:latin typeface="UT Sans" panose="00000500000000000000" pitchFamily="50" charset="0"/>
              </a:rPr>
              <a:t> (</a:t>
            </a:r>
            <a:r>
              <a:rPr lang="ro-RO" i="1" dirty="0">
                <a:latin typeface="UT Sans" panose="00000500000000000000" pitchFamily="50" charset="0"/>
              </a:rPr>
              <a:t>rise time</a:t>
            </a:r>
            <a:r>
              <a:rPr lang="ro-RO" dirty="0">
                <a:latin typeface="UT Sans" panose="00000500000000000000" pitchFamily="50" charset="0"/>
              </a:rPr>
              <a:t>);</a:t>
            </a:r>
          </a:p>
          <a:p>
            <a:pPr eaLnBrk="1" hangingPunct="1"/>
            <a:r>
              <a:rPr lang="ro-RO" dirty="0">
                <a:latin typeface="UT Sans" panose="00000500000000000000" pitchFamily="50" charset="0"/>
              </a:rPr>
              <a:t>Pentru t </a:t>
            </a:r>
            <a:r>
              <a:rPr lang="ro-RO" dirty="0">
                <a:latin typeface="UT Sans" panose="00000500000000000000" pitchFamily="50" charset="0"/>
                <a:sym typeface="Symbol" pitchFamily="18" charset="2"/>
              </a:rPr>
              <a:t> </a:t>
            </a:r>
            <a:r>
              <a:rPr lang="ro-RO" dirty="0">
                <a:latin typeface="UT Sans" panose="00000500000000000000" pitchFamily="50" charset="0"/>
              </a:rPr>
              <a:t>t</a:t>
            </a:r>
            <a:r>
              <a:rPr lang="ro-RO" baseline="-25000" dirty="0">
                <a:latin typeface="UT Sans" panose="00000500000000000000" pitchFamily="50" charset="0"/>
              </a:rPr>
              <a:t>2</a:t>
            </a:r>
            <a:r>
              <a:rPr lang="ro-RO" dirty="0">
                <a:latin typeface="UT Sans" panose="00000500000000000000" pitchFamily="50" charset="0"/>
              </a:rPr>
              <a:t>, TB intră </a:t>
            </a:r>
            <a:r>
              <a:rPr lang="ro-RO">
                <a:latin typeface="UT Sans" panose="00000500000000000000" pitchFamily="50" charset="0"/>
              </a:rPr>
              <a:t>în saturație</a:t>
            </a:r>
            <a:r>
              <a:rPr lang="ro-RO" dirty="0">
                <a:latin typeface="UT Sans" panose="00000500000000000000" pitchFamily="50" charset="0"/>
              </a:rPr>
              <a:t>.</a:t>
            </a:r>
            <a:endParaRPr lang="en-US" dirty="0">
              <a:latin typeface="UT Sans" panose="00000500000000000000" pitchFamily="50" charset="0"/>
            </a:endParaRPr>
          </a:p>
        </p:txBody>
      </p:sp>
      <p:sp>
        <p:nvSpPr>
          <p:cNvPr id="20483" name="Date Placeholder 3"/>
          <p:cNvSpPr>
            <a:spLocks noGrp="1"/>
          </p:cNvSpPr>
          <p:nvPr>
            <p:ph type="dt" sz="half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CD334348-F5EE-4189-9647-D9DA9365EA4C}" type="datetime1">
              <a:rPr lang="en-US" smtClean="0"/>
              <a:t>11/1/2019</a:t>
            </a:fld>
            <a:endParaRPr lang="en-US"/>
          </a:p>
        </p:txBody>
      </p:sp>
      <p:sp>
        <p:nvSpPr>
          <p:cNvPr id="20484" name="Footer Placeholder 4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DE Cursul nr. 5</a:t>
            </a:r>
          </a:p>
        </p:txBody>
      </p:sp>
      <p:sp>
        <p:nvSpPr>
          <p:cNvPr id="20485" name="Slide Number Placeholder 5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9F24B3E6-8EFE-4F5F-93C4-BBA49D996492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  <p:pic>
        <p:nvPicPr>
          <p:cNvPr id="20487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87352" y="421957"/>
            <a:ext cx="3656648" cy="1330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2755910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ro-RO" sz="3600">
                <a:latin typeface="UT Sans" panose="00000500000000000000" pitchFamily="50" charset="0"/>
              </a:rPr>
              <a:t>Comutația TB</a:t>
            </a:r>
            <a:br>
              <a:rPr lang="ro-RO" sz="2800">
                <a:latin typeface="UT Sans" panose="00000500000000000000" pitchFamily="50" charset="0"/>
              </a:rPr>
            </a:br>
            <a:r>
              <a:rPr lang="ro-RO" sz="3100">
                <a:latin typeface="UT Sans" panose="00000500000000000000" pitchFamily="50" charset="0"/>
              </a:rPr>
              <a:t>Comutația saturație - blocare</a:t>
            </a:r>
            <a:endParaRPr lang="en-US" sz="2700">
              <a:latin typeface="UT Sans" panose="00000500000000000000" pitchFamily="50" charset="0"/>
            </a:endParaRP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UT Sans" panose="00000500000000000000" pitchFamily="50" charset="0"/>
              </a:rPr>
              <a:t>Are loc la momentul t=t</a:t>
            </a:r>
            <a:r>
              <a:rPr lang="en-US" baseline="-25000">
                <a:latin typeface="UT Sans" panose="00000500000000000000" pitchFamily="50" charset="0"/>
              </a:rPr>
              <a:t>3</a:t>
            </a:r>
          </a:p>
          <a:p>
            <a:pPr eaLnBrk="1" hangingPunct="1"/>
            <a:r>
              <a:rPr lang="ro-RO">
                <a:latin typeface="UT Sans" panose="00000500000000000000" pitchFamily="50" charset="0"/>
              </a:rPr>
              <a:t>Impune eliminarea sarcinilor </a:t>
            </a:r>
            <a:br>
              <a:rPr lang="ro-RO">
                <a:latin typeface="UT Sans" panose="00000500000000000000" pitchFamily="50" charset="0"/>
              </a:rPr>
            </a:br>
            <a:r>
              <a:rPr lang="ro-RO">
                <a:latin typeface="UT Sans" panose="00000500000000000000" pitchFamily="50" charset="0"/>
              </a:rPr>
              <a:t>minoritare în exces acumulate</a:t>
            </a:r>
            <a:br>
              <a:rPr lang="ro-RO">
                <a:latin typeface="UT Sans" panose="00000500000000000000" pitchFamily="50" charset="0"/>
              </a:rPr>
            </a:br>
            <a:r>
              <a:rPr lang="ro-RO">
                <a:latin typeface="UT Sans" panose="00000500000000000000" pitchFamily="50" charset="0"/>
              </a:rPr>
              <a:t>în regiunile de emitor, bază și colector.</a:t>
            </a:r>
          </a:p>
          <a:p>
            <a:r>
              <a:rPr lang="ro-RO">
                <a:latin typeface="UT Sans" panose="00000500000000000000" pitchFamily="50" charset="0"/>
              </a:rPr>
              <a:t>La t = t</a:t>
            </a:r>
            <a:r>
              <a:rPr lang="ro-RO" baseline="-25000">
                <a:latin typeface="UT Sans" panose="00000500000000000000" pitchFamily="50" charset="0"/>
              </a:rPr>
              <a:t>3</a:t>
            </a:r>
            <a:r>
              <a:rPr lang="ro-RO">
                <a:latin typeface="UT Sans" panose="00000500000000000000" pitchFamily="50" charset="0"/>
              </a:rPr>
              <a:t>, tensiunea din bază comută de la </a:t>
            </a:r>
            <a:r>
              <a:rPr lang="en-US">
                <a:latin typeface="UT Sans" panose="00000500000000000000" pitchFamily="50" charset="0"/>
              </a:rPr>
              <a:t>U</a:t>
            </a:r>
            <a:r>
              <a:rPr lang="ro-RO" baseline="-25000">
                <a:latin typeface="UT Sans" panose="00000500000000000000" pitchFamily="50" charset="0"/>
              </a:rPr>
              <a:t>B0</a:t>
            </a:r>
            <a:r>
              <a:rPr lang="ro-RO">
                <a:latin typeface="UT Sans" panose="00000500000000000000" pitchFamily="50" charset="0"/>
              </a:rPr>
              <a:t> la –</a:t>
            </a:r>
            <a:r>
              <a:rPr lang="en-US">
                <a:latin typeface="UT Sans" panose="00000500000000000000" pitchFamily="50" charset="0"/>
              </a:rPr>
              <a:t>U</a:t>
            </a:r>
            <a:r>
              <a:rPr lang="en-US" baseline="-25000">
                <a:latin typeface="UT Sans" panose="00000500000000000000" pitchFamily="50" charset="0"/>
              </a:rPr>
              <a:t>bloc</a:t>
            </a:r>
            <a:r>
              <a:rPr lang="ro-RO">
                <a:latin typeface="UT Sans" panose="00000500000000000000" pitchFamily="50" charset="0"/>
              </a:rPr>
              <a:t> și </a:t>
            </a:r>
            <a:br>
              <a:rPr lang="ro-RO">
                <a:latin typeface="UT Sans" panose="00000500000000000000" pitchFamily="50" charset="0"/>
              </a:rPr>
            </a:br>
            <a:r>
              <a:rPr lang="ro-RO">
                <a:latin typeface="UT Sans" panose="00000500000000000000" pitchFamily="50" charset="0"/>
              </a:rPr>
              <a:t>sensul curentului de bază se inversează.</a:t>
            </a:r>
          </a:p>
          <a:p>
            <a:r>
              <a:rPr lang="ro-RO">
                <a:latin typeface="UT Sans" panose="00000500000000000000" pitchFamily="50" charset="0"/>
              </a:rPr>
              <a:t>Inițial, în intervalul t</a:t>
            </a:r>
            <a:r>
              <a:rPr lang="ro-RO" baseline="-25000">
                <a:latin typeface="UT Sans" panose="00000500000000000000" pitchFamily="50" charset="0"/>
              </a:rPr>
              <a:t>3</a:t>
            </a:r>
            <a:r>
              <a:rPr lang="ro-RO">
                <a:latin typeface="UT Sans" panose="00000500000000000000" pitchFamily="50" charset="0"/>
              </a:rPr>
              <a:t>-t</a:t>
            </a:r>
            <a:r>
              <a:rPr lang="ro-RO" baseline="-25000">
                <a:latin typeface="UT Sans" panose="00000500000000000000" pitchFamily="50" charset="0"/>
              </a:rPr>
              <a:t>4</a:t>
            </a:r>
            <a:r>
              <a:rPr lang="ro-RO">
                <a:latin typeface="UT Sans" panose="00000500000000000000" pitchFamily="50" charset="0"/>
              </a:rPr>
              <a:t>, curentul de colector nu se modifică semnificativ datorită sarcinilor acumulate;</a:t>
            </a:r>
            <a:endParaRPr lang="en-US">
              <a:latin typeface="UT Sans" panose="00000500000000000000" pitchFamily="50" charset="0"/>
            </a:endParaRPr>
          </a:p>
        </p:txBody>
      </p:sp>
      <p:sp>
        <p:nvSpPr>
          <p:cNvPr id="21507" name="Date Placeholder 3"/>
          <p:cNvSpPr>
            <a:spLocks noGrp="1"/>
          </p:cNvSpPr>
          <p:nvPr>
            <p:ph type="dt" sz="half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313E858D-5769-4C5A-ABB7-E23BC79E059A}" type="datetime1">
              <a:rPr lang="en-US" smtClean="0"/>
              <a:t>11/1/2019</a:t>
            </a:fld>
            <a:endParaRPr lang="en-US"/>
          </a:p>
        </p:txBody>
      </p:sp>
      <p:sp>
        <p:nvSpPr>
          <p:cNvPr id="21508" name="Footer Placeholder 4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DE Cursul nr. 5</a:t>
            </a:r>
          </a:p>
        </p:txBody>
      </p:sp>
      <p:sp>
        <p:nvSpPr>
          <p:cNvPr id="21509" name="Slide Number Placeholder 5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8993372C-ABE0-4CD1-A1E3-D637FC9FA86C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60FB0F-0DC6-477D-83C4-2C7ECC216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381000"/>
            <a:ext cx="3810000" cy="244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03805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o-RO" sz="3200">
                <a:latin typeface="UT Sans" panose="00000500000000000000" pitchFamily="50" charset="0"/>
              </a:rPr>
              <a:t>Comutația TB</a:t>
            </a:r>
            <a:br>
              <a:rPr lang="ro-RO" sz="2800">
                <a:latin typeface="UT Sans" panose="00000500000000000000" pitchFamily="50" charset="0"/>
              </a:rPr>
            </a:br>
            <a:r>
              <a:rPr lang="ro-RO" sz="2800">
                <a:latin typeface="UT Sans" panose="00000500000000000000" pitchFamily="50" charset="0"/>
              </a:rPr>
              <a:t>Comutația saturație - blocare</a:t>
            </a:r>
            <a:endParaRPr lang="en-US" sz="2800">
              <a:latin typeface="UT Sans" panose="00000500000000000000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>
                <a:latin typeface="UT Sans" panose="00000500000000000000" pitchFamily="50" charset="0"/>
              </a:rPr>
              <a:t>Variația concentrației sarcinilor acumulate în B și C atunci când TB este în saturație și în regim activ direct:</a:t>
            </a:r>
            <a:endParaRPr lang="en-US">
              <a:latin typeface="UT Sans" panose="00000500000000000000" pitchFamily="50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71909D-619E-4266-BDB4-70B213F29FCD}" type="datetime1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 Cursul nr.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483B63-4989-48F4-8271-5950D8DDD753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  <p:pic>
        <p:nvPicPr>
          <p:cNvPr id="7" name="Content Placeholder 7" descr="10.45-c-RO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81000" y="2667000"/>
            <a:ext cx="4775200" cy="2667000"/>
          </a:xfrm>
          <a:prstGeom prst="rect">
            <a:avLst/>
          </a:prstGeom>
        </p:spPr>
      </p:pic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5334000" y="2895600"/>
            <a:ext cx="3352800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Char char="•"/>
            </a:pPr>
            <a:r>
              <a:rPr lang="en-US">
                <a:latin typeface="UT Sans" panose="00000500000000000000" pitchFamily="50" charset="0"/>
              </a:rPr>
              <a:t> </a:t>
            </a:r>
            <a:r>
              <a:rPr lang="ro-RO">
                <a:latin typeface="UT Sans" panose="00000500000000000000" pitchFamily="50" charset="0"/>
              </a:rPr>
              <a:t>Q</a:t>
            </a:r>
            <a:r>
              <a:rPr lang="ro-RO" baseline="-25000">
                <a:latin typeface="UT Sans" panose="00000500000000000000" pitchFamily="50" charset="0"/>
              </a:rPr>
              <a:t>B</a:t>
            </a:r>
            <a:r>
              <a:rPr lang="ro-RO">
                <a:latin typeface="UT Sans" panose="00000500000000000000" pitchFamily="50" charset="0"/>
              </a:rPr>
              <a:t> reprezintă sarcina în exces acumulată în baza TB aflat în regim activ direct;</a:t>
            </a:r>
            <a:endParaRPr lang="en-US">
              <a:latin typeface="UT Sans" panose="00000500000000000000" pitchFamily="50" charset="0"/>
            </a:endParaRPr>
          </a:p>
          <a:p>
            <a:endParaRPr lang="ro-RO">
              <a:latin typeface="UT Sans" panose="00000500000000000000" pitchFamily="50" charset="0"/>
            </a:endParaRPr>
          </a:p>
          <a:p>
            <a:pPr>
              <a:buFont typeface="Arial" charset="0"/>
              <a:buChar char="•"/>
            </a:pPr>
            <a:r>
              <a:rPr lang="en-US">
                <a:latin typeface="UT Sans" panose="00000500000000000000" pitchFamily="50" charset="0"/>
              </a:rPr>
              <a:t> </a:t>
            </a:r>
            <a:r>
              <a:rPr lang="ro-RO">
                <a:latin typeface="UT Sans" panose="00000500000000000000" pitchFamily="50" charset="0"/>
              </a:rPr>
              <a:t>Q</a:t>
            </a:r>
            <a:r>
              <a:rPr lang="ro-RO" baseline="-25000">
                <a:latin typeface="UT Sans" panose="00000500000000000000" pitchFamily="50" charset="0"/>
              </a:rPr>
              <a:t>Bx</a:t>
            </a:r>
            <a:r>
              <a:rPr lang="ro-RO">
                <a:latin typeface="UT Sans" panose="00000500000000000000" pitchFamily="50" charset="0"/>
              </a:rPr>
              <a:t> și Q</a:t>
            </a:r>
            <a:r>
              <a:rPr lang="ro-RO" baseline="-25000">
                <a:latin typeface="UT Sans" panose="00000500000000000000" pitchFamily="50" charset="0"/>
              </a:rPr>
              <a:t>C</a:t>
            </a:r>
            <a:r>
              <a:rPr lang="ro-RO">
                <a:latin typeface="UT Sans" panose="00000500000000000000" pitchFamily="50" charset="0"/>
              </a:rPr>
              <a:t> reprezintă sarcinile suplimentare stocate de tranzistorul aflat la saturație.</a:t>
            </a:r>
          </a:p>
        </p:txBody>
      </p:sp>
    </p:spTree>
    <p:extLst>
      <p:ext uri="{BB962C8B-B14F-4D97-AF65-F5344CB8AC3E}">
        <p14:creationId xmlns:p14="http://schemas.microsoft.com/office/powerpoint/2010/main" val="349708027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ro-RO" sz="3200">
                <a:latin typeface="UT Sans" panose="00000500000000000000" pitchFamily="50" charset="0"/>
              </a:rPr>
              <a:t>Comutația TB</a:t>
            </a:r>
            <a:br>
              <a:rPr lang="ro-RO" sz="2800">
                <a:latin typeface="UT Sans" panose="00000500000000000000" pitchFamily="50" charset="0"/>
              </a:rPr>
            </a:br>
            <a:r>
              <a:rPr lang="ro-RO" sz="2800">
                <a:latin typeface="UT Sans" panose="00000500000000000000" pitchFamily="50" charset="0"/>
              </a:rPr>
              <a:t>Comutația saturație - blocare</a:t>
            </a:r>
            <a:endParaRPr lang="en-US" sz="2400">
              <a:latin typeface="UT Sans" panose="00000500000000000000" pitchFamily="50" charset="0"/>
            </a:endParaRP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ro-RO">
                <a:latin typeface="UT Sans" panose="00000500000000000000" pitchFamily="50" charset="0"/>
              </a:rPr>
              <a:t>Sarcina Q</a:t>
            </a:r>
            <a:r>
              <a:rPr lang="ro-RO" baseline="-25000">
                <a:latin typeface="UT Sans" panose="00000500000000000000" pitchFamily="50" charset="0"/>
              </a:rPr>
              <a:t>Bx</a:t>
            </a:r>
            <a:r>
              <a:rPr lang="ro-RO">
                <a:latin typeface="UT Sans" panose="00000500000000000000" pitchFamily="50" charset="0"/>
              </a:rPr>
              <a:t> din bază trebuie </a:t>
            </a:r>
            <a:br>
              <a:rPr lang="en-US">
                <a:latin typeface="UT Sans" panose="00000500000000000000" pitchFamily="50" charset="0"/>
              </a:rPr>
            </a:br>
            <a:r>
              <a:rPr lang="ro-RO">
                <a:latin typeface="UT Sans" panose="00000500000000000000" pitchFamily="50" charset="0"/>
              </a:rPr>
              <a:t>eliminată pentru a reduce la zero tensiunea de polarizare directă a joncțiunii B-C, înainte ca I</a:t>
            </a:r>
            <a:r>
              <a:rPr lang="ro-RO" baseline="-25000">
                <a:latin typeface="UT Sans" panose="00000500000000000000" pitchFamily="50" charset="0"/>
              </a:rPr>
              <a:t>C</a:t>
            </a:r>
            <a:r>
              <a:rPr lang="ro-RO">
                <a:latin typeface="UT Sans" panose="00000500000000000000" pitchFamily="50" charset="0"/>
              </a:rPr>
              <a:t> să se modifice;</a:t>
            </a:r>
          </a:p>
          <a:p>
            <a:pPr eaLnBrk="1" hangingPunct="1"/>
            <a:r>
              <a:rPr lang="ro-RO">
                <a:latin typeface="UT Sans" panose="00000500000000000000" pitchFamily="50" charset="0"/>
              </a:rPr>
              <a:t>Timpul necesar acestei acțiuni se numește </a:t>
            </a:r>
            <a:r>
              <a:rPr lang="ro-RO" b="1">
                <a:latin typeface="UT Sans" panose="00000500000000000000" pitchFamily="50" charset="0"/>
              </a:rPr>
              <a:t>timp de stocare</a:t>
            </a:r>
            <a:r>
              <a:rPr lang="ro-RO">
                <a:latin typeface="UT Sans" panose="00000500000000000000" pitchFamily="50" charset="0"/>
              </a:rPr>
              <a:t>, </a:t>
            </a:r>
            <a:r>
              <a:rPr lang="ro-RO" b="1">
                <a:solidFill>
                  <a:srgbClr val="0070C0"/>
                </a:solidFill>
                <a:latin typeface="UT Sans" panose="00000500000000000000" pitchFamily="50" charset="0"/>
              </a:rPr>
              <a:t>t</a:t>
            </a:r>
            <a:r>
              <a:rPr lang="ro-RO" b="1" baseline="-25000">
                <a:solidFill>
                  <a:srgbClr val="0070C0"/>
                </a:solidFill>
                <a:latin typeface="UT Sans" panose="00000500000000000000" pitchFamily="50" charset="0"/>
              </a:rPr>
              <a:t>s</a:t>
            </a:r>
            <a:r>
              <a:rPr lang="ro-RO">
                <a:latin typeface="UT Sans" panose="00000500000000000000" pitchFamily="50" charset="0"/>
              </a:rPr>
              <a:t> (</a:t>
            </a:r>
            <a:r>
              <a:rPr lang="ro-RO" i="1">
                <a:latin typeface="UT Sans" panose="00000500000000000000" pitchFamily="50" charset="0"/>
              </a:rPr>
              <a:t>storage time</a:t>
            </a:r>
            <a:r>
              <a:rPr lang="ro-RO">
                <a:latin typeface="UT Sans" panose="00000500000000000000" pitchFamily="50" charset="0"/>
              </a:rPr>
              <a:t>) și reprezintă intervalul de timp dintre momentul când </a:t>
            </a:r>
            <a:r>
              <a:rPr lang="en-US">
                <a:latin typeface="UT Sans" panose="00000500000000000000" pitchFamily="50" charset="0"/>
              </a:rPr>
              <a:t>E</a:t>
            </a:r>
            <a:r>
              <a:rPr lang="ro-RO" baseline="-25000">
                <a:latin typeface="UT Sans" panose="00000500000000000000" pitchFamily="50" charset="0"/>
              </a:rPr>
              <a:t>B</a:t>
            </a:r>
            <a:r>
              <a:rPr lang="ro-RO">
                <a:latin typeface="UT Sans" panose="00000500000000000000" pitchFamily="50" charset="0"/>
              </a:rPr>
              <a:t> devine egal cu –</a:t>
            </a:r>
            <a:r>
              <a:rPr lang="en-US">
                <a:latin typeface="UT Sans" panose="00000500000000000000" pitchFamily="50" charset="0"/>
              </a:rPr>
              <a:t>U</a:t>
            </a:r>
            <a:r>
              <a:rPr lang="en-US" baseline="-25000">
                <a:latin typeface="UT Sans" panose="00000500000000000000" pitchFamily="50" charset="0"/>
              </a:rPr>
              <a:t>bloc</a:t>
            </a:r>
            <a:r>
              <a:rPr lang="ro-RO">
                <a:latin typeface="UT Sans" panose="00000500000000000000" pitchFamily="50" charset="0"/>
              </a:rPr>
              <a:t> </a:t>
            </a:r>
            <a:r>
              <a:rPr lang="en-US">
                <a:latin typeface="UT Sans" panose="00000500000000000000" pitchFamily="50" charset="0"/>
              </a:rPr>
              <a:t>(t</a:t>
            </a:r>
            <a:r>
              <a:rPr lang="en-US" baseline="-25000">
                <a:latin typeface="UT Sans" panose="00000500000000000000" pitchFamily="50" charset="0"/>
              </a:rPr>
              <a:t>3</a:t>
            </a:r>
            <a:r>
              <a:rPr lang="en-US">
                <a:latin typeface="UT Sans" panose="00000500000000000000" pitchFamily="50" charset="0"/>
              </a:rPr>
              <a:t>) </a:t>
            </a:r>
            <a:r>
              <a:rPr lang="ro-RO">
                <a:latin typeface="UT Sans" panose="00000500000000000000" pitchFamily="50" charset="0"/>
              </a:rPr>
              <a:t>și momentul în care I</a:t>
            </a:r>
            <a:r>
              <a:rPr lang="ro-RO" baseline="-25000">
                <a:latin typeface="UT Sans" panose="00000500000000000000" pitchFamily="50" charset="0"/>
              </a:rPr>
              <a:t>C</a:t>
            </a:r>
            <a:r>
              <a:rPr lang="ro-RO">
                <a:latin typeface="UT Sans" panose="00000500000000000000" pitchFamily="50" charset="0"/>
              </a:rPr>
              <a:t> scade la 90% din valoarea sa maximă</a:t>
            </a:r>
            <a:r>
              <a:rPr lang="en-US">
                <a:latin typeface="UT Sans" panose="00000500000000000000" pitchFamily="50" charset="0"/>
              </a:rPr>
              <a:t> (t</a:t>
            </a:r>
            <a:r>
              <a:rPr lang="en-US" baseline="-25000">
                <a:latin typeface="UT Sans" panose="00000500000000000000" pitchFamily="50" charset="0"/>
              </a:rPr>
              <a:t>4</a:t>
            </a:r>
            <a:r>
              <a:rPr lang="en-US">
                <a:latin typeface="UT Sans" panose="00000500000000000000" pitchFamily="50" charset="0"/>
              </a:rPr>
              <a:t>)</a:t>
            </a:r>
            <a:r>
              <a:rPr lang="ro-RO">
                <a:latin typeface="UT Sans" panose="00000500000000000000" pitchFamily="50" charset="0"/>
              </a:rPr>
              <a:t>.</a:t>
            </a:r>
            <a:endParaRPr lang="en-US">
              <a:latin typeface="UT Sans" panose="00000500000000000000" pitchFamily="50" charset="0"/>
            </a:endParaRPr>
          </a:p>
        </p:txBody>
      </p:sp>
      <p:sp>
        <p:nvSpPr>
          <p:cNvPr id="24579" name="Date Placeholder 3"/>
          <p:cNvSpPr>
            <a:spLocks noGrp="1"/>
          </p:cNvSpPr>
          <p:nvPr>
            <p:ph type="dt" sz="half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88336BF3-1465-40B6-9837-43AFB023841A}" type="datetime1">
              <a:rPr lang="en-US" smtClean="0"/>
              <a:t>11/1/2019</a:t>
            </a:fld>
            <a:endParaRPr lang="en-US"/>
          </a:p>
        </p:txBody>
      </p:sp>
      <p:sp>
        <p:nvSpPr>
          <p:cNvPr id="24580" name="Footer Placeholder 4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DE Cursul nr. 5</a:t>
            </a:r>
          </a:p>
        </p:txBody>
      </p:sp>
      <p:sp>
        <p:nvSpPr>
          <p:cNvPr id="24581" name="Slide Number Placeholder 5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DAC09BFC-7DCB-4AEC-BA48-AAB3565588AD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  <p:pic>
        <p:nvPicPr>
          <p:cNvPr id="24583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87352" y="381000"/>
            <a:ext cx="3656648" cy="1330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7788028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ro-RO" sz="3200">
                <a:latin typeface="UT Sans" panose="00000500000000000000" pitchFamily="50" charset="0"/>
              </a:rPr>
              <a:t>Comutația TB</a:t>
            </a:r>
            <a:br>
              <a:rPr lang="ro-RO" sz="2800">
                <a:latin typeface="UT Sans" panose="00000500000000000000" pitchFamily="50" charset="0"/>
              </a:rPr>
            </a:br>
            <a:r>
              <a:rPr lang="ro-RO" sz="2800">
                <a:latin typeface="UT Sans" panose="00000500000000000000" pitchFamily="50" charset="0"/>
              </a:rPr>
              <a:t>Comutația saturație - blocare</a:t>
            </a:r>
            <a:endParaRPr lang="en-US" sz="2400">
              <a:latin typeface="UT Sans" panose="00000500000000000000" pitchFamily="50" charset="0"/>
            </a:endParaRP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ro-RO" b="1">
                <a:solidFill>
                  <a:srgbClr val="0070C0"/>
                </a:solidFill>
                <a:latin typeface="UT Sans" panose="00000500000000000000" pitchFamily="50" charset="0"/>
              </a:rPr>
              <a:t>t</a:t>
            </a:r>
            <a:r>
              <a:rPr lang="ro-RO" b="1" baseline="-25000">
                <a:solidFill>
                  <a:srgbClr val="0070C0"/>
                </a:solidFill>
                <a:latin typeface="UT Sans" panose="00000500000000000000" pitchFamily="50" charset="0"/>
              </a:rPr>
              <a:t>f</a:t>
            </a:r>
            <a:r>
              <a:rPr lang="ro-RO">
                <a:latin typeface="UT Sans" panose="00000500000000000000" pitchFamily="50" charset="0"/>
              </a:rPr>
              <a:t> reprezintă </a:t>
            </a:r>
            <a:r>
              <a:rPr lang="ro-RO" b="1">
                <a:latin typeface="UT Sans" panose="00000500000000000000" pitchFamily="50" charset="0"/>
              </a:rPr>
              <a:t>timpul de cădere</a:t>
            </a:r>
            <a:br>
              <a:rPr lang="ro-RO" b="1">
                <a:latin typeface="UT Sans" panose="00000500000000000000" pitchFamily="50" charset="0"/>
              </a:rPr>
            </a:br>
            <a:r>
              <a:rPr lang="ro-RO">
                <a:latin typeface="UT Sans" panose="00000500000000000000" pitchFamily="50" charset="0"/>
              </a:rPr>
              <a:t>(</a:t>
            </a:r>
            <a:r>
              <a:rPr lang="ro-RO" i="1">
                <a:latin typeface="UT Sans" panose="00000500000000000000" pitchFamily="50" charset="0"/>
              </a:rPr>
              <a:t>fall time</a:t>
            </a:r>
            <a:r>
              <a:rPr lang="ro-RO">
                <a:latin typeface="UT Sans" panose="00000500000000000000" pitchFamily="50" charset="0"/>
              </a:rPr>
              <a:t>).</a:t>
            </a:r>
          </a:p>
          <a:p>
            <a:pPr eaLnBrk="1" hangingPunct="1"/>
            <a:r>
              <a:rPr lang="ro-RO">
                <a:latin typeface="UT Sans" panose="00000500000000000000" pitchFamily="50" charset="0"/>
              </a:rPr>
              <a:t>I</a:t>
            </a:r>
            <a:r>
              <a:rPr lang="ro-RO" baseline="-25000">
                <a:latin typeface="UT Sans" panose="00000500000000000000" pitchFamily="50" charset="0"/>
              </a:rPr>
              <a:t>C</a:t>
            </a:r>
            <a:r>
              <a:rPr lang="ro-RO">
                <a:latin typeface="UT Sans" panose="00000500000000000000" pitchFamily="50" charset="0"/>
              </a:rPr>
              <a:t> se modifică de la 90% la 10% din valoarea sa maximă.</a:t>
            </a:r>
          </a:p>
          <a:p>
            <a:pPr eaLnBrk="1" hangingPunct="1"/>
            <a:r>
              <a:rPr lang="ro-RO">
                <a:latin typeface="UT Sans" panose="00000500000000000000" pitchFamily="50" charset="0"/>
              </a:rPr>
              <a:t>În acest interval joncțiunea B-C este polarizată invers dar continuă să fie eliminate sarcinile acumulate în bază;</a:t>
            </a:r>
          </a:p>
          <a:p>
            <a:pPr eaLnBrk="1" hangingPunct="1"/>
            <a:r>
              <a:rPr lang="ro-RO">
                <a:latin typeface="UT Sans" panose="00000500000000000000" pitchFamily="50" charset="0"/>
              </a:rPr>
              <a:t>Descrește și valoarea tensiunii B-E.</a:t>
            </a:r>
          </a:p>
          <a:p>
            <a:pPr eaLnBrk="1" hangingPunct="1"/>
            <a:r>
              <a:rPr lang="ro-RO">
                <a:latin typeface="UT Sans" panose="00000500000000000000" pitchFamily="50" charset="0"/>
              </a:rPr>
              <a:t>Răspunsul în timp la comutația TB se determină pe </a:t>
            </a:r>
            <a:r>
              <a:rPr lang="ro-RO" u="sng">
                <a:latin typeface="UT Sans" panose="00000500000000000000" pitchFamily="50" charset="0"/>
              </a:rPr>
              <a:t>modelul Ebers-Moll</a:t>
            </a:r>
            <a:r>
              <a:rPr lang="ro-RO">
                <a:latin typeface="UT Sans" panose="00000500000000000000" pitchFamily="50" charset="0"/>
              </a:rPr>
              <a:t>.</a:t>
            </a:r>
          </a:p>
        </p:txBody>
      </p:sp>
      <p:sp>
        <p:nvSpPr>
          <p:cNvPr id="25603" name="Date Placeholder 3"/>
          <p:cNvSpPr>
            <a:spLocks noGrp="1"/>
          </p:cNvSpPr>
          <p:nvPr>
            <p:ph type="dt" sz="half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27C795EE-879E-4529-A03A-F6728960BEC1}" type="datetime1">
              <a:rPr lang="en-US" smtClean="0"/>
              <a:t>11/1/2019</a:t>
            </a:fld>
            <a:endParaRPr lang="en-US"/>
          </a:p>
        </p:txBody>
      </p:sp>
      <p:sp>
        <p:nvSpPr>
          <p:cNvPr id="25604" name="Footer Placeholder 4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DE Cursul nr. 5</a:t>
            </a:r>
          </a:p>
        </p:txBody>
      </p:sp>
      <p:sp>
        <p:nvSpPr>
          <p:cNvPr id="25605" name="Slide Number Placeholder 5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C29C0F12-3AA8-4EC0-81AB-86B920A4F2F0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  <p:pic>
        <p:nvPicPr>
          <p:cNvPr id="25607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87352" y="381000"/>
            <a:ext cx="3656648" cy="1330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6190269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o-RO" sz="3600">
                <a:latin typeface="UT Sans" panose="00000500000000000000" pitchFamily="50" charset="0"/>
              </a:rPr>
              <a:t>Anexa 1</a:t>
            </a:r>
            <a:br>
              <a:rPr lang="ro-RO" sz="3200">
                <a:latin typeface="UT Sans" panose="00000500000000000000" pitchFamily="50" charset="0"/>
              </a:rPr>
            </a:br>
            <a:r>
              <a:rPr lang="ro-RO" sz="3100">
                <a:latin typeface="UT Sans" panose="00000500000000000000" pitchFamily="50" charset="0"/>
              </a:rPr>
              <a:t>Teorema Miller</a:t>
            </a:r>
            <a:endParaRPr lang="en-US" sz="3100">
              <a:latin typeface="UT Sans" panose="00000500000000000000" pitchFamily="50" charset="0"/>
            </a:endParaRPr>
          </a:p>
        </p:txBody>
      </p:sp>
      <p:sp>
        <p:nvSpPr>
          <p:cNvPr id="9221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o-RO">
                <a:latin typeface="UT Sans" panose="00000500000000000000" pitchFamily="50" charset="0"/>
              </a:rPr>
              <a:t>Teorema Miller se aplică în circuitele liniare.</a:t>
            </a:r>
            <a:endParaRPr lang="en-US">
              <a:latin typeface="UT Sans" panose="00000500000000000000" pitchFamily="50" charset="0"/>
            </a:endParaRPr>
          </a:p>
          <a:p>
            <a:pPr eaLnBrk="1" hangingPunct="1"/>
            <a:r>
              <a:rPr lang="ro-RO">
                <a:latin typeface="UT Sans" panose="00000500000000000000" pitchFamily="50" charset="0"/>
              </a:rPr>
              <a:t>Conform teoremei lui Miller, dacă o latură de circuit cu impedanța Z este conectată între două noduri 1 şi 2, în care tensiunile față de masă sunt V</a:t>
            </a:r>
            <a:r>
              <a:rPr lang="ro-RO" baseline="-25000">
                <a:latin typeface="UT Sans" panose="00000500000000000000" pitchFamily="50" charset="0"/>
              </a:rPr>
              <a:t>1</a:t>
            </a:r>
            <a:r>
              <a:rPr lang="ro-RO">
                <a:latin typeface="UT Sans" panose="00000500000000000000" pitchFamily="50" charset="0"/>
              </a:rPr>
              <a:t> şi V</a:t>
            </a:r>
            <a:r>
              <a:rPr lang="ro-RO" baseline="-25000">
                <a:latin typeface="UT Sans" panose="00000500000000000000" pitchFamily="50" charset="0"/>
              </a:rPr>
              <a:t>2</a:t>
            </a:r>
            <a:r>
              <a:rPr lang="ro-RO">
                <a:latin typeface="UT Sans" panose="00000500000000000000" pitchFamily="50" charset="0"/>
              </a:rPr>
              <a:t> şi se cunoaşte raportul V</a:t>
            </a:r>
            <a:r>
              <a:rPr lang="ro-RO" baseline="-25000">
                <a:latin typeface="UT Sans" panose="00000500000000000000" pitchFamily="50" charset="0"/>
              </a:rPr>
              <a:t>1</a:t>
            </a:r>
            <a:r>
              <a:rPr lang="ro-RO">
                <a:latin typeface="UT Sans" panose="00000500000000000000" pitchFamily="50" charset="0"/>
              </a:rPr>
              <a:t>/V</a:t>
            </a:r>
            <a:r>
              <a:rPr lang="ro-RO" baseline="-25000">
                <a:latin typeface="UT Sans" panose="00000500000000000000" pitchFamily="50" charset="0"/>
              </a:rPr>
              <a:t>2</a:t>
            </a:r>
            <a:r>
              <a:rPr lang="ro-RO">
                <a:latin typeface="UT Sans" panose="00000500000000000000" pitchFamily="50" charset="0"/>
              </a:rPr>
              <a:t>=K, atunci această latură se poate înlocui cu două laturi conectate în aceleaşi noduri (nodul 1 şi masă, respectiv nodul 2 şi masă) ale căror impedanțe sunt:</a:t>
            </a:r>
            <a:endParaRPr lang="en-US">
              <a:latin typeface="UT Sans" panose="00000500000000000000" pitchFamily="50" charset="0"/>
            </a:endParaRPr>
          </a:p>
        </p:txBody>
      </p:sp>
      <p:sp>
        <p:nvSpPr>
          <p:cNvPr id="9222" name="Date Placeholder 2"/>
          <p:cNvSpPr>
            <a:spLocks noGrp="1"/>
          </p:cNvSpPr>
          <p:nvPr>
            <p:ph type="dt" sz="half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487DE08-E57A-499E-993C-8205CCCD35AC}" type="datetime1">
              <a:rPr lang="en-US" smtClean="0"/>
              <a:t>11/1/2019</a:t>
            </a:fld>
            <a:endParaRPr lang="en-US"/>
          </a:p>
        </p:txBody>
      </p:sp>
      <p:sp>
        <p:nvSpPr>
          <p:cNvPr id="9223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DE Cursul nr. 5</a:t>
            </a:r>
          </a:p>
        </p:txBody>
      </p:sp>
      <p:sp>
        <p:nvSpPr>
          <p:cNvPr id="9224" name="Slide Number Placeholder 4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CE76F27-81D1-4522-AE4F-3535101D522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58</a:t>
            </a:fld>
            <a:endParaRPr lang="en-US"/>
          </a:p>
        </p:txBody>
      </p:sp>
      <p:sp>
        <p:nvSpPr>
          <p:cNvPr id="92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Lucida Sans Unicode" pitchFamily="34" charset="0"/>
            </a:endParaRPr>
          </a:p>
        </p:txBody>
      </p:sp>
      <p:graphicFrame>
        <p:nvGraphicFramePr>
          <p:cNvPr id="9218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1625210"/>
              </p:ext>
            </p:extLst>
          </p:nvPr>
        </p:nvGraphicFramePr>
        <p:xfrm>
          <a:off x="1363663" y="4711700"/>
          <a:ext cx="1270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82" name="Equation" r:id="rId3" imgW="634680" imgH="419040" progId="Equation.DSMT4">
                  <p:embed/>
                </p:oleObj>
              </mc:Choice>
              <mc:Fallback>
                <p:oleObj name="Equation" r:id="rId3" imgW="634680" imgH="419040" progId="Equation.DSMT4">
                  <p:embed/>
                  <p:pic>
                    <p:nvPicPr>
                      <p:cNvPr id="9218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3663" y="4711700"/>
                        <a:ext cx="12700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Lucida Sans Unicode" pitchFamily="34" charset="0"/>
            </a:endParaRPr>
          </a:p>
        </p:txBody>
      </p:sp>
      <p:graphicFrame>
        <p:nvGraphicFramePr>
          <p:cNvPr id="921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7057112"/>
              </p:ext>
            </p:extLst>
          </p:nvPr>
        </p:nvGraphicFramePr>
        <p:xfrm>
          <a:off x="3924300" y="4711700"/>
          <a:ext cx="1295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83" name="Equation" r:id="rId5" imgW="647640" imgH="419040" progId="Equation.DSMT4">
                  <p:embed/>
                </p:oleObj>
              </mc:Choice>
              <mc:Fallback>
                <p:oleObj name="Equation" r:id="rId5" imgW="647640" imgH="419040" progId="Equation.DSMT4">
                  <p:embed/>
                  <p:pic>
                    <p:nvPicPr>
                      <p:cNvPr id="921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4711700"/>
                        <a:ext cx="12954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Lucida Sans Unicode" pitchFamily="34" charset="0"/>
            </a:endParaRPr>
          </a:p>
        </p:txBody>
      </p:sp>
      <p:graphicFrame>
        <p:nvGraphicFramePr>
          <p:cNvPr id="922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202014"/>
              </p:ext>
            </p:extLst>
          </p:nvPr>
        </p:nvGraphicFramePr>
        <p:xfrm>
          <a:off x="6883400" y="4686300"/>
          <a:ext cx="9398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84" name="Equation" r:id="rId7" imgW="469800" imgH="482400" progId="Equation.DSMT4">
                  <p:embed/>
                </p:oleObj>
              </mc:Choice>
              <mc:Fallback>
                <p:oleObj name="Equation" r:id="rId7" imgW="469800" imgH="482400" progId="Equation.DSMT4">
                  <p:embed/>
                  <p:pic>
                    <p:nvPicPr>
                      <p:cNvPr id="922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3400" y="4686300"/>
                        <a:ext cx="939800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2242800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ro-RO" sz="3200">
                <a:latin typeface="UT Sans" panose="00000500000000000000" pitchFamily="50" charset="0"/>
              </a:rPr>
              <a:t>Anexa 1</a:t>
            </a:r>
            <a:br>
              <a:rPr lang="ro-RO" sz="2800">
                <a:latin typeface="UT Sans" panose="00000500000000000000" pitchFamily="50" charset="0"/>
              </a:rPr>
            </a:br>
            <a:r>
              <a:rPr lang="ro-RO" sz="2800">
                <a:latin typeface="UT Sans" panose="00000500000000000000" pitchFamily="50" charset="0"/>
              </a:rPr>
              <a:t>Teorema Miller</a:t>
            </a:r>
            <a:endParaRPr lang="en-US" sz="2800">
              <a:latin typeface="UT Sans" panose="00000500000000000000" pitchFamily="50" charset="0"/>
            </a:endParaRPr>
          </a:p>
        </p:txBody>
      </p:sp>
      <p:sp>
        <p:nvSpPr>
          <p:cNvPr id="36866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ro-RO" sz="2200">
                <a:latin typeface="UT Sans" panose="00000500000000000000" pitchFamily="50" charset="0"/>
              </a:rPr>
              <a:t>Schema inițială</a:t>
            </a:r>
          </a:p>
          <a:p>
            <a:pPr eaLnBrk="1" hangingPunct="1"/>
            <a:endParaRPr lang="ro-RO" sz="2200">
              <a:latin typeface="UT Sans" panose="00000500000000000000" pitchFamily="50" charset="0"/>
            </a:endParaRPr>
          </a:p>
          <a:p>
            <a:pPr eaLnBrk="1" hangingPunct="1"/>
            <a:endParaRPr lang="ro-RO" sz="2200">
              <a:latin typeface="UT Sans" panose="00000500000000000000" pitchFamily="50" charset="0"/>
            </a:endParaRPr>
          </a:p>
          <a:p>
            <a:pPr eaLnBrk="1" hangingPunct="1"/>
            <a:endParaRPr lang="ro-RO" sz="2200">
              <a:latin typeface="UT Sans" panose="00000500000000000000" pitchFamily="50" charset="0"/>
            </a:endParaRPr>
          </a:p>
          <a:p>
            <a:pPr eaLnBrk="1" hangingPunct="1"/>
            <a:endParaRPr lang="ro-RO" sz="2200">
              <a:latin typeface="UT Sans" panose="00000500000000000000" pitchFamily="50" charset="0"/>
            </a:endParaRPr>
          </a:p>
          <a:p>
            <a:pPr eaLnBrk="1" hangingPunct="1"/>
            <a:endParaRPr lang="ro-RO" sz="2200">
              <a:latin typeface="UT Sans" panose="00000500000000000000" pitchFamily="50" charset="0"/>
            </a:endParaRPr>
          </a:p>
          <a:p>
            <a:pPr eaLnBrk="1" hangingPunct="1"/>
            <a:endParaRPr lang="ro-RO" sz="2200">
              <a:latin typeface="UT Sans" panose="00000500000000000000" pitchFamily="50" charset="0"/>
            </a:endParaRPr>
          </a:p>
          <a:p>
            <a:pPr eaLnBrk="1" hangingPunct="1"/>
            <a:r>
              <a:rPr lang="ro-RO" sz="2200">
                <a:latin typeface="UT Sans" panose="00000500000000000000" pitchFamily="50" charset="0"/>
              </a:rPr>
              <a:t>Schema echivalentă (după aplicarea teoremei Miller)</a:t>
            </a:r>
            <a:endParaRPr lang="en-US" sz="2200">
              <a:latin typeface="UT Sans" panose="00000500000000000000" pitchFamily="50" charset="0"/>
            </a:endParaRPr>
          </a:p>
        </p:txBody>
      </p:sp>
      <p:sp>
        <p:nvSpPr>
          <p:cNvPr id="35843" name="Date Placeholder 2"/>
          <p:cNvSpPr>
            <a:spLocks noGrp="1"/>
          </p:cNvSpPr>
          <p:nvPr>
            <p:ph type="dt" sz="half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8FE29C4-61D8-4071-9DA8-C226E2249E90}" type="datetime1">
              <a:rPr lang="en-US" smtClean="0"/>
              <a:t>11/1/2019</a:t>
            </a:fld>
            <a:endParaRPr lang="en-US"/>
          </a:p>
        </p:txBody>
      </p:sp>
      <p:sp>
        <p:nvSpPr>
          <p:cNvPr id="35844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DE Cursul nr. 5</a:t>
            </a:r>
          </a:p>
        </p:txBody>
      </p:sp>
      <p:sp>
        <p:nvSpPr>
          <p:cNvPr id="35845" name="Slide Number Placeholder 4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5910052-2225-42C5-B086-5F11E05F9ED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59</a:t>
            </a:fld>
            <a:endParaRPr lang="en-US"/>
          </a:p>
        </p:txBody>
      </p:sp>
      <p:sp>
        <p:nvSpPr>
          <p:cNvPr id="3687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Lucida Sans Unicode" pitchFamily="34" charset="0"/>
            </a:endParaRPr>
          </a:p>
        </p:txBody>
      </p:sp>
      <p:sp>
        <p:nvSpPr>
          <p:cNvPr id="3687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Lucida Sans Unicode" pitchFamily="34" charset="0"/>
            </a:endParaRPr>
          </a:p>
        </p:txBody>
      </p:sp>
      <p:pic>
        <p:nvPicPr>
          <p:cNvPr id="36873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6400" y="2057400"/>
            <a:ext cx="57023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74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0" y="5029200"/>
            <a:ext cx="578485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1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1796866"/>
              </p:ext>
            </p:extLst>
          </p:nvPr>
        </p:nvGraphicFramePr>
        <p:xfrm>
          <a:off x="7124700" y="4953000"/>
          <a:ext cx="95250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6" name="Equation" r:id="rId5" imgW="634680" imgH="419040" progId="Equation.DSMT4">
                  <p:embed/>
                </p:oleObj>
              </mc:Choice>
              <mc:Fallback>
                <p:oleObj name="Equation" r:id="rId5" imgW="634680" imgH="419040" progId="Equation.DSMT4">
                  <p:embed/>
                  <p:pic>
                    <p:nvPicPr>
                      <p:cNvPr id="9218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4700" y="4953000"/>
                        <a:ext cx="952500" cy="628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3307843"/>
              </p:ext>
            </p:extLst>
          </p:nvPr>
        </p:nvGraphicFramePr>
        <p:xfrm>
          <a:off x="7115175" y="5740400"/>
          <a:ext cx="971550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7" name="Equation" r:id="rId7" imgW="647640" imgH="419040" progId="Equation.DSMT4">
                  <p:embed/>
                </p:oleObj>
              </mc:Choice>
              <mc:Fallback>
                <p:oleObj name="Equation" r:id="rId7" imgW="647640" imgH="419040" progId="Equation.DSMT4">
                  <p:embed/>
                  <p:pic>
                    <p:nvPicPr>
                      <p:cNvPr id="921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5175" y="5740400"/>
                        <a:ext cx="971550" cy="627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16199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3200">
                <a:latin typeface="UT Sans" panose="00000500000000000000" pitchFamily="50" charset="0"/>
              </a:rPr>
              <a:t>Valori limită maxime</a:t>
            </a:r>
            <a:endParaRPr lang="en-US" sz="3200">
              <a:latin typeface="UT Sans" panose="00000500000000000000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>
                <a:latin typeface="UT Sans" panose="00000500000000000000" pitchFamily="50" charset="0"/>
              </a:rPr>
              <a:t>TB are limitări în funcționare, reprezentate haşurat pe caracteristicile de ieşire.</a:t>
            </a:r>
          </a:p>
          <a:p>
            <a:r>
              <a:rPr lang="ro-RO">
                <a:latin typeface="UT Sans" panose="00000500000000000000" pitchFamily="50" charset="0"/>
              </a:rPr>
              <a:t>În afară de zonele de blocare şi de saturație, între care are loc funcționarea liniară, TB prezintă limitări la mărimile:</a:t>
            </a:r>
          </a:p>
          <a:p>
            <a:pPr lvl="1"/>
            <a:r>
              <a:rPr lang="ro-RO">
                <a:latin typeface="UT Sans" panose="00000500000000000000" pitchFamily="50" charset="0"/>
              </a:rPr>
              <a:t>Curent de colector maxim, I</a:t>
            </a:r>
            <a:r>
              <a:rPr lang="ro-RO" baseline="-25000">
                <a:latin typeface="UT Sans" panose="00000500000000000000" pitchFamily="50" charset="0"/>
              </a:rPr>
              <a:t>cmax</a:t>
            </a:r>
            <a:endParaRPr lang="ro-RO">
              <a:latin typeface="UT Sans" panose="00000500000000000000" pitchFamily="50" charset="0"/>
            </a:endParaRPr>
          </a:p>
          <a:p>
            <a:pPr lvl="1"/>
            <a:r>
              <a:rPr lang="ro-RO">
                <a:latin typeface="UT Sans" panose="00000500000000000000" pitchFamily="50" charset="0"/>
              </a:rPr>
              <a:t>Tensiune C-E maximă, U</a:t>
            </a:r>
            <a:r>
              <a:rPr lang="ro-RO" baseline="-25000">
                <a:latin typeface="UT Sans" panose="00000500000000000000" pitchFamily="50" charset="0"/>
              </a:rPr>
              <a:t>CEmax</a:t>
            </a:r>
            <a:r>
              <a:rPr lang="ro-RO">
                <a:latin typeface="UT Sans" panose="00000500000000000000" pitchFamily="50" charset="0"/>
              </a:rPr>
              <a:t> şi</a:t>
            </a:r>
          </a:p>
          <a:p>
            <a:pPr lvl="1"/>
            <a:r>
              <a:rPr lang="ro-RO">
                <a:latin typeface="UT Sans" panose="00000500000000000000" pitchFamily="50" charset="0"/>
              </a:rPr>
              <a:t>Putere disipată maximă, P</a:t>
            </a:r>
            <a:r>
              <a:rPr lang="ro-RO" baseline="-25000">
                <a:latin typeface="UT Sans" panose="00000500000000000000" pitchFamily="50" charset="0"/>
              </a:rPr>
              <a:t>dmax</a:t>
            </a:r>
            <a:endParaRPr lang="ro-RO">
              <a:latin typeface="UT Sans" panose="00000500000000000000" pitchFamily="50" charset="0"/>
            </a:endParaRPr>
          </a:p>
          <a:p>
            <a:r>
              <a:rPr lang="ro-RO">
                <a:latin typeface="UT Sans" panose="00000500000000000000" pitchFamily="50" charset="0"/>
              </a:rPr>
              <a:t>I</a:t>
            </a:r>
            <a:r>
              <a:rPr lang="ro-RO" baseline="-25000">
                <a:latin typeface="UT Sans" panose="00000500000000000000" pitchFamily="50" charset="0"/>
              </a:rPr>
              <a:t>C</a:t>
            </a:r>
            <a:r>
              <a:rPr lang="ro-RO">
                <a:latin typeface="UT Sans" panose="00000500000000000000" pitchFamily="50" charset="0"/>
              </a:rPr>
              <a:t> şi U</a:t>
            </a:r>
            <a:r>
              <a:rPr lang="ro-RO" baseline="-25000">
                <a:latin typeface="UT Sans" panose="00000500000000000000" pitchFamily="50" charset="0"/>
              </a:rPr>
              <a:t>CE</a:t>
            </a:r>
            <a:r>
              <a:rPr lang="ro-RO">
                <a:latin typeface="UT Sans" panose="00000500000000000000" pitchFamily="50" charset="0"/>
              </a:rPr>
              <a:t> nu pot fi maxime simultan </a:t>
            </a:r>
            <a:br>
              <a:rPr lang="ro-RO">
                <a:latin typeface="UT Sans" panose="00000500000000000000" pitchFamily="50" charset="0"/>
              </a:rPr>
            </a:br>
            <a:r>
              <a:rPr lang="ro-RO">
                <a:latin typeface="UT Sans" panose="00000500000000000000" pitchFamily="50" charset="0"/>
              </a:rPr>
              <a:t>şi sunt legate prin relația:</a:t>
            </a:r>
            <a:endParaRPr lang="en-US">
              <a:latin typeface="UT Sans" panose="00000500000000000000" pitchFamily="50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6C2EC3A-D3C6-49E8-927E-20D1D1F069A9}" type="datetime1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 Cursul nr.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483B63-4989-48F4-8271-5950D8DDD753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981200" y="5334000"/>
            <a:ext cx="1524000" cy="990600"/>
            <a:chOff x="3810000" y="5410200"/>
            <a:chExt cx="1524000" cy="990600"/>
          </a:xfrm>
        </p:grpSpPr>
        <p:graphicFrame>
          <p:nvGraphicFramePr>
            <p:cNvPr id="7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32970944"/>
                </p:ext>
              </p:extLst>
            </p:nvPr>
          </p:nvGraphicFramePr>
          <p:xfrm>
            <a:off x="3949700" y="5435600"/>
            <a:ext cx="1244600" cy="965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73" name="Equation" r:id="rId3" imgW="622080" imgH="482400" progId="Equation.DSMT4">
                    <p:embed/>
                  </p:oleObj>
                </mc:Choice>
                <mc:Fallback>
                  <p:oleObj name="Equation" r:id="rId3" imgW="622080" imgH="482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949700" y="5435600"/>
                          <a:ext cx="1244600" cy="965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Rounded Rectangle 8"/>
            <p:cNvSpPr/>
            <p:nvPr/>
          </p:nvSpPr>
          <p:spPr>
            <a:xfrm>
              <a:off x="3810000" y="5410200"/>
              <a:ext cx="1524000" cy="990600"/>
            </a:xfrm>
            <a:prstGeom prst="roundRect">
              <a:avLst/>
            </a:prstGeom>
            <a:noFill/>
            <a:ln w="508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FEF8DFD3-6DC2-478A-95A4-044F53A44C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46687" y="4572000"/>
            <a:ext cx="3897313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086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3200">
                <a:latin typeface="UT Sans" panose="00000500000000000000" pitchFamily="50" charset="0"/>
              </a:rPr>
              <a:t>Valori limită maxime</a:t>
            </a:r>
            <a:endParaRPr lang="en-US" sz="3200">
              <a:latin typeface="UT Sans" panose="00000500000000000000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>
                <a:latin typeface="UT Sans" panose="00000500000000000000" pitchFamily="50" charset="0"/>
              </a:rPr>
              <a:t>Exemplu: se presupune că un TB are P</a:t>
            </a:r>
            <a:r>
              <a:rPr lang="ro-RO" baseline="-25000">
                <a:latin typeface="UT Sans" panose="00000500000000000000" pitchFamily="50" charset="0"/>
              </a:rPr>
              <a:t>dmax</a:t>
            </a:r>
            <a:r>
              <a:rPr lang="ro-RO">
                <a:latin typeface="UT Sans" panose="00000500000000000000" pitchFamily="50" charset="0"/>
              </a:rPr>
              <a:t>=500mW, I</a:t>
            </a:r>
            <a:r>
              <a:rPr lang="ro-RO" baseline="-25000">
                <a:latin typeface="UT Sans" panose="00000500000000000000" pitchFamily="50" charset="0"/>
              </a:rPr>
              <a:t>cmax</a:t>
            </a:r>
            <a:r>
              <a:rPr lang="ro-RO">
                <a:latin typeface="UT Sans" panose="00000500000000000000" pitchFamily="50" charset="0"/>
              </a:rPr>
              <a:t>=50mA şi U</a:t>
            </a:r>
            <a:r>
              <a:rPr lang="ro-RO" baseline="-25000">
                <a:latin typeface="UT Sans" panose="00000500000000000000" pitchFamily="50" charset="0"/>
              </a:rPr>
              <a:t>CEmax</a:t>
            </a:r>
            <a:r>
              <a:rPr lang="ro-RO">
                <a:latin typeface="UT Sans" panose="00000500000000000000" pitchFamily="50" charset="0"/>
              </a:rPr>
              <a:t>=20V</a:t>
            </a:r>
          </a:p>
          <a:p>
            <a:pPr lvl="1"/>
            <a:r>
              <a:rPr lang="ro-RO">
                <a:latin typeface="UT Sans" panose="00000500000000000000" pitchFamily="50" charset="0"/>
              </a:rPr>
              <a:t>A-B este limitarea de curent, I</a:t>
            </a:r>
            <a:r>
              <a:rPr lang="ro-RO" baseline="-25000">
                <a:latin typeface="UT Sans" panose="00000500000000000000" pitchFamily="50" charset="0"/>
              </a:rPr>
              <a:t>cmax</a:t>
            </a:r>
            <a:r>
              <a:rPr lang="ro-RO">
                <a:latin typeface="UT Sans" panose="00000500000000000000" pitchFamily="50" charset="0"/>
              </a:rPr>
              <a:t>;</a:t>
            </a:r>
          </a:p>
          <a:p>
            <a:pPr lvl="1"/>
            <a:r>
              <a:rPr lang="ro-RO">
                <a:latin typeface="UT Sans" panose="00000500000000000000" pitchFamily="50" charset="0"/>
              </a:rPr>
              <a:t>B-C este limitarea de putere disipată, P</a:t>
            </a:r>
            <a:r>
              <a:rPr lang="ro-RO" baseline="-25000">
                <a:latin typeface="UT Sans" panose="00000500000000000000" pitchFamily="50" charset="0"/>
              </a:rPr>
              <a:t>dmax</a:t>
            </a:r>
            <a:r>
              <a:rPr lang="ro-RO">
                <a:latin typeface="UT Sans" panose="00000500000000000000" pitchFamily="50" charset="0"/>
              </a:rPr>
              <a:t>;</a:t>
            </a:r>
          </a:p>
          <a:p>
            <a:pPr lvl="1"/>
            <a:r>
              <a:rPr lang="ro-RO">
                <a:latin typeface="UT Sans" panose="00000500000000000000" pitchFamily="50" charset="0"/>
              </a:rPr>
              <a:t>C-D este limitarea de tensiune, U</a:t>
            </a:r>
            <a:r>
              <a:rPr lang="ro-RO" baseline="-25000">
                <a:latin typeface="UT Sans" panose="00000500000000000000" pitchFamily="50" charset="0"/>
              </a:rPr>
              <a:t>CEmax</a:t>
            </a:r>
            <a:r>
              <a:rPr lang="ro-RO">
                <a:latin typeface="UT Sans" panose="00000500000000000000" pitchFamily="50" charset="0"/>
              </a:rPr>
              <a:t>;</a:t>
            </a:r>
          </a:p>
          <a:p>
            <a:pPr lvl="1"/>
            <a:r>
              <a:rPr lang="ro-RO">
                <a:latin typeface="UT Sans" panose="00000500000000000000" pitchFamily="50" charset="0"/>
              </a:rPr>
              <a:t>Se observă că pentru U</a:t>
            </a:r>
            <a:r>
              <a:rPr lang="ro-RO" baseline="-25000">
                <a:latin typeface="UT Sans" panose="00000500000000000000" pitchFamily="50" charset="0"/>
              </a:rPr>
              <a:t>CE</a:t>
            </a:r>
            <a:r>
              <a:rPr lang="ro-RO">
                <a:latin typeface="UT Sans" panose="00000500000000000000" pitchFamily="50" charset="0"/>
              </a:rPr>
              <a:t>=5V, </a:t>
            </a:r>
            <a:br>
              <a:rPr lang="ro-RO">
                <a:latin typeface="UT Sans" panose="00000500000000000000" pitchFamily="50" charset="0"/>
              </a:rPr>
            </a:br>
            <a:r>
              <a:rPr lang="ro-RO">
                <a:latin typeface="UT Sans" panose="00000500000000000000" pitchFamily="50" charset="0"/>
              </a:rPr>
              <a:t>curentul de colector ar rezulta</a:t>
            </a:r>
            <a:br>
              <a:rPr lang="ro-RO">
                <a:latin typeface="UT Sans" panose="00000500000000000000" pitchFamily="50" charset="0"/>
              </a:rPr>
            </a:br>
            <a:r>
              <a:rPr lang="ro-RO">
                <a:latin typeface="UT Sans" panose="00000500000000000000" pitchFamily="50" charset="0"/>
              </a:rPr>
              <a:t>de 100mA, dar depăşeşte </a:t>
            </a:r>
            <a:br>
              <a:rPr lang="ro-RO">
                <a:latin typeface="UT Sans" panose="00000500000000000000" pitchFamily="50" charset="0"/>
              </a:rPr>
            </a:br>
            <a:r>
              <a:rPr lang="ro-RO">
                <a:latin typeface="UT Sans" panose="00000500000000000000" pitchFamily="50" charset="0"/>
              </a:rPr>
              <a:t>valoarea maximă admisibilă, </a:t>
            </a:r>
            <a:br>
              <a:rPr lang="ro-RO">
                <a:latin typeface="UT Sans" panose="00000500000000000000" pitchFamily="50" charset="0"/>
              </a:rPr>
            </a:br>
            <a:r>
              <a:rPr lang="ro-RO">
                <a:latin typeface="UT Sans" panose="00000500000000000000" pitchFamily="50" charset="0"/>
              </a:rPr>
              <a:t>I</a:t>
            </a:r>
            <a:r>
              <a:rPr lang="ro-RO" baseline="-25000">
                <a:latin typeface="UT Sans" panose="00000500000000000000" pitchFamily="50" charset="0"/>
              </a:rPr>
              <a:t>cmax</a:t>
            </a:r>
            <a:r>
              <a:rPr lang="ro-RO">
                <a:latin typeface="UT Sans" panose="00000500000000000000" pitchFamily="50" charset="0"/>
              </a:rPr>
              <a:t>, deci practic nu se poate </a:t>
            </a:r>
            <a:br>
              <a:rPr lang="ro-RO">
                <a:latin typeface="UT Sans" panose="00000500000000000000" pitchFamily="50" charset="0"/>
              </a:rPr>
            </a:br>
            <a:r>
              <a:rPr lang="ro-RO">
                <a:latin typeface="UT Sans" panose="00000500000000000000" pitchFamily="50" charset="0"/>
              </a:rPr>
              <a:t>obține.</a:t>
            </a:r>
            <a:endParaRPr lang="en-US" sz="2400">
              <a:latin typeface="UT Sans" panose="00000500000000000000" pitchFamily="50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1DC4089-D8F8-49D1-9ADA-F222E1E35E0E}" type="datetime1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 Cursul nr.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483B63-4989-48F4-8271-5950D8DDD753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D354015D-EFF6-424F-A85B-53228B1869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1142762"/>
              </p:ext>
            </p:extLst>
          </p:nvPr>
        </p:nvGraphicFramePr>
        <p:xfrm>
          <a:off x="889000" y="5410200"/>
          <a:ext cx="38354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98" name="Equation" r:id="rId3" imgW="1917360" imgH="482400" progId="Equation.DSMT4">
                  <p:embed/>
                </p:oleObj>
              </mc:Choice>
              <mc:Fallback>
                <p:oleObj name="Equation" r:id="rId3" imgW="1917360" imgH="482400" progId="Equation.DSMT4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89000" y="5410200"/>
                        <a:ext cx="3835400" cy="965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FE34A7AB-C248-4D2B-B070-1A146F1AA6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2025" y="3981450"/>
            <a:ext cx="4371975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576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o-RO" sz="3200">
                <a:latin typeface="UT Sans" panose="00000500000000000000" pitchFamily="50" charset="0"/>
              </a:rPr>
              <a:t>P</a:t>
            </a:r>
            <a:r>
              <a:rPr lang="en-US" sz="3200">
                <a:latin typeface="UT Sans" panose="00000500000000000000" pitchFamily="50" charset="0"/>
              </a:rPr>
              <a:t>unctul </a:t>
            </a:r>
            <a:r>
              <a:rPr lang="ro-RO" sz="3200">
                <a:latin typeface="UT Sans" panose="00000500000000000000" pitchFamily="50" charset="0"/>
              </a:rPr>
              <a:t>S</a:t>
            </a:r>
            <a:r>
              <a:rPr lang="en-US" sz="3200">
                <a:latin typeface="UT Sans" panose="00000500000000000000" pitchFamily="50" charset="0"/>
              </a:rPr>
              <a:t>tatic de </a:t>
            </a:r>
            <a:r>
              <a:rPr lang="ro-RO" sz="3200">
                <a:latin typeface="UT Sans" panose="00000500000000000000" pitchFamily="50" charset="0"/>
              </a:rPr>
              <a:t>Funcționare (PSF)</a:t>
            </a:r>
            <a:endParaRPr lang="en-US">
              <a:latin typeface="UT Sans" panose="00000500000000000000" pitchFamily="50" charset="0"/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indent="-256032" eaLnBrk="1" fontAlgn="auto" hangingPunct="1">
              <a:spcAft>
                <a:spcPts val="0"/>
              </a:spcAft>
              <a:defRPr/>
            </a:pPr>
            <a:r>
              <a:rPr lang="ro-RO">
                <a:latin typeface="UT Sans" panose="00000500000000000000" pitchFamily="50" charset="0"/>
              </a:rPr>
              <a:t>PSF-ul unui TB este caracterizat de 4 parametri:</a:t>
            </a:r>
          </a:p>
          <a:p>
            <a:pPr marL="640080" lvl="1" indent="-256032">
              <a:defRPr/>
            </a:pPr>
            <a:r>
              <a:rPr lang="ro-RO">
                <a:solidFill>
                  <a:srgbClr val="C00000"/>
                </a:solidFill>
                <a:latin typeface="UT Sans Bold" panose="00000500000000000000" pitchFamily="50" charset="0"/>
              </a:rPr>
              <a:t>U</a:t>
            </a:r>
            <a:r>
              <a:rPr lang="ro-RO" baseline="-25000">
                <a:solidFill>
                  <a:srgbClr val="C00000"/>
                </a:solidFill>
                <a:latin typeface="UT Sans Bold" panose="00000500000000000000" pitchFamily="50" charset="0"/>
              </a:rPr>
              <a:t>BE</a:t>
            </a:r>
            <a:r>
              <a:rPr lang="ro-RO">
                <a:solidFill>
                  <a:srgbClr val="C00000"/>
                </a:solidFill>
                <a:latin typeface="UT Sans Bold" panose="00000500000000000000" pitchFamily="50" charset="0"/>
              </a:rPr>
              <a:t> – tensiunea bază-emitor</a:t>
            </a:r>
          </a:p>
          <a:p>
            <a:pPr marL="640080" lvl="1" indent="-256032">
              <a:defRPr/>
            </a:pPr>
            <a:r>
              <a:rPr lang="ro-RO">
                <a:solidFill>
                  <a:srgbClr val="C00000"/>
                </a:solidFill>
                <a:latin typeface="UT Sans Bold" panose="00000500000000000000" pitchFamily="50" charset="0"/>
              </a:rPr>
              <a:t>I</a:t>
            </a:r>
            <a:r>
              <a:rPr lang="ro-RO" baseline="-25000">
                <a:solidFill>
                  <a:srgbClr val="C00000"/>
                </a:solidFill>
                <a:latin typeface="UT Sans Bold" panose="00000500000000000000" pitchFamily="50" charset="0"/>
              </a:rPr>
              <a:t>B</a:t>
            </a:r>
            <a:r>
              <a:rPr lang="ro-RO">
                <a:solidFill>
                  <a:srgbClr val="C00000"/>
                </a:solidFill>
                <a:latin typeface="UT Sans Bold" panose="00000500000000000000" pitchFamily="50" charset="0"/>
              </a:rPr>
              <a:t> – curentul de bază</a:t>
            </a:r>
          </a:p>
          <a:p>
            <a:pPr marL="640080" lvl="1" indent="-256032">
              <a:defRPr/>
            </a:pPr>
            <a:r>
              <a:rPr lang="ro-RO">
                <a:solidFill>
                  <a:srgbClr val="C00000"/>
                </a:solidFill>
                <a:latin typeface="UT Sans Bold" panose="00000500000000000000" pitchFamily="50" charset="0"/>
              </a:rPr>
              <a:t>I</a:t>
            </a:r>
            <a:r>
              <a:rPr lang="ro-RO" baseline="-25000">
                <a:solidFill>
                  <a:srgbClr val="C00000"/>
                </a:solidFill>
                <a:latin typeface="UT Sans Bold" panose="00000500000000000000" pitchFamily="50" charset="0"/>
              </a:rPr>
              <a:t>C</a:t>
            </a:r>
            <a:r>
              <a:rPr lang="ro-RO">
                <a:solidFill>
                  <a:srgbClr val="C00000"/>
                </a:solidFill>
                <a:latin typeface="UT Sans Bold" panose="00000500000000000000" pitchFamily="50" charset="0"/>
              </a:rPr>
              <a:t> – curentul de colector</a:t>
            </a:r>
          </a:p>
          <a:p>
            <a:pPr marL="640080" lvl="1" indent="-256032">
              <a:defRPr/>
            </a:pPr>
            <a:r>
              <a:rPr lang="ro-RO">
                <a:solidFill>
                  <a:srgbClr val="C00000"/>
                </a:solidFill>
                <a:latin typeface="UT Sans Bold" panose="00000500000000000000" pitchFamily="50" charset="0"/>
              </a:rPr>
              <a:t>U</a:t>
            </a:r>
            <a:r>
              <a:rPr lang="ro-RO" baseline="-25000">
                <a:solidFill>
                  <a:srgbClr val="C00000"/>
                </a:solidFill>
                <a:latin typeface="UT Sans Bold" panose="00000500000000000000" pitchFamily="50" charset="0"/>
              </a:rPr>
              <a:t>CE</a:t>
            </a:r>
            <a:r>
              <a:rPr lang="ro-RO">
                <a:solidFill>
                  <a:srgbClr val="C00000"/>
                </a:solidFill>
                <a:latin typeface="UT Sans Bold" panose="00000500000000000000" pitchFamily="50" charset="0"/>
              </a:rPr>
              <a:t> – tensiunea colector-emitor</a:t>
            </a:r>
          </a:p>
          <a:p>
            <a:pPr marL="365760" indent="-256032">
              <a:defRPr/>
            </a:pPr>
            <a:r>
              <a:rPr lang="ro-RO">
                <a:latin typeface="UT Sans" panose="00000500000000000000" pitchFamily="50" charset="0"/>
              </a:rPr>
              <a:t>Dacă se notează cu </a:t>
            </a:r>
            <a:r>
              <a:rPr lang="en-US">
                <a:solidFill>
                  <a:srgbClr val="0070C0"/>
                </a:solidFill>
                <a:latin typeface="UT Sans Bold" panose="00000500000000000000" pitchFamily="50" charset="0"/>
              </a:rPr>
              <a:t>Q</a:t>
            </a:r>
            <a:r>
              <a:rPr lang="ro-RO">
                <a:latin typeface="UT Sans" panose="00000500000000000000" pitchFamily="50" charset="0"/>
              </a:rPr>
              <a:t>  acest punct, atât pe caracteristica de intrare, i</a:t>
            </a:r>
            <a:r>
              <a:rPr lang="ro-RO" baseline="-25000">
                <a:latin typeface="UT Sans" panose="00000500000000000000" pitchFamily="50" charset="0"/>
              </a:rPr>
              <a:t>B</a:t>
            </a:r>
            <a:r>
              <a:rPr lang="ro-RO">
                <a:latin typeface="UT Sans" panose="00000500000000000000" pitchFamily="50" charset="0"/>
              </a:rPr>
              <a:t>(u</a:t>
            </a:r>
            <a:r>
              <a:rPr lang="ro-RO" baseline="-25000">
                <a:latin typeface="UT Sans" panose="00000500000000000000" pitchFamily="50" charset="0"/>
              </a:rPr>
              <a:t>BE</a:t>
            </a:r>
            <a:r>
              <a:rPr lang="ro-RO">
                <a:latin typeface="UT Sans" panose="00000500000000000000" pitchFamily="50" charset="0"/>
              </a:rPr>
              <a:t>), cât şi pe cea de ieşire, i</a:t>
            </a:r>
            <a:r>
              <a:rPr lang="ro-RO" baseline="-25000">
                <a:latin typeface="UT Sans" panose="00000500000000000000" pitchFamily="50" charset="0"/>
              </a:rPr>
              <a:t>C</a:t>
            </a:r>
            <a:r>
              <a:rPr lang="ro-RO">
                <a:latin typeface="UT Sans" panose="00000500000000000000" pitchFamily="50" charset="0"/>
              </a:rPr>
              <a:t>(u</a:t>
            </a:r>
            <a:r>
              <a:rPr lang="ro-RO" baseline="-25000">
                <a:latin typeface="UT Sans" panose="00000500000000000000" pitchFamily="50" charset="0"/>
              </a:rPr>
              <a:t>CE</a:t>
            </a:r>
            <a:r>
              <a:rPr lang="ro-RO">
                <a:latin typeface="UT Sans" panose="00000500000000000000" pitchFamily="50" charset="0"/>
              </a:rPr>
              <a:t>), atunci parametrii </a:t>
            </a:r>
            <a:r>
              <a:rPr lang="en-US">
                <a:latin typeface="UT Sans" panose="00000500000000000000" pitchFamily="50" charset="0"/>
                <a:sym typeface="Symbol" panose="05050102010706020507" pitchFamily="18" charset="2"/>
              </a:rPr>
              <a:t></a:t>
            </a:r>
            <a:r>
              <a:rPr lang="ro-RO" baseline="-25000">
                <a:latin typeface="UT Sans" panose="00000500000000000000" pitchFamily="50" charset="0"/>
                <a:sym typeface="Symbol" panose="05050102010706020507" pitchFamily="18" charset="2"/>
              </a:rPr>
              <a:t>DC</a:t>
            </a:r>
            <a:r>
              <a:rPr lang="en-US">
                <a:latin typeface="UT Sans" panose="00000500000000000000" pitchFamily="50" charset="0"/>
                <a:sym typeface="Symbol" panose="05050102010706020507" pitchFamily="18" charset="2"/>
              </a:rPr>
              <a:t> </a:t>
            </a:r>
            <a:r>
              <a:rPr lang="ro-RO">
                <a:latin typeface="UT Sans" panose="00000500000000000000" pitchFamily="50" charset="0"/>
                <a:sym typeface="Symbol" panose="05050102010706020507" pitchFamily="18" charset="2"/>
              </a:rPr>
              <a:t>şi </a:t>
            </a:r>
            <a:r>
              <a:rPr lang="en-US">
                <a:latin typeface="UT Sans" panose="00000500000000000000" pitchFamily="50" charset="0"/>
                <a:sym typeface="Symbol" panose="05050102010706020507" pitchFamily="18" charset="2"/>
              </a:rPr>
              <a:t></a:t>
            </a:r>
            <a:r>
              <a:rPr lang="ro-RO" baseline="-25000">
                <a:latin typeface="UT Sans" panose="00000500000000000000" pitchFamily="50" charset="0"/>
                <a:sym typeface="Symbol" panose="05050102010706020507" pitchFamily="18" charset="2"/>
              </a:rPr>
              <a:t>DC</a:t>
            </a:r>
            <a:r>
              <a:rPr lang="ro-RO">
                <a:latin typeface="UT Sans" panose="00000500000000000000" pitchFamily="50" charset="0"/>
                <a:sym typeface="Symbol" panose="05050102010706020507" pitchFamily="18" charset="2"/>
              </a:rPr>
              <a:t> se scriu sub forma:</a:t>
            </a:r>
            <a:endParaRPr lang="ro-RO">
              <a:latin typeface="UT Sans" panose="00000500000000000000" pitchFamily="50" charset="0"/>
            </a:endParaRPr>
          </a:p>
        </p:txBody>
      </p:sp>
      <p:sp>
        <p:nvSpPr>
          <p:cNvPr id="23555" name="Date Placeholder 3"/>
          <p:cNvSpPr>
            <a:spLocks noGrp="1"/>
          </p:cNvSpPr>
          <p:nvPr>
            <p:ph type="dt" sz="half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19559BA7-B2D1-4221-9434-0EAA4041B996}" type="datetime1">
              <a:rPr lang="en-US" smtClean="0"/>
              <a:t>11/1/2019</a:t>
            </a:fld>
            <a:endParaRPr lang="en-US"/>
          </a:p>
        </p:txBody>
      </p:sp>
      <p:sp>
        <p:nvSpPr>
          <p:cNvPr id="23556" name="Footer Placeholder 4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DE Cursul nr. 5</a:t>
            </a:r>
          </a:p>
        </p:txBody>
      </p:sp>
      <p:sp>
        <p:nvSpPr>
          <p:cNvPr id="23557" name="Slide Number Placeholder 5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0179D9DF-CB2C-4D48-B9EF-C3550F6053B5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9808860"/>
              </p:ext>
            </p:extLst>
          </p:nvPr>
        </p:nvGraphicFramePr>
        <p:xfrm>
          <a:off x="1092200" y="4876800"/>
          <a:ext cx="11938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38" name="Equation" r:id="rId3" imgW="596880" imgH="507960" progId="Equation.DSMT4">
                  <p:embed/>
                </p:oleObj>
              </mc:Choice>
              <mc:Fallback>
                <p:oleObj name="Equation" r:id="rId3" imgW="59688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92200" y="4876800"/>
                        <a:ext cx="1193800" cy="1016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9681583"/>
              </p:ext>
            </p:extLst>
          </p:nvPr>
        </p:nvGraphicFramePr>
        <p:xfrm>
          <a:off x="3019425" y="4876800"/>
          <a:ext cx="11938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39" name="Equation" r:id="rId5" imgW="596880" imgH="507960" progId="Equation.DSMT4">
                  <p:embed/>
                </p:oleObj>
              </mc:Choice>
              <mc:Fallback>
                <p:oleObj name="Equation" r:id="rId5" imgW="596880" imgH="507960" progId="Equation.DSMT4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19425" y="4876800"/>
                        <a:ext cx="1193800" cy="1016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05450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sz="3200">
                <a:latin typeface="UT Sans" panose="00000500000000000000" pitchFamily="50" charset="0"/>
              </a:rPr>
              <a:t>PSF</a:t>
            </a:r>
            <a:br>
              <a:rPr lang="en-US" sz="3200">
                <a:latin typeface="UT Sans" panose="00000500000000000000" pitchFamily="50" charset="0"/>
              </a:rPr>
            </a:br>
            <a:r>
              <a:rPr lang="ro-RO" sz="3200">
                <a:latin typeface="UT Sans" panose="00000500000000000000" pitchFamily="50" charset="0"/>
              </a:rPr>
              <a:t>Comparație între </a:t>
            </a:r>
            <a:r>
              <a:rPr lang="ro-RO" sz="3200">
                <a:latin typeface="UT Sans" panose="00000500000000000000" pitchFamily="50" charset="0"/>
                <a:sym typeface="Symbol" panose="05050102010706020507" pitchFamily="18" charset="2"/>
              </a:rPr>
              <a:t></a:t>
            </a:r>
            <a:r>
              <a:rPr lang="ro-RO" sz="3200" baseline="-25000">
                <a:latin typeface="UT Sans" panose="00000500000000000000" pitchFamily="50" charset="0"/>
                <a:sym typeface="Symbol" panose="05050102010706020507" pitchFamily="18" charset="2"/>
              </a:rPr>
              <a:t>DC</a:t>
            </a:r>
            <a:r>
              <a:rPr lang="ro-RO" sz="3200">
                <a:latin typeface="UT Sans" panose="00000500000000000000" pitchFamily="50" charset="0"/>
                <a:sym typeface="Symbol" panose="05050102010706020507" pitchFamily="18" charset="2"/>
              </a:rPr>
              <a:t> şi </a:t>
            </a:r>
            <a:r>
              <a:rPr lang="ro-RO" sz="3200" baseline="-25000">
                <a:latin typeface="UT Sans" panose="00000500000000000000" pitchFamily="50" charset="0"/>
                <a:sym typeface="Symbol" panose="05050102010706020507" pitchFamily="18" charset="2"/>
              </a:rPr>
              <a:t>ac</a:t>
            </a:r>
            <a:endParaRPr lang="en-US" sz="3200">
              <a:latin typeface="UT Sans" panose="00000500000000000000" pitchFamily="50" charset="0"/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65760" indent="-256032">
              <a:defRPr/>
            </a:pPr>
            <a:r>
              <a:rPr lang="ro-RO">
                <a:latin typeface="UT Sans" panose="00000500000000000000" pitchFamily="50" charset="0"/>
                <a:sym typeface="Symbol" panose="05050102010706020507" pitchFamily="18" charset="2"/>
              </a:rPr>
              <a:t>Factorul de amplificare în c.a. se notează </a:t>
            </a:r>
            <a:r>
              <a:rPr lang="en-US">
                <a:latin typeface="UT Sans" panose="00000500000000000000" pitchFamily="50" charset="0"/>
                <a:sym typeface="Symbol" panose="05050102010706020507" pitchFamily="18" charset="2"/>
              </a:rPr>
              <a:t></a:t>
            </a:r>
            <a:r>
              <a:rPr lang="ro-RO" baseline="-25000">
                <a:latin typeface="UT Sans" panose="00000500000000000000" pitchFamily="50" charset="0"/>
                <a:sym typeface="Symbol" panose="05050102010706020507" pitchFamily="18" charset="2"/>
              </a:rPr>
              <a:t>ac</a:t>
            </a:r>
            <a:r>
              <a:rPr lang="ro-RO">
                <a:latin typeface="UT Sans" panose="00000500000000000000" pitchFamily="50" charset="0"/>
                <a:sym typeface="Symbol" panose="05050102010706020507" pitchFamily="18" charset="2"/>
              </a:rPr>
              <a:t>.</a:t>
            </a:r>
          </a:p>
          <a:p>
            <a:pPr marL="365760" indent="-256032">
              <a:defRPr/>
            </a:pPr>
            <a:r>
              <a:rPr lang="en-US">
                <a:latin typeface="UT Sans" panose="00000500000000000000" pitchFamily="50" charset="0"/>
                <a:sym typeface="Symbol" panose="05050102010706020507" pitchFamily="18" charset="2"/>
              </a:rPr>
              <a:t></a:t>
            </a:r>
            <a:r>
              <a:rPr lang="ro-RO" baseline="-25000">
                <a:latin typeface="UT Sans" panose="00000500000000000000" pitchFamily="50" charset="0"/>
                <a:sym typeface="Symbol" panose="05050102010706020507" pitchFamily="18" charset="2"/>
              </a:rPr>
              <a:t>ac</a:t>
            </a:r>
            <a:r>
              <a:rPr lang="ro-RO">
                <a:latin typeface="UT Sans" panose="00000500000000000000" pitchFamily="50" charset="0"/>
                <a:sym typeface="Symbol" panose="05050102010706020507" pitchFamily="18" charset="2"/>
              </a:rPr>
              <a:t> se determină pe caracteristica neliniară i</a:t>
            </a:r>
            <a:r>
              <a:rPr lang="ro-RO" baseline="-25000">
                <a:latin typeface="UT Sans" panose="00000500000000000000" pitchFamily="50" charset="0"/>
                <a:sym typeface="Symbol" panose="05050102010706020507" pitchFamily="18" charset="2"/>
              </a:rPr>
              <a:t>C</a:t>
            </a:r>
            <a:r>
              <a:rPr lang="ro-RO">
                <a:latin typeface="UT Sans" panose="00000500000000000000" pitchFamily="50" charset="0"/>
                <a:sym typeface="Symbol" panose="05050102010706020507" pitchFamily="18" charset="2"/>
              </a:rPr>
              <a:t>(i</a:t>
            </a:r>
            <a:r>
              <a:rPr lang="ro-RO" baseline="-25000">
                <a:latin typeface="UT Sans" panose="00000500000000000000" pitchFamily="50" charset="0"/>
                <a:sym typeface="Symbol" panose="05050102010706020507" pitchFamily="18" charset="2"/>
              </a:rPr>
              <a:t>B</a:t>
            </a:r>
            <a:r>
              <a:rPr lang="ro-RO">
                <a:latin typeface="UT Sans" panose="00000500000000000000" pitchFamily="50" charset="0"/>
                <a:sym typeface="Symbol" panose="05050102010706020507" pitchFamily="18" charset="2"/>
              </a:rPr>
              <a:t>) pentru mici variații în jurul PSF ale mărimilor care intervin în relație.</a:t>
            </a:r>
          </a:p>
          <a:p>
            <a:pPr marL="365760" indent="-256032">
              <a:defRPr/>
            </a:pPr>
            <a:endParaRPr lang="ro-RO">
              <a:latin typeface="UT Sans" panose="00000500000000000000" pitchFamily="50" charset="0"/>
              <a:sym typeface="Symbol" panose="05050102010706020507" pitchFamily="18" charset="2"/>
            </a:endParaRPr>
          </a:p>
          <a:p>
            <a:pPr marL="365760" indent="-256032">
              <a:defRPr/>
            </a:pPr>
            <a:endParaRPr lang="ro-RO">
              <a:latin typeface="UT Sans" panose="00000500000000000000" pitchFamily="50" charset="0"/>
              <a:sym typeface="Symbol" panose="05050102010706020507" pitchFamily="18" charset="2"/>
            </a:endParaRPr>
          </a:p>
          <a:p>
            <a:pPr marL="365760" indent="-256032">
              <a:defRPr/>
            </a:pPr>
            <a:endParaRPr lang="ro-RO">
              <a:latin typeface="UT Sans" panose="00000500000000000000" pitchFamily="50" charset="0"/>
              <a:sym typeface="Symbol" panose="05050102010706020507" pitchFamily="18" charset="2"/>
            </a:endParaRPr>
          </a:p>
          <a:p>
            <a:pPr marL="365760" indent="-256032">
              <a:defRPr/>
            </a:pPr>
            <a:endParaRPr lang="ro-RO">
              <a:latin typeface="UT Sans" panose="00000500000000000000" pitchFamily="50" charset="0"/>
              <a:sym typeface="Symbol" panose="05050102010706020507" pitchFamily="18" charset="2"/>
            </a:endParaRPr>
          </a:p>
          <a:p>
            <a:pPr marL="365760" indent="-256032">
              <a:defRPr/>
            </a:pPr>
            <a:endParaRPr lang="ro-RO">
              <a:latin typeface="UT Sans" panose="00000500000000000000" pitchFamily="50" charset="0"/>
              <a:sym typeface="Symbol" panose="05050102010706020507" pitchFamily="18" charset="2"/>
            </a:endParaRPr>
          </a:p>
          <a:p>
            <a:pPr marL="365760" indent="-256032">
              <a:defRPr/>
            </a:pPr>
            <a:endParaRPr lang="ro-RO">
              <a:latin typeface="UT Sans" panose="00000500000000000000" pitchFamily="50" charset="0"/>
              <a:sym typeface="Symbol" panose="05050102010706020507" pitchFamily="18" charset="2"/>
            </a:endParaRPr>
          </a:p>
          <a:p>
            <a:pPr marL="452628" indent="-342900">
              <a:defRPr/>
            </a:pPr>
            <a:r>
              <a:rPr lang="ro-RO">
                <a:latin typeface="UT Sans" panose="00000500000000000000" pitchFamily="50" charset="0"/>
                <a:sym typeface="Symbol" panose="05050102010706020507" pitchFamily="18" charset="2"/>
              </a:rPr>
              <a:t>De obicei, </a:t>
            </a:r>
            <a:r>
              <a:rPr lang="ro-RO" baseline="-25000">
                <a:latin typeface="UT Sans" panose="00000500000000000000" pitchFamily="50" charset="0"/>
                <a:sym typeface="Symbol" panose="05050102010706020507" pitchFamily="18" charset="2"/>
              </a:rPr>
              <a:t>DC</a:t>
            </a:r>
            <a:r>
              <a:rPr lang="ro-RO">
                <a:latin typeface="UT Sans" panose="00000500000000000000" pitchFamily="50" charset="0"/>
                <a:sym typeface="Symbol" panose="05050102010706020507" pitchFamily="18" charset="2"/>
              </a:rPr>
              <a:t>  </a:t>
            </a:r>
            <a:r>
              <a:rPr lang="ro-RO" baseline="-25000">
                <a:latin typeface="UT Sans" panose="00000500000000000000" pitchFamily="50" charset="0"/>
                <a:sym typeface="Symbol" panose="05050102010706020507" pitchFamily="18" charset="2"/>
              </a:rPr>
              <a:t>ac</a:t>
            </a:r>
            <a:endParaRPr lang="ro-RO">
              <a:latin typeface="UT Sans" panose="00000500000000000000" pitchFamily="50" charset="0"/>
              <a:sym typeface="Symbol" panose="05050102010706020507" pitchFamily="18" charset="2"/>
            </a:endParaRPr>
          </a:p>
          <a:p>
            <a:pPr marL="452628" indent="-342900">
              <a:defRPr/>
            </a:pPr>
            <a:r>
              <a:rPr lang="ro-RO">
                <a:solidFill>
                  <a:srgbClr val="0070C0"/>
                </a:solidFill>
                <a:latin typeface="UT Sans" panose="00000500000000000000" pitchFamily="50" charset="0"/>
                <a:sym typeface="Symbol" panose="05050102010706020507" pitchFamily="18" charset="2"/>
              </a:rPr>
              <a:t>În cele ce urmează se va lucra cu un singur factor de amplificare în curent, </a:t>
            </a:r>
            <a:r>
              <a:rPr lang="en-US" b="1">
                <a:solidFill>
                  <a:srgbClr val="0070C0"/>
                </a:solidFill>
                <a:latin typeface="UT Sans Bold" panose="00000500000000000000" pitchFamily="50" charset="0"/>
                <a:sym typeface="Symbol" panose="05050102010706020507" pitchFamily="18" charset="2"/>
              </a:rPr>
              <a:t></a:t>
            </a:r>
            <a:r>
              <a:rPr lang="ro-RO">
                <a:solidFill>
                  <a:srgbClr val="0070C0"/>
                </a:solidFill>
                <a:latin typeface="UT Sans" panose="00000500000000000000" pitchFamily="50" charset="0"/>
                <a:sym typeface="Symbol" panose="05050102010706020507" pitchFamily="18" charset="2"/>
              </a:rPr>
              <a:t>.</a:t>
            </a:r>
            <a:endParaRPr lang="ro-RO">
              <a:solidFill>
                <a:srgbClr val="0070C0"/>
              </a:solidFill>
              <a:latin typeface="UT Sans" panose="00000500000000000000" pitchFamily="50" charset="0"/>
            </a:endParaRPr>
          </a:p>
        </p:txBody>
      </p:sp>
      <p:sp>
        <p:nvSpPr>
          <p:cNvPr id="23555" name="Date Placeholder 3"/>
          <p:cNvSpPr>
            <a:spLocks noGrp="1"/>
          </p:cNvSpPr>
          <p:nvPr>
            <p:ph type="dt" sz="half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0B54960D-B5E6-48B0-8161-CE871F5D3876}" type="datetime1">
              <a:rPr lang="en-US" smtClean="0"/>
              <a:t>11/1/2019</a:t>
            </a:fld>
            <a:endParaRPr lang="en-US"/>
          </a:p>
        </p:txBody>
      </p:sp>
      <p:sp>
        <p:nvSpPr>
          <p:cNvPr id="23556" name="Footer Placeholder 4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DE Cursul nr. 5</a:t>
            </a:r>
          </a:p>
        </p:txBody>
      </p:sp>
      <p:sp>
        <p:nvSpPr>
          <p:cNvPr id="23557" name="Slide Number Placeholder 5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0179D9DF-CB2C-4D48-B9EF-C3550F6053B5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6127587"/>
              </p:ext>
            </p:extLst>
          </p:nvPr>
        </p:nvGraphicFramePr>
        <p:xfrm>
          <a:off x="990600" y="3733800"/>
          <a:ext cx="12446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7" name="Equation" r:id="rId3" imgW="622080" imgH="482400" progId="Equation.DSMT4">
                  <p:embed/>
                </p:oleObj>
              </mc:Choice>
              <mc:Fallback>
                <p:oleObj name="Equation" r:id="rId3" imgW="622080" imgH="482400" progId="Equation.DSMT4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3733800"/>
                        <a:ext cx="1244600" cy="965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3200400" y="2743200"/>
            <a:ext cx="4876800" cy="2364166"/>
            <a:chOff x="3419764" y="2443018"/>
            <a:chExt cx="5021580" cy="243435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419764" y="2443018"/>
              <a:ext cx="5021580" cy="206502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3962400" y="4508038"/>
              <a:ext cx="13858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latin typeface="UT Sans" panose="00000500000000000000" pitchFamily="50" charset="0"/>
                  <a:sym typeface="Symbol" panose="05050102010706020507" pitchFamily="18" charset="2"/>
                </a:rPr>
                <a:t></a:t>
              </a:r>
              <a:r>
                <a:rPr lang="en-US" baseline="-25000">
                  <a:latin typeface="UT Sans" panose="00000500000000000000" pitchFamily="50" charset="0"/>
                  <a:sym typeface="Symbol" panose="05050102010706020507" pitchFamily="18" charset="2"/>
                </a:rPr>
                <a:t>DC</a:t>
              </a:r>
              <a:r>
                <a:rPr lang="en-US">
                  <a:latin typeface="UT Sans" panose="00000500000000000000" pitchFamily="50" charset="0"/>
                  <a:sym typeface="Symbol" panose="05050102010706020507" pitchFamily="18" charset="2"/>
                </a:rPr>
                <a:t>=I</a:t>
              </a:r>
              <a:r>
                <a:rPr lang="en-US" baseline="-25000">
                  <a:latin typeface="UT Sans" panose="00000500000000000000" pitchFamily="50" charset="0"/>
                  <a:sym typeface="Symbol" panose="05050102010706020507" pitchFamily="18" charset="2"/>
                </a:rPr>
                <a:t>CQ</a:t>
              </a:r>
              <a:r>
                <a:rPr lang="en-US">
                  <a:latin typeface="UT Sans" panose="00000500000000000000" pitchFamily="50" charset="0"/>
                  <a:sym typeface="Symbol" panose="05050102010706020507" pitchFamily="18" charset="2"/>
                </a:rPr>
                <a:t>/I</a:t>
              </a:r>
              <a:r>
                <a:rPr lang="en-US" baseline="-25000">
                  <a:latin typeface="UT Sans" panose="00000500000000000000" pitchFamily="50" charset="0"/>
                  <a:sym typeface="Symbol" panose="05050102010706020507" pitchFamily="18" charset="2"/>
                </a:rPr>
                <a:t>BQ</a:t>
              </a:r>
              <a:endParaRPr lang="en-US">
                <a:latin typeface="UT Sans" panose="00000500000000000000" pitchFamily="50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539089" y="4508038"/>
              <a:ext cx="15136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latin typeface="UT Sans" panose="00000500000000000000" pitchFamily="50" charset="0"/>
                  <a:sym typeface="Symbol" panose="05050102010706020507" pitchFamily="18" charset="2"/>
                </a:rPr>
                <a:t></a:t>
              </a:r>
              <a:r>
                <a:rPr lang="en-US" baseline="-25000">
                  <a:latin typeface="UT Sans" panose="00000500000000000000" pitchFamily="50" charset="0"/>
                  <a:sym typeface="Symbol" panose="05050102010706020507" pitchFamily="18" charset="2"/>
                </a:rPr>
                <a:t>ac</a:t>
              </a:r>
              <a:r>
                <a:rPr lang="en-US">
                  <a:latin typeface="UT Sans" panose="00000500000000000000" pitchFamily="50" charset="0"/>
                  <a:sym typeface="Symbol" panose="05050102010706020507" pitchFamily="18" charset="2"/>
                </a:rPr>
                <a:t>=I</a:t>
              </a:r>
              <a:r>
                <a:rPr lang="en-US" baseline="-25000">
                  <a:latin typeface="UT Sans" panose="00000500000000000000" pitchFamily="50" charset="0"/>
                  <a:sym typeface="Symbol" panose="05050102010706020507" pitchFamily="18" charset="2"/>
                </a:rPr>
                <a:t>C</a:t>
              </a:r>
              <a:r>
                <a:rPr lang="en-US">
                  <a:latin typeface="UT Sans" panose="00000500000000000000" pitchFamily="50" charset="0"/>
                  <a:sym typeface="Symbol" panose="05050102010706020507" pitchFamily="18" charset="2"/>
                </a:rPr>
                <a:t>/  I</a:t>
              </a:r>
              <a:r>
                <a:rPr lang="en-US" baseline="-25000">
                  <a:latin typeface="UT Sans" panose="00000500000000000000" pitchFamily="50" charset="0"/>
                  <a:sym typeface="Symbol" panose="05050102010706020507" pitchFamily="18" charset="2"/>
                </a:rPr>
                <a:t>B</a:t>
              </a:r>
              <a:endParaRPr lang="en-US">
                <a:latin typeface="UT Sans" panose="00000500000000000000" pitchFamily="5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81979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8098</TotalTime>
  <Words>2825</Words>
  <Application>Microsoft Office PowerPoint</Application>
  <PresentationFormat>On-screen Show (4:3)</PresentationFormat>
  <Paragraphs>539</Paragraphs>
  <Slides>59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59</vt:i4>
      </vt:variant>
    </vt:vector>
  </HeadingPairs>
  <TitlesOfParts>
    <vt:vector size="67" baseType="lpstr">
      <vt:lpstr>Arial</vt:lpstr>
      <vt:lpstr>Lucida Sans Unicode</vt:lpstr>
      <vt:lpstr>UT Sans</vt:lpstr>
      <vt:lpstr>UT Sans Bold</vt:lpstr>
      <vt:lpstr>Wingdings 3</vt:lpstr>
      <vt:lpstr>Clarity</vt:lpstr>
      <vt:lpstr>Equation</vt:lpstr>
      <vt:lpstr>MathType 6.0 Equation</vt:lpstr>
      <vt:lpstr>DISPOZITIVE ELECTRONICE</vt:lpstr>
      <vt:lpstr>Probleme tratate</vt:lpstr>
      <vt:lpstr>Caracteristici statice</vt:lpstr>
      <vt:lpstr>Caracteristici statice</vt:lpstr>
      <vt:lpstr>Caracteristici statice</vt:lpstr>
      <vt:lpstr>Valori limită maxime</vt:lpstr>
      <vt:lpstr>Valori limită maxime</vt:lpstr>
      <vt:lpstr>Punctul Static de Funcționare (PSF)</vt:lpstr>
      <vt:lpstr>PSF Comparație între DC şi ac</vt:lpstr>
      <vt:lpstr>PSF Comparație între DC şi ac</vt:lpstr>
      <vt:lpstr>Foaie de catalog pentru TB</vt:lpstr>
      <vt:lpstr>Polarizarea TB</vt:lpstr>
      <vt:lpstr>Polarizarea TB</vt:lpstr>
      <vt:lpstr>Polarizarea TB Circuit de polarizare cu 2 surse de c.c.</vt:lpstr>
      <vt:lpstr>Polarizarea TB Circuit de polarizare cu 2 surse de c.c.</vt:lpstr>
      <vt:lpstr>Polarizarea TB Circuit de polarizare cu o sursă</vt:lpstr>
      <vt:lpstr>Modularea grosimii bazei Efectul Early</vt:lpstr>
      <vt:lpstr>Modularea grosimii bazei Efectul Early</vt:lpstr>
      <vt:lpstr>Modularea grosimii bazei Efectul Early</vt:lpstr>
      <vt:lpstr>Modularea grosimii bazei Efectul Early</vt:lpstr>
      <vt:lpstr>Modularea grosimii bazei Efectul Early</vt:lpstr>
      <vt:lpstr>Rezistența de ieşire, ro</vt:lpstr>
      <vt:lpstr>Rezistența de ieşire, ro</vt:lpstr>
      <vt:lpstr>Dependența lui  de IC</vt:lpstr>
      <vt:lpstr>Dependența lui  de temperatură</vt:lpstr>
      <vt:lpstr>Modele pentru TB</vt:lpstr>
      <vt:lpstr>Modele pentru TB Modelul hibrid</vt:lpstr>
      <vt:lpstr>Modele pentru TB Modelul hibrid</vt:lpstr>
      <vt:lpstr>Modele pentru TB</vt:lpstr>
      <vt:lpstr>Circuitul echivalent pi-hibrid</vt:lpstr>
      <vt:lpstr>Circuitul echivalent pi-hibrid</vt:lpstr>
      <vt:lpstr>Circuitul echivalent pi-hibrid</vt:lpstr>
      <vt:lpstr>Circuitul echivalent pi-hibrid Modelul simplificat</vt:lpstr>
      <vt:lpstr>TB ca amplificator Polarizare cu divizor de tensiune</vt:lpstr>
      <vt:lpstr>TB ca amplificator Polarizare cu divizor de tensiune</vt:lpstr>
      <vt:lpstr>Amplificarea la frecvențe joase</vt:lpstr>
      <vt:lpstr>Amplificarea la frecvențe joase</vt:lpstr>
      <vt:lpstr>Amplificarea la frecvențe joase</vt:lpstr>
      <vt:lpstr>Amplificarea la frecvențe joase</vt:lpstr>
      <vt:lpstr>Amplificarea la frecvențe joase</vt:lpstr>
      <vt:lpstr>Amplificarea la frecvențe joase</vt:lpstr>
      <vt:lpstr>Răspunsul în frecvență</vt:lpstr>
      <vt:lpstr>Răspunsul în frecvență</vt:lpstr>
      <vt:lpstr>Răspunsul în frecvență</vt:lpstr>
      <vt:lpstr>Răspunsul în frecvență</vt:lpstr>
      <vt:lpstr>Răspunsul în frecvență</vt:lpstr>
      <vt:lpstr>Comutația TB</vt:lpstr>
      <vt:lpstr>Comutația TB</vt:lpstr>
      <vt:lpstr>Comutația TB Comutația blocare - saturație</vt:lpstr>
      <vt:lpstr>Comutația TB Comutația blocare - saturație</vt:lpstr>
      <vt:lpstr>Comutația TB Comutația blocare - saturație</vt:lpstr>
      <vt:lpstr>Comutația TB Comutația blocare - saturație</vt:lpstr>
      <vt:lpstr>Comutația TB Comutația blocare - saturație</vt:lpstr>
      <vt:lpstr>Comutația TB Comutația saturație - blocare</vt:lpstr>
      <vt:lpstr>Comutația TB Comutația saturație - blocare</vt:lpstr>
      <vt:lpstr>Comutația TB Comutația saturație - blocare</vt:lpstr>
      <vt:lpstr>Comutația TB Comutația saturație - blocare</vt:lpstr>
      <vt:lpstr>Anexa 1 Teorema Miller</vt:lpstr>
      <vt:lpstr>Anexa 1 Teorema Miller</vt:lpstr>
    </vt:vector>
  </TitlesOfParts>
  <Company>ecdep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ELECTRONICĂ II</dc:title>
  <dc:creator>unitbv</dc:creator>
  <cp:lastModifiedBy>geoic@yahoo.com</cp:lastModifiedBy>
  <cp:revision>1625</cp:revision>
  <dcterms:created xsi:type="dcterms:W3CDTF">2008-02-25T12:45:55Z</dcterms:created>
  <dcterms:modified xsi:type="dcterms:W3CDTF">2019-11-01T07:54:36Z</dcterms:modified>
</cp:coreProperties>
</file>