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2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09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94667" autoAdjust="0"/>
  </p:normalViewPr>
  <p:slideViewPr>
    <p:cSldViewPr>
      <p:cViewPr varScale="1">
        <p:scale>
          <a:sx n="81" d="100"/>
          <a:sy n="81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ED07FE0-F099-42C2-98AA-2160FA77D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41E01-BDD1-458F-834E-5DA2FA8A392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A3A9C-CE95-4265-996B-F482FD622B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63702-2CD3-4D74-A95A-0FD061DB0F95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7B298-2A40-4502-BCCF-C54621AD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CFADD-2374-4FE6-BB9B-0919B82249F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F3525-0508-4155-AFBF-C0F4DDACAC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18909-E832-4215-832C-A9AE5EFAB06C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3B63-4989-48F4-8271-5950D8DDD7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F58A4-ABA7-4124-A575-2654CBAB3B7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F5B6E-B950-4701-BD32-788A7580F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8EA36-7795-4AE9-BB4E-5EAF14781F09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CAC7E-D32C-4DF0-999E-68D33AEC5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2FAFC-77EB-478C-8C29-F41BC7C048CF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F5408-5E6A-4EC2-80DE-F9CD5C722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C6A6A-3CA4-4912-B6EA-F90A29EF31EA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DE322-6E8E-4E79-9710-88E5A00E5E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2EB6A-82D9-4A2A-A28F-A2F026E3756D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C570E-0B94-4767-B05F-50A6E4C19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BE9E8-F425-42AB-923F-0BF73D69CBC4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77EDE-0A30-45F5-9BB7-0204507D1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EB6D9-9323-4730-86B9-C91081B10D7D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C2663-4DBE-4190-B98F-CC3269D3E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A4F729-F37F-4BCB-B108-3F44ADBBAF3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078D17-1501-495F-A7F1-56F5D8DA57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0.emf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4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87.emf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9.png"/><Relationship Id="rId4" Type="http://schemas.openxmlformats.org/officeDocument/2006/relationships/image" Target="../media/image8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0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98.png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9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3100" b="1">
                <a:latin typeface="UT Sans" panose="00000500000000000000" pitchFamily="50" charset="0"/>
              </a:rPr>
              <a:t>Notițe de curs</a:t>
            </a: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 b="1">
                <a:latin typeface="UT Sans" panose="00000500000000000000" pitchFamily="50" charset="0"/>
              </a:rPr>
              <a:t>Cursul nr. </a:t>
            </a:r>
            <a:r>
              <a:rPr lang="en-US" sz="1600" b="1">
                <a:latin typeface="UT Sans" panose="00000500000000000000" pitchFamily="50" charset="0"/>
              </a:rPr>
              <a:t>6</a:t>
            </a:r>
            <a:endParaRPr lang="ro-RO" sz="1600" b="1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ro-RO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>
                <a:latin typeface="UT Sans" panose="00000500000000000000" pitchFamily="50" charset="0"/>
              </a:rPr>
              <a:t>Conf. Dr. Ing. Gheorghe PANĂ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>
                <a:latin typeface="UT Sans" panose="00000500000000000000" pitchFamily="50" charset="0"/>
                <a:hlinkClick r:id="rId2"/>
              </a:rPr>
              <a:t>gheorghe.pana@unitbv.ro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900">
              <a:latin typeface="UT Sans" panose="000005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6974A-4079-4C2D-BF6C-4151A09D8B9B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26FAE594-A665-4D6F-AF6A-D4AD3D32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64481E84-6CEE-4428-825A-8011628495C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600">
                <a:latin typeface="UT Sans" panose="00000500000000000000" pitchFamily="50" charset="0"/>
              </a:rPr>
              <a:t>Amplificatoare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Clasificare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După natura semnalelor de intrare şi de ieşire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amplificatorul de tensiune</a:t>
            </a:r>
            <a:r>
              <a:rPr lang="ro-RO" sz="2200">
                <a:latin typeface="UT Sans" panose="00000500000000000000" pitchFamily="50" charset="0"/>
              </a:rPr>
              <a:t>, la care atât mărimile de intrare cât şi cele de ieşire sunt tensiuni (U</a:t>
            </a:r>
            <a:r>
              <a:rPr lang="ro-RO" sz="2200" baseline="-25000">
                <a:latin typeface="UT Sans" panose="00000500000000000000" pitchFamily="50" charset="0"/>
              </a:rPr>
              <a:t>in</a:t>
            </a:r>
            <a:r>
              <a:rPr lang="ro-RO" sz="2200">
                <a:latin typeface="UT Sans" panose="00000500000000000000" pitchFamily="50" charset="0"/>
              </a:rPr>
              <a:t>, U</a:t>
            </a:r>
            <a:r>
              <a:rPr lang="ro-RO" sz="2200" baseline="-25000">
                <a:latin typeface="UT Sans" panose="00000500000000000000" pitchFamily="50" charset="0"/>
              </a:rPr>
              <a:t>ies</a:t>
            </a:r>
            <a:r>
              <a:rPr lang="ro-RO" sz="2200">
                <a:latin typeface="UT Sans" panose="00000500000000000000" pitchFamily="50" charset="0"/>
              </a:rPr>
              <a:t>);</a:t>
            </a:r>
            <a:endParaRPr lang="en-US" sz="2200">
              <a:latin typeface="UT Sans" panose="00000500000000000000" pitchFamily="50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amplificatorul de curent</a:t>
            </a:r>
            <a:r>
              <a:rPr lang="ro-RO" sz="2200">
                <a:latin typeface="UT Sans" panose="00000500000000000000" pitchFamily="50" charset="0"/>
              </a:rPr>
              <a:t>, la care atât mărimile de intrare cât şi cele de ieşire sunt curenți (I</a:t>
            </a:r>
            <a:r>
              <a:rPr lang="ro-RO" sz="2200" baseline="-25000">
                <a:latin typeface="UT Sans" panose="00000500000000000000" pitchFamily="50" charset="0"/>
              </a:rPr>
              <a:t>in</a:t>
            </a:r>
            <a:r>
              <a:rPr lang="ro-RO" sz="2200">
                <a:latin typeface="UT Sans" panose="00000500000000000000" pitchFamily="50" charset="0"/>
              </a:rPr>
              <a:t>, I</a:t>
            </a:r>
            <a:r>
              <a:rPr lang="ro-RO" sz="2200" baseline="-25000">
                <a:latin typeface="UT Sans" panose="00000500000000000000" pitchFamily="50" charset="0"/>
              </a:rPr>
              <a:t>ies</a:t>
            </a:r>
            <a:r>
              <a:rPr lang="ro-RO" sz="2200">
                <a:latin typeface="UT Sans" panose="00000500000000000000" pitchFamily="50" charset="0"/>
              </a:rPr>
              <a:t>);</a:t>
            </a:r>
            <a:endParaRPr lang="en-US" sz="2200">
              <a:latin typeface="UT Sans" panose="00000500000000000000" pitchFamily="50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amplificatorul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transimpedan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ță</a:t>
            </a:r>
            <a:r>
              <a:rPr lang="ro-RO" sz="2200">
                <a:latin typeface="UT Sans" panose="00000500000000000000" pitchFamily="50" charset="0"/>
              </a:rPr>
              <a:t>, la care mărimea de intrare este curent iar cea de ieşire este tensiune (I</a:t>
            </a:r>
            <a:r>
              <a:rPr lang="ro-RO" sz="2200" baseline="-25000">
                <a:latin typeface="UT Sans" panose="00000500000000000000" pitchFamily="50" charset="0"/>
              </a:rPr>
              <a:t>in</a:t>
            </a:r>
            <a:r>
              <a:rPr lang="ro-RO" sz="2200">
                <a:latin typeface="UT Sans" panose="00000500000000000000" pitchFamily="50" charset="0"/>
              </a:rPr>
              <a:t>, U</a:t>
            </a:r>
            <a:r>
              <a:rPr lang="ro-RO" sz="2200" baseline="-25000">
                <a:latin typeface="UT Sans" panose="00000500000000000000" pitchFamily="50" charset="0"/>
              </a:rPr>
              <a:t>ies</a:t>
            </a:r>
            <a:r>
              <a:rPr lang="ro-RO" sz="2200">
                <a:latin typeface="UT Sans" panose="00000500000000000000" pitchFamily="50" charset="0"/>
              </a:rPr>
              <a:t>);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amplificatorul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trans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admit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an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ță</a:t>
            </a:r>
            <a:r>
              <a:rPr lang="ro-RO" sz="2200">
                <a:latin typeface="UT Sans" panose="00000500000000000000" pitchFamily="50" charset="0"/>
              </a:rPr>
              <a:t>, la care mărimea de intrare este tensiune iar cea de ieşire este curent (U</a:t>
            </a:r>
            <a:r>
              <a:rPr lang="ro-RO" sz="2200" baseline="-25000">
                <a:latin typeface="UT Sans" panose="00000500000000000000" pitchFamily="50" charset="0"/>
              </a:rPr>
              <a:t>in</a:t>
            </a:r>
            <a:r>
              <a:rPr lang="ro-RO" sz="2200">
                <a:latin typeface="UT Sans" panose="00000500000000000000" pitchFamily="50" charset="0"/>
              </a:rPr>
              <a:t>, I</a:t>
            </a:r>
            <a:r>
              <a:rPr lang="ro-RO" sz="2200" baseline="-25000">
                <a:latin typeface="UT Sans" panose="00000500000000000000" pitchFamily="50" charset="0"/>
              </a:rPr>
              <a:t>ies</a:t>
            </a:r>
            <a:r>
              <a:rPr lang="ro-RO" sz="2200">
                <a:latin typeface="UT Sans" panose="00000500000000000000" pitchFamily="50" charset="0"/>
              </a:rPr>
              <a:t>).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2765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1DAF24-212F-425D-89E7-7570234EC561}" type="datetime1">
              <a:rPr lang="en-US" smtClean="0"/>
              <a:t>11/7/2019</a:t>
            </a:fld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6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1809FA-4EA2-45BF-A55D-39823B8A27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18253-9D2D-4406-91B0-9D1CCA6B4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" t="5871" r="1411" b="15687"/>
          <a:stretch/>
        </p:blipFill>
        <p:spPr>
          <a:xfrm>
            <a:off x="38055" y="5280479"/>
            <a:ext cx="9067890" cy="12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Clasificare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După mărimea frecvenței de tăiere inferioară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c.a.</a:t>
            </a:r>
            <a:r>
              <a:rPr lang="ro-RO" sz="2200">
                <a:latin typeface="UT Sans" panose="00000500000000000000" pitchFamily="50" charset="0"/>
              </a:rPr>
              <a:t> care prelucrează numai semnale alternative, cu frecvența cuprinsă între f</a:t>
            </a:r>
            <a:r>
              <a:rPr lang="ro-RO" sz="2200" baseline="-25000">
                <a:latin typeface="UT Sans" panose="00000500000000000000" pitchFamily="50" charset="0"/>
              </a:rPr>
              <a:t>i</a:t>
            </a:r>
            <a:r>
              <a:rPr lang="ro-RO" sz="2200">
                <a:latin typeface="UT Sans" panose="00000500000000000000" pitchFamily="50" charset="0"/>
              </a:rPr>
              <a:t> (frecvența de tăiere inferioară) şi f</a:t>
            </a:r>
            <a:r>
              <a:rPr lang="ro-RO" sz="2200" baseline="-25000">
                <a:latin typeface="UT Sans" panose="00000500000000000000" pitchFamily="50" charset="0"/>
              </a:rPr>
              <a:t>s</a:t>
            </a:r>
            <a:r>
              <a:rPr lang="ro-RO" sz="2200">
                <a:latin typeface="UT Sans" panose="00000500000000000000" pitchFamily="50" charset="0"/>
              </a:rPr>
              <a:t> (frecvența de tăiere superioară);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c.c.</a:t>
            </a:r>
            <a:r>
              <a:rPr lang="ro-RO" sz="2200">
                <a:latin typeface="UT Sans" panose="00000500000000000000" pitchFamily="50" charset="0"/>
              </a:rPr>
              <a:t> care prelucrează semnale începând de la c.c. (f</a:t>
            </a:r>
            <a:r>
              <a:rPr lang="ro-RO" sz="2200" baseline="-25000">
                <a:latin typeface="UT Sans" panose="00000500000000000000" pitchFamily="50" charset="0"/>
              </a:rPr>
              <a:t>i</a:t>
            </a:r>
            <a:r>
              <a:rPr lang="ro-RO" sz="2200">
                <a:latin typeface="UT Sans" panose="00000500000000000000" pitchFamily="50" charset="0"/>
              </a:rPr>
              <a:t>=0) până la o anumită frecvență superioară, f</a:t>
            </a:r>
            <a:r>
              <a:rPr lang="ro-RO" sz="2200" baseline="-25000">
                <a:latin typeface="UT Sans" panose="00000500000000000000" pitchFamily="50" charset="0"/>
              </a:rPr>
              <a:t>s</a:t>
            </a:r>
            <a:r>
              <a:rPr lang="ro-RO" sz="2200">
                <a:latin typeface="UT Sans" panose="00000500000000000000" pitchFamily="50" charset="0"/>
              </a:rPr>
              <a:t>. Se mai numesc și 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cu cuplaj direct</a:t>
            </a:r>
            <a:r>
              <a:rPr lang="ro-RO" sz="2200">
                <a:latin typeface="UT Sans" panose="00000500000000000000" pitchFamily="50" charset="0"/>
              </a:rPr>
              <a:t>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9A0B4-77AE-4A42-B5FD-44F11CE1B39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127B0-DB1C-4F79-A53A-3F45AEB0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486275"/>
            <a:ext cx="8677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Clasificare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După domeniul de frecvență în care lucrează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audiofrecvență (AF)</a:t>
            </a:r>
            <a:r>
              <a:rPr lang="ro-RO" sz="2200">
                <a:latin typeface="UT Sans" panose="00000500000000000000" pitchFamily="50" charset="0"/>
              </a:rPr>
              <a:t> – de joasă frecvență: amplifică semnale în band</a:t>
            </a:r>
            <a:r>
              <a:rPr lang="en-US" sz="2200">
                <a:latin typeface="UT Sans" panose="00000500000000000000" pitchFamily="50" charset="0"/>
              </a:rPr>
              <a:t>a</a:t>
            </a:r>
            <a:r>
              <a:rPr lang="ro-RO" sz="2200">
                <a:latin typeface="UT Sans" panose="00000500000000000000" pitchFamily="50" charset="0"/>
              </a:rPr>
              <a:t> audibilă, între 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20Hz</a:t>
            </a:r>
            <a:r>
              <a:rPr lang="ro-RO" sz="2200">
                <a:latin typeface="UT Sans" panose="00000500000000000000" pitchFamily="50" charset="0"/>
              </a:rPr>
              <a:t> şi </a:t>
            </a: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20kHz</a:t>
            </a:r>
            <a:r>
              <a:rPr lang="ro-RO" sz="2200">
                <a:latin typeface="UT Sans" panose="00000500000000000000" pitchFamily="50" charset="0"/>
              </a:rPr>
              <a:t>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radiofrecvență (RF) </a:t>
            </a:r>
            <a:r>
              <a:rPr lang="ro-RO" sz="2200">
                <a:latin typeface="UT Sans" panose="00000500000000000000" pitchFamily="50" charset="0"/>
              </a:rPr>
              <a:t>– de înaltă frecvență:   pentru semnale cuprinse între 20kHz şi 30MHz;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foarte înaltă frecvență (FIF)</a:t>
            </a:r>
            <a:r>
              <a:rPr lang="ro-RO" sz="2200">
                <a:latin typeface="UT Sans" panose="00000500000000000000" pitchFamily="50" charset="0"/>
              </a:rPr>
              <a:t>:</a:t>
            </a:r>
            <a:r>
              <a:rPr lang="ro-RO" sz="2200" i="1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pentru frecvențe cuprinse între 30MHz şi 300MHz;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200">
                <a:solidFill>
                  <a:srgbClr val="C00000"/>
                </a:solidFill>
                <a:latin typeface="UT Sans" panose="00000500000000000000" pitchFamily="50" charset="0"/>
              </a:rPr>
              <a:t>Amplificatoare de ultra înaltă frecvență (UIF)</a:t>
            </a:r>
            <a:r>
              <a:rPr lang="ro-RO" sz="2200">
                <a:latin typeface="UT Sans" panose="00000500000000000000" pitchFamily="50" charset="0"/>
              </a:rPr>
              <a:t>:</a:t>
            </a:r>
            <a:r>
              <a:rPr lang="ro-RO" sz="2200" i="1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pentru frecvențe </a:t>
            </a:r>
            <a:r>
              <a:rPr lang="en-US" sz="2200">
                <a:latin typeface="UT Sans" panose="00000500000000000000" pitchFamily="50" charset="0"/>
              </a:rPr>
              <a:t>&gt;</a:t>
            </a:r>
            <a:r>
              <a:rPr lang="ro-RO" sz="2200">
                <a:latin typeface="UT Sans" panose="00000500000000000000" pitchFamily="50" charset="0"/>
              </a:rPr>
              <a:t> 300MHz;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F9C400-577F-4373-9915-717E2CF76568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Clasificare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După nivelul semnalelor prelucrate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Amplificatoare de semnal mic</a:t>
            </a:r>
            <a:r>
              <a:rPr lang="ro-RO" sz="2400">
                <a:latin typeface="UT Sans" panose="00000500000000000000" pitchFamily="50" charset="0"/>
              </a:rPr>
              <a:t> numite şi </a:t>
            </a: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preamplificatoare</a:t>
            </a:r>
            <a:r>
              <a:rPr lang="ro-RO" sz="2400">
                <a:latin typeface="UT Sans" panose="00000500000000000000" pitchFamily="50" charset="0"/>
              </a:rPr>
              <a:t>, care prelucrează semnale de tensiune sau de curent având amplitudine mică;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Amplificatoare de putere</a:t>
            </a:r>
            <a:r>
              <a:rPr lang="ro-RO" sz="2400">
                <a:latin typeface="UT Sans" panose="00000500000000000000" pitchFamily="50" charset="0"/>
              </a:rPr>
              <a:t> numite şi </a:t>
            </a: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etaje finale</a:t>
            </a:r>
            <a:r>
              <a:rPr lang="ro-RO" sz="2400">
                <a:latin typeface="UT Sans" panose="00000500000000000000" pitchFamily="50" charset="0"/>
              </a:rPr>
              <a:t>, care prelucrează semnale de nivel mare.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00CF31-9C98-4957-B0F5-527826E080D1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66251" y="4800600"/>
            <a:ext cx="8611497" cy="1274884"/>
            <a:chOff x="152400" y="5049716"/>
            <a:chExt cx="8611497" cy="1274884"/>
          </a:xfrm>
        </p:grpSpPr>
        <p:sp>
          <p:nvSpPr>
            <p:cNvPr id="7" name="Rectangle 6"/>
            <p:cNvSpPr/>
            <p:nvPr/>
          </p:nvSpPr>
          <p:spPr>
            <a:xfrm>
              <a:off x="2277208" y="5049716"/>
              <a:ext cx="1699846" cy="1274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26977" y="5049716"/>
              <a:ext cx="1699846" cy="1274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72308" y="5433646"/>
              <a:ext cx="509954" cy="50995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91754" y="5433646"/>
              <a:ext cx="594946" cy="509954"/>
              <a:chOff x="7010400" y="5029200"/>
              <a:chExt cx="533400" cy="457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010400" y="5029200"/>
                <a:ext cx="152400" cy="45720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6200000">
                <a:off x="7124700" y="5067300"/>
                <a:ext cx="457200" cy="381000"/>
              </a:xfrm>
              <a:prstGeom prst="trapezoid">
                <a:avLst/>
              </a:prstGeom>
              <a:solidFill>
                <a:schemeClr val="accent1">
                  <a:alpha val="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489688" y="5559670"/>
              <a:ext cx="12748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900"/>
                <a:t>PREAMPLIFICATOR</a:t>
              </a:r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66946" y="5559670"/>
              <a:ext cx="1029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ETAJ FINAL</a:t>
              </a:r>
              <a:endParaRPr 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400" y="5304693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400"/>
                <a:t>Sursă de</a:t>
              </a:r>
            </a:p>
            <a:p>
              <a:r>
                <a:rPr lang="ro-RO" sz="1400"/>
                <a:t> semnal</a:t>
              </a:r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71692" y="5474677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400"/>
                <a:t>Sarcină</a:t>
              </a:r>
              <a:endParaRPr lang="en-US" sz="1400"/>
            </a:p>
          </p:txBody>
        </p:sp>
        <p:cxnSp>
          <p:nvCxnSpPr>
            <p:cNvPr id="14" name="Straight Arrow Connector 13"/>
            <p:cNvCxnSpPr>
              <a:stCxn id="9" idx="6"/>
              <a:endCxn id="7" idx="1"/>
            </p:cNvCxnSpPr>
            <p:nvPr/>
          </p:nvCxnSpPr>
          <p:spPr>
            <a:xfrm flipV="1">
              <a:off x="1682262" y="5687158"/>
              <a:ext cx="594946" cy="146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3977054" y="5687158"/>
              <a:ext cx="84992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0" idx="1"/>
            </p:cNvCxnSpPr>
            <p:nvPr/>
          </p:nvCxnSpPr>
          <p:spPr>
            <a:xfrm>
              <a:off x="6526823" y="5687158"/>
              <a:ext cx="764931" cy="146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5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Clasificare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După tipul elementelor active folosite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Amplificatoare realizate cu </a:t>
            </a: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tuburi electronice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Amplificatoare realizate cu </a:t>
            </a: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tranzistoare</a:t>
            </a:r>
          </a:p>
          <a:p>
            <a:pPr marL="623887" indent="-514350">
              <a:buFont typeface="+mj-lt"/>
              <a:buAutoNum type="arabicPeriod"/>
            </a:pPr>
            <a:r>
              <a:rPr lang="ro-RO" sz="2400">
                <a:latin typeface="UT Sans" panose="00000500000000000000" pitchFamily="50" charset="0"/>
              </a:rPr>
              <a:t>Amplificatoare realizate cu </a:t>
            </a:r>
            <a:r>
              <a:rPr lang="ro-RO" sz="2400">
                <a:solidFill>
                  <a:srgbClr val="C00000"/>
                </a:solidFill>
                <a:latin typeface="UT Sans" panose="00000500000000000000" pitchFamily="50" charset="0"/>
              </a:rPr>
              <a:t>circuite integrate</a:t>
            </a:r>
          </a:p>
        </p:txBody>
      </p:sp>
      <p:sp>
        <p:nvSpPr>
          <p:cNvPr id="27651" name="Date Placeholder 2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93EB7A-65A0-4BE7-9DB3-ACE88759B970}" type="datetime1">
              <a:rPr lang="en-US" smtClean="0"/>
              <a:t>11/7/2019</a:t>
            </a:fld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6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1809FA-4EA2-45BF-A55D-39823B8A27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pic>
        <p:nvPicPr>
          <p:cNvPr id="37890" name="Picture 2" descr="https://encrypted-tbn3.gstatic.com/images?q=tbn:ANd9GcRPsjZoFAEC2iQ5-iR6-0hf_r7MKwtO1fOeaaYpIUz7UpvlL9-KX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90924"/>
            <a:ext cx="2619375" cy="1743076"/>
          </a:xfrm>
          <a:prstGeom prst="rect">
            <a:avLst/>
          </a:prstGeom>
          <a:noFill/>
        </p:spPr>
      </p:pic>
      <p:pic>
        <p:nvPicPr>
          <p:cNvPr id="37898" name="Picture 10" descr="https://encrypted-tbn0.gstatic.com/images?q=tbn:ANd9GcT6qpiJAeZ4_13KNV6VLSg8SRx9fk7xHJ6adhOqn2CeKNKsvGf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25" y="4952999"/>
            <a:ext cx="3343275" cy="1371601"/>
          </a:xfrm>
          <a:prstGeom prst="rect">
            <a:avLst/>
          </a:prstGeom>
          <a:noFill/>
        </p:spPr>
      </p:pic>
      <p:pic>
        <p:nvPicPr>
          <p:cNvPr id="37900" name="Picture 12" descr="https://encrypted-tbn2.gstatic.com/images?q=tbn:ANd9GcRJBQPw3vJ0SxFvgTGBj7_xA4c9ucUTDFR_0aVtQO2sPdmENY6ag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599"/>
            <a:ext cx="2305050" cy="198120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219200" y="5486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1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6400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2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5726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3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3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Parametrii amplificatoarelor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exprimă performanțele amplificatoarelor</a:t>
            </a:r>
            <a:r>
              <a:rPr lang="ro-RO">
                <a:latin typeface="UT Sans" panose="00000500000000000000" pitchFamily="50" charset="0"/>
              </a:rPr>
              <a:t>:</a:t>
            </a:r>
          </a:p>
          <a:p>
            <a:pPr marL="566737" indent="-457200">
              <a:buFont typeface="+mj-lt"/>
              <a:buAutoNum type="arabicPeriod"/>
            </a:pPr>
            <a:r>
              <a:rPr lang="vi-VN">
                <a:solidFill>
                  <a:srgbClr val="0070C0"/>
                </a:solidFill>
              </a:rPr>
              <a:t>Amplificare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a - A</a:t>
            </a:r>
            <a:r>
              <a:rPr lang="vi-VN">
                <a:solidFill>
                  <a:srgbClr val="0070C0"/>
                </a:solidFill>
              </a:rPr>
              <a:t> (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câştigul – G (gain)</a:t>
            </a:r>
            <a:r>
              <a:rPr lang="vi-VN">
                <a:solidFill>
                  <a:srgbClr val="0070C0"/>
                </a:solidFill>
              </a:rPr>
              <a:t>) </a:t>
            </a:r>
            <a:r>
              <a:rPr lang="vi-VN" sz="2200"/>
              <a:t>- reprezintă raportul dintre o mărime electrică de la ieşirea amplif</a:t>
            </a:r>
            <a:r>
              <a:rPr lang="ro-RO" sz="2200"/>
              <a:t>i</a:t>
            </a:r>
            <a:r>
              <a:rPr lang="vi-VN" sz="2200"/>
              <a:t>catorului şi </a:t>
            </a:r>
            <a:r>
              <a:rPr lang="ro-RO" sz="2200">
                <a:latin typeface="UT Sans" panose="00000500000000000000" pitchFamily="50" charset="0"/>
              </a:rPr>
              <a:t>o </a:t>
            </a:r>
            <a:r>
              <a:rPr lang="vi-VN" sz="2200"/>
              <a:t>mărime </a:t>
            </a:r>
            <a:r>
              <a:rPr lang="ro-RO" sz="2200">
                <a:latin typeface="UT Sans" panose="00000500000000000000" pitchFamily="50" charset="0"/>
              </a:rPr>
              <a:t>electrică </a:t>
            </a:r>
            <a:r>
              <a:rPr lang="vi-VN" sz="2200"/>
              <a:t>de la intrare</a:t>
            </a:r>
            <a:r>
              <a:rPr lang="ro-RO" sz="2200">
                <a:latin typeface="UT Sans" panose="00000500000000000000" pitchFamily="50" charset="0"/>
              </a:rPr>
              <a:t>;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Poate fi amplificare de tensiune, curent, putere, transimpedanță, transadmitanță;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Câştigul este o amplificare exprimată logaritmic (dB):</a:t>
            </a:r>
          </a:p>
          <a:p>
            <a:pPr lvl="2"/>
            <a:r>
              <a:rPr lang="ro-RO" sz="1800">
                <a:latin typeface="UT Sans" panose="00000500000000000000" pitchFamily="50" charset="0"/>
              </a:rPr>
              <a:t>de tensiune, curent, transimpedanță, transadmitanță</a:t>
            </a:r>
          </a:p>
          <a:p>
            <a:pPr lvl="1"/>
            <a:endParaRPr lang="ro-RO" sz="2000">
              <a:latin typeface="UT Sans" panose="00000500000000000000" pitchFamily="50" charset="0"/>
            </a:endParaRPr>
          </a:p>
          <a:p>
            <a:pPr lvl="1"/>
            <a:endParaRPr lang="ro-RO" sz="2000">
              <a:latin typeface="UT Sans" panose="00000500000000000000" pitchFamily="50" charset="0"/>
            </a:endParaRPr>
          </a:p>
          <a:p>
            <a:pPr lvl="2"/>
            <a:r>
              <a:rPr lang="ro-RO" sz="1800">
                <a:latin typeface="UT Sans" panose="00000500000000000000" pitchFamily="50" charset="0"/>
              </a:rPr>
              <a:t>de putere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EEDFDD-EFD1-442F-9C73-9C161AF72B91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82510"/>
              </p:ext>
            </p:extLst>
          </p:nvPr>
        </p:nvGraphicFramePr>
        <p:xfrm>
          <a:off x="1219200" y="4572000"/>
          <a:ext cx="1930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965160" imgH="291960" progId="Equation.DSMT4">
                  <p:embed/>
                </p:oleObj>
              </mc:Choice>
              <mc:Fallback>
                <p:oleObj name="Equation" r:id="rId3" imgW="965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1930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71189"/>
              </p:ext>
            </p:extLst>
          </p:nvPr>
        </p:nvGraphicFramePr>
        <p:xfrm>
          <a:off x="3537244" y="4403578"/>
          <a:ext cx="119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5" imgW="596880" imgH="380880" progId="Equation.DSMT4">
                  <p:embed/>
                </p:oleObj>
              </mc:Choice>
              <mc:Fallback>
                <p:oleObj name="Equation" r:id="rId5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244" y="4403578"/>
                        <a:ext cx="1193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2391"/>
              </p:ext>
            </p:extLst>
          </p:nvPr>
        </p:nvGraphicFramePr>
        <p:xfrm>
          <a:off x="1295400" y="5664200"/>
          <a:ext cx="195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7" imgW="977760" imgH="291960" progId="Equation.DSMT4">
                  <p:embed/>
                </p:oleObj>
              </mc:Choice>
              <mc:Fallback>
                <p:oleObj name="Equation" r:id="rId7" imgW="97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64200"/>
                        <a:ext cx="195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2221"/>
              </p:ext>
            </p:extLst>
          </p:nvPr>
        </p:nvGraphicFramePr>
        <p:xfrm>
          <a:off x="3581400" y="5428213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9" imgW="609480" imgH="380880" progId="Equation.DSMT4">
                  <p:embed/>
                </p:oleObj>
              </mc:Choice>
              <mc:Fallback>
                <p:oleObj name="Equation" r:id="rId9" imgW="609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28213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31BBCFF-2837-4B3F-AE2F-A01B895DF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00269"/>
              </p:ext>
            </p:extLst>
          </p:nvPr>
        </p:nvGraphicFramePr>
        <p:xfrm>
          <a:off x="5194300" y="5473700"/>
          <a:ext cx="83808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11" imgW="558720" imgH="482400" progId="Equation.DSMT4">
                  <p:embed/>
                </p:oleObj>
              </mc:Choice>
              <mc:Fallback>
                <p:oleObj name="Equation" r:id="rId11" imgW="55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4300" y="5473700"/>
                        <a:ext cx="838080" cy="72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F527BA4-75A8-4ADB-9AC6-52EC9FD75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83317"/>
              </p:ext>
            </p:extLst>
          </p:nvPr>
        </p:nvGraphicFramePr>
        <p:xfrm>
          <a:off x="5207000" y="4622800"/>
          <a:ext cx="83808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13" imgW="558720" imgH="482400" progId="Equation.DSMT4">
                  <p:embed/>
                </p:oleObj>
              </mc:Choice>
              <mc:Fallback>
                <p:oleObj name="Equation" r:id="rId13" imgW="55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7000" y="4622800"/>
                        <a:ext cx="838080" cy="72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44981C6-BB70-4E3A-A49F-D6718B34F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32857"/>
              </p:ext>
            </p:extLst>
          </p:nvPr>
        </p:nvGraphicFramePr>
        <p:xfrm>
          <a:off x="6248460" y="4622800"/>
          <a:ext cx="76194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15" imgW="507960" imgH="482400" progId="Equation.DSMT4">
                  <p:embed/>
                </p:oleObj>
              </mc:Choice>
              <mc:Fallback>
                <p:oleObj name="Equation" r:id="rId15" imgW="50796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F527BA4-75A8-4ADB-9AC6-52EC9FD75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8460" y="4622800"/>
                        <a:ext cx="761940" cy="72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191152-DBCE-46FC-8D50-BDDAA797B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4249"/>
              </p:ext>
            </p:extLst>
          </p:nvPr>
        </p:nvGraphicFramePr>
        <p:xfrm>
          <a:off x="7086720" y="4618135"/>
          <a:ext cx="83808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17" imgW="558720" imgH="482400" progId="Equation.DSMT4">
                  <p:embed/>
                </p:oleObj>
              </mc:Choice>
              <mc:Fallback>
                <p:oleObj name="Equation" r:id="rId17" imgW="55872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F527BA4-75A8-4ADB-9AC6-52EC9FD75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86720" y="4618135"/>
                        <a:ext cx="838080" cy="72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BFB9933-34A2-4A2A-99DB-3DBF969B6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02435"/>
              </p:ext>
            </p:extLst>
          </p:nvPr>
        </p:nvGraphicFramePr>
        <p:xfrm>
          <a:off x="8058360" y="4622800"/>
          <a:ext cx="78084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19" imgW="520560" imgH="482400" progId="Equation.DSMT4">
                  <p:embed/>
                </p:oleObj>
              </mc:Choice>
              <mc:Fallback>
                <p:oleObj name="Equation" r:id="rId19" imgW="52056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F527BA4-75A8-4ADB-9AC6-52EC9FD75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58360" y="4622800"/>
                        <a:ext cx="780840" cy="72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09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Parametrii amplificatoarelor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 startAt="2"/>
            </a:pPr>
            <a:r>
              <a:rPr lang="ro-RO" sz="2400">
                <a:solidFill>
                  <a:srgbClr val="0070C0"/>
                </a:solidFill>
                <a:latin typeface="UT Sans" panose="00000500000000000000" pitchFamily="50" charset="0"/>
              </a:rPr>
              <a:t>Caracteristica de frecvență </a:t>
            </a:r>
            <a:r>
              <a:rPr lang="ro-RO" sz="2400">
                <a:latin typeface="UT Sans" panose="00000500000000000000" pitchFamily="50" charset="0"/>
              </a:rPr>
              <a:t>reprezintă variația amplitudinii și</a:t>
            </a:r>
            <a:r>
              <a:rPr lang="en-US" sz="2400">
                <a:latin typeface="UT Sans" panose="00000500000000000000" pitchFamily="50" charset="0"/>
              </a:rPr>
              <a:t>/</a:t>
            </a:r>
            <a:r>
              <a:rPr lang="ro-RO" sz="2400">
                <a:latin typeface="UT Sans" panose="00000500000000000000" pitchFamily="50" charset="0"/>
              </a:rPr>
              <a:t>sau a fazei amplificării în funcție de frecvența semnalelor prelucrate;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CB7C0-C101-4879-BCC8-65843F28F25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57200" y="3048000"/>
            <a:ext cx="5265751" cy="3523488"/>
            <a:chOff x="2057400" y="3124200"/>
            <a:chExt cx="4328577" cy="2896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66900" y="38481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514600" y="44958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66900" y="53721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14600" y="50292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90800" y="3124200"/>
              <a:ext cx="760581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amplificare</a:t>
              </a:r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0800" y="4648200"/>
              <a:ext cx="390306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fază</a:t>
              </a:r>
              <a:endParaRPr 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4876800"/>
              <a:ext cx="670977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frecvență</a:t>
              </a:r>
              <a:endParaRPr 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4343400"/>
              <a:ext cx="670977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frecvență</a:t>
              </a:r>
              <a:endParaRPr 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4343400"/>
              <a:ext cx="233498" cy="253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400"/>
                <a:t>0</a:t>
              </a:r>
              <a:endParaRPr 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6000" y="4876800"/>
              <a:ext cx="233498" cy="253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400"/>
                <a:t>0</a:t>
              </a:r>
              <a:endParaRPr lang="en-US" sz="140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14600" y="3581400"/>
              <a:ext cx="190500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19600" y="3581400"/>
              <a:ext cx="914400" cy="9144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467894" y="4533900"/>
              <a:ext cx="19042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5029200"/>
              <a:ext cx="1447800" cy="1588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962400" y="5029200"/>
              <a:ext cx="914400" cy="91440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5943600"/>
              <a:ext cx="838200" cy="1588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>
              <a:off x="2514600" y="5486400"/>
              <a:ext cx="1905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2514600" y="5943600"/>
              <a:ext cx="236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57400" y="5334000"/>
              <a:ext cx="379764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-45º</a:t>
              </a:r>
              <a:endParaRPr lang="en-US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791200"/>
              <a:ext cx="379764" cy="22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/>
                <a:t>-90º</a:t>
              </a:r>
              <a:endParaRPr lang="en-US" sz="12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D677AF-DB4E-4175-9343-08D9C1CF1C9F}"/>
              </a:ext>
            </a:extLst>
          </p:cNvPr>
          <p:cNvSpPr txBox="1"/>
          <p:nvPr/>
        </p:nvSpPr>
        <p:spPr>
          <a:xfrm>
            <a:off x="5943600" y="2743200"/>
            <a:ext cx="3016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Astfel reprezentate cele două caracteristici și anume cea de fază sub cea de amplitudine, se numesc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caracteristici BODE</a:t>
            </a:r>
            <a:r>
              <a:rPr lang="ro-RO">
                <a:latin typeface="UT Sans" panose="00000500000000000000" pitchFamily="50" charset="0"/>
              </a:rPr>
              <a:t>, denumite după inginerul american </a:t>
            </a:r>
            <a:r>
              <a:rPr lang="en-US"/>
              <a:t>Hendrik Wade Bode</a:t>
            </a:r>
            <a:r>
              <a:rPr lang="ro-RO"/>
              <a:t>, </a:t>
            </a:r>
            <a:r>
              <a:rPr lang="ro-RO">
                <a:latin typeface="UT Sans" panose="00000500000000000000" pitchFamily="50" charset="0"/>
              </a:rPr>
              <a:t>cel care le-a trasat prima oară în 1945.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37890" name="Picture 2" descr="Image result for Hendrik Wade Bode">
            <a:extLst>
              <a:ext uri="{FF2B5EF4-FFF2-40B4-BE49-F238E27FC236}">
                <a16:creationId xmlns:a16="http://schemas.microsoft.com/office/drawing/2014/main" id="{768F4F14-B99A-4BF1-BD1C-CC254D6D9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96" y="5181600"/>
            <a:ext cx="1008332" cy="12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1C3C9-6D16-42FC-BAE1-47749A2B38FA}"/>
              </a:ext>
            </a:extLst>
          </p:cNvPr>
          <p:cNvSpPr txBox="1"/>
          <p:nvPr/>
        </p:nvSpPr>
        <p:spPr>
          <a:xfrm>
            <a:off x="7540690" y="6553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>
                <a:latin typeface="UT Sans" panose="00000500000000000000" pitchFamily="50" charset="0"/>
              </a:rPr>
              <a:t>1905-1982</a:t>
            </a:r>
            <a:endParaRPr lang="en-US" sz="120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Parametrii amplificatoarelor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7" indent="-514350">
              <a:buFont typeface="+mj-lt"/>
              <a:buAutoNum type="arabicPeriod" startAt="3"/>
            </a:pPr>
            <a:r>
              <a:rPr lang="vi-VN">
                <a:solidFill>
                  <a:srgbClr val="0070C0"/>
                </a:solidFill>
              </a:rPr>
              <a:t>Distorsiunile</a:t>
            </a:r>
            <a:r>
              <a:rPr lang="vi-VN" sz="2000"/>
              <a:t> </a:t>
            </a:r>
            <a:r>
              <a:rPr lang="ro-RO" sz="2000">
                <a:latin typeface="UT Sans" panose="00000500000000000000" pitchFamily="50" charset="0"/>
              </a:rPr>
              <a:t>apar prin</a:t>
            </a:r>
            <a:r>
              <a:rPr lang="vi-VN" sz="2000"/>
              <a:t> reproducerea inexactă a semnalului de ieşire fa</a:t>
            </a:r>
            <a:r>
              <a:rPr lang="ro-RO" sz="2000">
                <a:latin typeface="UT Sans" panose="00000500000000000000" pitchFamily="50" charset="0"/>
              </a:rPr>
              <a:t>ț</a:t>
            </a:r>
            <a:r>
              <a:rPr lang="vi-VN" sz="2000"/>
              <a:t>ă de cel de intrare</a:t>
            </a:r>
            <a:r>
              <a:rPr lang="ro-RO" sz="2000"/>
              <a:t>. Pot fi:</a:t>
            </a:r>
          </a:p>
          <a:p>
            <a:pPr marL="886777" lvl="1" indent="-342900">
              <a:buFont typeface="+mj-lt"/>
              <a:buAutoNum type="alphaLcParenR"/>
            </a:pPr>
            <a:r>
              <a:rPr lang="ro-RO" sz="1800">
                <a:latin typeface="UT Sans" panose="00000500000000000000" pitchFamily="50" charset="0"/>
              </a:rPr>
              <a:t>distorsiuni de amplitudine</a:t>
            </a:r>
          </a:p>
          <a:p>
            <a:pPr marL="1161097" lvl="2" indent="-342900">
              <a:buFont typeface="+mj-lt"/>
              <a:buAutoNum type="arabicPeriod"/>
            </a:pPr>
            <a:r>
              <a:rPr lang="ro-RO" sz="1600">
                <a:latin typeface="UT Sans" panose="00000500000000000000" pitchFamily="50" charset="0"/>
              </a:rPr>
              <a:t>datorate polarizării incorecte</a:t>
            </a:r>
          </a:p>
          <a:p>
            <a:pPr marL="1161097" lvl="2" indent="-342900">
              <a:buFont typeface="+mj-lt"/>
              <a:buAutoNum type="arabicPeriod"/>
            </a:pPr>
            <a:r>
              <a:rPr lang="ro-RO" sz="1600">
                <a:latin typeface="UT Sans" panose="00000500000000000000" pitchFamily="50" charset="0"/>
              </a:rPr>
              <a:t>datorate nivelului prea mare a semnalului de intrare</a:t>
            </a:r>
          </a:p>
          <a:p>
            <a:pPr marL="886777" lvl="1" indent="-342900">
              <a:buFont typeface="+mj-lt"/>
              <a:buAutoNum type="alphaLcParenR"/>
            </a:pPr>
            <a:r>
              <a:rPr lang="ro-RO" sz="1800">
                <a:latin typeface="UT Sans" panose="00000500000000000000" pitchFamily="50" charset="0"/>
              </a:rPr>
              <a:t>distorsiuni crossover (de racordare)</a:t>
            </a:r>
          </a:p>
          <a:p>
            <a:pPr marL="886777" lvl="1" indent="-342900">
              <a:buFont typeface="+mj-lt"/>
              <a:buAutoNum type="alphaLcParenR"/>
            </a:pPr>
            <a:r>
              <a:rPr lang="ro-RO" sz="1800">
                <a:latin typeface="UT Sans" panose="00000500000000000000" pitchFamily="50" charset="0"/>
              </a:rPr>
              <a:t>distorsiuni armonice;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107F77-C13A-487F-9F0E-6988ECBBC87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62AD06-9F53-4AF6-8E5B-46C766C2EAED}"/>
              </a:ext>
            </a:extLst>
          </p:cNvPr>
          <p:cNvGrpSpPr/>
          <p:nvPr/>
        </p:nvGrpSpPr>
        <p:grpSpPr>
          <a:xfrm>
            <a:off x="604837" y="4074150"/>
            <a:ext cx="2586990" cy="2479050"/>
            <a:chOff x="409722" y="3810000"/>
            <a:chExt cx="2586990" cy="247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EA1707-F82B-4A35-AC38-5BD654DD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1" y="3810000"/>
              <a:ext cx="2493645" cy="11701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75A422-F493-4433-A23C-9A56E75A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722" y="5068897"/>
              <a:ext cx="2586990" cy="122015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74F953-E2A8-4DA9-A361-829F5551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330" y="4289244"/>
            <a:ext cx="3074670" cy="2205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829A3-C544-42E6-8643-D06830586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412" y="4304660"/>
            <a:ext cx="1881188" cy="15763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29143-2E9D-407E-8BD1-28DDD43C2E9C}"/>
              </a:ext>
            </a:extLst>
          </p:cNvPr>
          <p:cNvSpPr txBox="1"/>
          <p:nvPr/>
        </p:nvSpPr>
        <p:spPr>
          <a:xfrm>
            <a:off x="41910" y="4340155"/>
            <a:ext cx="3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>
                <a:latin typeface="UT Sans" panose="00000500000000000000" pitchFamily="50" charset="0"/>
              </a:rPr>
              <a:t>a1</a:t>
            </a:r>
            <a:endParaRPr lang="en-US" sz="1200">
              <a:latin typeface="UT Sa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09425-0B71-477A-A4D2-5462D77EF646}"/>
              </a:ext>
            </a:extLst>
          </p:cNvPr>
          <p:cNvSpPr txBox="1"/>
          <p:nvPr/>
        </p:nvSpPr>
        <p:spPr>
          <a:xfrm>
            <a:off x="41910" y="5921402"/>
            <a:ext cx="3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>
                <a:latin typeface="UT Sans" panose="00000500000000000000" pitchFamily="50" charset="0"/>
              </a:rPr>
              <a:t>a2</a:t>
            </a:r>
            <a:endParaRPr lang="en-US" sz="1200">
              <a:latin typeface="UT Sans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B3891-3720-4EFD-9601-BEAB6E635DFE}"/>
              </a:ext>
            </a:extLst>
          </p:cNvPr>
          <p:cNvSpPr txBox="1"/>
          <p:nvPr/>
        </p:nvSpPr>
        <p:spPr>
          <a:xfrm>
            <a:off x="5181600" y="6504801"/>
            <a:ext cx="3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>
                <a:latin typeface="UT Sans" panose="00000500000000000000" pitchFamily="50" charset="0"/>
              </a:rPr>
              <a:t>b)</a:t>
            </a:r>
            <a:endParaRPr lang="en-US" sz="1200">
              <a:latin typeface="UT Sa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D3DA3-9E95-48C4-96E9-1731C2F84983}"/>
              </a:ext>
            </a:extLst>
          </p:cNvPr>
          <p:cNvSpPr txBox="1"/>
          <p:nvPr/>
        </p:nvSpPr>
        <p:spPr>
          <a:xfrm>
            <a:off x="7913370" y="5957287"/>
            <a:ext cx="3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>
                <a:latin typeface="UT Sans" panose="00000500000000000000" pitchFamily="50" charset="0"/>
              </a:rPr>
              <a:t>c)</a:t>
            </a:r>
            <a:endParaRPr lang="en-US" sz="120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7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Parametrii amplificatoarelor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 startAt="4"/>
            </a:pPr>
            <a:r>
              <a:rPr lang="vi-VN">
                <a:solidFill>
                  <a:srgbClr val="0070C0"/>
                </a:solidFill>
              </a:rPr>
              <a:t>Raportul semnal/zgomot </a:t>
            </a:r>
            <a:r>
              <a:rPr lang="vi-VN"/>
              <a:t>reprezintă raportul între tensiunea de ieşire produsă de semnalul amplificat şi tensiunea de zgomot propriu</a:t>
            </a:r>
            <a:r>
              <a:rPr lang="ro-RO">
                <a:latin typeface="UT Sans" panose="00000500000000000000" pitchFamily="50" charset="0"/>
              </a:rPr>
              <a:t> adăugată de amplificator</a:t>
            </a:r>
            <a:r>
              <a:rPr lang="vi-VN"/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107F77-C13A-487F-9F0E-6988ECBBC87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Image result for zgomot alb">
            <a:extLst>
              <a:ext uri="{FF2B5EF4-FFF2-40B4-BE49-F238E27FC236}">
                <a16:creationId xmlns:a16="http://schemas.microsoft.com/office/drawing/2014/main" id="{CF6516E6-069D-48ED-9849-4928BF7CE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06420"/>
            <a:ext cx="3823970" cy="21513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FD17E29-AB6D-4F2B-B8B5-7F79B9D47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25867"/>
              </p:ext>
            </p:extLst>
          </p:nvPr>
        </p:nvGraphicFramePr>
        <p:xfrm>
          <a:off x="5689600" y="3167063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4" imgW="1320480" imgH="482400" progId="Equation.DSMT4">
                  <p:embed/>
                </p:oleObj>
              </mc:Choice>
              <mc:Fallback>
                <p:oleObj name="Equation" r:id="rId4" imgW="1320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3167063"/>
                        <a:ext cx="2641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FBF721-4C19-4981-93F6-E20A90BC84A1}"/>
              </a:ext>
            </a:extLst>
          </p:cNvPr>
          <p:cNvSpPr txBox="1"/>
          <p:nvPr/>
        </p:nvSpPr>
        <p:spPr>
          <a:xfrm>
            <a:off x="5334000" y="4343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</a:t>
            </a:r>
            <a:r>
              <a:rPr lang="en-US" baseline="-25000">
                <a:latin typeface="UT Sans" panose="00000500000000000000" pitchFamily="50" charset="0"/>
              </a:rPr>
              <a:t>S</a:t>
            </a:r>
            <a:r>
              <a:rPr lang="en-US">
                <a:latin typeface="UT Sans" panose="00000500000000000000" pitchFamily="50" charset="0"/>
              </a:rPr>
              <a:t> este puterea semnalului</a:t>
            </a:r>
          </a:p>
          <a:p>
            <a:r>
              <a:rPr lang="en-US">
                <a:latin typeface="UT Sans" panose="00000500000000000000" pitchFamily="50" charset="0"/>
              </a:rPr>
              <a:t>P</a:t>
            </a:r>
            <a:r>
              <a:rPr lang="en-US" baseline="-25000">
                <a:latin typeface="UT Sans" panose="00000500000000000000" pitchFamily="50" charset="0"/>
              </a:rPr>
              <a:t>Z</a:t>
            </a:r>
            <a:r>
              <a:rPr lang="en-US">
                <a:latin typeface="UT Sans" panose="00000500000000000000" pitchFamily="50" charset="0"/>
              </a:rPr>
              <a:t> – puterea zgomotului</a:t>
            </a:r>
            <a:endParaRPr lang="en-US" baseline="-25000">
              <a:latin typeface="UT Sa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D85EB-1C88-4BB2-8D09-A0B0BBA59B9D}"/>
              </a:ext>
            </a:extLst>
          </p:cNvPr>
          <p:cNvSpPr txBox="1"/>
          <p:nvPr/>
        </p:nvSpPr>
        <p:spPr>
          <a:xfrm>
            <a:off x="1981200" y="541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Zgomot alb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3D79A-52B4-4DC8-BB92-F1683184A0E4}"/>
              </a:ext>
            </a:extLst>
          </p:cNvPr>
          <p:cNvSpPr txBox="1"/>
          <p:nvPr/>
        </p:nvSpPr>
        <p:spPr>
          <a:xfrm>
            <a:off x="10668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UT Sans" panose="00000500000000000000" pitchFamily="50" charset="0"/>
              </a:rPr>
              <a:t>Zgomotul alb</a:t>
            </a:r>
            <a:r>
              <a:rPr lang="en-US">
                <a:latin typeface="UT Sans" panose="00000500000000000000" pitchFamily="50" charset="0"/>
              </a:rPr>
              <a:t> este un semnal aleator cu o bandă de frecven</a:t>
            </a:r>
            <a:r>
              <a:rPr lang="ro-RO">
                <a:latin typeface="UT Sans" panose="00000500000000000000" pitchFamily="50" charset="0"/>
              </a:rPr>
              <a:t>ț</a:t>
            </a:r>
            <a:r>
              <a:rPr lang="en-US">
                <a:latin typeface="UT Sans" panose="00000500000000000000" pitchFamily="50" charset="0"/>
              </a:rPr>
              <a:t>e foarte mare</a:t>
            </a:r>
            <a:r>
              <a:rPr lang="en-US" b="1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>
                <a:latin typeface="UT Sans" panose="00000500000000000000" pitchFamily="50" charset="0"/>
              </a:rPr>
              <a:t>Parametrii amplificatoarelor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 startAt="5"/>
            </a:pPr>
            <a:r>
              <a:rPr lang="vi-VN">
                <a:solidFill>
                  <a:srgbClr val="0070C0"/>
                </a:solidFill>
              </a:rPr>
              <a:t>Gama dinamică </a:t>
            </a:r>
            <a:r>
              <a:rPr lang="vi-VN"/>
              <a:t>reprezintă raportul între semnal</a:t>
            </a:r>
            <a:r>
              <a:rPr lang="ro-RO">
                <a:latin typeface="UT Sans" panose="00000500000000000000" pitchFamily="50" charset="0"/>
              </a:rPr>
              <a:t>ul</a:t>
            </a:r>
            <a:r>
              <a:rPr lang="vi-VN"/>
              <a:t> de putere maximă şi cel de putere minimă pe care le poate reda amplificatorul.</a:t>
            </a:r>
          </a:p>
          <a:p>
            <a:pPr marL="623887" indent="-514350">
              <a:buFont typeface="+mj-lt"/>
              <a:buAutoNum type="arabicPeriod" startAt="5"/>
            </a:pPr>
            <a:r>
              <a:rPr lang="vi-VN">
                <a:solidFill>
                  <a:srgbClr val="0070C0"/>
                </a:solidFill>
              </a:rPr>
              <a:t>Sensibilitatea</a:t>
            </a:r>
            <a:r>
              <a:rPr lang="vi-VN"/>
              <a:t> reprezintă </a:t>
            </a:r>
            <a:r>
              <a:rPr lang="ro-RO">
                <a:latin typeface="UT Sans" panose="00000500000000000000" pitchFamily="50" charset="0"/>
              </a:rPr>
              <a:t>valoarea</a:t>
            </a:r>
            <a:r>
              <a:rPr lang="vi-VN"/>
              <a:t> necesară </a:t>
            </a:r>
            <a:r>
              <a:rPr lang="ro-RO">
                <a:latin typeface="UT Sans" panose="00000500000000000000" pitchFamily="50" charset="0"/>
              </a:rPr>
              <a:t>a semnalului de </a:t>
            </a:r>
            <a:r>
              <a:rPr lang="vi-VN"/>
              <a:t>la intrarea acestuia pentru a obține la ieşire </a:t>
            </a:r>
            <a:r>
              <a:rPr lang="ro-RO">
                <a:latin typeface="UT Sans" panose="00000500000000000000" pitchFamily="50" charset="0"/>
              </a:rPr>
              <a:t>valoarea </a:t>
            </a:r>
            <a:r>
              <a:rPr lang="vi-VN"/>
              <a:t>nominală. </a:t>
            </a:r>
            <a:endParaRPr lang="ro-RO">
              <a:latin typeface="UT Sans" panose="00000500000000000000" pitchFamily="50" charset="0"/>
            </a:endParaRPr>
          </a:p>
          <a:p>
            <a:pPr marL="623887" indent="-514350">
              <a:buFont typeface="+mj-lt"/>
              <a:buAutoNum type="arabicPeriod" startAt="5"/>
            </a:pP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Randamentul</a:t>
            </a:r>
            <a:r>
              <a:rPr lang="ro-RO">
                <a:latin typeface="UT Sans" panose="00000500000000000000" pitchFamily="50" charset="0"/>
              </a:rPr>
              <a:t> reprezintă raportul dintre puterea utilă din sarcină şi puterea </a:t>
            </a:r>
            <a:r>
              <a:rPr lang="en-US">
                <a:latin typeface="UT Sans" panose="00000500000000000000" pitchFamily="50" charset="0"/>
              </a:rPr>
              <a:t>de c.c. </a:t>
            </a:r>
            <a:r>
              <a:rPr lang="ro-RO">
                <a:latin typeface="UT Sans" panose="00000500000000000000" pitchFamily="50" charset="0"/>
              </a:rPr>
              <a:t>consumată de la sursa de alimentare.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F83A6-1973-488B-8415-F17D2D809E0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8A86-9CE6-4D7C-AD21-B877DB2F23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o-RO" sz="2800">
                <a:latin typeface="UT Sans" panose="00000500000000000000" pitchFamily="50" charset="0"/>
              </a:rPr>
              <a:t>Tranzistorul </a:t>
            </a:r>
            <a:r>
              <a:rPr lang="en-US" sz="2800">
                <a:latin typeface="UT Sans" panose="00000500000000000000" pitchFamily="50" charset="0"/>
              </a:rPr>
              <a:t>bipolar – </a:t>
            </a:r>
            <a:r>
              <a:rPr lang="ro-RO" sz="2800">
                <a:latin typeface="UT Sans" panose="00000500000000000000" pitchFamily="50" charset="0"/>
              </a:rPr>
              <a:t>aplicații</a:t>
            </a:r>
          </a:p>
          <a:p>
            <a:pPr lvl="1"/>
            <a:r>
              <a:rPr lang="en-US" sz="2400">
                <a:latin typeface="UT Sans" panose="00000500000000000000" pitchFamily="50" charset="0"/>
              </a:rPr>
              <a:t>TB </a:t>
            </a:r>
            <a:r>
              <a:rPr lang="ro-RO" sz="2400">
                <a:latin typeface="UT Sans" panose="00000500000000000000" pitchFamily="50" charset="0"/>
              </a:rPr>
              <a:t>în comutație în circuite cu microcontroler</a:t>
            </a:r>
            <a:endParaRPr lang="en-US" sz="2400">
              <a:latin typeface="UT Sans" panose="00000500000000000000" pitchFamily="50" charset="0"/>
            </a:endParaRPr>
          </a:p>
          <a:p>
            <a:pPr lvl="1"/>
            <a:r>
              <a:rPr lang="ro-RO" sz="2400">
                <a:latin typeface="UT Sans" panose="00000500000000000000" pitchFamily="50" charset="0"/>
              </a:rPr>
              <a:t>Amplificatoare</a:t>
            </a:r>
          </a:p>
          <a:p>
            <a:pPr lvl="2"/>
            <a:r>
              <a:rPr lang="ro-RO" sz="2000">
                <a:latin typeface="UT Sans" panose="00000500000000000000" pitchFamily="50" charset="0"/>
              </a:rPr>
              <a:t>Amplificatoare de semnal mic</a:t>
            </a:r>
            <a:endParaRPr lang="ro-RO" sz="1600">
              <a:latin typeface="UT Sans" panose="00000500000000000000" pitchFamily="50" charset="0"/>
            </a:endParaRPr>
          </a:p>
          <a:p>
            <a:pPr lvl="3"/>
            <a:r>
              <a:rPr lang="ro-RO" sz="1800">
                <a:latin typeface="UT Sans" panose="00000500000000000000" pitchFamily="50" charset="0"/>
              </a:rPr>
              <a:t>Amplificatoare de c.a.</a:t>
            </a:r>
          </a:p>
          <a:p>
            <a:pPr lvl="3"/>
            <a:r>
              <a:rPr lang="ro-RO" sz="1800">
                <a:latin typeface="UT Sans" panose="00000500000000000000" pitchFamily="50" charset="0"/>
              </a:rPr>
              <a:t>Amplificatoare de c.c.</a:t>
            </a:r>
          </a:p>
          <a:p>
            <a:pPr lvl="2"/>
            <a:r>
              <a:rPr lang="ro-RO" sz="2000">
                <a:latin typeface="UT Sans" panose="00000500000000000000" pitchFamily="50" charset="0"/>
              </a:rPr>
              <a:t>Amplificatoare de putere</a:t>
            </a:r>
          </a:p>
          <a:p>
            <a:pPr lvl="1"/>
            <a:r>
              <a:rPr lang="ro-RO" sz="2400">
                <a:latin typeface="UT Sans" panose="00000500000000000000" pitchFamily="50" charset="0"/>
              </a:rPr>
              <a:t>Stabilizatoare de tensiune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09FA9AF-562F-4A71-B133-8A6EF15EE566}" type="datetime1">
              <a:rPr lang="en-US" smtClean="0"/>
              <a:t>11/7/2019</a:t>
            </a:fld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80D6BB-DD75-4D24-9D8C-BF554B0EC5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Dacă sunt de putere mică se mai numesc și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amplificatoare de semnal mic</a:t>
            </a:r>
          </a:p>
          <a:p>
            <a:r>
              <a:rPr lang="ro-RO">
                <a:latin typeface="UT Sans" panose="00000500000000000000" pitchFamily="50" charset="0"/>
              </a:rPr>
              <a:t>Intră în componența (structura) oricărui sistem de procesare a semnalului de audiofrecvență sau radiofrecvență și precede amplificatorul de putere (etajul final)</a:t>
            </a:r>
            <a:r>
              <a:rPr lang="en-US">
                <a:latin typeface="UT Sans" panose="00000500000000000000" pitchFamily="50" charset="0"/>
              </a:rPr>
              <a:t>, de unde </a:t>
            </a:r>
            <a:r>
              <a:rPr lang="ro-RO">
                <a:latin typeface="UT Sans" panose="00000500000000000000" pitchFamily="50" charset="0"/>
              </a:rPr>
              <a:t>şi denumirea de </a:t>
            </a:r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preamplificator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20701-8B24-4E3A-8F13-1EBD6930643D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E162E-5C86-4463-A36D-D91BB4FF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3875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Amplificatorul de semnal mic îndeplineşte următoarele roluri: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realizează adaptarea de impedanță dintre sursa de semnal şi amplificator;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corectează semnalul audio din punct de vedere al tonului (corectoare de ton, egalizoare grafice);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amplifică semnalul la un astfel de nivel, încât la ieşirea amplificatorului de putere să se obțină puterea utilă necesară (specificată).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196C8-0E54-4763-8603-6CCCECA4146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C7EAD-B963-426A-8822-E9710DF3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3875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Amplificatorul se numeşte de “semnal mic”, deoarece variația tensiunii bază-emitor, datorată semnalului alternativ ce trebuie amplificat, este mult mai mică decât tensiunea termică (26mV la 300K).</a:t>
            </a:r>
          </a:p>
          <a:p>
            <a:r>
              <a:rPr lang="ro-RO">
                <a:latin typeface="UT Sans" panose="00000500000000000000" pitchFamily="50" charset="0"/>
              </a:rPr>
              <a:t>Amplificatorul de semnal mic se mai numește și </a:t>
            </a:r>
            <a:r>
              <a:rPr lang="ro-RO">
                <a:solidFill>
                  <a:srgbClr val="C00000"/>
                </a:solidFill>
                <a:latin typeface="UT Sans" panose="00000500000000000000" pitchFamily="50" charset="0"/>
              </a:rPr>
              <a:t>amplificator cu cuplaj RC</a:t>
            </a:r>
            <a:r>
              <a:rPr lang="ro-RO">
                <a:latin typeface="UT Sans" panose="00000500000000000000" pitchFamily="50" charset="0"/>
              </a:rPr>
              <a:t>, deoarece semnalul se culege de pe o rezistență (R) şi se aplică mai departe prin intermediul unui condensator (C).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F5BF48-2F87-4B31-9941-D6A9AFEF1F6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AB3704-041D-4706-9ED5-52BC73F1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3875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Schemă tipică și forme de undă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5A9C6-9BBE-421C-95C9-FB912AA5E513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EE513-8B3E-4BC5-8550-CABE23D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2171700"/>
            <a:ext cx="3876675" cy="445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9AD54-CCC5-43AB-A4E1-FAC43273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4829175"/>
            <a:ext cx="5010150" cy="1952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B22D5-9FBC-4CD6-981A-21211BED8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74362"/>
            <a:ext cx="3629025" cy="29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Rolul elementelor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</a:p>
          <a:p>
            <a:pPr lvl="0"/>
            <a:r>
              <a:rPr lang="ro-RO" sz="2000">
                <a:latin typeface="UT Sans" panose="00000500000000000000" pitchFamily="50" charset="0"/>
              </a:rPr>
              <a:t>rezistoarele R</a:t>
            </a:r>
            <a:r>
              <a:rPr lang="ro-RO" sz="2000" baseline="-25000">
                <a:latin typeface="UT Sans" panose="00000500000000000000" pitchFamily="50" charset="0"/>
              </a:rPr>
              <a:t>B</a:t>
            </a:r>
            <a:r>
              <a:rPr lang="ro-RO" sz="2000">
                <a:latin typeface="UT Sans" panose="00000500000000000000" pitchFamily="50" charset="0"/>
              </a:rPr>
              <a:t> şi R</a:t>
            </a:r>
            <a:r>
              <a:rPr lang="ro-RO" sz="2000" baseline="-25000">
                <a:latin typeface="UT Sans" panose="00000500000000000000" pitchFamily="50" charset="0"/>
              </a:rPr>
              <a:t>E</a:t>
            </a:r>
            <a:r>
              <a:rPr lang="ro-RO" sz="2000">
                <a:latin typeface="UT Sans" panose="00000500000000000000" pitchFamily="50" charset="0"/>
              </a:rPr>
              <a:t> au </a:t>
            </a:r>
            <a:r>
              <a:rPr lang="en-US" sz="2000">
                <a:latin typeface="UT Sans" panose="00000500000000000000" pitchFamily="50" charset="0"/>
              </a:rPr>
              <a:t>rolul</a:t>
            </a:r>
            <a:r>
              <a:rPr lang="ro-RO" sz="2000">
                <a:latin typeface="UT Sans" panose="00000500000000000000" pitchFamily="50" charset="0"/>
              </a:rPr>
              <a:t> de a polariza tranzistorul bipolar;</a:t>
            </a:r>
            <a:endParaRPr lang="en-US" sz="2000">
              <a:latin typeface="UT Sans" panose="00000500000000000000" pitchFamily="50" charset="0"/>
            </a:endParaRPr>
          </a:p>
          <a:p>
            <a:pPr lvl="0"/>
            <a:r>
              <a:rPr lang="ro-RO" sz="2000">
                <a:latin typeface="UT Sans" panose="00000500000000000000" pitchFamily="50" charset="0"/>
              </a:rPr>
              <a:t>rezistorul R</a:t>
            </a:r>
            <a:r>
              <a:rPr lang="ro-RO" sz="2000" baseline="-25000">
                <a:latin typeface="UT Sans" panose="00000500000000000000" pitchFamily="50" charset="0"/>
              </a:rPr>
              <a:t>C</a:t>
            </a:r>
            <a:r>
              <a:rPr lang="ro-RO" sz="2000">
                <a:latin typeface="UT Sans" panose="00000500000000000000" pitchFamily="50" charset="0"/>
              </a:rPr>
              <a:t> participă la polarizarea tranzistorului, fixează panta dreptei de sarcină</a:t>
            </a:r>
            <a:r>
              <a:rPr lang="en-US" sz="2000">
                <a:latin typeface="UT Sans" panose="00000500000000000000" pitchFamily="50" charset="0"/>
              </a:rPr>
              <a:t> </a:t>
            </a:r>
            <a:r>
              <a:rPr lang="ro-RO" sz="2000">
                <a:latin typeface="UT Sans" panose="00000500000000000000" pitchFamily="50" charset="0"/>
              </a:rPr>
              <a:t>î</a:t>
            </a:r>
            <a:r>
              <a:rPr lang="en-US" sz="2000">
                <a:latin typeface="UT Sans" panose="00000500000000000000" pitchFamily="50" charset="0"/>
              </a:rPr>
              <a:t>mpreun</a:t>
            </a:r>
            <a:r>
              <a:rPr lang="ro-RO" sz="2000">
                <a:latin typeface="UT Sans" panose="00000500000000000000" pitchFamily="50" charset="0"/>
              </a:rPr>
              <a:t>ă cu R</a:t>
            </a:r>
            <a:r>
              <a:rPr lang="ro-RO" sz="2000" baseline="-25000">
                <a:latin typeface="UT Sans" panose="00000500000000000000" pitchFamily="50" charset="0"/>
              </a:rPr>
              <a:t>E</a:t>
            </a:r>
            <a:r>
              <a:rPr lang="ro-RO" sz="2000">
                <a:latin typeface="UT Sans" panose="00000500000000000000" pitchFamily="50" charset="0"/>
              </a:rPr>
              <a:t> (R</a:t>
            </a:r>
            <a:r>
              <a:rPr lang="ro-RO" sz="2000" baseline="-25000">
                <a:latin typeface="UT Sans" panose="00000500000000000000" pitchFamily="50" charset="0"/>
              </a:rPr>
              <a:t>C</a:t>
            </a:r>
            <a:r>
              <a:rPr lang="ro-RO" sz="2000">
                <a:latin typeface="UT Sans" panose="00000500000000000000" pitchFamily="50" charset="0"/>
              </a:rPr>
              <a:t>+R</a:t>
            </a:r>
            <a:r>
              <a:rPr lang="ro-RO" sz="2000" baseline="-25000">
                <a:latin typeface="UT Sans" panose="00000500000000000000" pitchFamily="50" charset="0"/>
              </a:rPr>
              <a:t>E</a:t>
            </a:r>
            <a:r>
              <a:rPr lang="ro-RO" sz="2000">
                <a:latin typeface="UT Sans" panose="00000500000000000000" pitchFamily="50" charset="0"/>
              </a:rPr>
              <a:t>) şi, alături de R</a:t>
            </a:r>
            <a:r>
              <a:rPr lang="ro-RO" sz="2000" baseline="-25000">
                <a:latin typeface="UT Sans" panose="00000500000000000000" pitchFamily="50" charset="0"/>
              </a:rPr>
              <a:t>L</a:t>
            </a:r>
            <a:r>
              <a:rPr lang="ro-RO" sz="2000">
                <a:latin typeface="UT Sans" panose="00000500000000000000" pitchFamily="50" charset="0"/>
              </a:rPr>
              <a:t>, constituie rezistența de sarcină (R</a:t>
            </a:r>
            <a:r>
              <a:rPr lang="ro-RO" sz="2000" baseline="-25000">
                <a:latin typeface="UT Sans" panose="00000500000000000000" pitchFamily="50" charset="0"/>
              </a:rPr>
              <a:t>C</a:t>
            </a:r>
            <a:r>
              <a:rPr lang="en-US" sz="2000">
                <a:latin typeface="UT Sans" panose="00000500000000000000" pitchFamily="50" charset="0"/>
              </a:rPr>
              <a:t>||R</a:t>
            </a:r>
            <a:r>
              <a:rPr lang="en-US" sz="2000" baseline="-25000">
                <a:latin typeface="UT Sans" panose="00000500000000000000" pitchFamily="50" charset="0"/>
              </a:rPr>
              <a:t>L</a:t>
            </a:r>
            <a:r>
              <a:rPr lang="en-US" sz="2000">
                <a:latin typeface="UT Sans" panose="00000500000000000000" pitchFamily="50" charset="0"/>
              </a:rPr>
              <a:t>)</a:t>
            </a:r>
            <a:r>
              <a:rPr lang="ro-RO" sz="2000">
                <a:latin typeface="UT Sans" panose="00000500000000000000" pitchFamily="50" charset="0"/>
              </a:rPr>
              <a:t> în curent alternativ (semnal variabil);</a:t>
            </a:r>
            <a:endParaRPr lang="en-US" sz="2000">
              <a:latin typeface="UT Sans" panose="00000500000000000000" pitchFamily="50" charset="0"/>
            </a:endParaRPr>
          </a:p>
          <a:p>
            <a:pPr lvl="0"/>
            <a:r>
              <a:rPr lang="ro-RO" sz="2000">
                <a:latin typeface="UT Sans" panose="00000500000000000000" pitchFamily="50" charset="0"/>
              </a:rPr>
              <a:t>condensatorul C</a:t>
            </a:r>
            <a:r>
              <a:rPr lang="ro-RO" sz="2000" baseline="-25000">
                <a:latin typeface="UT Sans" panose="00000500000000000000" pitchFamily="50" charset="0"/>
              </a:rPr>
              <a:t>1</a:t>
            </a:r>
            <a:r>
              <a:rPr lang="ro-RO" sz="2000">
                <a:latin typeface="UT Sans" panose="00000500000000000000" pitchFamily="50" charset="0"/>
              </a:rPr>
              <a:t> permite cuplarea sursei de semnal cu baza tranzistorului, în aşa fel încât să nu modifice potențialul continuu al bazei (condensatorul nu conduce c.c., realizând deci, o separare galvanică);</a:t>
            </a:r>
            <a:endParaRPr lang="en-US" sz="2000">
              <a:latin typeface="UT Sans" panose="00000500000000000000" pitchFamily="50" charset="0"/>
            </a:endParaRPr>
          </a:p>
          <a:p>
            <a:pPr lvl="0"/>
            <a:r>
              <a:rPr lang="ro-RO" sz="2000">
                <a:latin typeface="UT Sans" panose="00000500000000000000" pitchFamily="50" charset="0"/>
              </a:rPr>
              <a:t>condensatorul C</a:t>
            </a:r>
            <a:r>
              <a:rPr lang="ro-RO" sz="2000" baseline="-25000">
                <a:latin typeface="UT Sans" panose="00000500000000000000" pitchFamily="50" charset="0"/>
              </a:rPr>
              <a:t>E</a:t>
            </a:r>
            <a:r>
              <a:rPr lang="ro-RO" sz="2000">
                <a:latin typeface="UT Sans" panose="00000500000000000000" pitchFamily="50" charset="0"/>
              </a:rPr>
              <a:t> conectează emitorul tranzistorului la masă din punct de vedere al semnalului variabil;</a:t>
            </a:r>
            <a:endParaRPr lang="en-US" sz="2000">
              <a:latin typeface="UT Sans" panose="00000500000000000000" pitchFamily="50" charset="0"/>
            </a:endParaRPr>
          </a:p>
          <a:p>
            <a:pPr lvl="0"/>
            <a:r>
              <a:rPr lang="ro-RO" sz="2000">
                <a:latin typeface="UT Sans" panose="00000500000000000000" pitchFamily="50" charset="0"/>
              </a:rPr>
              <a:t>condensatorul C</a:t>
            </a:r>
            <a:r>
              <a:rPr lang="ro-RO" sz="2000" baseline="-25000">
                <a:latin typeface="UT Sans" panose="00000500000000000000" pitchFamily="50" charset="0"/>
              </a:rPr>
              <a:t>2</a:t>
            </a:r>
            <a:r>
              <a:rPr lang="ro-RO" sz="2000">
                <a:latin typeface="UT Sans" panose="00000500000000000000" pitchFamily="50" charset="0"/>
              </a:rPr>
              <a:t> asigură separarea galvanică între R</a:t>
            </a:r>
            <a:r>
              <a:rPr lang="ro-RO" sz="2000" baseline="-25000">
                <a:latin typeface="UT Sans" panose="00000500000000000000" pitchFamily="50" charset="0"/>
              </a:rPr>
              <a:t>L</a:t>
            </a:r>
            <a:r>
              <a:rPr lang="ro-RO" sz="2000">
                <a:latin typeface="UT Sans" panose="00000500000000000000" pitchFamily="50" charset="0"/>
              </a:rPr>
              <a:t> şi colectorul tranzistorului.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F31B70-32AA-4C24-A1C9-6629F520B30D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D3581-2AC0-4A80-B497-4C551AD9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38" y="380998"/>
            <a:ext cx="2072462" cy="16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0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r>
              <a:rPr lang="ro-RO"/>
              <a:t>Formele de undă se pot deduce dacă </a:t>
            </a:r>
            <a:br>
              <a:rPr lang="ro-RO"/>
            </a:br>
            <a:r>
              <a:rPr lang="ro-RO"/>
              <a:t>se utilizează caracteristicile tranzistorului:</a:t>
            </a:r>
          </a:p>
          <a:p>
            <a:pPr lvl="1"/>
            <a:r>
              <a:rPr lang="ro-RO"/>
              <a:t>Caracteristica de intrare, i</a:t>
            </a:r>
            <a:r>
              <a:rPr lang="ro-RO" baseline="-25000"/>
              <a:t>B</a:t>
            </a:r>
            <a:r>
              <a:rPr lang="ro-RO"/>
              <a:t>(</a:t>
            </a:r>
            <a:r>
              <a:rPr lang="en-US"/>
              <a:t>u</a:t>
            </a:r>
            <a:r>
              <a:rPr lang="ro-RO" baseline="-25000"/>
              <a:t>BE</a:t>
            </a:r>
            <a:r>
              <a:rPr lang="ro-RO"/>
              <a:t>) </a:t>
            </a:r>
          </a:p>
          <a:p>
            <a:pPr lvl="1"/>
            <a:r>
              <a:rPr lang="ro-RO"/>
              <a:t>Caracteristica de ieșire, i</a:t>
            </a:r>
            <a:r>
              <a:rPr lang="ro-RO" baseline="-25000"/>
              <a:t>C</a:t>
            </a:r>
            <a:r>
              <a:rPr lang="ro-RO"/>
              <a:t>(</a:t>
            </a:r>
            <a:r>
              <a:rPr lang="en-US"/>
              <a:t>u</a:t>
            </a:r>
            <a:r>
              <a:rPr lang="ro-RO" baseline="-25000"/>
              <a:t>CE</a:t>
            </a:r>
            <a:r>
              <a:rPr lang="ro-RO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23821-4E0C-4B86-8CF9-7DB8E16DE4A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D6A52-4EE5-4488-8D7B-275A98B2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38" y="380998"/>
            <a:ext cx="2072462" cy="1661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155F5-496C-46DF-815E-1380324E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3" y="3352800"/>
            <a:ext cx="860279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0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c.a.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Observație: amplificatoarele de semnal mic pot fi realizate și cu tranzistoare cu efect de câmp (TEC):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52BC1-4D80-416A-AC08-9F78EEBDEBD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57544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Amplificator de semnal mic realizat cu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57544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Amplificator de semnal mic realizat cu TEC-MOS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0C8A1-45E4-4F16-9105-574FEF09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" y="3026957"/>
            <a:ext cx="3786188" cy="2651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23648-3CED-4A7F-B127-E58D662A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1" y="3026957"/>
            <a:ext cx="4071938" cy="26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UT Sans" panose="00000500000000000000" pitchFamily="50" charset="0"/>
              </a:rPr>
              <a:t>Un exemplu de amplificator </a:t>
            </a:r>
            <a:r>
              <a:rPr lang="ro-RO" sz="2400">
                <a:latin typeface="UT Sans" panose="00000500000000000000" pitchFamily="50" charset="0"/>
              </a:rPr>
              <a:t>de c.c sau </a:t>
            </a:r>
            <a:r>
              <a:rPr lang="en-US" sz="2400">
                <a:latin typeface="UT Sans" panose="00000500000000000000" pitchFamily="50" charset="0"/>
              </a:rPr>
              <a:t>cu cuplaj direct (galvanic sau în c.c.) este amplificatorul diferențial (AD), etajul fundamental din structura </a:t>
            </a:r>
            <a:r>
              <a:rPr lang="en-US" sz="2400" b="1">
                <a:solidFill>
                  <a:srgbClr val="C00000"/>
                </a:solidFill>
                <a:latin typeface="UT Sans" panose="00000500000000000000" pitchFamily="50" charset="0"/>
              </a:rPr>
              <a:t>amplificatoarelor operaționale</a:t>
            </a:r>
            <a:r>
              <a:rPr lang="en-US" sz="2400">
                <a:latin typeface="UT Sans" panose="00000500000000000000" pitchFamily="50" charset="0"/>
              </a:rPr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85F1-D6FD-4253-83CE-D72FB291A317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a) Polarizare cu rezistența R</a:t>
            </a:r>
            <a:r>
              <a:rPr lang="ro-RO" baseline="-25000">
                <a:latin typeface="UT Sans" panose="00000500000000000000" pitchFamily="50" charset="0"/>
              </a:rPr>
              <a:t>EE</a:t>
            </a:r>
            <a:r>
              <a:rPr lang="ro-RO">
                <a:latin typeface="UT Sans" panose="00000500000000000000" pitchFamily="50" charset="0"/>
              </a:rPr>
              <a:t> în emitoarele TB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6096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b) Polarizare cu sursă de curent I</a:t>
            </a:r>
            <a:r>
              <a:rPr lang="ro-RO" baseline="-25000">
                <a:latin typeface="UT Sans" panose="00000500000000000000" pitchFamily="50" charset="0"/>
              </a:rPr>
              <a:t>EE</a:t>
            </a:r>
            <a:r>
              <a:rPr lang="ro-RO">
                <a:latin typeface="UT Sans" panose="00000500000000000000" pitchFamily="50" charset="0"/>
              </a:rPr>
              <a:t> în emitoarele TB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9E296-6E58-43E2-B2AC-6B052CF5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3288156"/>
            <a:ext cx="8272463" cy="2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3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În cazul AD cu ieşire simplă se poate identifica: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o </a:t>
            </a:r>
            <a:r>
              <a:rPr lang="en-US">
                <a:solidFill>
                  <a:srgbClr val="0070C0"/>
                </a:solidFill>
                <a:latin typeface="UT Sans" panose="00000500000000000000" pitchFamily="50" charset="0"/>
              </a:rPr>
              <a:t>intrare inversoare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ş</a:t>
            </a:r>
            <a:r>
              <a:rPr lang="en-US">
                <a:latin typeface="UT Sans" panose="00000500000000000000" pitchFamily="50" charset="0"/>
              </a:rPr>
              <a:t>i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o </a:t>
            </a:r>
            <a:r>
              <a:rPr lang="en-US">
                <a:solidFill>
                  <a:srgbClr val="FF0000"/>
                </a:solidFill>
                <a:latin typeface="UT Sans" panose="00000500000000000000" pitchFamily="50" charset="0"/>
              </a:rPr>
              <a:t>intrare neinversoare</a:t>
            </a:r>
            <a:endParaRPr lang="ro-RO">
              <a:solidFill>
                <a:srgbClr val="FF0000"/>
              </a:solidFill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A496-1652-4095-8626-A9E4A3808D7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4286934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ro-RO" sz="2400" b="1">
                <a:solidFill>
                  <a:srgbClr val="C00000"/>
                </a:solidFill>
                <a:latin typeface="UT Sans" panose="00000500000000000000" pitchFamily="50" charset="0"/>
              </a:rPr>
              <a:t>IMPORTANT:</a:t>
            </a:r>
            <a:endParaRPr lang="ro-RO">
              <a:latin typeface="UT Sans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AD110-BB0A-42E3-9280-F2E70A19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9" y="3200400"/>
            <a:ext cx="4700588" cy="2622648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BC55996-0A83-43A2-9E39-7F354FBA7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05666"/>
              </p:ext>
            </p:extLst>
          </p:nvPr>
        </p:nvGraphicFramePr>
        <p:xfrm>
          <a:off x="5994420" y="4736251"/>
          <a:ext cx="256536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4" imgW="1282680" imgH="253800" progId="Equation.DSMT4">
                  <p:embed/>
                </p:oleObj>
              </mc:Choice>
              <mc:Fallback>
                <p:oleObj name="Equation" r:id="rId4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20" y="4736251"/>
                        <a:ext cx="256536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928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UT Sans" panose="00000500000000000000" pitchFamily="50" charset="0"/>
              </a:rPr>
              <a:t>AD cu ieşire simplă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Se cere să se identifice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intrările AD.</a:t>
            </a: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en-US">
                <a:latin typeface="UT Sans" panose="00000500000000000000" pitchFamily="50" charset="0"/>
              </a:rPr>
              <a:t>Dacă se presupune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că V</a:t>
            </a:r>
            <a:r>
              <a:rPr lang="en-US" baseline="-25000">
                <a:latin typeface="UT Sans" panose="00000500000000000000" pitchFamily="50" charset="0"/>
              </a:rPr>
              <a:t>i1</a:t>
            </a:r>
            <a:r>
              <a:rPr lang="en-US">
                <a:latin typeface="UT Sans" panose="00000500000000000000" pitchFamily="50" charset="0"/>
              </a:rPr>
              <a:t> are o variație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crescătoare,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atunci</a:t>
            </a: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marL="274320" lvl="1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Rezultă că</a:t>
            </a:r>
            <a:r>
              <a:rPr lang="en-US">
                <a:latin typeface="UT Sans" panose="00000500000000000000" pitchFamily="50" charset="0"/>
              </a:rPr>
              <a:t> intrarea 1 (</a:t>
            </a:r>
            <a:r>
              <a:rPr lang="ro-RO">
                <a:latin typeface="UT Sans" panose="00000500000000000000" pitchFamily="50" charset="0"/>
              </a:rPr>
              <a:t>U</a:t>
            </a:r>
            <a:r>
              <a:rPr lang="en-US" baseline="-25000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n</a:t>
            </a:r>
            <a:r>
              <a:rPr lang="en-US" baseline="-25000">
                <a:latin typeface="UT Sans" panose="00000500000000000000" pitchFamily="50" charset="0"/>
              </a:rPr>
              <a:t>1</a:t>
            </a:r>
            <a:r>
              <a:rPr lang="en-US">
                <a:latin typeface="UT Sans" panose="00000500000000000000" pitchFamily="50" charset="0"/>
              </a:rPr>
              <a:t>) este </a:t>
            </a:r>
            <a:r>
              <a:rPr lang="en-US" u="sng">
                <a:latin typeface="UT Sans" panose="00000500000000000000" pitchFamily="50" charset="0"/>
              </a:rPr>
              <a:t>intrare neinversoare</a:t>
            </a:r>
            <a:r>
              <a:rPr lang="en-US">
                <a:latin typeface="UT Sans" panose="00000500000000000000" pitchFamily="50" charset="0"/>
              </a:rPr>
              <a:t> pentru că semnalul de ieşire este în fază cu cel de intrare.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7EA9-8520-4B3B-9ECB-063E50BC0489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91810"/>
              </p:ext>
            </p:extLst>
          </p:nvPr>
        </p:nvGraphicFramePr>
        <p:xfrm>
          <a:off x="1019175" y="4711700"/>
          <a:ext cx="70056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Equation" r:id="rId3" imgW="3124080" imgH="253800" progId="Equation.DSMT4">
                  <p:embed/>
                </p:oleObj>
              </mc:Choice>
              <mc:Fallback>
                <p:oleObj name="Equation" r:id="rId3" imgW="312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711700"/>
                        <a:ext cx="7005638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BE7344-D6BF-446D-AED3-2DE30CF47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00177"/>
            <a:ext cx="4700588" cy="2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TB în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Circuite comandate de la microcontroler (uC)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Exemplul 1: </a:t>
            </a:r>
            <a:r>
              <a:rPr lang="en-US">
                <a:latin typeface="UT Sans" panose="00000500000000000000" pitchFamily="50" charset="0"/>
              </a:rPr>
              <a:t>iluminare fundal (</a:t>
            </a:r>
            <a:r>
              <a:rPr lang="ro-RO">
                <a:latin typeface="UT Sans" panose="00000500000000000000" pitchFamily="50" charset="0"/>
              </a:rPr>
              <a:t>backlight</a:t>
            </a:r>
            <a:r>
              <a:rPr lang="en-US">
                <a:latin typeface="UT Sans" panose="00000500000000000000" pitchFamily="50" charset="0"/>
              </a:rPr>
              <a:t>)</a:t>
            </a:r>
            <a:r>
              <a:rPr lang="ro-RO">
                <a:latin typeface="UT Sans" panose="00000500000000000000" pitchFamily="50" charset="0"/>
              </a:rPr>
              <a:t> la un afişor LCD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Exemplul 2: comanda unui releu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11EF5-CBCA-4C25-854B-9F994065A99E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08676"/>
            <a:ext cx="4419600" cy="360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4725"/>
            <a:ext cx="23336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0" y="609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Exemplul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3139" y="609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Exemplul 2</a:t>
            </a:r>
          </a:p>
        </p:txBody>
      </p:sp>
    </p:spTree>
    <p:extLst>
      <p:ext uri="{BB962C8B-B14F-4D97-AF65-F5344CB8AC3E}">
        <p14:creationId xmlns:p14="http://schemas.microsoft.com/office/powerpoint/2010/main" val="240694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UT Sans" panose="00000500000000000000" pitchFamily="50" charset="0"/>
              </a:rPr>
              <a:t>AD cu ieşire simplă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Dacă se presupune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că V</a:t>
            </a:r>
            <a:r>
              <a:rPr lang="en-US" baseline="-25000">
                <a:latin typeface="UT Sans" panose="00000500000000000000" pitchFamily="50" charset="0"/>
              </a:rPr>
              <a:t>i2</a:t>
            </a:r>
            <a:r>
              <a:rPr lang="en-US">
                <a:latin typeface="UT Sans" panose="00000500000000000000" pitchFamily="50" charset="0"/>
              </a:rPr>
              <a:t> are o variație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crescătoare,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atunci</a:t>
            </a: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en-US">
              <a:latin typeface="UT Sans" panose="00000500000000000000" pitchFamily="50" charset="0"/>
            </a:endParaRP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Rezultă că</a:t>
            </a:r>
            <a:r>
              <a:rPr lang="en-US">
                <a:latin typeface="UT Sans" panose="00000500000000000000" pitchFamily="50" charset="0"/>
              </a:rPr>
              <a:t> intrarea 2 (</a:t>
            </a:r>
            <a:r>
              <a:rPr lang="ro-RO">
                <a:latin typeface="UT Sans" panose="00000500000000000000" pitchFamily="50" charset="0"/>
              </a:rPr>
              <a:t>U</a:t>
            </a:r>
            <a:r>
              <a:rPr lang="en-US" baseline="-25000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n</a:t>
            </a:r>
            <a:r>
              <a:rPr lang="en-US" baseline="-25000">
                <a:latin typeface="UT Sans" panose="00000500000000000000" pitchFamily="50" charset="0"/>
              </a:rPr>
              <a:t>2</a:t>
            </a:r>
            <a:r>
              <a:rPr lang="en-US">
                <a:latin typeface="UT Sans" panose="00000500000000000000" pitchFamily="50" charset="0"/>
              </a:rPr>
              <a:t>) este </a:t>
            </a:r>
            <a:r>
              <a:rPr lang="en-US" u="sng">
                <a:latin typeface="UT Sans" panose="00000500000000000000" pitchFamily="50" charset="0"/>
              </a:rPr>
              <a:t>intrare inversoare</a:t>
            </a:r>
            <a:r>
              <a:rPr lang="en-US">
                <a:latin typeface="UT Sans" panose="00000500000000000000" pitchFamily="50" charset="0"/>
              </a:rPr>
              <a:t> pentru că semnalul de ieşire este în antifază cu cel de intrare.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D478-AE82-4742-AF9D-FDFF004BB38E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73191"/>
              </p:ext>
            </p:extLst>
          </p:nvPr>
        </p:nvGraphicFramePr>
        <p:xfrm>
          <a:off x="990600" y="4633913"/>
          <a:ext cx="61229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3" imgW="2730240" imgH="253800" progId="Equation.DSMT4">
                  <p:embed/>
                </p:oleObj>
              </mc:Choice>
              <mc:Fallback>
                <p:oleObj name="Equation" r:id="rId3" imgW="273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3913"/>
                        <a:ext cx="61229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C4054-14F2-445E-9FF8-01243C482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00177"/>
            <a:ext cx="4700588" cy="2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4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amplificatoarele cu cuplaj direct nu au condensatoare de cuplaj, ceea ce permite ca răspunsul lor la frecvențe joase să se extindă până la 0 Hz (c.c.).</a:t>
            </a:r>
          </a:p>
          <a:p>
            <a:r>
              <a:rPr lang="en-US">
                <a:latin typeface="UT Sans" panose="00000500000000000000" pitchFamily="50" charset="0"/>
              </a:rPr>
              <a:t>datorită absenței condensatoarelor de cuplaj, ale căror valori sunt imposibil de realizat în tehnologie integrată, amplificatoarele cu cuplaj direct intră în structura circuitelor integrate liniare.</a:t>
            </a:r>
          </a:p>
          <a:p>
            <a:r>
              <a:rPr lang="en-US">
                <a:latin typeface="UT Sans" panose="00000500000000000000" pitchFamily="50" charset="0"/>
              </a:rPr>
              <a:t>un astfel de circuit</a:t>
            </a:r>
            <a:r>
              <a:rPr lang="ro-RO">
                <a:latin typeface="UT Sans" panose="00000500000000000000" pitchFamily="50" charset="0"/>
              </a:rPr>
              <a:t> liniar</a:t>
            </a:r>
            <a:r>
              <a:rPr lang="en-US">
                <a:latin typeface="UT Sans" panose="00000500000000000000" pitchFamily="50" charset="0"/>
              </a:rPr>
              <a:t>, larg </a:t>
            </a:r>
            <a:r>
              <a:rPr lang="ro-RO">
                <a:latin typeface="UT Sans" panose="00000500000000000000" pitchFamily="50" charset="0"/>
              </a:rPr>
              <a:t>utilizat</a:t>
            </a:r>
            <a:r>
              <a:rPr lang="en-US">
                <a:latin typeface="UT Sans" panose="00000500000000000000" pitchFamily="50" charset="0"/>
              </a:rPr>
              <a:t> în electronica analogică, este 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amplificatorul operațional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B4A4-E885-421B-A261-3365F985177F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c.c.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Caracteristica de transfer trece prin zero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(adică tensiunea de ieşire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este zero când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cea de intrare este zero) şi de aceea etajele diferențiale pot fi cuplate direct, fără să fie necesare condensatoare de cuplaj.</a:t>
            </a:r>
          </a:p>
          <a:p>
            <a:r>
              <a:rPr lang="en-US">
                <a:latin typeface="UT Sans" panose="00000500000000000000" pitchFamily="50" charset="0"/>
              </a:rPr>
              <a:t>La amplificatoarele cu cuplaj direct, amplificarea în c.c. este aceeaşi ca cea în bandă din cauza absenței condensatoarelor de cuplaj.</a:t>
            </a:r>
          </a:p>
          <a:p>
            <a:r>
              <a:rPr lang="ro-RO">
                <a:latin typeface="UT Sans" panose="00000500000000000000" pitchFamily="50" charset="0"/>
              </a:rPr>
              <a:t>La frecvențe înalte, răspunsul în frecvență este limitat doar de capacitățile parazite, generate tehnologic, ale tranzistoarelor componente.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A77-7136-4C1D-BD23-221389DA83C3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24FBB-225D-4EC8-A368-59BBADB9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333476"/>
            <a:ext cx="2266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7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Amplificatorul opera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ional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Amplificatorul opera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ț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ional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(AO)</a:t>
            </a:r>
            <a:r>
              <a:rPr lang="ro-RO">
                <a:latin typeface="UT Sans" panose="00000500000000000000" pitchFamily="50" charset="0"/>
              </a:rPr>
              <a:t> este un amplificator electronic de curent continuu, cu câştig mare, realizat, de obicei, sub formă de circuit integrat (CI), care amplifică diferența tensiunilor aplicate pe cele două intrări (VFA) sau </a:t>
            </a:r>
            <a:r>
              <a:rPr lang="en-US">
                <a:latin typeface="UT Sans" panose="00000500000000000000" pitchFamily="50" charset="0"/>
              </a:rPr>
              <a:t>diferen</a:t>
            </a:r>
            <a:r>
              <a:rPr lang="ro-RO">
                <a:latin typeface="UT Sans" panose="00000500000000000000" pitchFamily="50" charset="0"/>
              </a:rPr>
              <a:t>ța curenților prin cele două intrări (CFA) şi este capabil să realizeze o gamă largă de funcții liniare, neliniare şi de procesare de semnal.</a:t>
            </a:r>
          </a:p>
          <a:p>
            <a:pPr marL="109537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109537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109537" indent="0">
              <a:buNone/>
            </a:pPr>
            <a:r>
              <a:rPr lang="ro-RO" sz="2000">
                <a:latin typeface="UT Sans" panose="00000500000000000000" pitchFamily="50" charset="0"/>
              </a:rPr>
              <a:t>Observații:</a:t>
            </a:r>
            <a:endParaRPr lang="en-US" sz="2000">
              <a:latin typeface="UT Sans" panose="00000500000000000000" pitchFamily="50" charset="0"/>
            </a:endParaRPr>
          </a:p>
          <a:p>
            <a:pPr lvl="1"/>
            <a:r>
              <a:rPr lang="en-US" sz="1800">
                <a:latin typeface="UT Sans" panose="00000500000000000000" pitchFamily="50" charset="0"/>
              </a:rPr>
              <a:t>VFA=Voltage Feedback Amplifier</a:t>
            </a:r>
          </a:p>
          <a:p>
            <a:pPr lvl="1"/>
            <a:r>
              <a:rPr lang="en-US" sz="1800">
                <a:latin typeface="UT Sans" panose="00000500000000000000" pitchFamily="50" charset="0"/>
              </a:rPr>
              <a:t>CFA=Current Feedback Amplifier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6763-AB6E-4F33-9BFE-F1FE3980D8E7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VFA vs. CFA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>
                <a:latin typeface="UT Sans" panose="00000500000000000000" pitchFamily="50" charset="0"/>
              </a:rPr>
              <a:t>			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VFA</a:t>
            </a:r>
            <a:r>
              <a:rPr lang="ro-RO" b="1">
                <a:latin typeface="UT Sans" panose="00000500000000000000" pitchFamily="50" charset="0"/>
              </a:rPr>
              <a:t>				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CFA</a:t>
            </a:r>
            <a:r>
              <a:rPr lang="ro-RO" b="1">
                <a:latin typeface="UT Sans" panose="00000500000000000000" pitchFamily="50" charset="0"/>
              </a:rPr>
              <a:t>	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910D-8117-4EA3-93AD-C66A6871AE1C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71752"/>
              </p:ext>
            </p:extLst>
          </p:nvPr>
        </p:nvGraphicFramePr>
        <p:xfrm>
          <a:off x="1933575" y="5253038"/>
          <a:ext cx="16716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" name="Equation" r:id="rId3" imgW="749160" imgH="266400" progId="Equation.DSMT4">
                  <p:embed/>
                </p:oleObj>
              </mc:Choice>
              <mc:Fallback>
                <p:oleObj name="Equation" r:id="rId3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253038"/>
                        <a:ext cx="16716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77820"/>
              </p:ext>
            </p:extLst>
          </p:nvPr>
        </p:nvGraphicFramePr>
        <p:xfrm>
          <a:off x="1863725" y="5788025"/>
          <a:ext cx="1454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" name="Equation" r:id="rId5" imgW="660240" imgH="253800" progId="Equation.DSMT4">
                  <p:embed/>
                </p:oleObj>
              </mc:Choice>
              <mc:Fallback>
                <p:oleObj name="Equation" r:id="rId5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788025"/>
                        <a:ext cx="1454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915998"/>
              </p:ext>
            </p:extLst>
          </p:nvPr>
        </p:nvGraphicFramePr>
        <p:xfrm>
          <a:off x="5816600" y="5334000"/>
          <a:ext cx="1244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6" name="Equation" r:id="rId7" imgW="634680" imgH="266400" progId="Equation.DSMT4">
                  <p:embed/>
                </p:oleObj>
              </mc:Choice>
              <mc:Fallback>
                <p:oleObj name="Equation" r:id="rId7" imgW="634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34000"/>
                        <a:ext cx="1244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37574"/>
              </p:ext>
            </p:extLst>
          </p:nvPr>
        </p:nvGraphicFramePr>
        <p:xfrm>
          <a:off x="5735638" y="5786438"/>
          <a:ext cx="1408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" name="Equation" r:id="rId9" imgW="634680" imgH="253800" progId="Equation.DSMT4">
                  <p:embed/>
                </p:oleObj>
              </mc:Choice>
              <mc:Fallback>
                <p:oleObj name="Equation" r:id="rId9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5786438"/>
                        <a:ext cx="14081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350097-7278-49DD-AB36-86AF75B357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425" y="2266950"/>
            <a:ext cx="7677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Semnificația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notațiilor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ro-RO" b="1">
              <a:latin typeface="UT Sans" panose="00000500000000000000" pitchFamily="50" charset="0"/>
            </a:endParaRPr>
          </a:p>
          <a:p>
            <a:pPr lvl="0"/>
            <a:endParaRPr lang="ro-RO" b="1">
              <a:latin typeface="UT Sans" panose="00000500000000000000" pitchFamily="50" charset="0"/>
            </a:endParaRPr>
          </a:p>
          <a:p>
            <a:pPr lvl="0"/>
            <a:r>
              <a:rPr lang="ro-RO" sz="3300" b="1">
                <a:solidFill>
                  <a:srgbClr val="FF0000"/>
                </a:solidFill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 intrare NEINVERSOARE,</a:t>
            </a:r>
          </a:p>
          <a:p>
            <a:pPr lvl="0"/>
            <a:r>
              <a:rPr lang="ro-RO" sz="3500" b="1">
                <a:solidFill>
                  <a:srgbClr val="0070C0"/>
                </a:solidFill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 intrare INVERSOARE;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 - tensiuni individuale de la intrările AO (între fiecare intrare şi masă);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i</a:t>
            </a:r>
            <a:r>
              <a:rPr lang="ro-RO" b="1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 b="1">
                <a:latin typeface="UT Sans" panose="00000500000000000000" pitchFamily="50" charset="0"/>
              </a:rPr>
              <a:t>i</a:t>
            </a:r>
            <a:r>
              <a:rPr lang="ro-RO" b="1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 - curenți individuali de semnal prin intrările AO;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u</a:t>
            </a:r>
            <a:r>
              <a:rPr lang="ro-RO" b="1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– tensiune diferențială de intrare (u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=u</a:t>
            </a:r>
            <a:r>
              <a:rPr lang="ro-RO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-u</a:t>
            </a:r>
            <a:r>
              <a:rPr lang="ro-RO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);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i</a:t>
            </a:r>
            <a:r>
              <a:rPr lang="ro-RO" b="1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– curent diferențial de intrare (i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-i</a:t>
            </a:r>
            <a:r>
              <a:rPr lang="ro-RO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);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 – amplificarea de tensiune în buclă deschisă la AO – VFA;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 b="1">
                <a:latin typeface="UT Sans" panose="00000500000000000000" pitchFamily="50" charset="0"/>
              </a:rPr>
              <a:t>z</a:t>
            </a:r>
            <a:r>
              <a:rPr lang="ro-RO">
                <a:latin typeface="UT Sans" panose="00000500000000000000" pitchFamily="50" charset="0"/>
              </a:rPr>
              <a:t> – amplificarea transimpedanță în buclă deschisă la AO – CFA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A41B-BC54-4934-A872-C73246A79EC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BF7BD-B8D6-42E5-8D65-8E940037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64" y="381000"/>
            <a:ext cx="5210175" cy="15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7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Alimentarea AO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>
                <a:latin typeface="UT Sans" panose="00000500000000000000" pitchFamily="50" charset="0"/>
              </a:rPr>
              <a:t>Poate fi:</a:t>
            </a:r>
          </a:p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Alimentare cu tensiune dublă</a:t>
            </a:r>
            <a:r>
              <a:rPr lang="ro-RO" b="1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(2 baterii de c.c. înseriate, punctul de înseriere = punctul de masă);</a:t>
            </a:r>
          </a:p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Alimentare cu tensiune simplă</a:t>
            </a:r>
            <a:r>
              <a:rPr lang="ro-RO">
                <a:latin typeface="UT Sans" panose="00000500000000000000" pitchFamily="50" charset="0"/>
              </a:rPr>
              <a:t> (1 baterie de c.c., minusul bateriei = punctul de masă).</a:t>
            </a: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Observație: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Punctul de masă este stabilit de utilizator în funcție de particularitățile alimentării (la sursă simplă </a:t>
            </a:r>
            <a:r>
              <a:rPr lang="ro-RO" u="sng">
                <a:latin typeface="UT Sans" panose="00000500000000000000" pitchFamily="50" charset="0"/>
              </a:rPr>
              <a:t>poate</a:t>
            </a:r>
            <a:r>
              <a:rPr lang="ro-RO">
                <a:latin typeface="UT Sans" panose="00000500000000000000" pitchFamily="50" charset="0"/>
              </a:rPr>
              <a:t> fi minusul iar la sursă dublă este </a:t>
            </a:r>
            <a:r>
              <a:rPr lang="ro-RO" u="sng">
                <a:latin typeface="UT Sans" panose="00000500000000000000" pitchFamily="50" charset="0"/>
              </a:rPr>
              <a:t>obligatoriu</a:t>
            </a:r>
            <a:r>
              <a:rPr lang="ro-RO">
                <a:latin typeface="UT Sans" panose="00000500000000000000" pitchFamily="50" charset="0"/>
              </a:rPr>
              <a:t> punctul de înseriere a celor 2 surse).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D057-F915-421D-B55B-32BFB58FACA1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4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Alimentare</a:t>
            </a:r>
            <a:r>
              <a:rPr lang="en-US" sz="3200">
                <a:latin typeface="UT Sans" panose="00000500000000000000" pitchFamily="50" charset="0"/>
              </a:rPr>
              <a:t>a AO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Alimentare cu tensiune dubl</a:t>
            </a:r>
            <a:r>
              <a:rPr lang="ro-RO">
                <a:latin typeface="UT Sans" panose="00000500000000000000" pitchFamily="50" charset="0"/>
              </a:rPr>
              <a:t>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F162-FFD9-4A3B-B63B-D5E0D110872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2A72F-75C2-4B7A-AF52-27D68009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590800"/>
            <a:ext cx="6219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1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Alimentare</a:t>
            </a:r>
            <a:r>
              <a:rPr lang="en-US" sz="3200">
                <a:latin typeface="UT Sans" panose="00000500000000000000" pitchFamily="50" charset="0"/>
              </a:rPr>
              <a:t>a</a:t>
            </a:r>
            <a:r>
              <a:rPr lang="ro-RO" sz="3200">
                <a:latin typeface="UT Sans" panose="00000500000000000000" pitchFamily="50" charset="0"/>
              </a:rPr>
              <a:t> </a:t>
            </a:r>
            <a:r>
              <a:rPr lang="en-US" sz="3200">
                <a:latin typeface="UT Sans" panose="00000500000000000000" pitchFamily="50" charset="0"/>
              </a:rPr>
              <a:t>AO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Alimentare cu tensiune simplă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(cu o singură tensiune)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8326-F73E-42DE-AA95-2918B318F1F4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E98EB-E294-43B9-9AAF-5D0F4A79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943225"/>
            <a:ext cx="5991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9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Tensiunile de saturație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>
                <a:latin typeface="UT Sans" panose="00000500000000000000" pitchFamily="50" charset="0"/>
              </a:rPr>
              <a:t>Reprezintă valorile maxime, pozitivă </a:t>
            </a:r>
            <a:r>
              <a:rPr lang="en-US">
                <a:latin typeface="UT Sans" panose="00000500000000000000" pitchFamily="50" charset="0"/>
              </a:rPr>
              <a:t>(+U</a:t>
            </a:r>
            <a:r>
              <a:rPr lang="en-US" baseline="-25000">
                <a:latin typeface="UT Sans" panose="00000500000000000000" pitchFamily="50" charset="0"/>
              </a:rPr>
              <a:t>sat</a:t>
            </a:r>
            <a:r>
              <a:rPr lang="en-US">
                <a:latin typeface="UT Sans" panose="00000500000000000000" pitchFamily="50" charset="0"/>
              </a:rPr>
              <a:t>)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sau negativă </a:t>
            </a:r>
            <a:r>
              <a:rPr lang="en-US">
                <a:latin typeface="UT Sans" panose="00000500000000000000" pitchFamily="50" charset="0"/>
              </a:rPr>
              <a:t>(-U</a:t>
            </a:r>
            <a:r>
              <a:rPr lang="en-US" baseline="-25000">
                <a:latin typeface="UT Sans" panose="00000500000000000000" pitchFamily="50" charset="0"/>
              </a:rPr>
              <a:t>sat</a:t>
            </a:r>
            <a:r>
              <a:rPr lang="en-US">
                <a:latin typeface="UT Sans" panose="00000500000000000000" pitchFamily="50" charset="0"/>
              </a:rPr>
              <a:t>) </a:t>
            </a:r>
            <a:r>
              <a:rPr lang="ro-RO">
                <a:latin typeface="UT Sans" panose="00000500000000000000" pitchFamily="50" charset="0"/>
              </a:rPr>
              <a:t>ale tensiunii de ieşire.</a:t>
            </a:r>
            <a:endParaRPr lang="en-US">
              <a:latin typeface="UT Sans" panose="00000500000000000000" pitchFamily="50" charset="0"/>
            </a:endParaRPr>
          </a:p>
          <a:p>
            <a:pPr lvl="0"/>
            <a:r>
              <a:rPr lang="ro-RO">
                <a:latin typeface="UT Sans" panose="00000500000000000000" pitchFamily="50" charset="0"/>
              </a:rPr>
              <a:t>Clasificarea AO după valoarea U</a:t>
            </a:r>
            <a:r>
              <a:rPr lang="ro-RO" baseline="-25000">
                <a:latin typeface="UT Sans" panose="00000500000000000000" pitchFamily="50" charset="0"/>
              </a:rPr>
              <a:t>sat</a:t>
            </a:r>
            <a:r>
              <a:rPr lang="ro-RO">
                <a:latin typeface="UT Sans" panose="00000500000000000000" pitchFamily="50" charset="0"/>
              </a:rPr>
              <a:t>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AO la care tensiunea U</a:t>
            </a:r>
            <a:r>
              <a:rPr lang="ro-RO" baseline="-25000">
                <a:latin typeface="UT Sans" panose="00000500000000000000" pitchFamily="50" charset="0"/>
              </a:rPr>
              <a:t>sat</a:t>
            </a:r>
            <a:r>
              <a:rPr lang="ro-RO">
                <a:latin typeface="UT Sans" panose="00000500000000000000" pitchFamily="50" charset="0"/>
              </a:rPr>
              <a:t> este depărtată cu aprox. </a:t>
            </a:r>
            <a:r>
              <a:rPr lang="ro-RO" b="1">
                <a:latin typeface="UT Sans" panose="00000500000000000000" pitchFamily="50" charset="0"/>
              </a:rPr>
              <a:t>2V</a:t>
            </a:r>
            <a:r>
              <a:rPr lang="ro-RO">
                <a:latin typeface="UT Sans" panose="00000500000000000000" pitchFamily="50" charset="0"/>
              </a:rPr>
              <a:t> față de tensiunile de alimentare: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+U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sat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 ≈ </a:t>
            </a:r>
            <a:r>
              <a:rPr lang="en-US">
                <a:solidFill>
                  <a:srgbClr val="0070C0"/>
                </a:solidFill>
                <a:latin typeface="UT Sans Bold" panose="00000500000000000000" pitchFamily="50" charset="0"/>
              </a:rPr>
              <a:t>E</a:t>
            </a:r>
            <a:r>
              <a:rPr lang="en-US" baseline="-25000">
                <a:solidFill>
                  <a:srgbClr val="0070C0"/>
                </a:solidFill>
                <a:latin typeface="UT Sans Bold" panose="00000500000000000000" pitchFamily="50" charset="0"/>
              </a:rPr>
              <a:t>C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-2V, -U</a:t>
            </a:r>
            <a:r>
              <a:rPr lang="ro-RO" baseline="-25000">
                <a:solidFill>
                  <a:srgbClr val="0070C0"/>
                </a:solidFill>
                <a:latin typeface="UT Sans Bold" panose="00000500000000000000" pitchFamily="50" charset="0"/>
              </a:rPr>
              <a:t>sat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 ≈ </a:t>
            </a:r>
            <a:r>
              <a:rPr lang="en-US">
                <a:solidFill>
                  <a:srgbClr val="0070C0"/>
                </a:solidFill>
                <a:latin typeface="UT Sans Bold" panose="00000500000000000000" pitchFamily="50" charset="0"/>
              </a:rPr>
              <a:t>E</a:t>
            </a:r>
            <a:r>
              <a:rPr lang="en-US" baseline="-25000">
                <a:solidFill>
                  <a:srgbClr val="0070C0"/>
                </a:solidFill>
                <a:latin typeface="UT Sans Bold" panose="00000500000000000000" pitchFamily="50" charset="0"/>
              </a:rPr>
              <a:t>E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+2V</a:t>
            </a:r>
            <a:r>
              <a:rPr lang="ro-RO">
                <a:latin typeface="UT Sans" panose="00000500000000000000" pitchFamily="50" charset="0"/>
              </a:rPr>
              <a:t>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AO de tipul </a:t>
            </a:r>
            <a:r>
              <a:rPr lang="ro-RO" b="1">
                <a:latin typeface="UT Sans" panose="00000500000000000000" pitchFamily="50" charset="0"/>
              </a:rPr>
              <a:t>Rail-to-Rail</a:t>
            </a:r>
            <a:r>
              <a:rPr lang="ro-RO">
                <a:latin typeface="UT Sans" panose="00000500000000000000" pitchFamily="50" charset="0"/>
              </a:rPr>
              <a:t> la care tensiunea U</a:t>
            </a:r>
            <a:r>
              <a:rPr lang="ro-RO" baseline="-25000">
                <a:latin typeface="UT Sans" panose="00000500000000000000" pitchFamily="50" charset="0"/>
              </a:rPr>
              <a:t>sat</a:t>
            </a:r>
            <a:r>
              <a:rPr lang="ro-RO">
                <a:latin typeface="UT Sans" panose="00000500000000000000" pitchFamily="50" charset="0"/>
              </a:rPr>
              <a:t> este depărtată cu aprox. </a:t>
            </a:r>
            <a:r>
              <a:rPr lang="ro-RO" b="1">
                <a:latin typeface="UT Sans" panose="00000500000000000000" pitchFamily="50" charset="0"/>
              </a:rPr>
              <a:t>100mV</a:t>
            </a:r>
            <a:r>
              <a:rPr lang="ro-RO">
                <a:latin typeface="UT Sans" panose="00000500000000000000" pitchFamily="50" charset="0"/>
              </a:rPr>
              <a:t>  față de tensiunile de alimentare.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908-9DCC-4C42-82DD-4785D03C1218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481934-2003-42F7-85A2-C012CEEC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25" y="4368282"/>
            <a:ext cx="4419350" cy="20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C9AD0-D68D-4F0B-B81E-8641DC02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333476"/>
            <a:ext cx="2266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TB în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Datele de catalog ale TB de tipul BC547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FE036-A96F-4AF7-9A08-B337B7C05709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19976"/>
            <a:ext cx="9012924" cy="385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7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Configurații de bază</a:t>
            </a:r>
            <a:r>
              <a:rPr lang="en-US" sz="3200">
                <a:latin typeface="UT Sans" panose="00000500000000000000" pitchFamily="50" charset="0"/>
              </a:rPr>
              <a:t> reali</a:t>
            </a:r>
            <a:r>
              <a:rPr lang="ro-RO" sz="3200">
                <a:latin typeface="UT Sans" panose="00000500000000000000" pitchFamily="50" charset="0"/>
              </a:rPr>
              <a:t>zate cu AO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Configurația inversoare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BDD3-60C4-4D86-9464-CD70406719B6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031" y="2170069"/>
            <a:ext cx="505896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29799"/>
              </p:ext>
            </p:extLst>
          </p:nvPr>
        </p:nvGraphicFramePr>
        <p:xfrm>
          <a:off x="3154363" y="4664075"/>
          <a:ext cx="24701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664075"/>
                        <a:ext cx="247015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124200" y="4648200"/>
            <a:ext cx="2590800" cy="114300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D27C-2D1D-4D31-A7A7-C17A5F38A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286000"/>
            <a:ext cx="3243263" cy="20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3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Configurații de bază realizate cu AO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Configurația neinversoare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2BCD-9BE8-4844-B39E-BA87BF4C4D39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8580" y="2133600"/>
            <a:ext cx="51854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55516"/>
              </p:ext>
            </p:extLst>
          </p:nvPr>
        </p:nvGraphicFramePr>
        <p:xfrm>
          <a:off x="3197225" y="4818063"/>
          <a:ext cx="25908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4" imgW="1117440" imgH="482400" progId="Equation.DSMT4">
                  <p:embed/>
                </p:oleObj>
              </mc:Choice>
              <mc:Fallback>
                <p:oleObj name="Equation" r:id="rId4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818063"/>
                        <a:ext cx="2590800" cy="1119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124200" y="4800600"/>
            <a:ext cx="2819400" cy="1135966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2D227-D2A4-4370-82E2-8A033B7D9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438400"/>
            <a:ext cx="3100388" cy="16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2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Repetorul realizat cu AO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i="1">
                <a:latin typeface="UT Sans" panose="00000500000000000000" pitchFamily="50" charset="0"/>
              </a:rPr>
              <a:t>Caz particular la neinversor</a:t>
            </a:r>
          </a:p>
          <a:p>
            <a:r>
              <a:rPr lang="ro-RO">
                <a:latin typeface="UT Sans" panose="00000500000000000000" pitchFamily="50" charset="0"/>
              </a:rPr>
              <a:t>Dacă R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,</a:t>
            </a:r>
            <a:r>
              <a:rPr lang="ro-RO">
                <a:latin typeface="UT Sans" panose="00000500000000000000" pitchFamily="50" charset="0"/>
              </a:rPr>
              <a:t> adică R</a:t>
            </a:r>
            <a:r>
              <a:rPr lang="ro-RO" baseline="-25000">
                <a:latin typeface="UT Sans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lipseşte de pe schemă, atunci din relația amplificării la neinversor se obține: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 sz="2000">
              <a:latin typeface="UT Sans" panose="00000500000000000000" pitchFamily="50" charset="0"/>
            </a:endParaRPr>
          </a:p>
          <a:p>
            <a:endParaRPr lang="ro-RO" sz="2000">
              <a:latin typeface="UT Sans" panose="00000500000000000000" pitchFamily="50" charset="0"/>
            </a:endParaRPr>
          </a:p>
          <a:p>
            <a:endParaRPr lang="ro-RO" sz="2000">
              <a:latin typeface="UT Sans" panose="00000500000000000000" pitchFamily="50" charset="0"/>
            </a:endParaRPr>
          </a:p>
          <a:p>
            <a:endParaRPr lang="ro-RO" sz="2000">
              <a:latin typeface="UT Sans" panose="00000500000000000000" pitchFamily="50" charset="0"/>
            </a:endParaRPr>
          </a:p>
          <a:p>
            <a:pPr>
              <a:buNone/>
            </a:pPr>
            <a:r>
              <a:rPr lang="ro-RO" sz="2000" b="1">
                <a:solidFill>
                  <a:srgbClr val="0070C0"/>
                </a:solidFill>
                <a:latin typeface="UT Sans" panose="00000500000000000000" pitchFamily="50" charset="0"/>
              </a:rPr>
              <a:t>IMPORTANT</a:t>
            </a:r>
            <a:endParaRPr lang="en-US" sz="20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lvl="0"/>
            <a:r>
              <a:rPr lang="ro-RO" sz="2000">
                <a:latin typeface="UT Sans" panose="00000500000000000000" pitchFamily="50" charset="0"/>
              </a:rPr>
              <a:t>R</a:t>
            </a:r>
            <a:r>
              <a:rPr lang="ro-RO" sz="2000" baseline="-25000">
                <a:latin typeface="UT Sans" panose="00000500000000000000" pitchFamily="50" charset="0"/>
              </a:rPr>
              <a:t>2</a:t>
            </a:r>
            <a:r>
              <a:rPr lang="ro-RO" sz="2000">
                <a:latin typeface="UT Sans" panose="00000500000000000000" pitchFamily="50" charset="0"/>
              </a:rPr>
              <a:t> poate fi egal cu zero (ieşirea unită cu IN-) la VFA;</a:t>
            </a:r>
            <a:endParaRPr lang="en-US" sz="2000">
              <a:latin typeface="UT Sans" panose="00000500000000000000" pitchFamily="50" charset="0"/>
            </a:endParaRPr>
          </a:p>
          <a:p>
            <a:r>
              <a:rPr lang="ro-RO" sz="2000">
                <a:latin typeface="UT Sans" panose="00000500000000000000" pitchFamily="50" charset="0"/>
              </a:rPr>
              <a:t>R</a:t>
            </a:r>
            <a:r>
              <a:rPr lang="ro-RO" sz="2000" baseline="-25000">
                <a:latin typeface="UT Sans" panose="00000500000000000000" pitchFamily="50" charset="0"/>
              </a:rPr>
              <a:t>2</a:t>
            </a:r>
            <a:r>
              <a:rPr lang="ro-RO" sz="2000">
                <a:latin typeface="UT Sans" panose="00000500000000000000" pitchFamily="50" charset="0"/>
              </a:rPr>
              <a:t> NU poate lipsi </a:t>
            </a:r>
            <a:r>
              <a:rPr lang="ro-RO" sz="2000" u="sng">
                <a:latin typeface="UT Sans" panose="00000500000000000000" pitchFamily="50" charset="0"/>
              </a:rPr>
              <a:t>niciodată</a:t>
            </a:r>
            <a:r>
              <a:rPr lang="ro-RO" sz="2000">
                <a:latin typeface="UT Sans" panose="00000500000000000000" pitchFamily="50" charset="0"/>
              </a:rPr>
              <a:t> la CFA. 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4A3-2AF3-4D45-8716-72D16656151E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191C-0ADB-43DD-A7F5-5EEE073FCA2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11982"/>
              </p:ext>
            </p:extLst>
          </p:nvPr>
        </p:nvGraphicFramePr>
        <p:xfrm>
          <a:off x="4876800" y="792163"/>
          <a:ext cx="13414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Equation" r:id="rId3" imgW="1117440" imgH="482400" progId="Equation.DSMT4">
                  <p:embed/>
                </p:oleObj>
              </mc:Choice>
              <mc:Fallback>
                <p:oleObj name="Equation" r:id="rId3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92163"/>
                        <a:ext cx="1341437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55074"/>
              </p:ext>
            </p:extLst>
          </p:nvPr>
        </p:nvGraphicFramePr>
        <p:xfrm>
          <a:off x="1460500" y="3376613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Equation" r:id="rId5" imgW="419040" imgH="253800" progId="Equation.DSMT4">
                  <p:embed/>
                </p:oleObj>
              </mc:Choice>
              <mc:Fallback>
                <p:oleObj name="Equation" r:id="rId5" imgW="419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376613"/>
                        <a:ext cx="838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371600" y="3378055"/>
            <a:ext cx="1066800" cy="53340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D6B7D8-5E40-4728-9F42-0876499B5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025" y="381000"/>
            <a:ext cx="2699204" cy="1451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22B29-3442-40EB-902E-B690E7A92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900" y="3129850"/>
            <a:ext cx="3371850" cy="13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constituie etajul final dintr-un sistem de prelucrare a semnalelor</a:t>
            </a:r>
          </a:p>
          <a:p>
            <a:r>
              <a:rPr lang="en-US">
                <a:latin typeface="UT Sans" panose="00000500000000000000" pitchFamily="50" charset="0"/>
              </a:rPr>
              <a:t>sunt amplificatoare de semnal mare.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Acest lucru înseamnă că în timpul funcționării se utilizează o porțiune mai mare din dreapta de sarcină decât în cazul amplificatoarelor de semnal mic (cele discutate până în prezent).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25A2-CC54-44B6-A0E1-F0F5D6CB3A26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F9D38-AD20-49AB-84F2-863316AC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23875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75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Clasificarea </a:t>
            </a:r>
            <a:r>
              <a:rPr lang="ro-RO">
                <a:latin typeface="UT Sans" panose="00000500000000000000" pitchFamily="50" charset="0"/>
              </a:rPr>
              <a:t>amplificatoarelor de putere (</a:t>
            </a:r>
            <a:r>
              <a:rPr lang="en-US">
                <a:latin typeface="UT Sans" panose="00000500000000000000" pitchFamily="50" charset="0"/>
              </a:rPr>
              <a:t>AP</a:t>
            </a:r>
            <a:r>
              <a:rPr lang="ro-RO">
                <a:latin typeface="UT Sans" panose="00000500000000000000" pitchFamily="50" charset="0"/>
              </a:rPr>
              <a:t>)</a:t>
            </a:r>
            <a:r>
              <a:rPr lang="en-US">
                <a:latin typeface="UT Sans" panose="00000500000000000000" pitchFamily="50" charset="0"/>
              </a:rPr>
              <a:t> în funcție de clasa de polarizare a tranzistorului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/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tranzistoarelor: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Amplificatoare în clasa A,</a:t>
            </a:r>
          </a:p>
          <a:p>
            <a:pPr lvl="1"/>
            <a:r>
              <a:rPr lang="en-US">
                <a:latin typeface="UT Sans" panose="00000500000000000000" pitchFamily="50" charset="0"/>
              </a:rPr>
              <a:t>Amplificatoare în clasa B</a:t>
            </a:r>
            <a:r>
              <a:rPr lang="ro-RO">
                <a:latin typeface="UT Sans" panose="00000500000000000000" pitchFamily="50" charset="0"/>
              </a:rPr>
              <a:t> şi AB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en-US">
                <a:latin typeface="UT Sans" panose="00000500000000000000" pitchFamily="50" charset="0"/>
              </a:rPr>
              <a:t>Amplificatoare în clasa </a:t>
            </a:r>
            <a:r>
              <a:rPr lang="ro-RO">
                <a:latin typeface="UT Sans" panose="00000500000000000000" pitchFamily="50" charset="0"/>
              </a:rPr>
              <a:t>C.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938A-F3DB-48A2-8EF1-7D0DFE3555EA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014F4-1E85-4CE5-A1F7-94941C68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96" y="3429001"/>
            <a:ext cx="49997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AP se utilizează ca etaj final în toate </a:t>
            </a:r>
            <a:r>
              <a:rPr lang="ro-RO">
                <a:latin typeface="UT Sans" panose="00000500000000000000" pitchFamily="50" charset="0"/>
              </a:rPr>
              <a:t>sistemele de audiofrecvență, în </a:t>
            </a:r>
            <a:r>
              <a:rPr lang="en-US">
                <a:latin typeface="UT Sans" panose="00000500000000000000" pitchFamily="50" charset="0"/>
              </a:rPr>
              <a:t>emițătoare şi receptoare de telecomunicații asigurând semnalele de putere către antenele de emisie sau către difuzoare.</a:t>
            </a:r>
          </a:p>
          <a:p>
            <a:r>
              <a:rPr lang="en-US">
                <a:latin typeface="UT Sans" panose="00000500000000000000" pitchFamily="50" charset="0"/>
              </a:rPr>
              <a:t>Ca regulă, se poate considera că un amplificator este de putere dacă se pune problema disipării de căldură în elementul amplificator (tranzistor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/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tranzistoare).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A489-D5CD-4AD7-8A9F-F0EEBE060068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1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Tipuri de tranzistoare de putere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(exemple)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3281-6761-444F-B8C3-BE531C9D6F96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53607" name="Picture 2" descr="BD1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1748659" cy="838200"/>
          </a:xfrm>
          <a:prstGeom prst="rect">
            <a:avLst/>
          </a:prstGeom>
          <a:noFill/>
        </p:spPr>
      </p:pic>
      <p:pic>
        <p:nvPicPr>
          <p:cNvPr id="153606" name="Picture 0" descr="2N305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514600"/>
            <a:ext cx="1600200" cy="1303389"/>
          </a:xfrm>
          <a:prstGeom prst="rect">
            <a:avLst/>
          </a:prstGeom>
          <a:noFill/>
        </p:spPr>
      </p:pic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819400"/>
            <a:ext cx="1143000" cy="857250"/>
          </a:xfrm>
          <a:prstGeom prst="rect">
            <a:avLst/>
          </a:prstGeom>
          <a:noFill/>
        </p:spPr>
      </p:pic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2819400"/>
            <a:ext cx="1127234" cy="838200"/>
          </a:xfrm>
          <a:prstGeom prst="rect">
            <a:avLst/>
          </a:prstGeom>
          <a:noFill/>
        </p:spPr>
      </p:pic>
      <p:pic>
        <p:nvPicPr>
          <p:cNvPr id="153603" name="Picture 9" descr="TO-12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3350" y="3886200"/>
            <a:ext cx="1704575" cy="1676400"/>
          </a:xfrm>
          <a:prstGeom prst="rect">
            <a:avLst/>
          </a:prstGeom>
          <a:noFill/>
        </p:spPr>
      </p:pic>
      <p:pic>
        <p:nvPicPr>
          <p:cNvPr id="153602" name="Picture 10" descr="TO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3962400"/>
            <a:ext cx="2330196" cy="1676400"/>
          </a:xfrm>
          <a:prstGeom prst="rect">
            <a:avLst/>
          </a:prstGeom>
          <a:noFill/>
        </p:spPr>
      </p:pic>
      <p:pic>
        <p:nvPicPr>
          <p:cNvPr id="153601" name="Picture 23" descr="BSP9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9400" y="4191000"/>
            <a:ext cx="1828800" cy="124144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981200" y="5955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Dispozitive THT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59552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UT Sans" panose="00000500000000000000" pitchFamily="50" charset="0"/>
              </a:rPr>
              <a:t>Dispozitive SMT</a:t>
            </a:r>
          </a:p>
        </p:txBody>
      </p:sp>
    </p:spTree>
    <p:extLst>
      <p:ext uri="{BB962C8B-B14F-4D97-AF65-F5344CB8AC3E}">
        <p14:creationId xmlns:p14="http://schemas.microsoft.com/office/powerpoint/2010/main" val="283650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Abrevieri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folosite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 b="1">
                <a:latin typeface="UT Sans" panose="00000500000000000000" pitchFamily="50" charset="0"/>
              </a:rPr>
              <a:t>THT – Through-Hole Technology</a:t>
            </a:r>
            <a:r>
              <a:rPr lang="en-US">
                <a:latin typeface="UT Sans" panose="00000500000000000000" pitchFamily="50" charset="0"/>
              </a:rPr>
              <a:t> = tehnologia de montare a componentelor la care pinii se introduc în găurile de pe cablajul imprimat;</a:t>
            </a:r>
          </a:p>
          <a:p>
            <a:r>
              <a:rPr lang="en-US" b="1">
                <a:latin typeface="UT Sans" panose="00000500000000000000" pitchFamily="50" charset="0"/>
              </a:rPr>
              <a:t>SMT – Surface-Mount Technology</a:t>
            </a:r>
            <a:r>
              <a:rPr lang="en-US">
                <a:latin typeface="UT Sans" panose="00000500000000000000" pitchFamily="50" charset="0"/>
              </a:rPr>
              <a:t> = tehnologia de montare a componenetelor pe suprafața circuitului imprimat;</a:t>
            </a:r>
          </a:p>
          <a:p>
            <a:r>
              <a:rPr lang="en-US" b="1">
                <a:latin typeface="UT Sans" panose="00000500000000000000" pitchFamily="50" charset="0"/>
              </a:rPr>
              <a:t>TO – Typical Outline</a:t>
            </a:r>
            <a:r>
              <a:rPr lang="en-US">
                <a:latin typeface="UT Sans" panose="00000500000000000000" pitchFamily="50" charset="0"/>
              </a:rPr>
              <a:t> = contur tipic;</a:t>
            </a:r>
          </a:p>
          <a:p>
            <a:r>
              <a:rPr lang="en-US" b="1">
                <a:latin typeface="UT Sans" panose="00000500000000000000" pitchFamily="50" charset="0"/>
              </a:rPr>
              <a:t>SOT - Small Outline Transistor</a:t>
            </a:r>
            <a:r>
              <a:rPr lang="en-US">
                <a:latin typeface="UT Sans" panose="00000500000000000000" pitchFamily="50" charset="0"/>
              </a:rPr>
              <a:t> = tranzistor cu contur mic.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8608-9817-42B1-AF8B-14F25FE5C988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4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Amplificatoare de putere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Tipuri de radiatoare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(exemple)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4790-A2BD-47AD-AAD4-050AEC536A5B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55650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143282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133600"/>
            <a:ext cx="31607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362200"/>
            <a:ext cx="2514600" cy="21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010" y="50292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Pentru tranzistor TO-126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0188" y="50292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Pentru tranzistor TO-3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7100" y="50292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Pentru tranzistor SMD</a:t>
            </a:r>
          </a:p>
        </p:txBody>
      </p:sp>
    </p:spTree>
    <p:extLst>
      <p:ext uri="{BB962C8B-B14F-4D97-AF65-F5344CB8AC3E}">
        <p14:creationId xmlns:p14="http://schemas.microsoft.com/office/powerpoint/2010/main" val="511297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Sunt acele amplificatoare cu emitor comun, colector comun sau baza comună, realizate cu TB, </a:t>
            </a:r>
            <a:r>
              <a:rPr lang="ro-RO">
                <a:latin typeface="UT Sans" panose="00000500000000000000" pitchFamily="50" charset="0"/>
              </a:rPr>
              <a:t>î</a:t>
            </a:r>
            <a:r>
              <a:rPr lang="en-US">
                <a:latin typeface="UT Sans" panose="00000500000000000000" pitchFamily="50" charset="0"/>
              </a:rPr>
              <a:t>n care tranzistorul este astfel polarizat încât funcționează în regiunea liniară pe întraga perioadă de 360° a semnalului de intrare.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3B0F-AC25-4620-8360-DFD4F82DAB32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74C3-7E63-4301-AA9D-13489202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210050"/>
            <a:ext cx="6667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TB în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1: simulare SPICE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C3F31A-C4D1-4FA6-B950-A1EBEFF7F875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9" y="381684"/>
            <a:ext cx="3638541" cy="297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38061"/>
            <a:ext cx="6324600" cy="38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155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 de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amplificator de putere clasa A, cu cuplaj capacitiv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4B90E7-F82B-4932-998A-D3E01FB5F87C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8956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>
                <a:solidFill>
                  <a:srgbClr val="0070C0"/>
                </a:solidFill>
                <a:latin typeface="UT Sans" panose="00000500000000000000" pitchFamily="50" charset="0"/>
              </a:rPr>
              <a:t>Observație</a:t>
            </a:r>
          </a:p>
          <a:p>
            <a:r>
              <a:rPr lang="en-US" sz="2000">
                <a:latin typeface="UT Sans" panose="00000500000000000000" pitchFamily="50" charset="0"/>
              </a:rPr>
              <a:t>Spre deosebire de amplificatoarele de semnal mic, la amplificatoarele de putere tensiunea de alimentare are valori mari</a:t>
            </a:r>
            <a:r>
              <a:rPr lang="ro-RO" sz="2000">
                <a:latin typeface="UT Sans" panose="00000500000000000000" pitchFamily="50" charset="0"/>
              </a:rPr>
              <a:t> iar rezistența de sarcină (R</a:t>
            </a:r>
            <a:r>
              <a:rPr lang="ro-RO" sz="2000" baseline="-25000">
                <a:latin typeface="UT Sans" panose="00000500000000000000" pitchFamily="50" charset="0"/>
              </a:rPr>
              <a:t>S</a:t>
            </a:r>
            <a:r>
              <a:rPr lang="ro-RO" sz="2000">
                <a:latin typeface="UT Sans" panose="00000500000000000000" pitchFamily="50" charset="0"/>
              </a:rPr>
              <a:t>) valori mai mici decât la amplificatoarele de semnal mic</a:t>
            </a:r>
            <a:r>
              <a:rPr lang="en-US" sz="2000">
                <a:latin typeface="UT Sans" panose="00000500000000000000" pitchFamily="50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3F44A-CFA1-469E-BF32-5CB68500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63270"/>
            <a:ext cx="4572000" cy="4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75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Randamentul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R</a:t>
            </a:r>
            <a:r>
              <a:rPr lang="ro-RO">
                <a:latin typeface="UT Sans" panose="00000500000000000000" pitchFamily="50" charset="0"/>
              </a:rPr>
              <a:t>andamentul r</a:t>
            </a:r>
            <a:r>
              <a:rPr lang="en-US">
                <a:latin typeface="UT Sans" panose="00000500000000000000" pitchFamily="50" charset="0"/>
              </a:rPr>
              <a:t>eprezintă raportul dintre puterea de ieşire în sarcină (putere utilă de c.a.) şi puterea de c.c. consumată de amplificator:</a:t>
            </a:r>
          </a:p>
          <a:p>
            <a:pPr>
              <a:buNone/>
            </a:pPr>
            <a:endParaRPr lang="en-US" b="1">
              <a:latin typeface="UT Sans" panose="00000500000000000000" pitchFamily="50" charset="0"/>
            </a:endParaRPr>
          </a:p>
          <a:p>
            <a:pPr>
              <a:buNone/>
            </a:pPr>
            <a:endParaRPr lang="en-US" b="1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Randamentul maxim teoretic pentru un amplificator clasa A cu cuplaj capacitiv este 25% .</a:t>
            </a:r>
          </a:p>
          <a:p>
            <a:r>
              <a:rPr lang="en-US">
                <a:latin typeface="UT Sans" panose="00000500000000000000" pitchFamily="50" charset="0"/>
              </a:rPr>
              <a:t>Practic</a:t>
            </a:r>
            <a:r>
              <a:rPr lang="ro-RO">
                <a:latin typeface="UT Sans" panose="00000500000000000000" pitchFamily="50" charset="0"/>
              </a:rPr>
              <a:t>,</a:t>
            </a:r>
            <a:r>
              <a:rPr lang="en-US">
                <a:latin typeface="UT Sans" panose="00000500000000000000" pitchFamily="50" charset="0"/>
              </a:rPr>
              <a:t> randamentul =10%.</a:t>
            </a:r>
            <a:endParaRPr lang="en-US" b="1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70CD-D126-49E8-8495-D9E20AAE7E4F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151670"/>
              </p:ext>
            </p:extLst>
          </p:nvPr>
        </p:nvGraphicFramePr>
        <p:xfrm>
          <a:off x="3822700" y="3073400"/>
          <a:ext cx="104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Equation" r:id="rId3" imgW="520560" imgH="482400" progId="Equation.DSMT4">
                  <p:embed/>
                </p:oleObj>
              </mc:Choice>
              <mc:Fallback>
                <p:oleObj name="Equation" r:id="rId3" imgW="52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073400"/>
                        <a:ext cx="104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48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>
                <a:latin typeface="UT Sans" panose="00000500000000000000" pitchFamily="50" charset="0"/>
              </a:rPr>
              <a:t>Exemplu de 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amplificator de putere clasa A, cu cuplaj prin transformator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en-US"/>
              <a:t>Randamentul teoretic = 50%, practic = 40%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C1B-CABC-4599-88A2-B2201CA6C9CC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2266" y="2286000"/>
            <a:ext cx="4299468" cy="35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9151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</a:t>
            </a:r>
            <a:r>
              <a:rPr lang="ro-RO" sz="3200">
                <a:latin typeface="UT Sans" panose="00000500000000000000" pitchFamily="50" charset="0"/>
              </a:rPr>
              <a:t>a</a:t>
            </a:r>
            <a:r>
              <a:rPr lang="en-US" sz="3200">
                <a:latin typeface="UT Sans" panose="00000500000000000000" pitchFamily="50" charset="0"/>
              </a:rPr>
              <a:t> B </a:t>
            </a:r>
            <a:r>
              <a:rPr lang="ro-RO" sz="3200">
                <a:latin typeface="UT Sans" panose="00000500000000000000" pitchFamily="50" charset="0"/>
              </a:rPr>
              <a:t>ș</a:t>
            </a:r>
            <a:r>
              <a:rPr lang="en-US" sz="3200">
                <a:latin typeface="UT Sans" panose="00000500000000000000" pitchFamily="50" charset="0"/>
              </a:rPr>
              <a:t>i AB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Se mai numesc şi amplificatoare în contratimp;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Tranzistoarele nu conduc 360°, aşa cum este cazul la amplificatorul în clasa A ci mai puțin, fiind astfel necesare 2 tranzistoare, câte unul pentru fiecare semialternanță a semnalului;</a:t>
            </a:r>
            <a:endParaRPr lang="en-US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Tranzistoarele</a:t>
            </a:r>
            <a:r>
              <a:rPr lang="ro-RO">
                <a:latin typeface="UT Sans" panose="00000500000000000000" pitchFamily="50" charset="0"/>
              </a:rPr>
              <a:t> lucrează pe rând sau în contratimp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Amplificatorul în clasa B</a:t>
            </a:r>
            <a:r>
              <a:rPr lang="ro-RO">
                <a:latin typeface="UT Sans" panose="00000500000000000000" pitchFamily="50" charset="0"/>
              </a:rPr>
              <a:t> este polarizat la limita de blocare, astfel încât tranzistoarele lucrează în regiunea liniară doar 180º din perioada semnalului de intrare şi sunt blocate în celelalte 180º.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Amplificatorul în clasă AB</a:t>
            </a:r>
            <a:r>
              <a:rPr lang="ro-RO">
                <a:latin typeface="UT Sans" panose="00000500000000000000" pitchFamily="50" charset="0"/>
              </a:rPr>
              <a:t> este astfel polarizat încât tranzistoarele conduc puțin peste 180º.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3F50-18C3-4F4F-ACF6-FB4A92B3B1AC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Amplificatoare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</a:t>
            </a:r>
            <a:r>
              <a:rPr lang="ro-RO" sz="3200">
                <a:latin typeface="UT Sans" panose="00000500000000000000" pitchFamily="50" charset="0"/>
              </a:rPr>
              <a:t>ă</a:t>
            </a:r>
            <a:r>
              <a:rPr lang="en-US" sz="3200">
                <a:latin typeface="UT Sans" panose="00000500000000000000" pitchFamily="50" charset="0"/>
              </a:rPr>
              <a:t> B </a:t>
            </a:r>
            <a:r>
              <a:rPr lang="ro-RO" sz="3200">
                <a:latin typeface="UT Sans" panose="00000500000000000000" pitchFamily="50" charset="0"/>
              </a:rPr>
              <a:t>ș</a:t>
            </a:r>
            <a:r>
              <a:rPr lang="en-US" sz="3200">
                <a:latin typeface="UT Sans" panose="00000500000000000000" pitchFamily="50" charset="0"/>
              </a:rPr>
              <a:t>i AB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UT Sans" panose="00000500000000000000" pitchFamily="50" charset="0"/>
              </a:rPr>
              <a:t>Avantaj</a:t>
            </a:r>
            <a:r>
              <a:rPr lang="en-US">
                <a:latin typeface="UT Sans" panose="00000500000000000000" pitchFamily="50" charset="0"/>
              </a:rPr>
              <a:t> – eficien</a:t>
            </a:r>
            <a:r>
              <a:rPr lang="ro-RO">
                <a:latin typeface="UT Sans" panose="00000500000000000000" pitchFamily="50" charset="0"/>
              </a:rPr>
              <a:t>ță</a:t>
            </a:r>
            <a:r>
              <a:rPr lang="en-US">
                <a:latin typeface="UT Sans" panose="00000500000000000000" pitchFamily="50" charset="0"/>
              </a:rPr>
              <a:t> crescut</a:t>
            </a:r>
            <a:r>
              <a:rPr lang="ro-RO">
                <a:latin typeface="UT Sans" panose="00000500000000000000" pitchFamily="50" charset="0"/>
              </a:rPr>
              <a:t>ă realizată prin: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Consum de la sursa de c.c. proporțional cu amplitudinea semnalului prelucrat;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Pentru o aceeaşi putere la intrare ca şi în cazul unui amplificator clasa A, în amplificatoarele clasa B şi AB se obține o putere de ieşire mai mare.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 u="sng">
                <a:latin typeface="UT Sans" panose="00000500000000000000" pitchFamily="50" charset="0"/>
              </a:rPr>
              <a:t>Dezavantaj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en-US">
                <a:latin typeface="UT Sans" panose="00000500000000000000" pitchFamily="50" charset="0"/>
              </a:rPr>
              <a:t>- </a:t>
            </a:r>
            <a:r>
              <a:rPr lang="ro-RO">
                <a:latin typeface="UT Sans" panose="00000500000000000000" pitchFamily="50" charset="0"/>
              </a:rPr>
              <a:t>structura de amplificator mai complicată prin necesitatea utilizării a 2 tranzistoare care lucrează în contratimp şi care sunt, de obicei, complementare, câte unul pentru fiecare semialternanță a semnalului prelucrat.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FC6-B86B-4070-A846-7B71DFCE254A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7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26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Func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ionarea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Formele de undă ale tensiunii de intrare şi ieşire</a:t>
            </a:r>
            <a:r>
              <a:rPr lang="en-US">
                <a:latin typeface="UT Sans" panose="00000500000000000000" pitchFamily="50" charset="0"/>
              </a:rPr>
              <a:t> (teoretic) pentru un amplificator clasa B realizat cu un singur tranzistor: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771-9D2D-4DAC-8A2E-8DB572054001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F73D7-B2E2-4DA1-9407-50D050F5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1" y="3048000"/>
            <a:ext cx="635725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4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Func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ionarea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>
                <a:latin typeface="UT Sans" panose="00000500000000000000" pitchFamily="50" charset="0"/>
              </a:rPr>
              <a:t>Amplificatoarele în clasa B (ca și AB) necesită 2 tranzistoare: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unul pentru alternanța pozitivă (roșu)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și un altul pentru alternanța negativă (albastru).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764-432E-48AA-99EB-F0F5B7D01AFD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70069-0F66-4413-B89A-FFEE5A4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19" y="2731137"/>
            <a:ext cx="5833582" cy="3364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8E235-3D6B-4E43-B8BE-7DB8C9ECEE17}"/>
              </a:ext>
            </a:extLst>
          </p:cNvPr>
          <p:cNvSpPr txBox="1"/>
          <p:nvPr/>
        </p:nvSpPr>
        <p:spPr>
          <a:xfrm>
            <a:off x="838200" y="64124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 Bold" panose="00000500000000000000" pitchFamily="50" charset="0"/>
              </a:rPr>
              <a:t>Observa</a:t>
            </a:r>
            <a:r>
              <a:rPr lang="ro-RO">
                <a:latin typeface="UT Sans Bold" panose="00000500000000000000" pitchFamily="50" charset="0"/>
              </a:rPr>
              <a:t>ție importantă</a:t>
            </a:r>
            <a:r>
              <a:rPr lang="ro-RO"/>
              <a:t>: E</a:t>
            </a:r>
            <a:r>
              <a:rPr lang="ro-RO" baseline="-25000"/>
              <a:t>C</a:t>
            </a:r>
            <a:r>
              <a:rPr lang="ro-RO"/>
              <a:t> are (-) la masă iar E</a:t>
            </a:r>
            <a:r>
              <a:rPr lang="ro-RO" baseline="-25000"/>
              <a:t>E</a:t>
            </a:r>
            <a:r>
              <a:rPr lang="ro-RO"/>
              <a:t> are (+) la masă!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0A2A00-29D6-4B58-8B98-48F6B721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08066"/>
            <a:ext cx="3250800" cy="36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0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latin typeface="UT Sans" panose="00000500000000000000" pitchFamily="50" charset="0"/>
              </a:rPr>
              <a:t>Schema cu tranzistoare complementare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1669-D589-430E-8923-8C592B558E3F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FD220-513A-40E9-AAD4-03EA4F30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438400"/>
            <a:ext cx="8496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56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Distorsiuni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le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 de racordare</a:t>
            </a:r>
            <a:b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</a:b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(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distorsiuni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crossover)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Când tensiunea aplicată la intrare este</a:t>
            </a:r>
            <a:br>
              <a:rPr lang="en-US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zero, ambele tranzistoare sunt blocate.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Amplitudinea semnalului de intrare trebuie să ajungă la valoarea </a:t>
            </a:r>
            <a:r>
              <a:rPr lang="en-US" sz="2200">
                <a:latin typeface="UT Sans" panose="00000500000000000000" pitchFamily="50" charset="0"/>
              </a:rPr>
              <a:t>U</a:t>
            </a:r>
            <a:r>
              <a:rPr lang="ro-RO" sz="2200" baseline="-25000">
                <a:latin typeface="UT Sans" panose="00000500000000000000" pitchFamily="50" charset="0"/>
              </a:rPr>
              <a:t>BE</a:t>
            </a:r>
            <a:r>
              <a:rPr lang="ro-RO" sz="2200">
                <a:latin typeface="UT Sans" panose="00000500000000000000" pitchFamily="50" charset="0"/>
              </a:rPr>
              <a:t> </a:t>
            </a:r>
            <a:r>
              <a:rPr lang="en-US" sz="2200">
                <a:latin typeface="UT Sans" panose="00000500000000000000" pitchFamily="50" charset="0"/>
              </a:rPr>
              <a:t>(</a:t>
            </a:r>
            <a:r>
              <a:rPr lang="en-US" sz="2200">
                <a:latin typeface="UT Sans" panose="00000500000000000000" pitchFamily="50" charset="0"/>
                <a:sym typeface="Symbol" panose="05050102010706020507" pitchFamily="18" charset="2"/>
              </a:rPr>
              <a:t> </a:t>
            </a:r>
            <a:r>
              <a:rPr lang="ro-RO" sz="2200">
                <a:latin typeface="UT Sans" panose="00000500000000000000" pitchFamily="50" charset="0"/>
                <a:sym typeface="Symbol" panose="05050102010706020507" pitchFamily="18" charset="2"/>
              </a:rPr>
              <a:t>0,7</a:t>
            </a:r>
            <a:r>
              <a:rPr lang="en-US" sz="2200">
                <a:latin typeface="UT Sans" panose="00000500000000000000" pitchFamily="50" charset="0"/>
                <a:sym typeface="Symbol" panose="05050102010706020507" pitchFamily="18" charset="2"/>
              </a:rPr>
              <a:t> </a:t>
            </a:r>
            <a:r>
              <a:rPr lang="ro-RO" sz="2200">
                <a:latin typeface="UT Sans" panose="00000500000000000000" pitchFamily="50" charset="0"/>
                <a:sym typeface="Symbol" panose="05050102010706020507" pitchFamily="18" charset="2"/>
              </a:rPr>
              <a:t>V</a:t>
            </a:r>
            <a:r>
              <a:rPr lang="ro-RO" sz="2200">
                <a:latin typeface="UT Sans" panose="00000500000000000000" pitchFamily="50" charset="0"/>
              </a:rPr>
              <a:t>)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pentru ca tranzistoarele să înceapă să conducă.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Astfel în forma semnalului de ieşire lipseşte semnal în intervalul de timp în care semnalul de intrare ajunge la </a:t>
            </a:r>
            <a:r>
              <a:rPr lang="en-US" sz="2200">
                <a:latin typeface="UT Sans" panose="00000500000000000000" pitchFamily="50" charset="0"/>
              </a:rPr>
              <a:t>U</a:t>
            </a:r>
            <a:r>
              <a:rPr lang="ro-RO" sz="2200" baseline="-25000">
                <a:latin typeface="UT Sans" panose="00000500000000000000" pitchFamily="50" charset="0"/>
              </a:rPr>
              <a:t>BE</a:t>
            </a:r>
            <a:r>
              <a:rPr lang="ro-RO" sz="2200">
                <a:latin typeface="UT Sans" panose="00000500000000000000" pitchFamily="50" charset="0"/>
              </a:rPr>
              <a:t>.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În cazul unui semnal de intrare sinusoidal, la trecerea semnalului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de la o alternanță la alta apar</a:t>
            </a:r>
            <a:r>
              <a:rPr lang="en-US" sz="2200">
                <a:latin typeface="UT Sans" panose="00000500000000000000" pitchFamily="50" charset="0"/>
              </a:rPr>
              <a:t>,</a:t>
            </a:r>
            <a:r>
              <a:rPr lang="ro-RO" sz="2200">
                <a:latin typeface="UT Sans" panose="00000500000000000000" pitchFamily="50" charset="0"/>
              </a:rPr>
              <a:t> la ieşire</a:t>
            </a:r>
            <a:r>
              <a:rPr lang="en-US" sz="2200">
                <a:latin typeface="UT Sans" panose="00000500000000000000" pitchFamily="50" charset="0"/>
              </a:rPr>
              <a:t>,</a:t>
            </a:r>
            <a:r>
              <a:rPr lang="ro-RO" sz="2200">
                <a:latin typeface="UT Sans" panose="00000500000000000000" pitchFamily="50" charset="0"/>
              </a:rPr>
              <a:t> porțiuni orizontale, fără semnal, care determină 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distorsiuni</a:t>
            </a: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le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 de racordare</a:t>
            </a:r>
            <a:r>
              <a:rPr lang="en-US" sz="2200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FDDC-F61B-4D42-BDCE-AAFEC18D7A4D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9C4CD-6F4B-4D9B-8B6E-09B31FC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81000"/>
            <a:ext cx="3352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94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Distorsiuni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le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 de racordare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8BB-B194-4117-9680-93D69147D519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3C47A-5AAB-41F3-B860-49B37F6C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71725"/>
            <a:ext cx="5638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8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11" y="984779"/>
            <a:ext cx="4623089" cy="282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TB în comutație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2: simulare SPICE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57FDB-31C6-4AC1-8C74-6EC135F872B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2780"/>
            <a:ext cx="7828171" cy="266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399"/>
            <a:ext cx="2057400" cy="20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419600" y="5220710"/>
            <a:ext cx="457200" cy="2656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2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Func</a:t>
            </a:r>
            <a:r>
              <a:rPr lang="ro-RO" sz="3200">
                <a:latin typeface="UT Sans" panose="00000500000000000000" pitchFamily="50" charset="0"/>
              </a:rPr>
              <a:t>ț</a:t>
            </a:r>
            <a:r>
              <a:rPr lang="en-US" sz="3200">
                <a:latin typeface="UT Sans" panose="00000500000000000000" pitchFamily="50" charset="0"/>
              </a:rPr>
              <a:t>ionarea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>
                <a:latin typeface="UT Sans" panose="00000500000000000000" pitchFamily="50" charset="0"/>
              </a:rPr>
              <a:t>Distorsiunile de racordare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se elimină prin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  <a:t>prepolarizarea </a:t>
            </a:r>
            <a:b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</a:br>
            <a:r>
              <a:rPr lang="ro-RO" sz="2400" b="1">
                <a:solidFill>
                  <a:srgbClr val="0070C0"/>
                </a:solidFill>
                <a:latin typeface="UT Sans" panose="00000500000000000000" pitchFamily="50" charset="0"/>
              </a:rPr>
              <a:t>tranzistoarelor finale</a:t>
            </a:r>
            <a:r>
              <a:rPr lang="ro-RO" sz="2400">
                <a:latin typeface="UT Sans" panose="00000500000000000000" pitchFamily="50" charset="0"/>
              </a:rPr>
              <a:t>,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astfel încât în absența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semnalului de intrare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PSF-ul lor să fie situat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puțin peste punctul </a:t>
            </a:r>
            <a:br>
              <a:rPr lang="ro-RO" sz="2400">
                <a:latin typeface="UT Sans" panose="00000500000000000000" pitchFamily="50" charset="0"/>
              </a:rPr>
            </a:br>
            <a:r>
              <a:rPr lang="ro-RO" sz="2400">
                <a:latin typeface="UT Sans" panose="00000500000000000000" pitchFamily="50" charset="0"/>
              </a:rPr>
              <a:t>de blocare.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0B31-E598-44C1-9A90-EC02E97C1270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F7675-70E8-4D64-AF80-3AC6A99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57350"/>
            <a:ext cx="4838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4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Amplificator </a:t>
            </a:r>
            <a:r>
              <a:rPr lang="ro-RO" sz="3200"/>
              <a:t>î</a:t>
            </a:r>
            <a:r>
              <a:rPr lang="en-US" sz="3200"/>
              <a:t>n clasa AB</a:t>
            </a:r>
            <a:br>
              <a:rPr lang="en-US" sz="3200"/>
            </a:br>
            <a:r>
              <a:rPr lang="ro-RO" sz="2800"/>
              <a:t>A</a:t>
            </a:r>
            <a:r>
              <a:rPr lang="en-US" sz="2800"/>
              <a:t>limenta</a:t>
            </a:r>
            <a:r>
              <a:rPr lang="ro-RO" sz="2800"/>
              <a:t>re</a:t>
            </a:r>
            <a:r>
              <a:rPr lang="en-US" sz="2800"/>
              <a:t> cu </a:t>
            </a:r>
            <a:r>
              <a:rPr lang="ro-RO" sz="2800"/>
              <a:t>o singură sursă de </a:t>
            </a:r>
            <a:r>
              <a:rPr lang="en-US" sz="2800"/>
              <a:t>tensiune</a:t>
            </a:r>
            <a:endParaRPr lang="en-US" sz="32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/>
              <a:t>Deoarece tensiunea de repaus la ieşire este diferită de zero trebuie să se utilizeze condensatorul de cuplaj cu sarcina, C</a:t>
            </a:r>
            <a:r>
              <a:rPr lang="en-US" sz="2200" baseline="-25000"/>
              <a:t>2</a:t>
            </a:r>
            <a:r>
              <a:rPr lang="ro-RO" sz="2200"/>
              <a:t>, care realizează o separare galvanică între sarcină şi montaj.</a:t>
            </a:r>
            <a:endParaRPr lang="en-US" sz="2200"/>
          </a:p>
          <a:p>
            <a:r>
              <a:rPr lang="ro-RO" sz="2200"/>
              <a:t>Ideal, tensiunea de ieşire (vârf-la-vârf) se modifică între zero şi </a:t>
            </a:r>
            <a:r>
              <a:rPr lang="en-US" sz="2200"/>
              <a:t>E</a:t>
            </a:r>
            <a:r>
              <a:rPr lang="ro-RO" sz="2200" baseline="-25000"/>
              <a:t>C</a:t>
            </a:r>
            <a:r>
              <a:rPr lang="ro-RO" sz="2200"/>
              <a:t>, în practică însă, excursia de tensiune este mai mică.</a:t>
            </a:r>
            <a:endParaRPr lang="en-US" sz="2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636-04D0-4C6B-941A-C29A8FC79610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114D61-3C95-4259-A615-14ECD12A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89" y="3657600"/>
            <a:ext cx="3776421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latin typeface="UT Sans" panose="00000500000000000000" pitchFamily="50" charset="0"/>
              </a:rPr>
              <a:t>Amplificator </a:t>
            </a:r>
            <a:r>
              <a:rPr lang="ro-RO" sz="3600">
                <a:latin typeface="UT Sans" panose="00000500000000000000" pitchFamily="50" charset="0"/>
              </a:rPr>
              <a:t>î</a:t>
            </a:r>
            <a:r>
              <a:rPr lang="en-US" sz="3600">
                <a:latin typeface="UT Sans" panose="00000500000000000000" pitchFamily="50" charset="0"/>
              </a:rPr>
              <a:t>n clasa AB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Cuplaj prin transformator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Cele două</a:t>
            </a:r>
            <a:r>
              <a:rPr lang="en-US">
                <a:latin typeface="UT Sans" panose="00000500000000000000" pitchFamily="50" charset="0"/>
              </a:rPr>
              <a:t> transformatoare de cuplaj</a:t>
            </a:r>
            <a:r>
              <a:rPr lang="ro-RO">
                <a:latin typeface="UT Sans" panose="00000500000000000000" pitchFamily="50" charset="0"/>
              </a:rPr>
              <a:t> permit cuplarea semnalului la etajul de putere şi apoi cuplarea semnalului amplificat cu sarcina;</a:t>
            </a:r>
          </a:p>
          <a:p>
            <a:r>
              <a:rPr lang="ro-RO">
                <a:latin typeface="UT Sans" panose="00000500000000000000" pitchFamily="50" charset="0"/>
              </a:rPr>
              <a:t>Este realizat cu tranzistoare de acelaşi tip (ambele fie </a:t>
            </a:r>
            <a:r>
              <a:rPr lang="ro-RO">
                <a:latin typeface="UT Sans Bold" panose="00000500000000000000" pitchFamily="50" charset="0"/>
              </a:rPr>
              <a:t>npn</a:t>
            </a:r>
            <a:r>
              <a:rPr lang="ro-RO">
                <a:latin typeface="UT Sans" panose="00000500000000000000" pitchFamily="50" charset="0"/>
              </a:rPr>
              <a:t>, fie </a:t>
            </a:r>
            <a:r>
              <a:rPr lang="ro-RO">
                <a:latin typeface="UT Sans Bold" panose="00000500000000000000" pitchFamily="50" charset="0"/>
              </a:rPr>
              <a:t>pnp</a:t>
            </a:r>
            <a:r>
              <a:rPr lang="ro-RO">
                <a:latin typeface="UT Sans" panose="00000500000000000000" pitchFamily="50" charset="0"/>
              </a:rPr>
              <a:t>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D3B7-7C6F-4C86-AB20-09856554BDDF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66D44-032F-429A-A247-699A250F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705225"/>
            <a:ext cx="6496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2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AB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Realizare </a:t>
            </a:r>
            <a:r>
              <a:rPr lang="en-US" sz="2800">
                <a:latin typeface="UT Sans" panose="00000500000000000000" pitchFamily="50" charset="0"/>
              </a:rPr>
              <a:t>cu tranzistoare </a:t>
            </a:r>
            <a:r>
              <a:rPr lang="ro-RO" sz="2800">
                <a:latin typeface="UT Sans" panose="00000500000000000000" pitchFamily="50" charset="0"/>
              </a:rPr>
              <a:t>î</a:t>
            </a:r>
            <a:r>
              <a:rPr lang="en-US" sz="2800">
                <a:latin typeface="UT Sans" panose="00000500000000000000" pitchFamily="50" charset="0"/>
              </a:rPr>
              <a:t>n conexiune Darlington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Configurația Darlington presupune conectarea celor 2 TB astfel încât colectoarele sunt legate împreună iar joncțiunile B-E sunt în serie.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2BE-EA7A-4C64-8E6E-6F4CC50358EF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048001"/>
            <a:ext cx="2914650" cy="235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22583"/>
              </p:ext>
            </p:extLst>
          </p:nvPr>
        </p:nvGraphicFramePr>
        <p:xfrm>
          <a:off x="3479800" y="5715000"/>
          <a:ext cx="429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7" name="Equation" r:id="rId4" imgW="2145960" imgH="266400" progId="Equation.DSMT4">
                  <p:embed/>
                </p:oleObj>
              </mc:Choice>
              <mc:Fallback>
                <p:oleObj name="Equation" r:id="rId4" imgW="2145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715000"/>
                        <a:ext cx="429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63800"/>
              </p:ext>
            </p:extLst>
          </p:nvPr>
        </p:nvGraphicFramePr>
        <p:xfrm>
          <a:off x="3441700" y="2667000"/>
          <a:ext cx="2971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8" name="Equation" r:id="rId6" imgW="1485720" imgH="583920" progId="Equation.DSMT4">
                  <p:embed/>
                </p:oleObj>
              </mc:Choice>
              <mc:Fallback>
                <p:oleObj name="Equation" r:id="rId6" imgW="14857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1700" y="2667000"/>
                        <a:ext cx="29718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39441"/>
              </p:ext>
            </p:extLst>
          </p:nvPr>
        </p:nvGraphicFramePr>
        <p:xfrm>
          <a:off x="3530600" y="3987800"/>
          <a:ext cx="4470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9" name="Equation" r:id="rId8" imgW="2234880" imgH="558720" progId="Equation.DSMT4">
                  <p:embed/>
                </p:oleObj>
              </mc:Choice>
              <mc:Fallback>
                <p:oleObj name="Equation" r:id="rId8" imgW="2234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30600" y="3987800"/>
                        <a:ext cx="4470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unde</a:t>
            </a:r>
          </a:p>
        </p:txBody>
      </p:sp>
    </p:spTree>
    <p:extLst>
      <p:ext uri="{BB962C8B-B14F-4D97-AF65-F5344CB8AC3E}">
        <p14:creationId xmlns:p14="http://schemas.microsoft.com/office/powerpoint/2010/main" val="41425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AB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Realizare </a:t>
            </a:r>
            <a:r>
              <a:rPr lang="en-US" sz="2800">
                <a:latin typeface="UT Sans" panose="00000500000000000000" pitchFamily="50" charset="0"/>
              </a:rPr>
              <a:t>cu tranzistoare </a:t>
            </a:r>
            <a:r>
              <a:rPr lang="ro-RO" sz="2800">
                <a:latin typeface="UT Sans" panose="00000500000000000000" pitchFamily="50" charset="0"/>
              </a:rPr>
              <a:t>î</a:t>
            </a:r>
            <a:r>
              <a:rPr lang="en-US" sz="2800">
                <a:latin typeface="UT Sans" panose="00000500000000000000" pitchFamily="50" charset="0"/>
              </a:rPr>
              <a:t>n conexiune Darlington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Schema de principiu </a:t>
            </a:r>
            <a:r>
              <a:rPr lang="en-US" sz="2400">
                <a:latin typeface="UT Sans" panose="00000500000000000000" pitchFamily="50" charset="0"/>
              </a:rPr>
              <a:t>(alimentare cu o singur</a:t>
            </a:r>
            <a:r>
              <a:rPr lang="ro-RO" sz="2400">
                <a:latin typeface="UT Sans" panose="00000500000000000000" pitchFamily="50" charset="0"/>
              </a:rPr>
              <a:t>ă </a:t>
            </a:r>
            <a:r>
              <a:rPr lang="en-US" sz="2400">
                <a:latin typeface="UT Sans" panose="00000500000000000000" pitchFamily="50" charset="0"/>
              </a:rPr>
              <a:t>surs</a:t>
            </a:r>
            <a:r>
              <a:rPr lang="ro-RO" sz="2400">
                <a:latin typeface="UT Sans" panose="00000500000000000000" pitchFamily="50" charset="0"/>
              </a:rPr>
              <a:t>ă</a:t>
            </a:r>
            <a:r>
              <a:rPr lang="en-US" sz="2400">
                <a:latin typeface="UT Sans" panose="00000500000000000000" pitchFamily="50" charset="0"/>
              </a:rPr>
              <a:t>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51FC-5382-49EE-9A5A-72445C6E6D35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01653" y="2438400"/>
            <a:ext cx="4318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Numărul diodelor care asigură prepolarizarea s-a dublat, deoarece s-a dublat şi numărul joncțiunilor B-E.</a:t>
            </a:r>
            <a:endParaRPr lang="en-US">
              <a:latin typeface="UT Sans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>
                <a:latin typeface="UT Sans" panose="00000500000000000000" pitchFamily="50" charset="0"/>
              </a:rPr>
              <a:t>Avantajul principal al conexiunii Darlington constă în creşterea rezistenței de intrare a amplificatorului: 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91788"/>
              </p:ext>
            </p:extLst>
          </p:nvPr>
        </p:nvGraphicFramePr>
        <p:xfrm>
          <a:off x="5000627" y="4348008"/>
          <a:ext cx="37290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3" imgW="1942920" imgH="291960" progId="Equation.DSMT4">
                  <p:embed/>
                </p:oleObj>
              </mc:Choice>
              <mc:Fallback>
                <p:oleObj name="Equation" r:id="rId3" imgW="1942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7" y="4348008"/>
                        <a:ext cx="37290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627" y="5134731"/>
            <a:ext cx="28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T Sans" panose="00000500000000000000" pitchFamily="50" charset="0"/>
              </a:rPr>
              <a:t>presupun</a:t>
            </a:r>
            <a:r>
              <a:rPr lang="ro-RO">
                <a:latin typeface="UT Sans" panose="00000500000000000000" pitchFamily="50" charset="0"/>
              </a:rPr>
              <a:t>â</a:t>
            </a:r>
            <a:r>
              <a:rPr lang="en-US">
                <a:latin typeface="UT Sans" panose="00000500000000000000" pitchFamily="50" charset="0"/>
              </a:rPr>
              <a:t>nd c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el-GR"/>
              <a:t>β</a:t>
            </a:r>
            <a:r>
              <a:rPr lang="en-US" baseline="-25000">
                <a:latin typeface="UT Sans" panose="00000500000000000000" pitchFamily="50" charset="0"/>
              </a:rPr>
              <a:t>1</a:t>
            </a:r>
            <a:r>
              <a:rPr lang="en-US">
                <a:latin typeface="UT Sans" panose="00000500000000000000" pitchFamily="50" charset="0"/>
              </a:rPr>
              <a:t>=</a:t>
            </a:r>
            <a:r>
              <a:rPr lang="el-GR"/>
              <a:t>β</a:t>
            </a:r>
            <a:r>
              <a:rPr lang="en-US" baseline="-25000">
                <a:latin typeface="UT Sans" panose="00000500000000000000" pitchFamily="50" charset="0"/>
              </a:rPr>
              <a:t>2</a:t>
            </a:r>
            <a:r>
              <a:rPr lang="en-US">
                <a:latin typeface="UT Sans" panose="00000500000000000000" pitchFamily="50" charset="0"/>
              </a:rPr>
              <a:t>=</a:t>
            </a:r>
            <a:r>
              <a:rPr lang="el-GR"/>
              <a:t>β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4DD33-0413-456D-B8DB-BABD7C4C1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09799"/>
            <a:ext cx="3908426" cy="4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22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Randamentul</a:t>
            </a: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ro-RO" sz="2400">
                <a:latin typeface="UT Sans" panose="00000500000000000000" pitchFamily="50" charset="0"/>
              </a:rPr>
              <a:t>Randamentul maxim în clasa B (ceva mai mic în clasă AB) este:</a:t>
            </a:r>
            <a:endParaRPr lang="en-US" sz="2400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pPr>
              <a:buNone/>
            </a:pPr>
            <a:r>
              <a:rPr lang="en-US" sz="2400">
                <a:latin typeface="UT Sans" panose="00000500000000000000" pitchFamily="50" charset="0"/>
              </a:rPr>
              <a:t>	</a:t>
            </a:r>
          </a:p>
          <a:p>
            <a:pPr>
              <a:buNone/>
            </a:pPr>
            <a:r>
              <a:rPr lang="en-US" sz="2400">
                <a:latin typeface="UT Sans" panose="00000500000000000000" pitchFamily="50" charset="0"/>
              </a:rPr>
              <a:t>	</a:t>
            </a:r>
            <a:r>
              <a:rPr lang="ro-RO" sz="2400">
                <a:latin typeface="UT Sans" panose="00000500000000000000" pitchFamily="50" charset="0"/>
              </a:rPr>
              <a:t>atât în cazul amplificatorului alimentat cu tensiune dublă, cât şi în cazul amplificatorului alimentat cu o singură tensiune.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5F8C-CDD2-4A2C-8F6D-7B6F6336F936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04728"/>
              </p:ext>
            </p:extLst>
          </p:nvPr>
        </p:nvGraphicFramePr>
        <p:xfrm>
          <a:off x="3746500" y="1789113"/>
          <a:ext cx="104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Equation" r:id="rId3" imgW="520560" imgH="482400" progId="Equation.DSMT4">
                  <p:embed/>
                </p:oleObj>
              </mc:Choice>
              <mc:Fallback>
                <p:oleObj name="Equation" r:id="rId3" imgW="520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789113"/>
                        <a:ext cx="104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13296"/>
              </p:ext>
            </p:extLst>
          </p:nvPr>
        </p:nvGraphicFramePr>
        <p:xfrm>
          <a:off x="2235200" y="3759200"/>
          <a:ext cx="406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759200"/>
                        <a:ext cx="4064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0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Amplificator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clasa AB vs. clasa 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Comparativ cu randamentul maxim, toeretic (25%) al amplificatoarelor în clasa A cu cuplaj capacitiv, cel al amplificatoarelor în clasa B/AB este de 3 ori mai mare.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plus, pentru un etaj de ieşire în clasă B/AB, disipația de putere în absența semnalului de intrare este practic zero.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Datorită acestor două avantaje majore, etajele de ieşire în clasă B/AB sunt mai des utilizate decât cele în clasă A.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D1C2-C149-4D10-B3B2-59405DC3E577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4B2D-A3C5-423A-9EA4-DB6F4818B9E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8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Reacția în amplificatoare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Reacția constă în preluarea unei părți bine determinate din semnalul de ieşire al amplificatorului şi aducerea acestuia la intrarea lui.</a:t>
            </a:r>
          </a:p>
          <a:p>
            <a:r>
              <a:rPr lang="ro-RO">
                <a:latin typeface="UT Sans" panose="00000500000000000000" pitchFamily="50" charset="0"/>
              </a:rPr>
              <a:t>Reacția poate fi: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Negativă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Pozitivă</a:t>
            </a:r>
          </a:p>
          <a:p>
            <a:r>
              <a:rPr lang="ro-RO">
                <a:latin typeface="UT Sans" panose="00000500000000000000" pitchFamily="50" charset="0"/>
              </a:rPr>
              <a:t>Reacția negativă se aplică amplificatoarelor.</a:t>
            </a:r>
          </a:p>
          <a:p>
            <a:r>
              <a:rPr lang="ro-RO">
                <a:latin typeface="UT Sans" panose="00000500000000000000" pitchFamily="50" charset="0"/>
              </a:rPr>
              <a:t>Reacția pozitivă este caracteristică oscilatoarelor.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0C143-B992-429C-B60B-9658706F344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6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Reacția în amplificatoare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Structura unui amplificator cu reacție negativă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D10B0-3998-4D85-AE75-71D888B893F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74878"/>
              </p:ext>
            </p:extLst>
          </p:nvPr>
        </p:nvGraphicFramePr>
        <p:xfrm>
          <a:off x="5448300" y="2106613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106613"/>
                        <a:ext cx="1549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99710"/>
              </p:ext>
            </p:extLst>
          </p:nvPr>
        </p:nvGraphicFramePr>
        <p:xfrm>
          <a:off x="5448300" y="2645099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" name="Equation" r:id="rId5" imgW="1396800" imgH="253800" progId="Equation.DSMT4">
                  <p:embed/>
                </p:oleObj>
              </mc:Choice>
              <mc:Fallback>
                <p:oleObj name="Equation" r:id="rId5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645099"/>
                        <a:ext cx="279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23449"/>
              </p:ext>
            </p:extLst>
          </p:nvPr>
        </p:nvGraphicFramePr>
        <p:xfrm>
          <a:off x="5448300" y="31750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4" name="Equation" r:id="rId7" imgW="660240" imgH="253800" progId="Equation.DSMT4">
                  <p:embed/>
                </p:oleObj>
              </mc:Choice>
              <mc:Fallback>
                <p:oleObj name="Equation" r:id="rId7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175000"/>
                        <a:ext cx="1320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50668"/>
              </p:ext>
            </p:extLst>
          </p:nvPr>
        </p:nvGraphicFramePr>
        <p:xfrm>
          <a:off x="5461000" y="3632200"/>
          <a:ext cx="1852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5" name="Equation" r:id="rId9" imgW="927000" imgH="419040" progId="Equation.DSMT4">
                  <p:embed/>
                </p:oleObj>
              </mc:Choice>
              <mc:Fallback>
                <p:oleObj name="Equation" r:id="rId9" imgW="927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632200"/>
                        <a:ext cx="1852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42689"/>
              </p:ext>
            </p:extLst>
          </p:nvPr>
        </p:nvGraphicFramePr>
        <p:xfrm>
          <a:off x="5486400" y="45085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" name="Equation" r:id="rId11" imgW="977760" imgH="482400" progId="Equation.DSMT4">
                  <p:embed/>
                </p:oleObj>
              </mc:Choice>
              <mc:Fallback>
                <p:oleObj name="Equation" r:id="rId11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08500"/>
                        <a:ext cx="1955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600" y="4419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 Bold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 = amplificare în buclă deschisă</a:t>
            </a:r>
          </a:p>
          <a:p>
            <a:r>
              <a:rPr lang="ro-RO">
                <a:latin typeface="UT Sans Bold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 = amplificare în buclă închisă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Dacă </a:t>
            </a:r>
            <a:r>
              <a:rPr lang="ro-RO" b="1" i="1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 are valoare foarte mare </a:t>
            </a:r>
            <a:r>
              <a:rPr lang="ro-RO">
                <a:latin typeface="UT Sans" panose="00000500000000000000" pitchFamily="50" charset="0"/>
                <a:sym typeface="Symbol"/>
              </a:rPr>
              <a:t>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13969"/>
              </p:ext>
            </p:extLst>
          </p:nvPr>
        </p:nvGraphicFramePr>
        <p:xfrm>
          <a:off x="3962400" y="529414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" name="Equation" r:id="rId13" imgW="609480" imgH="419040" progId="Equation.DSMT4">
                  <p:embed/>
                </p:oleObj>
              </mc:Choice>
              <mc:Fallback>
                <p:oleObj name="Equation" r:id="rId13" imgW="609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94140"/>
                        <a:ext cx="121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CE39485-70D6-4A29-B4E3-C70C59A10C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950" y="2057400"/>
            <a:ext cx="4133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51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Reacția în amplificatoare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Reacția negativă</a:t>
            </a:r>
            <a:r>
              <a:rPr lang="ro-RO" b="1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a fost descoperită în august 1927 de Harold Stephen Black (1898-1983), inginer electrotehnician american, în timpul navetei cu feribotul din New Jersey în New York, facând notițele pe o pagină mai slab imprimată a ziarului New York Times.</a:t>
            </a:r>
          </a:p>
          <a:p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Efectele reacției</a:t>
            </a:r>
            <a:r>
              <a:rPr lang="ro-RO" b="1" i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negative</a:t>
            </a:r>
            <a:r>
              <a:rPr lang="ro-RO">
                <a:latin typeface="UT Sans" panose="00000500000000000000" pitchFamily="50" charset="0"/>
              </a:rPr>
              <a:t> sunt următoarele: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Scade amplificarea în buclă închisă față de amplificarea în buclă deschisă;</a:t>
            </a:r>
          </a:p>
          <a:p>
            <a:pPr lvl="1"/>
            <a:r>
              <a:rPr lang="ro-RO" sz="2200">
                <a:latin typeface="UT Sans" panose="00000500000000000000" pitchFamily="50" charset="0"/>
              </a:rPr>
              <a:t>Modifică impedanțele de intrare şi de ieşire ale unui amplificator;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Reduce distorsiunile unui amplificator;</a:t>
            </a:r>
            <a:endParaRPr lang="en-US" sz="2200">
              <a:latin typeface="UT Sans" panose="00000500000000000000" pitchFamily="50" charset="0"/>
            </a:endParaRPr>
          </a:p>
          <a:p>
            <a:pPr lvl="1"/>
            <a:r>
              <a:rPr lang="ro-RO" sz="2200">
                <a:latin typeface="UT Sans" panose="00000500000000000000" pitchFamily="50" charset="0"/>
              </a:rPr>
              <a:t>Crește banda de frecvență a unui amplificator.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C7B1F-452E-4E30-8670-2B0625BE1995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3600">
                <a:latin typeface="UT Sans" panose="00000500000000000000" pitchFamily="50" charset="0"/>
              </a:rPr>
              <a:t>Amplificatoare</a:t>
            </a:r>
            <a:br>
              <a:rPr lang="ro-RO" sz="3600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Definiție</a:t>
            </a:r>
            <a:endParaRPr lang="en-US" sz="3100">
              <a:latin typeface="UT Sans" panose="00000500000000000000" pitchFamily="50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Amplificatorul este un circuit electronic </a:t>
            </a:r>
            <a:r>
              <a:rPr lang="en-US">
                <a:latin typeface="UT Sans" panose="00000500000000000000" pitchFamily="50" charset="0"/>
              </a:rPr>
              <a:t>care</a:t>
            </a:r>
            <a:r>
              <a:rPr lang="ro-RO">
                <a:latin typeface="UT Sans" panose="00000500000000000000" pitchFamily="50" charset="0"/>
              </a:rPr>
              <a:t>:</a:t>
            </a:r>
          </a:p>
          <a:p>
            <a:pPr marL="452437" indent="-342900"/>
            <a:r>
              <a:rPr lang="ro-RO" sz="2200">
                <a:latin typeface="UT Sans" panose="00000500000000000000" pitchFamily="50" charset="0"/>
              </a:rPr>
              <a:t>se foloseşte la mărirea puterii unui semnal;</a:t>
            </a:r>
          </a:p>
          <a:p>
            <a:pPr marL="452437" indent="-342900"/>
            <a:r>
              <a:rPr lang="ro-RO" sz="2200">
                <a:latin typeface="UT Sans" panose="00000500000000000000" pitchFamily="50" charset="0"/>
              </a:rPr>
              <a:t>realizează mărirea puterii luând energie de la sursa (sursele) de alimentare în c.c.;</a:t>
            </a:r>
          </a:p>
          <a:p>
            <a:pPr marL="452437" indent="-342900"/>
            <a:r>
              <a:rPr lang="ro-RO" sz="2200">
                <a:latin typeface="UT Sans" panose="00000500000000000000" pitchFamily="50" charset="0"/>
              </a:rPr>
              <a:t>controlează semnalul de ieşire astfel încât forma lui să se potrivească cu cea a semnalului de intrare dar având amplitudine mai mare.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673FC-0707-47C6-ACD3-505451BB7AAF}" type="datetime1">
              <a:rPr lang="en-US" smtClean="0"/>
              <a:t>11/7/2019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6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4264F2-6E6A-4C2C-89EA-B98820BF9D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F747F-D721-4C4E-9FF9-DFD2ABB12C92}"/>
              </a:ext>
            </a:extLst>
          </p:cNvPr>
          <p:cNvGrpSpPr/>
          <p:nvPr/>
        </p:nvGrpSpPr>
        <p:grpSpPr>
          <a:xfrm>
            <a:off x="1371590" y="4343399"/>
            <a:ext cx="6661810" cy="2362201"/>
            <a:chOff x="1371590" y="4343399"/>
            <a:chExt cx="6661810" cy="23622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0C502C-D2F8-4298-AD0E-9CFD91ACE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8" t="8205" r="3278" b="21453"/>
            <a:stretch/>
          </p:blipFill>
          <p:spPr>
            <a:xfrm>
              <a:off x="1371590" y="4343399"/>
              <a:ext cx="6400820" cy="23622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1A8899-51D4-492D-8CC7-6A3460758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0990" y="5715000"/>
              <a:ext cx="392410" cy="509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533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Stabilizatoare de tensiune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Sunt circuite electronice care mențin constantă tensiunea pe sarcină (U</a:t>
            </a:r>
            <a:r>
              <a:rPr lang="ro-RO" baseline="-25000">
                <a:latin typeface="UT Sans" panose="00000500000000000000" pitchFamily="50" charset="0"/>
              </a:rPr>
              <a:t>stab</a:t>
            </a:r>
            <a:r>
              <a:rPr lang="ro-RO">
                <a:latin typeface="UT Sans" panose="00000500000000000000" pitchFamily="50" charset="0"/>
              </a:rPr>
              <a:t>) în condițiile variației: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tensiunii de intrare nestabilizate (U</a:t>
            </a:r>
            <a:r>
              <a:rPr lang="ro-RO" baseline="-25000">
                <a:latin typeface="UT Sans" panose="00000500000000000000" pitchFamily="50" charset="0"/>
              </a:rPr>
              <a:t>nestab</a:t>
            </a:r>
            <a:r>
              <a:rPr lang="ro-RO">
                <a:latin typeface="UT Sans" panose="00000500000000000000" pitchFamily="50" charset="0"/>
              </a:rPr>
              <a:t>)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 curentului de sarcină (I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) și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 temperaturii.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821F9-C7A1-4851-82A1-26DF79F3BF6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4AEAA-FD6F-479C-89C5-E8F47E0410B5}"/>
              </a:ext>
            </a:extLst>
          </p:cNvPr>
          <p:cNvGrpSpPr/>
          <p:nvPr/>
        </p:nvGrpSpPr>
        <p:grpSpPr>
          <a:xfrm>
            <a:off x="900545" y="4038600"/>
            <a:ext cx="7187796" cy="2057400"/>
            <a:chOff x="900545" y="4038600"/>
            <a:chExt cx="7187796" cy="2057400"/>
          </a:xfrm>
        </p:grpSpPr>
        <p:sp>
          <p:nvSpPr>
            <p:cNvPr id="7" name="Rectangle 6"/>
            <p:cNvSpPr/>
            <p:nvPr/>
          </p:nvSpPr>
          <p:spPr>
            <a:xfrm>
              <a:off x="2303318" y="4506191"/>
              <a:ext cx="2992582" cy="158980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6667" y="5067300"/>
              <a:ext cx="17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STABILIZATOR</a:t>
              </a: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900545" y="4786745"/>
              <a:ext cx="14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00545" y="5815445"/>
              <a:ext cx="14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295900" y="4765808"/>
              <a:ext cx="14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295900" y="5794508"/>
              <a:ext cx="14027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98673" y="4765808"/>
              <a:ext cx="0" cy="301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98673" y="5493016"/>
              <a:ext cx="0" cy="301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605155" y="5067300"/>
              <a:ext cx="187036" cy="425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00545" y="4916554"/>
              <a:ext cx="0" cy="8168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353300" y="4862118"/>
              <a:ext cx="0" cy="87795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94063" y="5280158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U</a:t>
              </a:r>
              <a:r>
                <a:rPr lang="ro-RO" baseline="-25000"/>
                <a:t>nestab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6818" y="5347855"/>
              <a:ext cx="641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U</a:t>
              </a:r>
              <a:r>
                <a:rPr lang="ro-RO" baseline="-25000"/>
                <a:t>stab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92191" y="5081620"/>
              <a:ext cx="453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R</a:t>
              </a:r>
              <a:r>
                <a:rPr lang="ro-RO" baseline="-25000"/>
                <a:t>S</a:t>
              </a:r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857009" y="4599709"/>
              <a:ext cx="46759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97286" y="40386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/>
                <a:t>I</a:t>
              </a:r>
              <a:r>
                <a:rPr lang="ro-RO" baseline="-25000"/>
                <a:t>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996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Stabilizatoare de tensiune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După poziția elementului de control în raport cu sarcina se deosebesc: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cu element de control paralel (a);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stabilizatoare cu element de control serie (b).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C340D-EE16-4316-B00D-A2A05FE4346E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845" y="552586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1 – element de control a tensiunii</a:t>
            </a:r>
          </a:p>
          <a:p>
            <a:r>
              <a:rPr lang="ro-RO">
                <a:latin typeface="UT Sans" panose="00000500000000000000" pitchFamily="50" charset="0"/>
              </a:rPr>
              <a:t>2 – comparator și amplificator de eroare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5536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3 – circuit de eșantionare a tensiunii stabilizate (divizor rezistiv)</a:t>
            </a:r>
          </a:p>
          <a:p>
            <a:r>
              <a:rPr lang="ro-RO">
                <a:latin typeface="UT Sans" panose="00000500000000000000" pitchFamily="50" charset="0"/>
              </a:rPr>
              <a:t>4 – elementul de referință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a)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8969" y="5193268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b)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049F80-B1E8-4678-8B3E-8C5145CF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52775"/>
            <a:ext cx="4038600" cy="202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9FFB47-BE31-4A9C-844B-FEA215B9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3124200"/>
            <a:ext cx="3438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Stabilizatoare de tensiune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o-RO" sz="2400" b="1">
                <a:solidFill>
                  <a:srgbClr val="0070C0"/>
                </a:solidFill>
              </a:rPr>
              <a:t>Funcționarea stabilizatorului cu reacție</a:t>
            </a:r>
            <a:endParaRPr lang="ro-RO" sz="2400"/>
          </a:p>
          <a:p>
            <a:r>
              <a:rPr lang="ro-RO" sz="2200"/>
              <a:t>Tensiunea de ieşire </a:t>
            </a:r>
            <a:r>
              <a:rPr lang="ro-RO" sz="2200">
                <a:solidFill>
                  <a:srgbClr val="0070C0"/>
                </a:solidFill>
              </a:rPr>
              <a:t>U</a:t>
            </a:r>
            <a:r>
              <a:rPr lang="ro-RO" sz="2200" baseline="-25000">
                <a:solidFill>
                  <a:srgbClr val="0070C0"/>
                </a:solidFill>
              </a:rPr>
              <a:t>stab</a:t>
            </a:r>
            <a:r>
              <a:rPr lang="ro-RO" sz="2200"/>
              <a:t> este divizată cu ajutorul </a:t>
            </a:r>
            <a:r>
              <a:rPr lang="ro-RO" sz="2200">
                <a:solidFill>
                  <a:srgbClr val="C00000"/>
                </a:solidFill>
              </a:rPr>
              <a:t>divizorului </a:t>
            </a:r>
            <a:r>
              <a:rPr lang="ro-RO" sz="2200" b="1">
                <a:solidFill>
                  <a:srgbClr val="C00000"/>
                </a:solidFill>
              </a:rPr>
              <a:t>3</a:t>
            </a:r>
            <a:r>
              <a:rPr lang="ro-RO" sz="2200"/>
              <a:t> la valoarea </a:t>
            </a:r>
            <a:r>
              <a:rPr lang="ro-RO" sz="2200">
                <a:solidFill>
                  <a:srgbClr val="0070C0"/>
                </a:solidFill>
              </a:rPr>
              <a:t>kU</a:t>
            </a:r>
            <a:r>
              <a:rPr lang="ro-RO" sz="2200" baseline="-25000">
                <a:solidFill>
                  <a:srgbClr val="0070C0"/>
                </a:solidFill>
              </a:rPr>
              <a:t>stab</a:t>
            </a:r>
            <a:r>
              <a:rPr lang="ro-RO" sz="2200"/>
              <a:t> (</a:t>
            </a:r>
            <a:r>
              <a:rPr lang="ro-RO" sz="2200">
                <a:solidFill>
                  <a:srgbClr val="0070C0"/>
                </a:solidFill>
              </a:rPr>
              <a:t>k</a:t>
            </a:r>
            <a:r>
              <a:rPr lang="ro-RO" sz="2200">
                <a:solidFill>
                  <a:srgbClr val="0070C0"/>
                </a:solidFill>
                <a:sym typeface="Symbol"/>
              </a:rPr>
              <a:t></a:t>
            </a:r>
            <a:r>
              <a:rPr lang="ro-RO" sz="2200">
                <a:solidFill>
                  <a:srgbClr val="0070C0"/>
                </a:solidFill>
              </a:rPr>
              <a:t>1</a:t>
            </a:r>
            <a:r>
              <a:rPr lang="ro-RO" sz="2200"/>
              <a:t>); această valoare este comparată cu o tensiune etalon, </a:t>
            </a:r>
            <a:r>
              <a:rPr lang="ro-RO" sz="2200">
                <a:solidFill>
                  <a:srgbClr val="0070C0"/>
                </a:solidFill>
              </a:rPr>
              <a:t>U</a:t>
            </a:r>
            <a:r>
              <a:rPr lang="ro-RO" sz="2200" baseline="-25000">
                <a:solidFill>
                  <a:srgbClr val="0070C0"/>
                </a:solidFill>
              </a:rPr>
              <a:t>REF</a:t>
            </a:r>
            <a:r>
              <a:rPr lang="ro-RO" sz="2200"/>
              <a:t>, furnizată de </a:t>
            </a:r>
            <a:r>
              <a:rPr lang="ro-RO" sz="2200">
                <a:solidFill>
                  <a:srgbClr val="C00000"/>
                </a:solidFill>
              </a:rPr>
              <a:t>elementul de referință </a:t>
            </a:r>
            <a:r>
              <a:rPr lang="ro-RO" sz="2200" b="1">
                <a:solidFill>
                  <a:srgbClr val="C00000"/>
                </a:solidFill>
              </a:rPr>
              <a:t>4</a:t>
            </a:r>
            <a:r>
              <a:rPr lang="ro-RO" sz="2200"/>
              <a:t>.</a:t>
            </a:r>
          </a:p>
          <a:p>
            <a:r>
              <a:rPr lang="ro-RO" sz="2200"/>
              <a:t>Diferența acestor două semnale, obținută în </a:t>
            </a:r>
            <a:r>
              <a:rPr lang="ro-RO" sz="2200">
                <a:solidFill>
                  <a:srgbClr val="C00000"/>
                </a:solidFill>
              </a:rPr>
              <a:t>comparatorul-amplificator de eroare </a:t>
            </a:r>
            <a:r>
              <a:rPr lang="ro-RO" sz="2200" b="1">
                <a:solidFill>
                  <a:srgbClr val="C00000"/>
                </a:solidFill>
              </a:rPr>
              <a:t>2</a:t>
            </a:r>
            <a:r>
              <a:rPr lang="ro-RO" sz="2200"/>
              <a:t> este amplificată în </a:t>
            </a:r>
            <a:r>
              <a:rPr lang="ro-RO" sz="2200">
                <a:solidFill>
                  <a:srgbClr val="C00000"/>
                </a:solidFill>
              </a:rPr>
              <a:t>blocul </a:t>
            </a:r>
            <a:r>
              <a:rPr lang="ro-RO" sz="2200" b="1">
                <a:solidFill>
                  <a:srgbClr val="C00000"/>
                </a:solidFill>
              </a:rPr>
              <a:t>2</a:t>
            </a:r>
            <a:r>
              <a:rPr lang="ro-RO" sz="2200"/>
              <a:t> şi comandă </a:t>
            </a:r>
            <a:r>
              <a:rPr lang="ro-RO" sz="2200">
                <a:solidFill>
                  <a:srgbClr val="C00000"/>
                </a:solidFill>
              </a:rPr>
              <a:t>elementul de control </a:t>
            </a:r>
            <a:r>
              <a:rPr lang="ro-RO" sz="2200" b="1">
                <a:solidFill>
                  <a:srgbClr val="C00000"/>
                </a:solidFill>
              </a:rPr>
              <a:t>1</a:t>
            </a:r>
            <a:r>
              <a:rPr lang="ro-RO" sz="2200"/>
              <a:t>, astfel încât acesta să asigure reducerea variațiilor de tensiune de la ieşire.</a:t>
            </a:r>
          </a:p>
          <a:p>
            <a:r>
              <a:rPr lang="ro-RO" sz="2200"/>
              <a:t>În acest fel, o tendință de variație a tensiunii de ieşire într-un sens atrage după sine, prin intermediul buclei de reacție negativă, o comandă de variație, în sens contrar, a acestei tensiuni.</a:t>
            </a: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61274C-ADE6-4CF8-BABC-CE2F59D1889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72F7A-E9EF-4378-A365-3A6450F5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381000"/>
            <a:ext cx="2600325" cy="15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11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Stabilizatoare de tensiune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Stabilizatoare c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u element de control serie realizat cu TB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E8862A-318C-4729-8DF8-9D846E730FE2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38286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Stabilizator fără amplificator de eroare</a:t>
            </a:r>
          </a:p>
          <a:p>
            <a:r>
              <a:rPr lang="ro-RO"/>
              <a:t>1 </a:t>
            </a:r>
            <a:r>
              <a:rPr lang="ro-RO">
                <a:sym typeface="Symbol"/>
              </a:rPr>
              <a:t> Q</a:t>
            </a:r>
            <a:r>
              <a:rPr lang="ro-RO" baseline="-25000">
                <a:sym typeface="Symbol"/>
              </a:rPr>
              <a:t>1</a:t>
            </a:r>
            <a:endParaRPr lang="ro-RO">
              <a:sym typeface="Symbol"/>
            </a:endParaRPr>
          </a:p>
          <a:p>
            <a:r>
              <a:rPr lang="en-US">
                <a:sym typeface="Symbol"/>
              </a:rPr>
              <a:t>4</a:t>
            </a:r>
            <a:r>
              <a:rPr lang="ro-RO">
                <a:sym typeface="Symbol"/>
              </a:rPr>
              <a:t>  Dz</a:t>
            </a:r>
            <a:r>
              <a:rPr lang="en-US">
                <a:sym typeface="Symbol"/>
              </a:rPr>
              <a:t> (diod</a:t>
            </a:r>
            <a:r>
              <a:rPr lang="ro-RO">
                <a:sym typeface="Symbol"/>
              </a:rPr>
              <a:t>a</a:t>
            </a:r>
            <a:r>
              <a:rPr lang="en-US">
                <a:sym typeface="Symbol"/>
              </a:rPr>
              <a:t> zener)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4382869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Stabilizator cu amplificator de eroare realizat cu Q</a:t>
            </a:r>
            <a:r>
              <a:rPr lang="ro-RO" baseline="-25000"/>
              <a:t>2</a:t>
            </a:r>
          </a:p>
          <a:p>
            <a:r>
              <a:rPr lang="ro-RO"/>
              <a:t>1 </a:t>
            </a:r>
            <a:r>
              <a:rPr lang="ro-RO">
                <a:sym typeface="Symbol"/>
              </a:rPr>
              <a:t> Q</a:t>
            </a:r>
            <a:r>
              <a:rPr lang="ro-RO" baseline="-25000">
                <a:sym typeface="Symbol"/>
              </a:rPr>
              <a:t>1</a:t>
            </a:r>
            <a:endParaRPr lang="ro-RO">
              <a:sym typeface="Symbol"/>
            </a:endParaRPr>
          </a:p>
          <a:p>
            <a:r>
              <a:rPr lang="ro-RO">
                <a:sym typeface="Symbol"/>
              </a:rPr>
              <a:t>2  Q</a:t>
            </a:r>
            <a:r>
              <a:rPr lang="ro-RO" baseline="-25000">
                <a:sym typeface="Symbol"/>
              </a:rPr>
              <a:t>2</a:t>
            </a:r>
            <a:endParaRPr lang="ro-RO">
              <a:sym typeface="Symbol"/>
            </a:endParaRPr>
          </a:p>
          <a:p>
            <a:r>
              <a:rPr lang="en-US">
                <a:sym typeface="Symbol"/>
              </a:rPr>
              <a:t>3</a:t>
            </a:r>
            <a:r>
              <a:rPr lang="ro-RO">
                <a:sym typeface="Symbol"/>
              </a:rPr>
              <a:t>  R</a:t>
            </a:r>
            <a:r>
              <a:rPr lang="ro-RO" baseline="-25000">
                <a:sym typeface="Symbol"/>
              </a:rPr>
              <a:t>1</a:t>
            </a:r>
            <a:r>
              <a:rPr lang="ro-RO">
                <a:sym typeface="Symbol"/>
              </a:rPr>
              <a:t>+R</a:t>
            </a:r>
            <a:r>
              <a:rPr lang="ro-RO" baseline="-25000">
                <a:sym typeface="Symbol"/>
              </a:rPr>
              <a:t>2</a:t>
            </a:r>
            <a:r>
              <a:rPr lang="ro-RO">
                <a:sym typeface="Symbol"/>
              </a:rPr>
              <a:t> </a:t>
            </a:r>
            <a:endParaRPr lang="en-US">
              <a:sym typeface="Symbol"/>
            </a:endParaRPr>
          </a:p>
          <a:p>
            <a:r>
              <a:rPr lang="en-US">
                <a:sym typeface="Symbol"/>
              </a:rPr>
              <a:t>4</a:t>
            </a:r>
            <a:r>
              <a:rPr lang="ro-RO">
                <a:sym typeface="Symbol"/>
              </a:rPr>
              <a:t>  Dz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2E83E-605D-4EB5-888C-CC1BC297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2687"/>
            <a:ext cx="3048000" cy="1952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C169A-798B-4B60-A1AC-B261F59C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2333625"/>
            <a:ext cx="3324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Definiție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2200">
                <a:latin typeface="UT Sans" panose="00000500000000000000" pitchFamily="50" charset="0"/>
              </a:rPr>
              <a:t>Amplificatorul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en-US" sz="2200" err="1">
                <a:solidFill>
                  <a:srgbClr val="C00000"/>
                </a:solidFill>
                <a:latin typeface="UT Sans" panose="00000500000000000000" pitchFamily="50" charset="0"/>
              </a:rPr>
              <a:t>primeşte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</a:t>
            </a:r>
            <a:r>
              <a:rPr lang="en-US" sz="2200" err="1">
                <a:solidFill>
                  <a:srgbClr val="C00000"/>
                </a:solidFill>
                <a:latin typeface="UT Sans" panose="00000500000000000000" pitchFamily="50" charset="0"/>
              </a:rPr>
              <a:t>semnal</a:t>
            </a:r>
            <a:r>
              <a:rPr lang="en-US" sz="2200">
                <a:latin typeface="UT Sans" panose="00000500000000000000" pitchFamily="50" charset="0"/>
              </a:rPr>
              <a:t> de la o </a:t>
            </a:r>
            <a:r>
              <a:rPr lang="en-US" sz="2200" err="1">
                <a:latin typeface="UT Sans" panose="00000500000000000000" pitchFamily="50" charset="0"/>
              </a:rPr>
              <a:t>sursă</a:t>
            </a:r>
            <a:r>
              <a:rPr lang="en-US" sz="2200">
                <a:latin typeface="UT Sans" panose="00000500000000000000" pitchFamily="50" charset="0"/>
              </a:rPr>
              <a:t> (generator</a:t>
            </a:r>
            <a:r>
              <a:rPr lang="ro-RO" sz="2200">
                <a:latin typeface="UT Sans" panose="00000500000000000000" pitchFamily="50" charset="0"/>
              </a:rPr>
              <a:t>ul</a:t>
            </a:r>
            <a:r>
              <a:rPr lang="en-US" sz="2200">
                <a:latin typeface="UT Sans" panose="00000500000000000000" pitchFamily="50" charset="0"/>
              </a:rPr>
              <a:t> de semnal</a:t>
            </a:r>
            <a:r>
              <a:rPr lang="ro-RO" sz="2200">
                <a:latin typeface="UT Sans" panose="00000500000000000000" pitchFamily="50" charset="0"/>
              </a:rPr>
              <a:t>,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ro-RO" sz="2200">
                <a:latin typeface="UT Sans" panose="00000500000000000000" pitchFamily="50" charset="0"/>
              </a:rPr>
              <a:t>U</a:t>
            </a:r>
            <a:r>
              <a:rPr lang="en-US" sz="2200" baseline="-25000">
                <a:latin typeface="UT Sans" panose="00000500000000000000" pitchFamily="50" charset="0"/>
              </a:rPr>
              <a:t>in</a:t>
            </a:r>
            <a:r>
              <a:rPr lang="en-US" sz="2200">
                <a:latin typeface="UT Sans" panose="00000500000000000000" pitchFamily="50" charset="0"/>
              </a:rPr>
              <a:t>) </a:t>
            </a:r>
            <a:r>
              <a:rPr lang="en-US" sz="2200" err="1">
                <a:latin typeface="UT Sans" panose="00000500000000000000" pitchFamily="50" charset="0"/>
              </a:rPr>
              <a:t>pe</a:t>
            </a:r>
            <a:r>
              <a:rPr lang="en-US" sz="2200">
                <a:latin typeface="UT Sans" panose="00000500000000000000" pitchFamily="50" charset="0"/>
              </a:rPr>
              <a:t> la </a:t>
            </a:r>
            <a:r>
              <a:rPr lang="en-US" sz="2200" err="1">
                <a:latin typeface="UT Sans" panose="00000500000000000000" pitchFamily="50" charset="0"/>
              </a:rPr>
              <a:t>bornele</a:t>
            </a:r>
            <a:r>
              <a:rPr lang="en-US" sz="2200">
                <a:latin typeface="UT Sans" panose="00000500000000000000" pitchFamily="50" charset="0"/>
              </a:rPr>
              <a:t> de </a:t>
            </a:r>
            <a:r>
              <a:rPr lang="en-US" sz="2200" err="1">
                <a:latin typeface="UT Sans" panose="00000500000000000000" pitchFamily="50" charset="0"/>
              </a:rPr>
              <a:t>intrare</a:t>
            </a:r>
            <a:r>
              <a:rPr lang="en-US" sz="2200">
                <a:latin typeface="UT Sans" panose="00000500000000000000" pitchFamily="50" charset="0"/>
              </a:rPr>
              <a:t> (1 </a:t>
            </a:r>
            <a:r>
              <a:rPr lang="ro-RO" sz="2200">
                <a:latin typeface="UT Sans" panose="00000500000000000000" pitchFamily="50" charset="0"/>
              </a:rPr>
              <a:t>şi</a:t>
            </a:r>
            <a:r>
              <a:rPr lang="en-US" sz="2200">
                <a:latin typeface="UT Sans" panose="00000500000000000000" pitchFamily="50" charset="0"/>
              </a:rPr>
              <a:t> 2) </a:t>
            </a:r>
            <a:r>
              <a:rPr lang="en-US" sz="2200" err="1">
                <a:latin typeface="UT Sans" panose="00000500000000000000" pitchFamily="50" charset="0"/>
              </a:rPr>
              <a:t>şi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en-US" sz="2200" err="1">
                <a:solidFill>
                  <a:srgbClr val="C00000"/>
                </a:solidFill>
                <a:latin typeface="UT Sans" panose="00000500000000000000" pitchFamily="50" charset="0"/>
              </a:rPr>
              <a:t>furnizează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</a:t>
            </a:r>
            <a:r>
              <a:rPr lang="en-US" sz="2200" err="1">
                <a:solidFill>
                  <a:srgbClr val="C00000"/>
                </a:solidFill>
                <a:latin typeface="UT Sans" panose="00000500000000000000" pitchFamily="50" charset="0"/>
              </a:rPr>
              <a:t>semnalul</a:t>
            </a:r>
            <a:r>
              <a:rPr lang="en-US" sz="2200">
                <a:solidFill>
                  <a:srgbClr val="C00000"/>
                </a:solidFill>
                <a:latin typeface="UT Sans" panose="00000500000000000000" pitchFamily="50" charset="0"/>
              </a:rPr>
              <a:t> </a:t>
            </a:r>
            <a:r>
              <a:rPr lang="en-US" sz="2200" err="1">
                <a:solidFill>
                  <a:srgbClr val="C00000"/>
                </a:solidFill>
                <a:latin typeface="UT Sans" panose="00000500000000000000" pitchFamily="50" charset="0"/>
              </a:rPr>
              <a:t>amplificat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en-US" sz="2200" err="1">
                <a:latin typeface="UT Sans" panose="00000500000000000000" pitchFamily="50" charset="0"/>
              </a:rPr>
              <a:t>unei</a:t>
            </a:r>
            <a:r>
              <a:rPr lang="en-US" sz="2200">
                <a:latin typeface="UT Sans" panose="00000500000000000000" pitchFamily="50" charset="0"/>
              </a:rPr>
              <a:t> </a:t>
            </a:r>
            <a:r>
              <a:rPr lang="en-US" sz="2200" err="1">
                <a:latin typeface="UT Sans" panose="00000500000000000000" pitchFamily="50" charset="0"/>
              </a:rPr>
              <a:t>sarcini</a:t>
            </a:r>
            <a:r>
              <a:rPr lang="en-US" sz="2200">
                <a:latin typeface="UT Sans" panose="00000500000000000000" pitchFamily="50" charset="0"/>
              </a:rPr>
              <a:t> (R</a:t>
            </a:r>
            <a:r>
              <a:rPr lang="en-US" sz="2200" baseline="-25000">
                <a:latin typeface="UT Sans" panose="00000500000000000000" pitchFamily="50" charset="0"/>
              </a:rPr>
              <a:t>L</a:t>
            </a:r>
            <a:r>
              <a:rPr lang="en-US" sz="2200">
                <a:latin typeface="UT Sans" panose="00000500000000000000" pitchFamily="50" charset="0"/>
              </a:rPr>
              <a:t>) </a:t>
            </a:r>
            <a:r>
              <a:rPr lang="en-US" sz="2200" err="1">
                <a:latin typeface="UT Sans" panose="00000500000000000000" pitchFamily="50" charset="0"/>
              </a:rPr>
              <a:t>pe</a:t>
            </a:r>
            <a:r>
              <a:rPr lang="en-US" sz="2200">
                <a:latin typeface="UT Sans" panose="00000500000000000000" pitchFamily="50" charset="0"/>
              </a:rPr>
              <a:t> la </a:t>
            </a:r>
            <a:r>
              <a:rPr lang="en-US" sz="2200" err="1">
                <a:latin typeface="UT Sans" panose="00000500000000000000" pitchFamily="50" charset="0"/>
              </a:rPr>
              <a:t>bornele</a:t>
            </a:r>
            <a:r>
              <a:rPr lang="en-US" sz="2200">
                <a:latin typeface="UT Sans" panose="00000500000000000000" pitchFamily="50" charset="0"/>
              </a:rPr>
              <a:t> de </a:t>
            </a:r>
            <a:r>
              <a:rPr lang="en-US" sz="2200" err="1">
                <a:latin typeface="UT Sans" panose="00000500000000000000" pitchFamily="50" charset="0"/>
              </a:rPr>
              <a:t>ieşire</a:t>
            </a:r>
            <a:r>
              <a:rPr lang="ro-RO" sz="2200">
                <a:latin typeface="UT Sans" panose="00000500000000000000" pitchFamily="50" charset="0"/>
              </a:rPr>
              <a:t> </a:t>
            </a:r>
            <a:r>
              <a:rPr lang="en-US" sz="2200">
                <a:latin typeface="UT Sans" panose="00000500000000000000" pitchFamily="50" charset="0"/>
              </a:rPr>
              <a:t>(3</a:t>
            </a:r>
            <a:r>
              <a:rPr lang="ro-RO" sz="2200">
                <a:latin typeface="UT Sans" panose="00000500000000000000" pitchFamily="50" charset="0"/>
              </a:rPr>
              <a:t> şi</a:t>
            </a:r>
            <a:r>
              <a:rPr lang="en-US" sz="2200">
                <a:latin typeface="UT Sans" panose="00000500000000000000" pitchFamily="50" charset="0"/>
              </a:rPr>
              <a:t> 4) </a:t>
            </a:r>
            <a:r>
              <a:rPr lang="ro-RO" sz="2200">
                <a:latin typeface="UT Sans" panose="00000500000000000000" pitchFamily="50" charset="0"/>
              </a:rPr>
              <a:t>consumând energia de c.c. a sursei de alimentare</a:t>
            </a:r>
            <a:r>
              <a:rPr lang="en-US" sz="2200">
                <a:latin typeface="UT Sans" panose="00000500000000000000" pitchFamily="50" charset="0"/>
              </a:rPr>
              <a:t>.</a:t>
            </a:r>
            <a:endParaRPr lang="ro-RO" sz="2200">
              <a:latin typeface="UT Sans" panose="00000500000000000000" pitchFamily="50" charset="0"/>
            </a:endParaRPr>
          </a:p>
          <a:p>
            <a:r>
              <a:rPr lang="en-US" sz="2000"/>
              <a:t>Un amplificator </a:t>
            </a:r>
            <a:r>
              <a:rPr lang="ro-RO" sz="2000"/>
              <a:t>poat</a:t>
            </a:r>
            <a:r>
              <a:rPr lang="en-US" sz="2000"/>
              <a:t>e</a:t>
            </a:r>
            <a:r>
              <a:rPr lang="ro-RO" sz="2000"/>
              <a:t> fi privit şi analizat ca</a:t>
            </a:r>
            <a:r>
              <a:rPr lang="en-US" sz="2000"/>
              <a:t> un </a:t>
            </a:r>
            <a:r>
              <a:rPr lang="en-US" sz="2000">
                <a:solidFill>
                  <a:srgbClr val="C00000"/>
                </a:solidFill>
              </a:rPr>
              <a:t>cuadripol</a:t>
            </a:r>
            <a:r>
              <a:rPr lang="en-US" sz="2000"/>
              <a:t>, adică un circuit cu </a:t>
            </a:r>
            <a:r>
              <a:rPr lang="ro-RO" sz="2000"/>
              <a:t>patru</a:t>
            </a:r>
            <a:r>
              <a:rPr lang="en-US" sz="2000"/>
              <a:t> borne, dintre care </a:t>
            </a:r>
            <a:r>
              <a:rPr lang="ro-RO" sz="2000"/>
              <a:t>două</a:t>
            </a:r>
            <a:r>
              <a:rPr lang="en-US" sz="2000"/>
              <a:t> borne de intrare </a:t>
            </a:r>
            <a:r>
              <a:rPr lang="ro-RO" sz="2000"/>
              <a:t>(</a:t>
            </a:r>
            <a:r>
              <a:rPr lang="en-US" sz="2000"/>
              <a:t>1 </a:t>
            </a:r>
            <a:r>
              <a:rPr lang="ro-RO" sz="2000"/>
              <a:t>şi 2) </a:t>
            </a:r>
            <a:r>
              <a:rPr lang="en-US" sz="2000"/>
              <a:t>şi </a:t>
            </a:r>
            <a:r>
              <a:rPr lang="ro-RO" sz="2000"/>
              <a:t>două</a:t>
            </a:r>
            <a:r>
              <a:rPr lang="en-US" sz="2000"/>
              <a:t> borne de ieşire</a:t>
            </a:r>
            <a:r>
              <a:rPr lang="ro-RO" sz="2000"/>
              <a:t> (3 şi 4)</a:t>
            </a:r>
            <a:r>
              <a:rPr lang="en-US" sz="2000"/>
              <a:t>.</a:t>
            </a:r>
            <a:endParaRPr lang="ro-RO" sz="2000"/>
          </a:p>
          <a:p>
            <a:pPr marL="0" indent="0" algn="ctr">
              <a:buNone/>
            </a:pPr>
            <a:r>
              <a:rPr lang="ro-RO" sz="1800">
                <a:solidFill>
                  <a:srgbClr val="0070C0"/>
                </a:solidFill>
                <a:latin typeface="UT Sans" panose="00000500000000000000" pitchFamily="50" charset="0"/>
              </a:rPr>
              <a:t>“cuadripol” sau “cvadripol”, conform Dicționarului EXplicativ al limbii române (DEX)</a:t>
            </a:r>
            <a:endParaRPr lang="en-US" sz="18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 algn="ctr">
              <a:buNone/>
            </a:pPr>
            <a:endParaRPr lang="ro-RO" sz="2000"/>
          </a:p>
          <a:p>
            <a:pPr eaLnBrk="1" hangingPunct="1"/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54495-D90B-4266-A568-44004A3F99E8}" type="datetime1">
              <a:rPr lang="en-US" smtClean="0"/>
              <a:t>11/7/2019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6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4264F2-6E6A-4C2C-89EA-B98820BF9D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09ECC-0D80-4419-B890-691BF72EBF66}"/>
              </a:ext>
            </a:extLst>
          </p:cNvPr>
          <p:cNvGrpSpPr/>
          <p:nvPr/>
        </p:nvGrpSpPr>
        <p:grpSpPr>
          <a:xfrm>
            <a:off x="1371590" y="4343399"/>
            <a:ext cx="6661810" cy="2362201"/>
            <a:chOff x="1371590" y="4343399"/>
            <a:chExt cx="6661810" cy="23622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42F701-3020-409C-9056-A82E5E68C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8" t="8205" r="3278" b="21453"/>
            <a:stretch/>
          </p:blipFill>
          <p:spPr>
            <a:xfrm>
              <a:off x="1371590" y="4343399"/>
              <a:ext cx="6400820" cy="2362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6FE66-7733-4AE5-99FB-592E0BA0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0990" y="5715000"/>
              <a:ext cx="392410" cy="509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0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o-RO" sz="3200">
                <a:latin typeface="UT Sans" panose="00000500000000000000" pitchFamily="50" charset="0"/>
              </a:rPr>
              <a:t>Amplificatoare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Definiție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UT Sans" panose="00000500000000000000" pitchFamily="50" charset="0"/>
              </a:rPr>
              <a:t>Cele </a:t>
            </a:r>
            <a:r>
              <a:rPr lang="ro-RO">
                <a:latin typeface="UT Sans" panose="00000500000000000000" pitchFamily="50" charset="0"/>
              </a:rPr>
              <a:t>două</a:t>
            </a:r>
            <a:r>
              <a:rPr lang="en-US">
                <a:latin typeface="UT Sans" panose="00000500000000000000" pitchFamily="50" charset="0"/>
              </a:rPr>
              <a:t> borne de intrare </a:t>
            </a:r>
            <a:r>
              <a:rPr lang="ro-RO">
                <a:latin typeface="UT Sans" panose="00000500000000000000" pitchFamily="50" charset="0"/>
              </a:rPr>
              <a:t>(</a:t>
            </a:r>
            <a:r>
              <a:rPr lang="en-US">
                <a:latin typeface="UT Sans" panose="00000500000000000000" pitchFamily="50" charset="0"/>
              </a:rPr>
              <a:t>1 </a:t>
            </a:r>
            <a:r>
              <a:rPr lang="ro-RO">
                <a:latin typeface="UT Sans" panose="00000500000000000000" pitchFamily="50" charset="0"/>
              </a:rPr>
              <a:t>şi 2) </a:t>
            </a:r>
            <a:r>
              <a:rPr lang="en-US">
                <a:latin typeface="UT Sans" panose="00000500000000000000" pitchFamily="50" charset="0"/>
              </a:rPr>
              <a:t>alc</a:t>
            </a:r>
            <a:r>
              <a:rPr lang="ro-RO">
                <a:latin typeface="UT Sans" panose="00000500000000000000" pitchFamily="50" charset="0"/>
              </a:rPr>
              <a:t>ătuiesc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portul de intrare</a:t>
            </a:r>
            <a:r>
              <a:rPr lang="ro-RO">
                <a:latin typeface="UT Sans" panose="00000500000000000000" pitchFamily="50" charset="0"/>
              </a:rPr>
              <a:t>;</a:t>
            </a:r>
            <a:endParaRPr lang="en-US">
              <a:latin typeface="UT Sans" panose="00000500000000000000" pitchFamily="50" charset="0"/>
            </a:endParaRPr>
          </a:p>
          <a:p>
            <a:pPr eaLnBrk="1" hangingPunct="1"/>
            <a:r>
              <a:rPr lang="en-US">
                <a:latin typeface="UT Sans" panose="00000500000000000000" pitchFamily="50" charset="0"/>
              </a:rPr>
              <a:t>Cele</a:t>
            </a:r>
            <a:r>
              <a:rPr lang="ro-RO">
                <a:latin typeface="UT Sans" panose="00000500000000000000" pitchFamily="50" charset="0"/>
              </a:rPr>
              <a:t> două</a:t>
            </a:r>
            <a:r>
              <a:rPr lang="en-US">
                <a:latin typeface="UT Sans" panose="00000500000000000000" pitchFamily="50" charset="0"/>
              </a:rPr>
              <a:t> borne de ieşire</a:t>
            </a:r>
            <a:r>
              <a:rPr lang="ro-RO">
                <a:latin typeface="UT Sans" panose="00000500000000000000" pitchFamily="50" charset="0"/>
              </a:rPr>
              <a:t> (3 şi 4) alcătuiesc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portul de ieşire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De aici provine şi denumirea de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diport</a:t>
            </a:r>
            <a:r>
              <a:rPr lang="ro-RO">
                <a:latin typeface="UT Sans" panose="00000500000000000000" pitchFamily="50" charset="0"/>
              </a:rPr>
              <a:t> dată unui amplificator.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4EB06D-4381-48DE-9716-B7907003232A}" type="datetime1">
              <a:rPr lang="en-US" smtClean="0"/>
              <a:t>11/7/2019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 Cursul nr. 6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7EEEE1-3197-4158-83AC-7F081013B0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13EF8-30EB-4861-A342-F7F22331278B}"/>
              </a:ext>
            </a:extLst>
          </p:cNvPr>
          <p:cNvGrpSpPr/>
          <p:nvPr/>
        </p:nvGrpSpPr>
        <p:grpSpPr>
          <a:xfrm>
            <a:off x="1371590" y="4343399"/>
            <a:ext cx="6661810" cy="2362201"/>
            <a:chOff x="1371590" y="4343399"/>
            <a:chExt cx="6661810" cy="23622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3354CA-C6EE-4C76-ACF6-E7A3BF00F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8" t="8205" r="3278" b="21453"/>
            <a:stretch/>
          </p:blipFill>
          <p:spPr>
            <a:xfrm>
              <a:off x="1371590" y="4343399"/>
              <a:ext cx="6400820" cy="2362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3740D9-E56D-4F2B-BE1B-9FDDC486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0990" y="5715000"/>
              <a:ext cx="392410" cy="509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11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8652</TotalTime>
  <Words>4389</Words>
  <Application>Microsoft Office PowerPoint</Application>
  <PresentationFormat>On-screen Show (4:3)</PresentationFormat>
  <Paragraphs>611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UT Sans</vt:lpstr>
      <vt:lpstr>UT Sans Bold</vt:lpstr>
      <vt:lpstr>Clarity</vt:lpstr>
      <vt:lpstr>Equation</vt:lpstr>
      <vt:lpstr>DISPOZITIVE ELECTRONICE</vt:lpstr>
      <vt:lpstr>Probleme tratate</vt:lpstr>
      <vt:lpstr>TB în comutație</vt:lpstr>
      <vt:lpstr>TB în comutație</vt:lpstr>
      <vt:lpstr>TB în comutație</vt:lpstr>
      <vt:lpstr>TB în comutație</vt:lpstr>
      <vt:lpstr>Amplificatoare Definiție</vt:lpstr>
      <vt:lpstr>Amplificatoare Definiție</vt:lpstr>
      <vt:lpstr>Amplificatoare Definiție</vt:lpstr>
      <vt:lpstr>Amplificatoare Clasificare</vt:lpstr>
      <vt:lpstr>Amplificatoare Clasificare</vt:lpstr>
      <vt:lpstr>Amplificatoare Clasificare</vt:lpstr>
      <vt:lpstr>Amplificatoare Clasificare</vt:lpstr>
      <vt:lpstr>Amplificatoare Clasificare</vt:lpstr>
      <vt:lpstr>Parametrii amplificatoarelor</vt:lpstr>
      <vt:lpstr>Parametrii amplificatoarelor</vt:lpstr>
      <vt:lpstr>Parametrii amplificatoarelor</vt:lpstr>
      <vt:lpstr>Parametrii amplificatoarelor</vt:lpstr>
      <vt:lpstr>Parametrii amplificatoarelor</vt:lpstr>
      <vt:lpstr>Amplificatoare de c.a.</vt:lpstr>
      <vt:lpstr>Amplificatoare de c.a.</vt:lpstr>
      <vt:lpstr>Amplificatoare de c.a.</vt:lpstr>
      <vt:lpstr>Amplificatoare de c.a.</vt:lpstr>
      <vt:lpstr>Amplificatoare de c.a.</vt:lpstr>
      <vt:lpstr>Amplificatoare de c.a.</vt:lpstr>
      <vt:lpstr>Amplificatoare de c.a.</vt:lpstr>
      <vt:lpstr>Amplificatoare de c.c.</vt:lpstr>
      <vt:lpstr>Amplificatoare de c.c.</vt:lpstr>
      <vt:lpstr>Amplificatoare de c.c.</vt:lpstr>
      <vt:lpstr>Amplificatoare de c.c.</vt:lpstr>
      <vt:lpstr>Amplificatoare de c.c.</vt:lpstr>
      <vt:lpstr>Amplificatoare de c.c.</vt:lpstr>
      <vt:lpstr>Amplificatorul operațional</vt:lpstr>
      <vt:lpstr>VFA vs. CFA</vt:lpstr>
      <vt:lpstr>Semnificația notațiilor</vt:lpstr>
      <vt:lpstr>Alimentarea AO</vt:lpstr>
      <vt:lpstr>Alimentarea AO</vt:lpstr>
      <vt:lpstr>Alimentarea AO</vt:lpstr>
      <vt:lpstr>Tensiunile de saturație</vt:lpstr>
      <vt:lpstr>Configurații de bază realizate cu AO</vt:lpstr>
      <vt:lpstr>Configurații de bază realizate cu AO</vt:lpstr>
      <vt:lpstr>Repetorul realizat cu AO</vt:lpstr>
      <vt:lpstr>Amplificatoare de putere</vt:lpstr>
      <vt:lpstr>Amplificatoare de putere</vt:lpstr>
      <vt:lpstr>Amplificatoare de putere</vt:lpstr>
      <vt:lpstr>Amplificatoare de putere</vt:lpstr>
      <vt:lpstr>Amplificatoare de putere</vt:lpstr>
      <vt:lpstr>Amplificatoare de putere</vt:lpstr>
      <vt:lpstr>Amplificatoare în clasa A</vt:lpstr>
      <vt:lpstr>Amplificatoare în clasa A</vt:lpstr>
      <vt:lpstr>Amplificatoare în clasa A</vt:lpstr>
      <vt:lpstr>Amplificatoare în clasa A</vt:lpstr>
      <vt:lpstr>Amplificatoare în clasa B și AB</vt:lpstr>
      <vt:lpstr>Amplificatoare în clasă B și AB</vt:lpstr>
      <vt:lpstr>Funcționarea în clasa B</vt:lpstr>
      <vt:lpstr>Funcționarea în clasa B</vt:lpstr>
      <vt:lpstr>Amplificator în clasa B</vt:lpstr>
      <vt:lpstr>Amplificator în clasa B</vt:lpstr>
      <vt:lpstr>Amplificator în clasa B</vt:lpstr>
      <vt:lpstr>Funcționarea în clasa AB</vt:lpstr>
      <vt:lpstr>Amplificator în clasa AB Alimentare cu o singură sursă de tensiune</vt:lpstr>
      <vt:lpstr>Amplificator în clasa AB Cuplaj prin transformator</vt:lpstr>
      <vt:lpstr>Amplificator în clasa AB Realizare cu tranzistoare în conexiune Darlington</vt:lpstr>
      <vt:lpstr>Amplificator în clasa AB Realizare cu tranzistoare în conexiune Darlington</vt:lpstr>
      <vt:lpstr>Amplificator în clasa AB</vt:lpstr>
      <vt:lpstr>Amplificator în clasa AB vs. clasa A</vt:lpstr>
      <vt:lpstr>Reacția în amplificatoare</vt:lpstr>
      <vt:lpstr>Reacția în amplificatoare</vt:lpstr>
      <vt:lpstr>Reacția în amplificatoare</vt:lpstr>
      <vt:lpstr>Stabilizatoare de tensiune</vt:lpstr>
      <vt:lpstr>Stabilizatoare de tensiune</vt:lpstr>
      <vt:lpstr>Stabilizatoare de tensiune</vt:lpstr>
      <vt:lpstr>Stabilizatoare de tensiune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geoic@yahoo.com</cp:lastModifiedBy>
  <cp:revision>1594</cp:revision>
  <dcterms:created xsi:type="dcterms:W3CDTF">2008-02-25T12:45:55Z</dcterms:created>
  <dcterms:modified xsi:type="dcterms:W3CDTF">2019-11-07T20:09:01Z</dcterms:modified>
</cp:coreProperties>
</file>