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0"/>
  </p:notesMasterIdLst>
  <p:sldIdLst>
    <p:sldId id="308" r:id="rId2"/>
    <p:sldId id="298" r:id="rId3"/>
    <p:sldId id="311" r:id="rId4"/>
    <p:sldId id="312" r:id="rId5"/>
    <p:sldId id="313" r:id="rId6"/>
    <p:sldId id="314" r:id="rId7"/>
    <p:sldId id="315" r:id="rId8"/>
    <p:sldId id="316" r:id="rId9"/>
    <p:sldId id="353" r:id="rId10"/>
    <p:sldId id="317" r:id="rId11"/>
    <p:sldId id="318" r:id="rId12"/>
    <p:sldId id="319" r:id="rId13"/>
    <p:sldId id="320" r:id="rId14"/>
    <p:sldId id="321" r:id="rId15"/>
    <p:sldId id="354" r:id="rId16"/>
    <p:sldId id="322" r:id="rId17"/>
    <p:sldId id="323" r:id="rId18"/>
    <p:sldId id="355" r:id="rId19"/>
    <p:sldId id="324" r:id="rId20"/>
    <p:sldId id="326" r:id="rId21"/>
    <p:sldId id="325" r:id="rId22"/>
    <p:sldId id="327" r:id="rId23"/>
    <p:sldId id="328" r:id="rId24"/>
    <p:sldId id="365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276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56" r:id="rId44"/>
    <p:sldId id="357" r:id="rId45"/>
    <p:sldId id="358" r:id="rId46"/>
    <p:sldId id="346" r:id="rId47"/>
    <p:sldId id="359" r:id="rId48"/>
    <p:sldId id="360" r:id="rId49"/>
    <p:sldId id="361" r:id="rId50"/>
    <p:sldId id="347" r:id="rId51"/>
    <p:sldId id="348" r:id="rId52"/>
    <p:sldId id="352" r:id="rId53"/>
    <p:sldId id="351" r:id="rId54"/>
    <p:sldId id="350" r:id="rId55"/>
    <p:sldId id="363" r:id="rId56"/>
    <p:sldId id="364" r:id="rId57"/>
    <p:sldId id="282" r:id="rId58"/>
    <p:sldId id="310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9" r:id="rId71"/>
    <p:sldId id="300" r:id="rId72"/>
    <p:sldId id="295" r:id="rId73"/>
    <p:sldId id="301" r:id="rId74"/>
    <p:sldId id="296" r:id="rId75"/>
    <p:sldId id="302" r:id="rId76"/>
    <p:sldId id="303" r:id="rId77"/>
    <p:sldId id="304" r:id="rId78"/>
    <p:sldId id="30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60"/>
  </p:normalViewPr>
  <p:slideViewPr>
    <p:cSldViewPr>
      <p:cViewPr varScale="1">
        <p:scale>
          <a:sx n="81" d="100"/>
          <a:sy n="81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05BB4-A639-44EC-A068-F948F6829A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9DB9-FE09-4B0A-9098-66EA4328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BF8E-9C2A-4192-BC84-192706D0A3A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1219-A4E1-450B-A8E8-892FEBE9A51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0D63-BF5C-4116-B477-204D0737F8B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DDC-8D32-4EC1-9153-06D9CF07E13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D4BE-8DA8-43B5-B5DC-9107988E665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AEE2-6A74-4CC5-9396-4D1F699BB4CB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49D6-A0B9-47E3-8F36-C7214325FE09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B924-72E6-4A4F-A3D5-13CD1F98167A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BF2-7879-45E6-9CED-B38C9371FB68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E281-3507-4CC3-B229-ABB6D90C236D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ACA1-FD98-4C18-B24F-BCBFFBFABB97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DA8B5F-F90C-439C-8B16-7EBF6CE87CC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09B8D1-E382-410E-A5B9-1FDDF9D03B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ana@vega.unitbv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jpg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image" Target="../media/image32.jp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jpg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jpg"/><Relationship Id="rId5" Type="http://schemas.openxmlformats.org/officeDocument/2006/relationships/image" Target="../media/image39.jpg"/><Relationship Id="rId4" Type="http://schemas.openxmlformats.org/officeDocument/2006/relationships/image" Target="../media/image4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image" Target="../media/image47.jp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8.wmf"/><Relationship Id="rId9" Type="http://schemas.openxmlformats.org/officeDocument/2006/relationships/image" Target="../media/image47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image" Target="../media/image56.jp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/>
              <a:t>DISPOZITIVE ELECTRONICE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3100" b="1"/>
              <a:t>Notițe de curs</a:t>
            </a: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 b="1"/>
              <a:t>Cursul nr. 7</a:t>
            </a: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ro-RO" sz="1600"/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ro-RO" sz="1600"/>
              <a:t>Conf. Dr. Ing. Gheorghe PANĂ</a:t>
            </a:r>
            <a:endParaRPr lang="en-US" sz="1600"/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r>
              <a:rPr lang="en-US" sz="1600">
                <a:hlinkClick r:id="rId2"/>
              </a:rPr>
              <a:t>gheorghe.pana@unitbv.ro</a:t>
            </a:r>
            <a:endParaRPr lang="en-US" sz="1600"/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A1C048-4461-4ADC-BDCC-4CD0BB9F8A38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D0B85015-FDBD-46E0-8F3A-7C42EECFC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4415F33D-F386-45DD-BB27-77F78D4909F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Simboluri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și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Săgeata din simbolurile componentelor este îndreptată de la semiconductorul de tip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către cel de tip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C1A3-4BFB-4854-AE4F-6D03A38DF6A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24100"/>
            <a:ext cx="5181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Caracteristici statice de drenă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Se analizează cazul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 Bold" panose="00000500000000000000" pitchFamily="50" charset="0"/>
              </a:rPr>
              <a:t>V</a:t>
            </a:r>
            <a:r>
              <a:rPr lang="ro-RO" baseline="-25000">
                <a:latin typeface="UT Sans Bold" panose="00000500000000000000" pitchFamily="50" charset="0"/>
              </a:rPr>
              <a:t>P</a:t>
            </a:r>
            <a:r>
              <a:rPr lang="ro-RO">
                <a:latin typeface="UT Sans Bold" panose="00000500000000000000" pitchFamily="50" charset="0"/>
              </a:rPr>
              <a:t> = pinch-off voltage</a:t>
            </a:r>
            <a:r>
              <a:rPr lang="ro-RO">
                <a:latin typeface="UT Sans" panose="00000500000000000000" pitchFamily="50" charset="0"/>
              </a:rPr>
              <a:t>, adică </a:t>
            </a:r>
            <a:r>
              <a:rPr lang="ro-RO">
                <a:latin typeface="UT Sans Bold" panose="00000500000000000000" pitchFamily="50" charset="0"/>
              </a:rPr>
              <a:t>tensiune de strangulare</a:t>
            </a:r>
            <a:r>
              <a:rPr lang="ro-RO" i="1">
                <a:latin typeface="UT Sans" panose="00000500000000000000" pitchFamily="50" charset="0"/>
              </a:rPr>
              <a:t> </a:t>
            </a:r>
            <a:endParaRPr lang="en-US" i="1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92F6-D6F5-46AB-B2D5-8F6C89FE1E4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190750"/>
            <a:ext cx="8058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Caracteristici statice de drenă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Pe măsură ce V</a:t>
            </a:r>
            <a:r>
              <a:rPr lang="en-US" baseline="-25000">
                <a:latin typeface="UT Sans" panose="00000500000000000000" pitchFamily="50" charset="0"/>
              </a:rPr>
              <a:t>DD</a:t>
            </a:r>
            <a:r>
              <a:rPr lang="en-US">
                <a:latin typeface="UT Sans" panose="00000500000000000000" pitchFamily="50" charset="0"/>
              </a:rPr>
              <a:t> (și deci V</a:t>
            </a:r>
            <a:r>
              <a:rPr lang="en-US" baseline="-25000">
                <a:latin typeface="UT Sans" panose="00000500000000000000" pitchFamily="50" charset="0"/>
              </a:rPr>
              <a:t>DS</a:t>
            </a:r>
            <a:r>
              <a:rPr lang="en-US">
                <a:latin typeface="UT Sans" panose="00000500000000000000" pitchFamily="50" charset="0"/>
              </a:rPr>
              <a:t>) crește începând de la zero,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crește proporțional prin materialul de tip </a:t>
            </a:r>
            <a:r>
              <a:rPr lang="en-US">
                <a:latin typeface="UT Sans Bold" panose="00000500000000000000" pitchFamily="50" charset="0"/>
              </a:rPr>
              <a:t>n</a:t>
            </a:r>
            <a:r>
              <a:rPr lang="en-US">
                <a:latin typeface="UT Sans" panose="00000500000000000000" pitchFamily="50" charset="0"/>
              </a:rPr>
              <a:t> (între punctele A și B).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Aici rezistența canalului este practic constantă deoarece regiunea golită nu este destul de mare pentru a avea o influență semnificativă.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Această regiune este denumită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 Bold" panose="00000500000000000000" pitchFamily="50" charset="0"/>
              </a:rPr>
              <a:t>regiunea ohmică</a:t>
            </a:r>
            <a:r>
              <a:rPr lang="en-US">
                <a:latin typeface="UT Sans" panose="00000500000000000000" pitchFamily="50" charset="0"/>
              </a:rPr>
              <a:t> (</a:t>
            </a:r>
            <a:r>
              <a:rPr lang="ro-RO">
                <a:latin typeface="UT Sans" panose="00000500000000000000" pitchFamily="50" charset="0"/>
              </a:rPr>
              <a:t>sau </a:t>
            </a:r>
            <a:r>
              <a:rPr lang="en-US">
                <a:latin typeface="UT Sans" panose="00000500000000000000" pitchFamily="50" charset="0"/>
              </a:rPr>
              <a:t>liniară </a:t>
            </a:r>
            <a:r>
              <a:rPr lang="ro-RO">
                <a:latin typeface="UT Sans" panose="00000500000000000000" pitchFamily="50" charset="0"/>
              </a:rPr>
              <a:t>sau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rezistivă) deoarece relația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dintre V</a:t>
            </a:r>
            <a:r>
              <a:rPr lang="en-US" baseline="-25000">
                <a:latin typeface="UT Sans" panose="00000500000000000000" pitchFamily="50" charset="0"/>
              </a:rPr>
              <a:t>DS</a:t>
            </a:r>
            <a:r>
              <a:rPr lang="en-US">
                <a:latin typeface="UT Sans" panose="00000500000000000000" pitchFamily="50" charset="0"/>
              </a:rPr>
              <a:t> și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este dată de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legea lui Ohm.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035A-5010-4B1C-B9A5-DBD801BAF4F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6240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Caracteristici statice de drenă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În punctul B, curba devine orizontală și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devine practic constant.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Pe măsură ce V</a:t>
            </a:r>
            <a:r>
              <a:rPr lang="en-US" baseline="-25000">
                <a:latin typeface="UT Sans" panose="00000500000000000000" pitchFamily="50" charset="0"/>
              </a:rPr>
              <a:t>DS</a:t>
            </a:r>
            <a:r>
              <a:rPr lang="en-US">
                <a:latin typeface="UT Sans" panose="00000500000000000000" pitchFamily="50" charset="0"/>
              </a:rPr>
              <a:t> crește de la B la C, tensiunea de polarizare inversă dintre poartă și drenă (V</a:t>
            </a:r>
            <a:r>
              <a:rPr lang="en-US" baseline="-25000">
                <a:latin typeface="UT Sans" panose="00000500000000000000" pitchFamily="50" charset="0"/>
              </a:rPr>
              <a:t>GD</a:t>
            </a:r>
            <a:r>
              <a:rPr lang="en-US">
                <a:latin typeface="UT Sans" panose="00000500000000000000" pitchFamily="50" charset="0"/>
              </a:rPr>
              <a:t>) generează o regiune golită suficient de mare pentru a compensa creșterea V</a:t>
            </a:r>
            <a:r>
              <a:rPr lang="en-US" baseline="-25000">
                <a:latin typeface="UT Sans" panose="00000500000000000000" pitchFamily="50" charset="0"/>
              </a:rPr>
              <a:t>DS</a:t>
            </a:r>
            <a:r>
              <a:rPr lang="en-US">
                <a:latin typeface="UT Sans" panose="00000500000000000000" pitchFamily="50" charset="0"/>
              </a:rPr>
              <a:t>, păstrând astfel relativ constantă valoarea</a:t>
            </a:r>
            <a:r>
              <a:rPr lang="ro-RO">
                <a:latin typeface="UT Sans" panose="00000500000000000000" pitchFamily="50" charset="0"/>
              </a:rPr>
              <a:t> lui</a:t>
            </a:r>
            <a:r>
              <a:rPr lang="en-US">
                <a:latin typeface="UT Sans" panose="00000500000000000000" pitchFamily="50" charset="0"/>
              </a:rPr>
              <a:t>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.</a:t>
            </a: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Ace</a:t>
            </a:r>
            <a:r>
              <a:rPr lang="en-US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stă</a:t>
            </a:r>
            <a:r>
              <a:rPr lang="en-US">
                <a:latin typeface="UT Sans" panose="00000500000000000000" pitchFamily="50" charset="0"/>
              </a:rPr>
              <a:t> valoare</a:t>
            </a:r>
            <a:r>
              <a:rPr lang="ro-RO">
                <a:latin typeface="UT Sans" panose="00000500000000000000" pitchFamily="50" charset="0"/>
              </a:rPr>
              <a:t> este </a:t>
            </a:r>
            <a:r>
              <a:rPr lang="ro-RO">
                <a:latin typeface="UT Sans Bold" panose="00000500000000000000" pitchFamily="50" charset="0"/>
              </a:rPr>
              <a:t>curentul </a:t>
            </a:r>
            <a:br>
              <a:rPr lang="ro-RO">
                <a:latin typeface="UT Sans Bold" panose="00000500000000000000" pitchFamily="50" charset="0"/>
              </a:rPr>
            </a:br>
            <a:r>
              <a:rPr lang="ro-RO">
                <a:latin typeface="UT Sans Bold" panose="00000500000000000000" pitchFamily="50" charset="0"/>
              </a:rPr>
              <a:t>drenă-sursă cu poarta </a:t>
            </a:r>
            <a:br>
              <a:rPr lang="ro-RO">
                <a:latin typeface="UT Sans Bold" panose="00000500000000000000" pitchFamily="50" charset="0"/>
              </a:rPr>
            </a:br>
            <a:r>
              <a:rPr lang="ro-RO">
                <a:latin typeface="UT Sans Bold" panose="00000500000000000000" pitchFamily="50" charset="0"/>
              </a:rPr>
              <a:t>scurtcircuitată, </a:t>
            </a:r>
            <a:r>
              <a:rPr lang="ro-RO" b="1">
                <a:latin typeface="UT Sans Bold" panose="00000500000000000000" pitchFamily="50" charset="0"/>
              </a:rPr>
              <a:t>I</a:t>
            </a:r>
            <a:r>
              <a:rPr lang="ro-RO" b="1" baseline="-25000">
                <a:latin typeface="UT Sans Bold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, este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parametru al TEC-J și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 găsește în foile de catalog.</a:t>
            </a:r>
          </a:p>
          <a:p>
            <a:r>
              <a:rPr lang="ro-RO">
                <a:latin typeface="UT Sans" panose="00000500000000000000" pitchFamily="50" charset="0"/>
              </a:rPr>
              <a:t>Se specifică 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DF6-C809-4A82-A197-E4D0D835D2B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6240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Caracteristici statice de drenă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Străpungerea are loc în punctul C, începând de la care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crește foarte repede dacă V</a:t>
            </a:r>
            <a:r>
              <a:rPr lang="en-US" baseline="-25000">
                <a:latin typeface="UT Sans" panose="00000500000000000000" pitchFamily="50" charset="0"/>
              </a:rPr>
              <a:t>DS</a:t>
            </a:r>
            <a:r>
              <a:rPr lang="en-US">
                <a:latin typeface="UT Sans" panose="00000500000000000000" pitchFamily="50" charset="0"/>
              </a:rPr>
              <a:t> continuă să crească.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Străpungerea poate deteriora ireversibil dispozitivul, de aceea domeniul de lucru al unui TEC-J trebuie ales totdeauna înainte de limita de străpungere, </a:t>
            </a:r>
            <a:r>
              <a:rPr lang="ro-RO">
                <a:latin typeface="UT Sans" panose="00000500000000000000" pitchFamily="50" charset="0"/>
              </a:rPr>
              <a:t>adică</a:t>
            </a:r>
            <a:r>
              <a:rPr lang="en-US">
                <a:latin typeface="UT Sans" panose="00000500000000000000" pitchFamily="50" charset="0"/>
              </a:rPr>
              <a:t> în regiunea de curent constant (pe grafic între punctele B și C).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8477-947C-4F0D-ACC6-8AC52BB9BC0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6240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Tensiunea de strangulare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Pentru </a:t>
            </a:r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=0, valoarea tensiunii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de la care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începe practic să fie constant (punctul B) se numește </a:t>
            </a:r>
            <a:r>
              <a:rPr lang="ro-RO">
                <a:latin typeface="UT Sans Bold" panose="00000500000000000000" pitchFamily="50" charset="0"/>
              </a:rPr>
              <a:t>tensiune de strangulare</a:t>
            </a:r>
            <a:r>
              <a:rPr lang="ro-RO">
                <a:latin typeface="UT Sans" panose="00000500000000000000" pitchFamily="50" charset="0"/>
              </a:rPr>
              <a:t> (pinch-off voltage) și se notează cu </a:t>
            </a:r>
            <a:r>
              <a:rPr lang="ro-RO">
                <a:latin typeface="UT Sans Bold" panose="00000500000000000000" pitchFamily="50" charset="0"/>
              </a:rPr>
              <a:t>V</a:t>
            </a:r>
            <a:r>
              <a:rPr lang="ro-RO" baseline="-25000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Pentru un TEC-J dat, V</a:t>
            </a:r>
            <a:r>
              <a:rPr lang="ro-RO" baseline="-25000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are o valoare fixă.</a:t>
            </a:r>
          </a:p>
          <a:p>
            <a:r>
              <a:rPr lang="ro-RO">
                <a:latin typeface="UT Sans" panose="00000500000000000000" pitchFamily="50" charset="0"/>
              </a:rPr>
              <a:t>Creșterea în continuare a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după depășirea tensiunii de strangulare are ca rezultat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un curent de drenă aproape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constant (I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).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0473-E1ED-4678-8636-0D3DACC7D1A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962400"/>
            <a:ext cx="388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Modul de comandare 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de către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Se aplică o tensiune de polarizare între poartă și sursă, V</a:t>
            </a:r>
            <a:r>
              <a:rPr lang="en-US" baseline="-25000">
                <a:latin typeface="UT Sans" panose="00000500000000000000" pitchFamily="50" charset="0"/>
              </a:rPr>
              <a:t>GG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77D4-F15B-46C5-B895-110A5EC90A8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14650"/>
            <a:ext cx="8077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Modul de comandare 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de către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Dacă se </a:t>
            </a:r>
            <a:r>
              <a:rPr lang="ro-RO">
                <a:latin typeface="UT Sans" panose="00000500000000000000" pitchFamily="50" charset="0"/>
              </a:rPr>
              <a:t>modific</a:t>
            </a:r>
            <a:r>
              <a:rPr lang="en-US">
                <a:latin typeface="UT Sans" panose="00000500000000000000" pitchFamily="50" charset="0"/>
              </a:rPr>
              <a:t>ă V</a:t>
            </a:r>
            <a:r>
              <a:rPr lang="en-US" baseline="-25000">
                <a:latin typeface="UT Sans" panose="00000500000000000000" pitchFamily="50" charset="0"/>
              </a:rPr>
              <a:t>GG</a:t>
            </a:r>
            <a:r>
              <a:rPr lang="en-US">
                <a:latin typeface="UT Sans" panose="00000500000000000000" pitchFamily="50" charset="0"/>
              </a:rPr>
              <a:t> astfel încât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 să ia valori din ce în ce mai negative, se obține o familie de curbe caracteristice de drenă.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are valori din ce în ce mai mici pe măsură ce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 este din ce în ce mai negativă, cauza fiind îngustarea canalului.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75FE-D312-4947-BDA3-71159160789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4533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Modul de comandare 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de către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La tensiuni negative V</a:t>
            </a:r>
            <a:r>
              <a:rPr lang="en-US" baseline="-25000"/>
              <a:t>GS</a:t>
            </a:r>
            <a:r>
              <a:rPr lang="en-US"/>
              <a:t> din ce în ce mai mari, strangularea canalului TEC-J (punctul începând de la care curentul rămâne constant) se produce la tensiuni V</a:t>
            </a:r>
            <a:r>
              <a:rPr lang="en-US" baseline="-25000"/>
              <a:t>DS</a:t>
            </a:r>
            <a:r>
              <a:rPr lang="en-US"/>
              <a:t> din ce în ce mai mici decât tensiunea de strangulare aferentă curbei precedente.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B803-254E-4035-A357-FFE85D9B881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4533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Tensiunea de blocare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Tensiunea G-S pentru care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devine aproximativ zero se numește </a:t>
            </a:r>
            <a:r>
              <a:rPr lang="ro-RO">
                <a:latin typeface="UT Sans Bold" panose="00000500000000000000" pitchFamily="50" charset="0"/>
              </a:rPr>
              <a:t>tensiune de blocare</a:t>
            </a:r>
            <a:r>
              <a:rPr lang="ro-RO">
                <a:latin typeface="UT Sans" panose="00000500000000000000" pitchFamily="50" charset="0"/>
              </a:rPr>
              <a:t>,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TEC-J trebuie să funcționeze între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Pentru această plajă de tensiuni poartă-sursă,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scade de la un maxim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la un minim aproximativ egal cu zero.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69A8-41C8-4E0A-AEB1-FC868F2C61A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4143375"/>
            <a:ext cx="3105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8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UT Sans" panose="00000500000000000000" pitchFamily="50" charset="0"/>
              </a:rPr>
              <a:t>Probleme tratate</a:t>
            </a:r>
          </a:p>
        </p:txBody>
      </p:sp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o-RO">
                <a:latin typeface="UT Sans" panose="00000500000000000000" pitchFamily="50" charset="0"/>
              </a:rPr>
              <a:t>Tranzistorul cu efect de câmp cu poartă joncțiune</a:t>
            </a:r>
            <a:r>
              <a:rPr lang="en-US">
                <a:latin typeface="UT Sans" panose="00000500000000000000" pitchFamily="50" charset="0"/>
              </a:rPr>
              <a:t> </a:t>
            </a:r>
            <a:r>
              <a:rPr lang="ro-RO">
                <a:latin typeface="UT Sans" panose="00000500000000000000" pitchFamily="50" charset="0"/>
              </a:rPr>
              <a:t>(TEC-J)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Generalități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Structură</a:t>
            </a:r>
            <a:r>
              <a:rPr lang="en-US" sz="1800">
                <a:latin typeface="UT Sans" panose="00000500000000000000" pitchFamily="50" charset="0"/>
              </a:rPr>
              <a:t>, </a:t>
            </a:r>
            <a:r>
              <a:rPr lang="ro-RO" sz="1800">
                <a:latin typeface="UT Sans" panose="00000500000000000000" pitchFamily="50" charset="0"/>
              </a:rPr>
              <a:t>funcționare</a:t>
            </a:r>
            <a:r>
              <a:rPr lang="en-US" sz="1800">
                <a:latin typeface="UT Sans" panose="00000500000000000000" pitchFamily="50" charset="0"/>
              </a:rPr>
              <a:t>, </a:t>
            </a:r>
            <a:r>
              <a:rPr lang="ro-RO" sz="1800">
                <a:latin typeface="UT Sans" panose="00000500000000000000" pitchFamily="50" charset="0"/>
              </a:rPr>
              <a:t>simbol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Caracteristici statice de drenă</a:t>
            </a:r>
            <a:endParaRPr lang="en-US" sz="1800">
              <a:latin typeface="UT Sans" panose="00000500000000000000" pitchFamily="50" charset="0"/>
            </a:endParaRPr>
          </a:p>
          <a:p>
            <a:pPr lvl="1"/>
            <a:r>
              <a:rPr lang="en-US" sz="1800">
                <a:latin typeface="UT Sans" panose="00000500000000000000" pitchFamily="50" charset="0"/>
              </a:rPr>
              <a:t>Tensiunea de strangulare, V</a:t>
            </a:r>
            <a:r>
              <a:rPr lang="en-US" sz="1800" baseline="-25000">
                <a:latin typeface="UT Sans" panose="00000500000000000000" pitchFamily="50" charset="0"/>
              </a:rPr>
              <a:t>P</a:t>
            </a:r>
            <a:endParaRPr lang="ro-RO" sz="1800" baseline="-25000">
              <a:latin typeface="UT Sans" panose="00000500000000000000" pitchFamily="50" charset="0"/>
            </a:endParaRPr>
          </a:p>
          <a:p>
            <a:pPr lvl="1"/>
            <a:r>
              <a:rPr lang="ro-RO" sz="1800">
                <a:latin typeface="UT Sans" panose="00000500000000000000" pitchFamily="50" charset="0"/>
              </a:rPr>
              <a:t>Modul de comandare a I</a:t>
            </a:r>
            <a:r>
              <a:rPr lang="ro-RO" sz="1800" baseline="-25000">
                <a:latin typeface="UT Sans" panose="00000500000000000000" pitchFamily="50" charset="0"/>
              </a:rPr>
              <a:t>D</a:t>
            </a:r>
            <a:r>
              <a:rPr lang="ro-RO" sz="1800">
                <a:latin typeface="UT Sans" panose="00000500000000000000" pitchFamily="50" charset="0"/>
              </a:rPr>
              <a:t> de către V</a:t>
            </a:r>
            <a:r>
              <a:rPr lang="ro-RO" sz="1800" baseline="-25000">
                <a:latin typeface="UT Sans" panose="00000500000000000000" pitchFamily="50" charset="0"/>
              </a:rPr>
              <a:t>GS</a:t>
            </a:r>
            <a:endParaRPr lang="ro-RO" sz="1800">
              <a:latin typeface="UT Sans" panose="00000500000000000000" pitchFamily="50" charset="0"/>
            </a:endParaRPr>
          </a:p>
          <a:p>
            <a:pPr lvl="1"/>
            <a:r>
              <a:rPr lang="ro-RO" sz="1800">
                <a:latin typeface="UT Sans" panose="00000500000000000000" pitchFamily="50" charset="0"/>
              </a:rPr>
              <a:t>Tensiunea de blocare</a:t>
            </a:r>
            <a:r>
              <a:rPr lang="en-US" sz="1800">
                <a:latin typeface="UT Sans" panose="00000500000000000000" pitchFamily="50" charset="0"/>
              </a:rPr>
              <a:t>, V</a:t>
            </a:r>
            <a:r>
              <a:rPr lang="en-US" sz="1800" baseline="-25000">
                <a:latin typeface="UT Sans" panose="00000500000000000000" pitchFamily="50" charset="0"/>
              </a:rPr>
              <a:t>GS(off)</a:t>
            </a:r>
            <a:endParaRPr lang="ro-RO" sz="1800" baseline="-25000">
              <a:latin typeface="UT Sans" panose="00000500000000000000" pitchFamily="50" charset="0"/>
            </a:endParaRPr>
          </a:p>
          <a:p>
            <a:pPr lvl="1"/>
            <a:r>
              <a:rPr lang="ro-RO" sz="1800">
                <a:latin typeface="UT Sans" panose="00000500000000000000" pitchFamily="50" charset="0"/>
              </a:rPr>
              <a:t>Comparație între strangulare și blocare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Transconductanța</a:t>
            </a:r>
            <a:r>
              <a:rPr lang="en-US" sz="1800">
                <a:latin typeface="UT Sans" panose="00000500000000000000" pitchFamily="50" charset="0"/>
              </a:rPr>
              <a:t>, g</a:t>
            </a:r>
            <a:r>
              <a:rPr lang="en-US" sz="1800" baseline="-25000">
                <a:latin typeface="UT Sans" panose="00000500000000000000" pitchFamily="50" charset="0"/>
              </a:rPr>
              <a:t>m</a:t>
            </a:r>
            <a:endParaRPr lang="ro-RO" sz="1800">
              <a:latin typeface="UT Sans" panose="00000500000000000000" pitchFamily="50" charset="0"/>
            </a:endParaRPr>
          </a:p>
          <a:p>
            <a:pPr lvl="1"/>
            <a:r>
              <a:rPr lang="ro-RO" sz="1800">
                <a:latin typeface="UT Sans" panose="00000500000000000000" pitchFamily="50" charset="0"/>
              </a:rPr>
              <a:t>Polarizarea TEC-J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Determinarea analitică a PSF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Conexiunile TEC-J</a:t>
            </a:r>
          </a:p>
          <a:p>
            <a:pPr eaLnBrk="1" hangingPunct="1"/>
            <a:r>
              <a:rPr lang="ro-RO">
                <a:latin typeface="UT Sans" panose="00000500000000000000" pitchFamily="50" charset="0"/>
              </a:rPr>
              <a:t>Alte dispozitive bazate pe joncțiunea pn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Dispozitive multijoncțiune: tiristorul, triacul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Tranzistorul Schottky</a:t>
            </a:r>
          </a:p>
          <a:p>
            <a:pPr lvl="1"/>
            <a:r>
              <a:rPr lang="ro-RO" sz="1800">
                <a:latin typeface="UT Sans" panose="00000500000000000000" pitchFamily="50" charset="0"/>
              </a:rPr>
              <a:t>Fototranzistorul și optocuplorul</a:t>
            </a:r>
            <a:endParaRPr lang="en-US" sz="1800">
              <a:latin typeface="UT Sans" panose="00000500000000000000" pitchFamily="50" charset="0"/>
            </a:endParaRPr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068AA1-24B9-4267-BE33-86FF0F26FC53}" type="datetime1">
              <a:rPr lang="en-US" smtClean="0"/>
              <a:t>12/5/2019</a:t>
            </a:fld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880D6BB-DD75-4D24-9D8C-BF554B0EC5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Comparație între strangulare și blocare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Totdeauna V</a:t>
            </a:r>
            <a:r>
              <a:rPr lang="ro-RO" baseline="-25000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sunt egale în modul dar de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semne opuse.</a:t>
            </a:r>
          </a:p>
          <a:p>
            <a:r>
              <a:rPr lang="ro-RO">
                <a:latin typeface="UT Sans" panose="00000500000000000000" pitchFamily="50" charset="0"/>
              </a:rPr>
              <a:t>În catalog se indică doar una dintre mărimi.</a:t>
            </a:r>
          </a:p>
          <a:p>
            <a:r>
              <a:rPr lang="ro-RO">
                <a:latin typeface="UT Sans" panose="00000500000000000000" pitchFamily="50" charset="0"/>
              </a:rPr>
              <a:t>Din egalitatea lor în modul rezultă cealaltă mărime.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E91F-DD69-4247-87F2-E45D4EB84F6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4533900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5096CE-36CE-4700-84CB-D0037D1DCE5F}"/>
              </a:ext>
            </a:extLst>
          </p:cNvPr>
          <p:cNvSpPr/>
          <p:nvPr/>
        </p:nvSpPr>
        <p:spPr>
          <a:xfrm>
            <a:off x="1676400" y="3777734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UT Sans" panose="00000500000000000000" pitchFamily="50" charset="0"/>
              </a:rPr>
              <a:t>|V</a:t>
            </a:r>
            <a:r>
              <a:rPr lang="en-US" sz="2400" b="1" baseline="-25000">
                <a:solidFill>
                  <a:srgbClr val="0070C0"/>
                </a:solidFill>
                <a:latin typeface="UT Sans" panose="00000500000000000000" pitchFamily="50" charset="0"/>
              </a:rPr>
              <a:t>P</a:t>
            </a:r>
            <a:r>
              <a:rPr lang="en-US" sz="2400" b="1">
                <a:solidFill>
                  <a:srgbClr val="0070C0"/>
                </a:solidFill>
                <a:latin typeface="UT Sans" panose="00000500000000000000" pitchFamily="50" charset="0"/>
              </a:rPr>
              <a:t>|=|V</a:t>
            </a:r>
            <a:r>
              <a:rPr lang="en-US" sz="2400" b="1" baseline="-25000">
                <a:solidFill>
                  <a:srgbClr val="0070C0"/>
                </a:solidFill>
                <a:latin typeface="UT Sans" panose="00000500000000000000" pitchFamily="50" charset="0"/>
              </a:rPr>
              <a:t>GS(off)</a:t>
            </a:r>
            <a:r>
              <a:rPr lang="en-US" sz="2400" b="1">
                <a:solidFill>
                  <a:srgbClr val="0070C0"/>
                </a:solidFill>
                <a:latin typeface="UT Sans" panose="00000500000000000000" pitchFamily="50" charset="0"/>
              </a:rPr>
              <a:t>|</a:t>
            </a:r>
            <a:endParaRPr lang="ro-RO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9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Funcționarea TEC-J cu canal p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Funcționarea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este ca cea a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cu deosebirea că necesită V</a:t>
            </a:r>
            <a:r>
              <a:rPr lang="ro-RO" baseline="-25000">
                <a:latin typeface="UT Sans" panose="00000500000000000000" pitchFamily="50" charset="0"/>
              </a:rPr>
              <a:t>DD</a:t>
            </a:r>
            <a:r>
              <a:rPr lang="en-US">
                <a:latin typeface="UT Sans" panose="00000500000000000000" pitchFamily="50" charset="0"/>
              </a:rPr>
              <a:t>&lt;0 </a:t>
            </a:r>
            <a:r>
              <a:rPr lang="ro-RO">
                <a:latin typeface="UT Sans" panose="00000500000000000000" pitchFamily="50" charset="0"/>
              </a:rPr>
              <a:t>și V</a:t>
            </a:r>
            <a:r>
              <a:rPr lang="ro-RO" baseline="-25000">
                <a:latin typeface="UT Sans" panose="00000500000000000000" pitchFamily="50" charset="0"/>
              </a:rPr>
              <a:t>GG</a:t>
            </a:r>
            <a:r>
              <a:rPr lang="en-US">
                <a:latin typeface="UT Sans" panose="00000500000000000000" pitchFamily="50" charset="0"/>
              </a:rPr>
              <a:t>&gt;0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1CE3-560C-40F1-A10C-86DACB9A724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895600"/>
            <a:ext cx="3667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1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1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>
                <a:latin typeface="UT Sans" panose="00000500000000000000" pitchFamily="50" charset="0"/>
              </a:rPr>
              <a:t>TEC-J din figură se caracterizează prin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=-4V și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=12mA. Să se determine valoarea minimă a tensiunii de alimentare V</a:t>
            </a:r>
            <a:r>
              <a:rPr lang="ro-RO" baseline="-25000">
                <a:latin typeface="UT Sans" panose="00000500000000000000" pitchFamily="50" charset="0"/>
              </a:rPr>
              <a:t>DD</a:t>
            </a:r>
            <a:r>
              <a:rPr lang="ro-RO">
                <a:latin typeface="UT Sans" panose="00000500000000000000" pitchFamily="50" charset="0"/>
              </a:rPr>
              <a:t> care asigură trecerea dispozitivului în starea de curent constant.</a:t>
            </a:r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endParaRPr lang="ro-RO" sz="20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 sz="2000">
                <a:solidFill>
                  <a:srgbClr val="0070C0"/>
                </a:solidFill>
                <a:latin typeface="UT Sans" panose="00000500000000000000" pitchFamily="50" charset="0"/>
              </a:rPr>
              <a:t>Obs. Poarta este legat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ă la masă. Rezultă V</a:t>
            </a:r>
            <a:r>
              <a:rPr lang="ro-RO" sz="2000" baseline="-25000">
                <a:solidFill>
                  <a:srgbClr val="0070C0"/>
                </a:solidFill>
                <a:latin typeface="UT Sans" panose="00000500000000000000" pitchFamily="50" charset="0"/>
              </a:rPr>
              <a:t>GS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=0 situație în care I</a:t>
            </a:r>
            <a:r>
              <a:rPr lang="ro-RO" sz="2000" baseline="-25000">
                <a:solidFill>
                  <a:srgbClr val="0070C0"/>
                </a:solidFill>
                <a:latin typeface="UT Sans" panose="00000500000000000000" pitchFamily="50" charset="0"/>
              </a:rPr>
              <a:t>D</a:t>
            </a:r>
            <a:r>
              <a:rPr lang="ro-RO" sz="2000">
                <a:solidFill>
                  <a:srgbClr val="0070C0"/>
                </a:solidFill>
                <a:latin typeface="UT Sans" panose="00000500000000000000" pitchFamily="50" charset="0"/>
              </a:rPr>
              <a:t>=I</a:t>
            </a:r>
            <a:r>
              <a:rPr lang="ro-RO" sz="2000" baseline="-25000">
                <a:solidFill>
                  <a:srgbClr val="0070C0"/>
                </a:solidFill>
                <a:latin typeface="UT Sans" panose="00000500000000000000" pitchFamily="50" charset="0"/>
              </a:rPr>
              <a:t>DSS</a:t>
            </a:r>
            <a:endParaRPr lang="en-US" sz="2000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D468-8999-424C-9351-3280E038FDC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9" y="3057976"/>
            <a:ext cx="3838402" cy="23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1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Rezolvare</a:t>
            </a:r>
          </a:p>
          <a:p>
            <a:r>
              <a:rPr lang="ro-RO">
                <a:latin typeface="UT Sans" panose="00000500000000000000" pitchFamily="50" charset="0"/>
              </a:rPr>
              <a:t>Deoarece </a:t>
            </a:r>
            <a:r>
              <a:rPr lang="en-US">
                <a:latin typeface="UT Sans" panose="00000500000000000000" pitchFamily="50" charset="0"/>
              </a:rPr>
              <a:t>tensiunea de blocare este </a:t>
            </a:r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=-4V rezultă</a:t>
            </a:r>
            <a:r>
              <a:rPr lang="en-US">
                <a:latin typeface="UT Sans" panose="00000500000000000000" pitchFamily="50" charset="0"/>
              </a:rPr>
              <a:t> c</a:t>
            </a:r>
            <a:r>
              <a:rPr lang="ro-RO">
                <a:latin typeface="UT Sans" panose="00000500000000000000" pitchFamily="50" charset="0"/>
              </a:rPr>
              <a:t>ă</a:t>
            </a:r>
            <a:r>
              <a:rPr lang="en-US">
                <a:latin typeface="UT Sans" panose="00000500000000000000" pitchFamily="50" charset="0"/>
              </a:rPr>
              <a:t> tensiunea de strangulare este</a:t>
            </a:r>
            <a:r>
              <a:rPr lang="ro-RO">
                <a:latin typeface="UT Sans" panose="00000500000000000000" pitchFamily="50" charset="0"/>
              </a:rPr>
              <a:t> V</a:t>
            </a:r>
            <a:r>
              <a:rPr lang="ro-RO" baseline="-25000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=4V, deci valoarea minimă a tensiunii D-S la care apare curent de drenă constant este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=4V.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Când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=0, curentul de drenă devine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=12mA.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Căderea de tensiune pe R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este </a:t>
            </a:r>
            <a:br>
              <a:rPr lang="ro-RO">
                <a:latin typeface="UT Sans" panose="00000500000000000000" pitchFamily="50" charset="0"/>
              </a:rPr>
            </a:b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DD</a:t>
            </a:r>
            <a:r>
              <a:rPr lang="ro-RO">
                <a:latin typeface="UT Sans" panose="00000500000000000000" pitchFamily="50" charset="0"/>
              </a:rPr>
              <a:t> la limită trebuie să asigure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de 4 V și căderea de tensiune pe R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. Deci</a:t>
            </a: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Această valoare a tensiunii de alimentare determină V</a:t>
            </a:r>
            <a:r>
              <a:rPr lang="ro-RO" baseline="-25000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=4V și aduce TEC în zona de curent constant prin el.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AE58-6443-4C3D-B09B-1E8A98B13E4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94" y="381001"/>
            <a:ext cx="2564606" cy="157162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95325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251571"/>
              </p:ext>
            </p:extLst>
          </p:nvPr>
        </p:nvGraphicFramePr>
        <p:xfrm>
          <a:off x="762000" y="4104864"/>
          <a:ext cx="4389120" cy="46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Equation" r:id="rId4" imgW="2743200" imgH="291960" progId="Equation.DSMT4">
                  <p:embed/>
                </p:oleObj>
              </mc:Choice>
              <mc:Fallback>
                <p:oleObj name="Equation" r:id="rId4" imgW="274320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04864"/>
                        <a:ext cx="4389120" cy="46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17759"/>
              </p:ext>
            </p:extLst>
          </p:nvPr>
        </p:nvGraphicFramePr>
        <p:xfrm>
          <a:off x="739775" y="5258100"/>
          <a:ext cx="2885184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6" imgW="1803240" imgH="253800" progId="Equation.DSMT4">
                  <p:embed/>
                </p:oleObj>
              </mc:Choice>
              <mc:Fallback>
                <p:oleObj name="Equation" r:id="rId6" imgW="18032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5258100"/>
                        <a:ext cx="2885184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80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Exemplul 2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Un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are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=+4V. Care este valoarea lui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dacă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=+6V.</a:t>
            </a:r>
            <a:endParaRPr lang="en-US">
              <a:latin typeface="UT Sans" panose="00000500000000000000" pitchFamily="50" charset="0"/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Rezolvare</a:t>
            </a:r>
            <a:endParaRPr lang="en-US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cere o tensiune poartă-sursă pozitivă.</a:t>
            </a:r>
          </a:p>
          <a:p>
            <a:r>
              <a:rPr lang="ro-RO">
                <a:latin typeface="UT Sans" panose="00000500000000000000" pitchFamily="50" charset="0"/>
              </a:rPr>
              <a:t>Cu cât tensiunea este mai pozitivă, cu atât curentul de drenă este mai mic.</a:t>
            </a:r>
          </a:p>
          <a:p>
            <a:r>
              <a:rPr lang="ro-RO">
                <a:latin typeface="UT Sans" panose="00000500000000000000" pitchFamily="50" charset="0"/>
              </a:rPr>
              <a:t>Când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=4V,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 (pentru că valoarea de 4V corespunde la blocarea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).</a:t>
            </a:r>
          </a:p>
          <a:p>
            <a:r>
              <a:rPr lang="ro-RO">
                <a:latin typeface="UT Sans" panose="00000500000000000000" pitchFamily="50" charset="0"/>
              </a:rPr>
              <a:t>Orice creștere ulterioară 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menține TEC-J blocat, deci răspunsul este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=0.</a:t>
            </a:r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D62A-68F1-4C90-B987-44D822CFE19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Caracteristica de transfer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Variația tensiunii poartă-sursă între 0 și tensiunea de blocare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permite controlul curentului de drenă.</a:t>
            </a:r>
          </a:p>
          <a:p>
            <a:r>
              <a:rPr lang="ro-RO">
                <a:latin typeface="UT Sans" panose="00000500000000000000" pitchFamily="50" charset="0"/>
              </a:rPr>
              <a:t>Grafic, relația dintre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și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este dată de </a:t>
            </a:r>
            <a:r>
              <a:rPr lang="ro-RO">
                <a:latin typeface="UT Sans Bold" panose="00000500000000000000" pitchFamily="50" charset="0"/>
              </a:rPr>
              <a:t>caracteristica de transfer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Curba permite evidențierea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limitelor în funcționare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 când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și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când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ABCF-E49A-4D5B-8475-4F92AE6239C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00400"/>
            <a:ext cx="4086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Caracteristica de transfer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Caracteristica de transfer poate fi construită pornind de la caracteristicile de drenă,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=f(V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).</a:t>
            </a:r>
          </a:p>
          <a:p>
            <a:r>
              <a:rPr lang="ro-RO">
                <a:latin typeface="UT Sans" panose="00000500000000000000" pitchFamily="50" charset="0"/>
              </a:rPr>
              <a:t>Fiecare punct de pe caracteristica de transfer corespunde unor valori specifice ale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de pe caracteristicile de drenă.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08FB-4687-4590-996A-2B4429C4439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600450"/>
            <a:ext cx="6019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Caracteristica de transfer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Expresia analitică a caracteristicii de transfer este</a:t>
            </a:r>
            <a:endParaRPr lang="en-US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Relația permite determinarea lui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pentru orice valoare a lui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dacă se cunosc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Acești 2 parametri (I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) se găsesc în foile de catalog.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5783-77D4-4E45-81DD-A89459BF0D5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28036"/>
              </p:ext>
            </p:extLst>
          </p:nvPr>
        </p:nvGraphicFramePr>
        <p:xfrm>
          <a:off x="3276600" y="2133600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3" imgW="1295280" imgH="571320" progId="Equation.DSMT4">
                  <p:embed/>
                </p:oleObj>
              </mc:Choice>
              <mc:Fallback>
                <p:oleObj name="Equation" r:id="rId3" imgW="1295280" imgH="571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2590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62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 de foaie de catalog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TEC-J de tipul 2N5457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</a:t>
            </a:r>
            <a:r>
              <a:rPr lang="ro-RO">
                <a:latin typeface="UT Sans" panose="00000500000000000000" pitchFamily="50" charset="0"/>
              </a:rPr>
              <a:t> 2N5459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386-AE6E-4A2E-9EB0-358E4AE178C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371725"/>
            <a:ext cx="7715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 de foaie de catalog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TEC-J de tipul 2N5457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</a:t>
            </a:r>
            <a:r>
              <a:rPr lang="ro-RO">
                <a:latin typeface="UT Sans" panose="00000500000000000000" pitchFamily="50" charset="0"/>
              </a:rPr>
              <a:t> 2N5459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DFAE-C090-49B4-983C-6652335E6AB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90850"/>
            <a:ext cx="7696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Generalități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 sunt dispozitive </a:t>
            </a:r>
            <a:r>
              <a:rPr lang="ro-RO">
                <a:latin typeface="UT Sans Bold" panose="00000500000000000000" pitchFamily="50" charset="0"/>
              </a:rPr>
              <a:t>unipolare</a:t>
            </a:r>
            <a:r>
              <a:rPr lang="ro-RO">
                <a:latin typeface="UT Sans" panose="00000500000000000000" pitchFamily="50" charset="0"/>
              </a:rPr>
              <a:t>. Spre deosebire de TB la care la conducția curentului electric participă și electroni și goluri, la TEC participă un singur tip de purtători de sarcină: fie numai electroni, fie numai goluri.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Cele 2 tipuri mari de TEC sunt: TEC-J și TEC-MOS.</a:t>
            </a:r>
          </a:p>
          <a:p>
            <a:r>
              <a:rPr lang="ro-RO">
                <a:latin typeface="UT Sans" panose="00000500000000000000" pitchFamily="50" charset="0"/>
              </a:rPr>
              <a:t>TB este un dispozitiv comandat în curent: curentul de bază cont</a:t>
            </a:r>
            <a:r>
              <a:rPr lang="en-US">
                <a:latin typeface="UT Sans" panose="00000500000000000000" pitchFamily="50" charset="0"/>
              </a:rPr>
              <a:t>r</a:t>
            </a:r>
            <a:r>
              <a:rPr lang="ro-RO">
                <a:latin typeface="UT Sans" panose="00000500000000000000" pitchFamily="50" charset="0"/>
              </a:rPr>
              <a:t>olează curentul de colector.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TEC este un dispozitiv comandat în tensiune: tensiunea dintre 2 terminale, poartă și sursă, controlează curentul prin dispozitiv.</a:t>
            </a:r>
          </a:p>
          <a:p>
            <a:r>
              <a:rPr lang="ro-RO">
                <a:latin typeface="UT Sans" panose="00000500000000000000" pitchFamily="50" charset="0"/>
              </a:rPr>
              <a:t>Calitatea importantă a TEC constă într-o rezistență de intrare foarte mare.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370-B27D-48C1-B934-0416F028A2F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Exemplu de foaie de catalog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TEC-J de tipul 2N5457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</a:t>
            </a:r>
            <a:r>
              <a:rPr lang="ro-RO">
                <a:latin typeface="UT Sans" panose="00000500000000000000" pitchFamily="50" charset="0"/>
              </a:rPr>
              <a:t> 2N5459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F53-18A3-4F31-924A-DA51B375957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933700"/>
            <a:ext cx="77343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C80307-9107-49EC-B3C1-1F772E382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4" b="82734"/>
          <a:stretch/>
        </p:blipFill>
        <p:spPr>
          <a:xfrm>
            <a:off x="723900" y="2667000"/>
            <a:ext cx="7696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Exemplu de foaie de catalog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Exemplul 3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Determinați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=-3V la TEC-J de tipul 2N5459 și apoi 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=-4V</a:t>
            </a: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Rezolvare</a:t>
            </a:r>
          </a:p>
          <a:p>
            <a:r>
              <a:rPr lang="ro-RO">
                <a:latin typeface="UT Sans" panose="00000500000000000000" pitchFamily="50" charset="0"/>
              </a:rPr>
              <a:t>Din foile de catalog rezultă valorile maxime: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=-8V,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=16mA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D4F-FA18-46D8-82D2-94B681928A2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88016"/>
              </p:ext>
            </p:extLst>
          </p:nvPr>
        </p:nvGraphicFramePr>
        <p:xfrm>
          <a:off x="762000" y="3759200"/>
          <a:ext cx="4937472" cy="91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3" imgW="3085920" imgH="571320" progId="Equation.DSMT4">
                  <p:embed/>
                </p:oleObj>
              </mc:Choice>
              <mc:Fallback>
                <p:oleObj name="Equation" r:id="rId3" imgW="308592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9200"/>
                        <a:ext cx="4937472" cy="91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4374" y="49879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893770"/>
              </p:ext>
            </p:extLst>
          </p:nvPr>
        </p:nvGraphicFramePr>
        <p:xfrm>
          <a:off x="762000" y="4964905"/>
          <a:ext cx="4937472" cy="91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5" imgW="3085920" imgH="571320" progId="Equation.DSMT4">
                  <p:embed/>
                </p:oleObj>
              </mc:Choice>
              <mc:Fallback>
                <p:oleObj name="Equation" r:id="rId5" imgW="3085920" imgH="571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64905"/>
                        <a:ext cx="4937472" cy="91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964FA6-4F55-4611-A469-BE8A2446B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04" y="4038603"/>
            <a:ext cx="3127321" cy="27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4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Transconductanța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Transconductanța se notează </a:t>
            </a:r>
            <a:r>
              <a:rPr lang="ro-RO">
                <a:latin typeface="UT Sans Bold" panose="00000500000000000000" pitchFamily="50" charset="0"/>
              </a:rPr>
              <a:t>g</a:t>
            </a:r>
            <a:r>
              <a:rPr lang="ro-RO" baseline="-25000">
                <a:latin typeface="UT Sans Bold" panose="00000500000000000000" pitchFamily="50" charset="0"/>
              </a:rPr>
              <a:t>m</a:t>
            </a:r>
            <a:r>
              <a:rPr lang="ro-RO">
                <a:latin typeface="UT Sans" panose="00000500000000000000" pitchFamily="50" charset="0"/>
              </a:rPr>
              <a:t> și reprezintă raportul dintre variația curentului de drenă,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</a:t>
            </a:r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pentru o variație dată a tensiunii poartă-sursă, </a:t>
            </a:r>
            <a:r>
              <a:rPr lang="ro-RO">
                <a:latin typeface="UT Sans" panose="00000500000000000000" pitchFamily="50" charset="0"/>
                <a:sym typeface="Symbol" panose="05050102010706020507" pitchFamily="18" charset="2"/>
              </a:rPr>
              <a:t></a:t>
            </a:r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Se măsoară în Siemens (S).</a:t>
            </a:r>
          </a:p>
          <a:p>
            <a:r>
              <a:rPr lang="ro-RO">
                <a:latin typeface="UT Sans" panose="00000500000000000000" pitchFamily="50" charset="0"/>
              </a:rPr>
              <a:t>Transconductanța reprezintă un parametru important atunci când se calculează amplificarea unui circuit realizat cu TEC-J.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9361-9796-4B1C-9EA4-51B39657FF5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0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Transconductanța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Deoarece caracteristica de transfer este neliniară, valoarea lui g</a:t>
            </a:r>
            <a:r>
              <a:rPr lang="ro-RO" baseline="-25000">
                <a:latin typeface="UT Sans" panose="00000500000000000000" pitchFamily="50" charset="0"/>
              </a:rPr>
              <a:t>m</a:t>
            </a:r>
            <a:r>
              <a:rPr lang="ro-RO">
                <a:latin typeface="UT Sans" panose="00000500000000000000" pitchFamily="50" charset="0"/>
              </a:rPr>
              <a:t> depinde de locul de pe curbă stabilit de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Valorile lui g</a:t>
            </a:r>
            <a:r>
              <a:rPr lang="ro-RO" baseline="-25000">
                <a:latin typeface="UT Sans" panose="00000500000000000000" pitchFamily="50" charset="0"/>
              </a:rPr>
              <a:t>m</a:t>
            </a:r>
            <a:r>
              <a:rPr lang="ro-RO">
                <a:latin typeface="UT Sans" panose="00000500000000000000" pitchFamily="50" charset="0"/>
              </a:rPr>
              <a:t> sunt mai mari în partea superioară a caracteristicii de transfer.</a:t>
            </a:r>
          </a:p>
          <a:p>
            <a:r>
              <a:rPr lang="ro-RO">
                <a:latin typeface="UT Sans" panose="00000500000000000000" pitchFamily="50" charset="0"/>
              </a:rPr>
              <a:t>Analitic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E0E2-8EC4-4867-AEA4-2783F0343A9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426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45793"/>
              </p:ext>
            </p:extLst>
          </p:nvPr>
        </p:nvGraphicFramePr>
        <p:xfrm>
          <a:off x="671136" y="3657600"/>
          <a:ext cx="4434264" cy="98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3" imgW="2463480" imgH="545760" progId="Equation.DSMT4">
                  <p:embed/>
                </p:oleObj>
              </mc:Choice>
              <mc:Fallback>
                <p:oleObj name="Equation" r:id="rId3" imgW="246348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36" y="3657600"/>
                        <a:ext cx="4434264" cy="982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3695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Presupune un circuit de c.c. care asigură un anumit PSF, caracterizat prin 3 mărimi:</a:t>
            </a:r>
          </a:p>
          <a:p>
            <a:pPr lvl="1"/>
            <a:r>
              <a:rPr lang="ro-RO" b="1">
                <a:latin typeface="UT Sans" panose="00000500000000000000" pitchFamily="50" charset="0"/>
              </a:rPr>
              <a:t>V</a:t>
            </a:r>
            <a:r>
              <a:rPr lang="ro-RO" b="1" baseline="-25000">
                <a:latin typeface="UT Sans" panose="00000500000000000000" pitchFamily="50" charset="0"/>
              </a:rPr>
              <a:t>GS</a:t>
            </a:r>
            <a:endParaRPr lang="ro-RO" b="1">
              <a:latin typeface="UT Sans" panose="00000500000000000000" pitchFamily="50" charset="0"/>
            </a:endParaRPr>
          </a:p>
          <a:p>
            <a:pPr lvl="1"/>
            <a:r>
              <a:rPr lang="ro-RO" b="1">
                <a:latin typeface="UT Sans" panose="00000500000000000000" pitchFamily="50" charset="0"/>
              </a:rPr>
              <a:t>I</a:t>
            </a:r>
            <a:r>
              <a:rPr lang="ro-RO" b="1" baseline="-25000">
                <a:latin typeface="UT Sans" panose="00000500000000000000" pitchFamily="50" charset="0"/>
              </a:rPr>
              <a:t>D</a:t>
            </a:r>
            <a:endParaRPr lang="ro-RO">
              <a:latin typeface="UT Sans" panose="00000500000000000000" pitchFamily="50" charset="0"/>
            </a:endParaRPr>
          </a:p>
          <a:p>
            <a:pPr lvl="1"/>
            <a:r>
              <a:rPr lang="ro-RO" b="1">
                <a:latin typeface="UT Sans" panose="00000500000000000000" pitchFamily="50" charset="0"/>
              </a:rPr>
              <a:t>V</a:t>
            </a:r>
            <a:r>
              <a:rPr lang="ro-RO" b="1" baseline="-25000">
                <a:latin typeface="UT Sans" panose="00000500000000000000" pitchFamily="50" charset="0"/>
              </a:rPr>
              <a:t>DS</a:t>
            </a:r>
            <a:endParaRPr lang="ro-RO" b="1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Circuitele tipice sunt: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cu polarizare automată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cu divizor rezistiv</a:t>
            </a:r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781A-1EB3-4640-862B-64F42BAC2F2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3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Determinarea analitică a PSF</a:t>
            </a:r>
          </a:p>
          <a:p>
            <a:pPr>
              <a:defRPr/>
            </a:pPr>
            <a:r>
              <a:rPr lang="ro-RO" sz="2400">
                <a:latin typeface="UT Sans" panose="00000500000000000000" pitchFamily="50" charset="0"/>
              </a:rPr>
              <a:t>Presupune rezolvarea sistemului de ecuații: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o-RO" sz="2400">
              <a:latin typeface="UT Sans" panose="00000500000000000000" pitchFamily="50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o-RO" sz="2400">
                <a:latin typeface="UT Sans" panose="00000500000000000000" pitchFamily="50" charset="0"/>
              </a:rPr>
              <a:t>în care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>
                <a:latin typeface="UT Sans" panose="00000500000000000000" pitchFamily="50" charset="0"/>
              </a:rPr>
              <a:t>	(1) </a:t>
            </a:r>
            <a:r>
              <a:rPr lang="ro-RO" sz="2400">
                <a:latin typeface="UT Sans" panose="00000500000000000000" pitchFamily="50" charset="0"/>
              </a:rPr>
              <a:t>reprezintă ecuația de dispozitiv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400">
                <a:latin typeface="UT Sans" panose="00000500000000000000" pitchFamily="50" charset="0"/>
              </a:rPr>
              <a:t>	(2) </a:t>
            </a:r>
            <a:r>
              <a:rPr lang="ro-RO" sz="2400">
                <a:latin typeface="UT Sans" panose="00000500000000000000" pitchFamily="50" charset="0"/>
              </a:rPr>
              <a:t>reprezintă ecuația de circuit</a:t>
            </a:r>
            <a:endParaRPr lang="en-US" sz="2400">
              <a:latin typeface="UT Sans" panose="00000500000000000000" pitchFamily="50" charset="0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070044F-9407-4AEB-B3F9-3118E6603413}" type="datetime1">
              <a:rPr lang="en-US" smtClean="0"/>
              <a:t>12/5/2019</a:t>
            </a:fld>
            <a:endParaRPr lang="en-US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4EFCB0C-7328-46FA-B291-F8B828B9FA1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44186"/>
              </p:ext>
            </p:extLst>
          </p:nvPr>
        </p:nvGraphicFramePr>
        <p:xfrm>
          <a:off x="2730500" y="2794000"/>
          <a:ext cx="3556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Equation" r:id="rId3" imgW="1777680" imgH="863280" progId="Equation.DSMT4">
                  <p:embed/>
                </p:oleObj>
              </mc:Choice>
              <mc:Fallback>
                <p:oleObj name="Equation" r:id="rId3" imgW="1777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794000"/>
                        <a:ext cx="35560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57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 Bold" panose="00000500000000000000" pitchFamily="50" charset="0"/>
              </a:rPr>
              <a:t>Polarizarea automată</a:t>
            </a:r>
            <a:endParaRPr lang="en-US">
              <a:solidFill>
                <a:srgbClr val="0070C0"/>
              </a:solidFill>
              <a:latin typeface="UT Sans Bold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Este tipul cel mai intâlnit de polarizare.</a:t>
            </a:r>
          </a:p>
          <a:p>
            <a:r>
              <a:rPr lang="ro-RO">
                <a:latin typeface="UT Sans" panose="00000500000000000000" pitchFamily="50" charset="0"/>
              </a:rPr>
              <a:t>TEC-J trebuie să funcționeze astfel încât joncțiunea poartă-sursă să fie polarizată invers.</a:t>
            </a:r>
          </a:p>
          <a:p>
            <a:r>
              <a:rPr lang="ro-RO">
                <a:latin typeface="UT Sans" panose="00000500000000000000" pitchFamily="50" charset="0"/>
              </a:rPr>
              <a:t>Acest lucru presupune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&lt;0, </a:t>
            </a:r>
            <a:r>
              <a:rPr lang="ro-RO">
                <a:latin typeface="UT Sans" panose="00000500000000000000" pitchFamily="50" charset="0"/>
              </a:rPr>
              <a:t>la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respectiv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&gt;0, </a:t>
            </a:r>
            <a:r>
              <a:rPr lang="ro-RO">
                <a:latin typeface="UT Sans" panose="00000500000000000000" pitchFamily="50" charset="0"/>
              </a:rPr>
              <a:t>la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 nu influențează esențial polarizarea deoarece pe ea nu apare cădere de tensiune semnificativă și astfel potențialul porții rămâne 0V.</a:t>
            </a:r>
          </a:p>
          <a:p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 are rol de a asigura sarcină semnalului de c.a. aplicat pe poarta TEC-J de la un generator de semnal sau o altă sursă de semnal alternativ.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227C-DD24-4D23-9E48-405CBDDC066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 Bold" panose="00000500000000000000" pitchFamily="50" charset="0"/>
              </a:rPr>
              <a:t>Polarizarea automată</a:t>
            </a:r>
            <a:endParaRPr lang="en-US">
              <a:solidFill>
                <a:srgbClr val="0070C0"/>
              </a:solidFill>
              <a:latin typeface="UT Sans Bold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La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curentul de sursă, I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, determină o cădere de tensiune pe R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și face ca sursa să fie pozitivă în raport cu masa.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37A1-8D6E-47C8-BFD3-268E36C1E90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05175"/>
            <a:ext cx="4572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 Bold" panose="00000500000000000000" pitchFamily="50" charset="0"/>
              </a:rPr>
              <a:t>Polarizarea automată</a:t>
            </a:r>
          </a:p>
          <a:p>
            <a:r>
              <a:rPr lang="ro-RO">
                <a:latin typeface="UT Sans" panose="00000500000000000000" pitchFamily="50" charset="0"/>
              </a:rPr>
              <a:t>Dar I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, V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=0 și V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=I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, la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, astfel că tensiunea poartă-sursă devine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deci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&lt;0.</a:t>
            </a:r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La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, curentul prin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determină un potențial negativ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la sursă, făcând ca poarta să fie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pozitivă în raport cu sursa</a:t>
            </a:r>
            <a:br>
              <a:rPr lang="ro-RO">
                <a:latin typeface="UT Sans" panose="00000500000000000000" pitchFamily="50" charset="0"/>
              </a:rPr>
            </a:b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adică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&gt;0.</a:t>
            </a: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4165-8603-449A-B188-99E8570F24D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04675"/>
              </p:ext>
            </p:extLst>
          </p:nvPr>
        </p:nvGraphicFramePr>
        <p:xfrm>
          <a:off x="716124" y="2751032"/>
          <a:ext cx="3007296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Equation" r:id="rId3" imgW="1879560" imgH="253800" progId="Equation.DSMT4">
                  <p:embed/>
                </p:oleObj>
              </mc:Choice>
              <mc:Fallback>
                <p:oleObj name="Equation" r:id="rId3" imgW="1879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4" y="2751032"/>
                        <a:ext cx="3007296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56650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64034"/>
              </p:ext>
            </p:extLst>
          </p:nvPr>
        </p:nvGraphicFramePr>
        <p:xfrm>
          <a:off x="716124" y="4970501"/>
          <a:ext cx="3352320" cy="46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Equation" r:id="rId5" imgW="2095200" imgH="291960" progId="Equation.DSMT4">
                  <p:embed/>
                </p:oleObj>
              </mc:Choice>
              <mc:Fallback>
                <p:oleObj name="Equation" r:id="rId5" imgW="20952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4" y="4970501"/>
                        <a:ext cx="3352320" cy="46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1" y="3886215"/>
            <a:ext cx="3893224" cy="28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2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Polarizarea automată</a:t>
            </a:r>
          </a:p>
          <a:p>
            <a:r>
              <a:rPr lang="ro-RO">
                <a:latin typeface="UT Sans" panose="00000500000000000000" pitchFamily="50" charset="0"/>
              </a:rPr>
              <a:t>Se analizează TEC-J cu canal </a:t>
            </a:r>
            <a:r>
              <a:rPr lang="ro-RO" i="1">
                <a:latin typeface="UT Sans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Potențialul de drenă este</a:t>
            </a: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și tensiunea drenă-sursă se scrie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0206-CACE-49E2-8305-D6D6CE85116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39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6200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69366"/>
              </p:ext>
            </p:extLst>
          </p:nvPr>
        </p:nvGraphicFramePr>
        <p:xfrm>
          <a:off x="762000" y="2882900"/>
          <a:ext cx="1827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3" imgW="914400" imgH="253800" progId="Equation.DSMT4">
                  <p:embed/>
                </p:oleObj>
              </mc:Choice>
              <mc:Fallback>
                <p:oleObj name="Equation" r:id="rId3" imgW="9144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82900"/>
                        <a:ext cx="18272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38200" y="408051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34331"/>
              </p:ext>
            </p:extLst>
          </p:nvPr>
        </p:nvGraphicFramePr>
        <p:xfrm>
          <a:off x="1363038" y="4182881"/>
          <a:ext cx="2540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5" imgW="1269720" imgH="749160" progId="Equation.DSMT4">
                  <p:embed/>
                </p:oleObj>
              </mc:Choice>
              <mc:Fallback>
                <p:oleObj name="Equation" r:id="rId5" imgW="126972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038" y="4182881"/>
                        <a:ext cx="25400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B5D4705-E121-40AF-9AC7-91BA69DFC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1" y="3886215"/>
            <a:ext cx="3893224" cy="28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Structură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TEC-J (tranzistor cu efect de câmp cu poartă-joncțiune) este acel tip de TEC care, pentru a controla curentul prin canal, funcționează cu o joncțiune pn polarizată invers.</a:t>
            </a:r>
          </a:p>
          <a:p>
            <a:r>
              <a:rPr lang="ro-RO">
                <a:latin typeface="UT Sans" panose="00000500000000000000" pitchFamily="50" charset="0"/>
              </a:rPr>
              <a:t>În funcție de structura lor, TEC-J pot fi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sau 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en-US">
                <a:latin typeface="UT Sans" panose="00000500000000000000" pitchFamily="50" charset="0"/>
              </a:rPr>
              <a:t>cu </a:t>
            </a:r>
            <a:r>
              <a:rPr lang="ro-RO">
                <a:latin typeface="UT Sans" panose="00000500000000000000" pitchFamily="50" charset="0"/>
              </a:rPr>
              <a:t>canal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Cele 3 terminale ale TEC-J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se numesc: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D – drenă (Drain)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G – poartă (Gate)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 – sursă (Source)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23A-EDFE-46A5-A82F-6F1A10D0BD3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543300"/>
            <a:ext cx="4095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7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Polarizarea TEC-J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Exemplul 4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Determinați V</a:t>
            </a:r>
            <a:r>
              <a:rPr lang="ro-RO" baseline="-25000">
                <a:latin typeface="UT Sans" panose="00000500000000000000" pitchFamily="50" charset="0"/>
              </a:rPr>
              <a:t>DS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în cazul circuitului din figură. Se presupune că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 au astfel de valori încât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=5mA.</a:t>
            </a:r>
          </a:p>
          <a:p>
            <a:r>
              <a:rPr lang="ro-RO">
                <a:latin typeface="UT Sans" panose="00000500000000000000" pitchFamily="50" charset="0"/>
              </a:rPr>
              <a:t>Pentru condițiile date, alt TEC-J, chiar de același tip, va oferi alte valori datorită variației (dispersiei) parametrilor.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0BE3-0822-4BB0-96EA-C4690D63489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3317227"/>
            <a:ext cx="1771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5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Polarizarea TEC-J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Exemplul 4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Rezolvare</a:t>
            </a:r>
            <a:endParaRPr lang="en-US" b="1">
              <a:solidFill>
                <a:srgbClr val="0070C0"/>
              </a:solidFill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0F8-EBEC-49B6-A298-BBA94195188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06598"/>
              </p:ext>
            </p:extLst>
          </p:nvPr>
        </p:nvGraphicFramePr>
        <p:xfrm>
          <a:off x="647700" y="2298700"/>
          <a:ext cx="406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3" name="Equation" r:id="rId3" imgW="2031840" imgH="291960" progId="Equation.DSMT4">
                  <p:embed/>
                </p:oleObj>
              </mc:Choice>
              <mc:Fallback>
                <p:oleObj name="Equation" r:id="rId3" imgW="203184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298700"/>
                        <a:ext cx="4064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6275" y="29114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51389"/>
              </p:ext>
            </p:extLst>
          </p:nvPr>
        </p:nvGraphicFramePr>
        <p:xfrm>
          <a:off x="688975" y="3048000"/>
          <a:ext cx="647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4" name="Equation" r:id="rId5" imgW="3238200" imgH="291960" progId="Equation.DSMT4">
                  <p:embed/>
                </p:oleObj>
              </mc:Choice>
              <mc:Fallback>
                <p:oleObj name="Equation" r:id="rId5" imgW="32382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048000"/>
                        <a:ext cx="6477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76275" y="34640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36768"/>
              </p:ext>
            </p:extLst>
          </p:nvPr>
        </p:nvGraphicFramePr>
        <p:xfrm>
          <a:off x="727075" y="3784600"/>
          <a:ext cx="401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5" name="Equation" r:id="rId7" imgW="2006280" imgH="253800" progId="Equation.DSMT4">
                  <p:embed/>
                </p:oleObj>
              </mc:Choice>
              <mc:Fallback>
                <p:oleObj name="Equation" r:id="rId7" imgW="2006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784600"/>
                        <a:ext cx="4013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6275" y="40625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88969"/>
              </p:ext>
            </p:extLst>
          </p:nvPr>
        </p:nvGraphicFramePr>
        <p:xfrm>
          <a:off x="752475" y="439420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6" name="Equation" r:id="rId9" imgW="1866600" imgH="253800" progId="Equation.DSMT4">
                  <p:embed/>
                </p:oleObj>
              </mc:Choice>
              <mc:Fallback>
                <p:oleObj name="Equation" r:id="rId9" imgW="18666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394200"/>
                        <a:ext cx="3733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3505200"/>
            <a:ext cx="1771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7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Fixarea PSF în cazul polarizării automate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Abordarea de bază în determinarea PSF-ului la TEC-J constă în determinarea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pentru o valoare impusă a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sau invers.</a:t>
            </a:r>
          </a:p>
          <a:p>
            <a:r>
              <a:rPr lang="ro-RO">
                <a:latin typeface="UT Sans" panose="00000500000000000000" pitchFamily="50" charset="0"/>
              </a:rPr>
              <a:t>R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se determină cu relația:</a:t>
            </a:r>
            <a:endParaRPr lang="en-US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Pentru o valoare impusă a tensiunii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se poate determina în 2 moduri: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en-US">
                <a:latin typeface="UT Sans" panose="00000500000000000000" pitchFamily="50" charset="0"/>
              </a:rPr>
              <a:t>grafic, </a:t>
            </a:r>
            <a:r>
              <a:rPr lang="ro-RO">
                <a:latin typeface="UT Sans" panose="00000500000000000000" pitchFamily="50" charset="0"/>
              </a:rPr>
              <a:t>de pe caracteristica de transfer, sau, mai practic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ro-RO">
                <a:latin typeface="UT Sans" panose="00000500000000000000" pitchFamily="50" charset="0"/>
              </a:rPr>
              <a:t>utilizând relația analitică pentru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(V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) și datele din foile de catalog pentru I</a:t>
            </a:r>
            <a:r>
              <a:rPr lang="ro-RO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GS(off)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EA2-2740-47CC-A4CD-C4D663153489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53226"/>
              </p:ext>
            </p:extLst>
          </p:nvPr>
        </p:nvGraphicFramePr>
        <p:xfrm>
          <a:off x="863600" y="3251200"/>
          <a:ext cx="121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3" imgW="609480" imgH="507960" progId="Equation.DSMT4">
                  <p:embed/>
                </p:oleObj>
              </mc:Choice>
              <mc:Fallback>
                <p:oleObj name="Equation" r:id="rId3" imgW="60948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251200"/>
                        <a:ext cx="1219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15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Pentru a stabili PSF (I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 și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) este necesară trasarea dreptei de sarcină în c.c pentru polarizare automată.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În primul rând se calculează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 la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=0.</a:t>
            </a:r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S-a stabilit astfel punctul de origine al dreptei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de sarcină (I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=0,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=0).</a:t>
            </a:r>
          </a:p>
          <a:p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F81-0B43-43EE-8D92-D361FF1403B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6295"/>
              </p:ext>
            </p:extLst>
          </p:nvPr>
        </p:nvGraphicFramePr>
        <p:xfrm>
          <a:off x="762000" y="3365500"/>
          <a:ext cx="396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3" imgW="1981080" imgH="291960" progId="Equation.DSMT4">
                  <p:embed/>
                </p:oleObj>
              </mc:Choice>
              <mc:Fallback>
                <p:oleObj name="Equation" r:id="rId3" imgW="198108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65500"/>
                        <a:ext cx="3962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191001"/>
            <a:ext cx="1924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9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Apoi cu I</a:t>
            </a:r>
            <a:r>
              <a:rPr lang="en-US" baseline="-25000">
                <a:latin typeface="UT Sans" panose="00000500000000000000" pitchFamily="50" charset="0"/>
              </a:rPr>
              <a:t>DSS</a:t>
            </a:r>
            <a:r>
              <a:rPr lang="en-US">
                <a:latin typeface="UT Sans" panose="00000500000000000000" pitchFamily="50" charset="0"/>
              </a:rPr>
              <a:t> din foaia de catalog se calculează </a:t>
            </a:r>
            <a:br>
              <a:rPr lang="ro-RO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 la 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=I</a:t>
            </a:r>
            <a:r>
              <a:rPr lang="en-US" baseline="-25000">
                <a:latin typeface="UT Sans" panose="00000500000000000000" pitchFamily="50" charset="0"/>
              </a:rPr>
              <a:t>DSS</a:t>
            </a:r>
            <a:r>
              <a:rPr lang="ro-RO">
                <a:latin typeface="UT Sans" panose="00000500000000000000" pitchFamily="50" charset="0"/>
              </a:rPr>
              <a:t>=10mA</a:t>
            </a:r>
            <a:r>
              <a:rPr lang="en-US">
                <a:latin typeface="UT Sans" panose="00000500000000000000" pitchFamily="50" charset="0"/>
              </a:rPr>
              <a:t>.</a:t>
            </a:r>
          </a:p>
          <a:p>
            <a:endParaRPr lang="en-US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S-a stabilit astfel și al 2-lea punct al dreptei de sarcină (I</a:t>
            </a:r>
            <a:r>
              <a:rPr lang="en-US" baseline="-25000">
                <a:latin typeface="UT Sans" panose="00000500000000000000" pitchFamily="50" charset="0"/>
              </a:rPr>
              <a:t>D</a:t>
            </a:r>
            <a:r>
              <a:rPr lang="en-US">
                <a:latin typeface="UT Sans" panose="00000500000000000000" pitchFamily="50" charset="0"/>
              </a:rPr>
              <a:t>=10mA, V</a:t>
            </a:r>
            <a:r>
              <a:rPr lang="en-US" baseline="-25000">
                <a:latin typeface="UT Sans" panose="00000500000000000000" pitchFamily="50" charset="0"/>
              </a:rPr>
              <a:t>GS</a:t>
            </a:r>
            <a:r>
              <a:rPr lang="en-US">
                <a:latin typeface="UT Sans" panose="00000500000000000000" pitchFamily="50" charset="0"/>
              </a:rPr>
              <a:t>=-4,7V).</a:t>
            </a:r>
            <a:endParaRPr lang="ro-RO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Prin cele două puncte aflate se trasează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dreapta de sarcină, pe același grafic cu </a:t>
            </a:r>
            <a:br>
              <a:rPr lang="en-US">
                <a:latin typeface="UT Sans" panose="00000500000000000000" pitchFamily="50" charset="0"/>
              </a:rPr>
            </a:br>
            <a:r>
              <a:rPr lang="en-US">
                <a:latin typeface="UT Sans" panose="00000500000000000000" pitchFamily="50" charset="0"/>
              </a:rPr>
              <a:t>caracteristica de transfer.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EED8-B8AD-48B9-AE37-121B66EFAC7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191001"/>
            <a:ext cx="1924050" cy="2590800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2D5FBEE-F305-4BB1-B61A-69C3778DF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713467"/>
              </p:ext>
            </p:extLst>
          </p:nvPr>
        </p:nvGraphicFramePr>
        <p:xfrm>
          <a:off x="762000" y="2933702"/>
          <a:ext cx="497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4" imgW="2489040" imgH="291960" progId="Equation.DSMT4">
                  <p:embed/>
                </p:oleObj>
              </mc:Choice>
              <mc:Fallback>
                <p:oleObj name="Equation" r:id="rId4" imgW="2489040" imgH="2919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33702"/>
                        <a:ext cx="4978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122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Punctul în care dreapta de sarcină intersectează curba caracteristicii de transfer este PSF al circuitului.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869-B6DF-4CAD-A071-6DCCA142A7A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71137"/>
              </p:ext>
            </p:extLst>
          </p:nvPr>
        </p:nvGraphicFramePr>
        <p:xfrm>
          <a:off x="195263" y="3149600"/>
          <a:ext cx="2052288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3" imgW="1282680" imgH="507960" progId="Equation.DSMT4">
                  <p:embed/>
                </p:oleObj>
              </mc:Choice>
              <mc:Fallback>
                <p:oleObj name="Equation" r:id="rId3" imgW="1282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63" y="3149600"/>
                        <a:ext cx="2052288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191001"/>
            <a:ext cx="1924050" cy="259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19401"/>
            <a:ext cx="4314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2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Polarizare cu divizor rezistiv</a:t>
            </a:r>
            <a:endParaRPr lang="ro-RO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Schema realizată cu TEC-J cu canal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se prezintă în figură.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Și în acest caz, potențialul de sursă trebuie să fie mai pozitiv decât cel de drenă pentru ca TEC-J să aibă joncțiunea poartă-sursă polarizată invers.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E93-CEFB-40F4-B65B-D5314CC0168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426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28466"/>
              </p:ext>
            </p:extLst>
          </p:nvPr>
        </p:nvGraphicFramePr>
        <p:xfrm>
          <a:off x="825500" y="36576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3" name="Equation" r:id="rId3" imgW="571320" imgH="253800" progId="Equation.DSMT4">
                  <p:embed/>
                </p:oleObj>
              </mc:Choice>
              <mc:Fallback>
                <p:oleObj name="Equation" r:id="rId3" imgW="5713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657600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4719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68893"/>
              </p:ext>
            </p:extLst>
          </p:nvPr>
        </p:nvGraphicFramePr>
        <p:xfrm>
          <a:off x="787400" y="4137632"/>
          <a:ext cx="1954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" name="Equation" r:id="rId5" imgW="977760" imgH="482400" progId="Equation.DSMT4">
                  <p:embed/>
                </p:oleObj>
              </mc:Choice>
              <mc:Fallback>
                <p:oleObj name="Equation" r:id="rId5" imgW="9777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137632"/>
                        <a:ext cx="19542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61999" y="56965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58411"/>
              </p:ext>
            </p:extLst>
          </p:nvPr>
        </p:nvGraphicFramePr>
        <p:xfrm>
          <a:off x="787400" y="5232400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5" name="Equation" r:id="rId7" imgW="1714320" imgH="253800" progId="Equation.DSMT4">
                  <p:embed/>
                </p:oleObj>
              </mc:Choice>
              <mc:Fallback>
                <p:oleObj name="Equation" r:id="rId7" imgW="17143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232400"/>
                        <a:ext cx="342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791200" y="50059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787566"/>
              </p:ext>
            </p:extLst>
          </p:nvPr>
        </p:nvGraphicFramePr>
        <p:xfrm>
          <a:off x="787400" y="5791200"/>
          <a:ext cx="223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6" name="Equation" r:id="rId9" imgW="1117440" imgH="482400" progId="Equation.DSMT4">
                  <p:embed/>
                </p:oleObj>
              </mc:Choice>
              <mc:Fallback>
                <p:oleObj name="Equation" r:id="rId9" imgW="111744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791200"/>
                        <a:ext cx="2235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29075"/>
            <a:ext cx="1438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9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Determinarea graf</a:t>
            </a:r>
            <a:r>
              <a:rPr lang="ro-RO">
                <a:latin typeface="UT Sans" panose="00000500000000000000" pitchFamily="50" charset="0"/>
              </a:rPr>
              <a:t>ică, pe curba caracteristicii de transfer, a PSF se poate face printr-o metodă similară celei folosite în cazul circuitului de polarizare automată.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Pentru TEC-J polarizat prin divizor de tensiune, spre deosebire de polarizarea automată,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 este diferită de zero la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 deoarece divizorul de tensiune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stabilește tensiunea din poartă independent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curentul de drenă.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307D-08C7-418B-89DF-EF2EC8436E8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29075"/>
            <a:ext cx="1438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3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Pentru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Deci unul din punctele dreptei de sarcină are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coordonatele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=0 și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=V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Pentru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EB1-D0E0-43CE-8D8E-7CA9A222D0A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44432"/>
              </p:ext>
            </p:extLst>
          </p:nvPr>
        </p:nvGraphicFramePr>
        <p:xfrm>
          <a:off x="738803" y="2412617"/>
          <a:ext cx="276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Equation" r:id="rId3" imgW="1384200" imgH="291960" progId="Equation.DSMT4">
                  <p:embed/>
                </p:oleObj>
              </mc:Choice>
              <mc:Fallback>
                <p:oleObj name="Equation" r:id="rId3" imgW="138420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03" y="2412617"/>
                        <a:ext cx="2768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81050" y="30910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982080"/>
              </p:ext>
            </p:extLst>
          </p:nvPr>
        </p:nvGraphicFramePr>
        <p:xfrm>
          <a:off x="738803" y="3111500"/>
          <a:ext cx="309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03" y="3111500"/>
                        <a:ext cx="3098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42950" y="45819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45036"/>
              </p:ext>
            </p:extLst>
          </p:nvPr>
        </p:nvGraphicFramePr>
        <p:xfrm>
          <a:off x="762000" y="5098037"/>
          <a:ext cx="4241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name="Equation" r:id="rId7" imgW="2120760" imgH="736560" progId="Equation.DSMT4">
                  <p:embed/>
                </p:oleObj>
              </mc:Choice>
              <mc:Fallback>
                <p:oleObj name="Equation" r:id="rId7" imgW="212076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8037"/>
                        <a:ext cx="42418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29075"/>
            <a:ext cx="1438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UT Sans" panose="00000500000000000000" pitchFamily="50" charset="0"/>
              </a:rPr>
              <a:t>Polarizarea TEC-J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>
                <a:solidFill>
                  <a:srgbClr val="0070C0"/>
                </a:solidFill>
                <a:latin typeface="UT Sans" panose="00000500000000000000" pitchFamily="50" charset="0"/>
              </a:rPr>
              <a:t>Determinarea grafic</a:t>
            </a:r>
            <a:r>
              <a:rPr lang="ro-RO" sz="2200" b="1">
                <a:solidFill>
                  <a:srgbClr val="0070C0"/>
                </a:solidFill>
                <a:latin typeface="UT Sans" panose="00000500000000000000" pitchFamily="50" charset="0"/>
              </a:rPr>
              <a:t>ă a PSF de pe caracteristica de transfer</a:t>
            </a:r>
            <a:endParaRPr lang="en-US" sz="22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Cel de al doilea punct al dreptei este la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=V</a:t>
            </a:r>
            <a:r>
              <a:rPr lang="ro-RO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</a:rPr>
              <a:t>/R</a:t>
            </a:r>
            <a:r>
              <a:rPr lang="ro-RO" baseline="-25000">
                <a:latin typeface="UT Sans" panose="00000500000000000000" pitchFamily="50" charset="0"/>
              </a:rPr>
              <a:t>S</a:t>
            </a:r>
            <a:r>
              <a:rPr lang="ro-RO">
                <a:latin typeface="UT Sans" panose="00000500000000000000" pitchFamily="50" charset="0"/>
              </a:rPr>
              <a:t> și V</a:t>
            </a:r>
            <a:r>
              <a:rPr lang="ro-RO" baseline="-25000">
                <a:latin typeface="UT Sans" panose="00000500000000000000" pitchFamily="50" charset="0"/>
              </a:rPr>
              <a:t>GS</a:t>
            </a:r>
            <a:r>
              <a:rPr lang="ro-RO">
                <a:latin typeface="UT Sans" panose="00000500000000000000" pitchFamily="50" charset="0"/>
              </a:rPr>
              <a:t>=0.</a:t>
            </a:r>
          </a:p>
          <a:p>
            <a:r>
              <a:rPr lang="ro-RO">
                <a:latin typeface="UT Sans" panose="00000500000000000000" pitchFamily="50" charset="0"/>
              </a:rPr>
              <a:t>Dreapta de sarcină are forma din figură: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CECE-A953-4DEE-AA5B-4BE320687FB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49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486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29075"/>
            <a:ext cx="1438275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3495675"/>
            <a:ext cx="4581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Structură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UT Sans" panose="00000500000000000000" pitchFamily="50" charset="0"/>
              </a:rPr>
              <a:t>La TEC-J cu canal </a:t>
            </a:r>
            <a:r>
              <a:rPr lang="en-US">
                <a:latin typeface="UT Sans Bold" panose="00000500000000000000" pitchFamily="50" charset="0"/>
              </a:rPr>
              <a:t>n</a:t>
            </a:r>
          </a:p>
          <a:p>
            <a:r>
              <a:rPr lang="ro-RO">
                <a:latin typeface="UT Sans" panose="00000500000000000000" pitchFamily="50" charset="0"/>
              </a:rPr>
              <a:t>În materialul de tip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sunt difuzate două regiuni de tip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pentru a forma (delimita) canalul conductor.</a:t>
            </a:r>
          </a:p>
          <a:p>
            <a:r>
              <a:rPr lang="ro-RO">
                <a:latin typeface="UT Sans" panose="00000500000000000000" pitchFamily="50" charset="0"/>
              </a:rPr>
              <a:t>Ambele regiuni de tip </a:t>
            </a:r>
            <a:r>
              <a:rPr lang="ro-RO">
                <a:latin typeface="UT Sans Bold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 sunt legate împreună și alcătuiesc terminalul de poartă (Gate).</a:t>
            </a:r>
          </a:p>
          <a:p>
            <a:pPr marL="0" indent="0">
              <a:buNone/>
            </a:pPr>
            <a:r>
              <a:rPr lang="ro-RO">
                <a:latin typeface="UT Sans" panose="00000500000000000000" pitchFamily="50" charset="0"/>
              </a:rPr>
              <a:t>La TEC-J cu canal </a:t>
            </a:r>
            <a:r>
              <a:rPr lang="ro-RO">
                <a:latin typeface="UT Sans Bold" panose="00000500000000000000" pitchFamily="50" charset="0"/>
              </a:rPr>
              <a:t>p</a:t>
            </a:r>
          </a:p>
          <a:p>
            <a:r>
              <a:rPr lang="ro-RO">
                <a:latin typeface="UT Sans" panose="00000500000000000000" pitchFamily="50" charset="0"/>
              </a:rPr>
              <a:t>Într-un material de tip </a:t>
            </a:r>
            <a:r>
              <a:rPr lang="ro-RO">
                <a:latin typeface="UT Sans Bold" panose="00000500000000000000" pitchFamily="50" charset="0"/>
              </a:rPr>
              <a:t>p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sunt difuzate 2 regiuni de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tip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care delimitează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canalul.</a:t>
            </a:r>
          </a:p>
          <a:p>
            <a:r>
              <a:rPr lang="ro-RO">
                <a:latin typeface="UT Sans" panose="00000500000000000000" pitchFamily="50" charset="0"/>
              </a:rPr>
              <a:t>În acest caz poarta este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tip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E448-3CCF-4471-B246-E92C457BC7B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543300"/>
            <a:ext cx="4095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>
                <a:latin typeface="UT Sans" panose="00000500000000000000" pitchFamily="50" charset="0"/>
              </a:rPr>
              <a:t>Polarizarea TEC-J</a:t>
            </a:r>
            <a:br>
              <a:rPr lang="ro-RO" sz="3200">
                <a:latin typeface="UT Sans" panose="00000500000000000000" pitchFamily="50" charset="0"/>
              </a:rPr>
            </a:br>
            <a:r>
              <a:rPr lang="ro-RO" sz="3200">
                <a:latin typeface="UT Sans" panose="00000500000000000000" pitchFamily="50" charset="0"/>
              </a:rPr>
              <a:t>Exemplul 5</a:t>
            </a:r>
            <a:endParaRPr lang="en-US" sz="3200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Determinați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dacă TEC-J are astfel de parametrii încât V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=7V.</a:t>
            </a: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Rezolvare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 sz="2000" b="1">
                <a:latin typeface="UT Sans" panose="00000500000000000000" pitchFamily="50" charset="0"/>
              </a:rPr>
              <a:t>Temă:</a:t>
            </a:r>
            <a:r>
              <a:rPr lang="ro-RO" sz="2000">
                <a:latin typeface="UT Sans" panose="00000500000000000000" pitchFamily="50" charset="0"/>
              </a:rPr>
              <a:t> schimbând TEC-J cu un alt exempler, se obține </a:t>
            </a:r>
            <a:br>
              <a:rPr lang="ro-RO" sz="2000">
                <a:latin typeface="UT Sans" panose="00000500000000000000" pitchFamily="50" charset="0"/>
              </a:rPr>
            </a:br>
            <a:r>
              <a:rPr lang="ro-RO" sz="2000">
                <a:latin typeface="UT Sans" panose="00000500000000000000" pitchFamily="50" charset="0"/>
              </a:rPr>
              <a:t>V</a:t>
            </a:r>
            <a:r>
              <a:rPr lang="ro-RO" sz="2000" baseline="-25000">
                <a:latin typeface="UT Sans" panose="00000500000000000000" pitchFamily="50" charset="0"/>
              </a:rPr>
              <a:t>D</a:t>
            </a:r>
            <a:r>
              <a:rPr lang="ro-RO" sz="2000">
                <a:latin typeface="UT Sans" panose="00000500000000000000" pitchFamily="50" charset="0"/>
              </a:rPr>
              <a:t>=6V. Determinați valorile din PSF în acest caz.</a:t>
            </a:r>
            <a:endParaRPr lang="en-US" sz="2000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0CC0-FC0E-4580-A3CC-C832BED59C8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93965"/>
              </p:ext>
            </p:extLst>
          </p:nvPr>
        </p:nvGraphicFramePr>
        <p:xfrm>
          <a:off x="762000" y="2768667"/>
          <a:ext cx="4124736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9" name="Equation" r:id="rId3" imgW="2577960" imgH="482400" progId="Equation.DSMT4">
                  <p:embed/>
                </p:oleObj>
              </mc:Choice>
              <mc:Fallback>
                <p:oleObj name="Equation" r:id="rId3" imgW="257796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68667"/>
                        <a:ext cx="4124736" cy="771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0550" y="4300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86949"/>
              </p:ext>
            </p:extLst>
          </p:nvPr>
        </p:nvGraphicFramePr>
        <p:xfrm>
          <a:off x="774476" y="3560369"/>
          <a:ext cx="3596544" cy="46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0" name="Equation" r:id="rId5" imgW="2247840" imgH="291960" progId="Equation.DSMT4">
                  <p:embed/>
                </p:oleObj>
              </mc:Choice>
              <mc:Fallback>
                <p:oleObj name="Equation" r:id="rId5" imgW="224784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76" y="3560369"/>
                        <a:ext cx="3596544" cy="46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00075" y="50493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948279"/>
              </p:ext>
            </p:extLst>
          </p:nvPr>
        </p:nvGraphicFramePr>
        <p:xfrm>
          <a:off x="762000" y="4012326"/>
          <a:ext cx="369792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1" name="Equation" r:id="rId7" imgW="2311200" imgH="482400" progId="Equation.DSMT4">
                  <p:embed/>
                </p:oleObj>
              </mc:Choice>
              <mc:Fallback>
                <p:oleObj name="Equation" r:id="rId7" imgW="23112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12326"/>
                        <a:ext cx="3697920" cy="771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90550" y="58642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71235"/>
              </p:ext>
            </p:extLst>
          </p:nvPr>
        </p:nvGraphicFramePr>
        <p:xfrm>
          <a:off x="762000" y="4869527"/>
          <a:ext cx="369792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2" name="Equation" r:id="rId9" imgW="2311200" imgH="253800" progId="Equation.DSMT4">
                  <p:embed/>
                </p:oleObj>
              </mc:Choice>
              <mc:Fallback>
                <p:oleObj name="Equation" r:id="rId9" imgW="23112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69527"/>
                        <a:ext cx="369792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83914"/>
            <a:ext cx="1676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0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Stabilitatea PSF-ului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Caracteristica de transfer a TEC-J poate fi diferită de la un exemplar la altul, chiar dacă sunt de același tip.</a:t>
            </a:r>
          </a:p>
          <a:p>
            <a:r>
              <a:rPr lang="ro-RO">
                <a:latin typeface="UT Sans" panose="00000500000000000000" pitchFamily="50" charset="0"/>
              </a:rPr>
              <a:t>Dacă, de exemplu, se înlocuiește un TEC-J de tipul 2N5459 cu un alt exemplar de același tip, caracteristicile de transfer pot diferi mult între ele.</a:t>
            </a:r>
          </a:p>
          <a:p>
            <a:r>
              <a:rPr lang="ro-RO">
                <a:latin typeface="UT Sans" panose="00000500000000000000" pitchFamily="50" charset="0"/>
              </a:rPr>
              <a:t>În cazul TEC-J de tipul 2N5459, I</a:t>
            </a:r>
            <a:r>
              <a:rPr lang="ro-RO" baseline="-25000">
                <a:latin typeface="UT Sans" panose="00000500000000000000" pitchFamily="50" charset="0"/>
              </a:rPr>
              <a:t>DSS,max</a:t>
            </a:r>
            <a:r>
              <a:rPr lang="ro-RO">
                <a:latin typeface="UT Sans" panose="00000500000000000000" pitchFamily="50" charset="0"/>
              </a:rPr>
              <a:t>=16mA iar I</a:t>
            </a:r>
            <a:r>
              <a:rPr lang="ro-RO" baseline="-25000">
                <a:latin typeface="UT Sans" panose="00000500000000000000" pitchFamily="50" charset="0"/>
              </a:rPr>
              <a:t>DSS,min</a:t>
            </a:r>
            <a:r>
              <a:rPr lang="ro-RO">
                <a:latin typeface="UT Sans" panose="00000500000000000000" pitchFamily="50" charset="0"/>
              </a:rPr>
              <a:t>=4mA, V</a:t>
            </a:r>
            <a:r>
              <a:rPr lang="ro-RO" baseline="-25000">
                <a:latin typeface="UT Sans" panose="00000500000000000000" pitchFamily="50" charset="0"/>
              </a:rPr>
              <a:t>GS(off),max</a:t>
            </a:r>
            <a:r>
              <a:rPr lang="ro-RO">
                <a:latin typeface="UT Sans" panose="00000500000000000000" pitchFamily="50" charset="0"/>
              </a:rPr>
              <a:t>=-8V iar V</a:t>
            </a:r>
            <a:r>
              <a:rPr lang="ro-RO" baseline="-25000">
                <a:latin typeface="UT Sans" panose="00000500000000000000" pitchFamily="50" charset="0"/>
              </a:rPr>
              <a:t>GS(off),min</a:t>
            </a:r>
            <a:r>
              <a:rPr lang="ro-RO">
                <a:latin typeface="UT Sans" panose="00000500000000000000" pitchFamily="50" charset="0"/>
              </a:rPr>
              <a:t>=-2V.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DFA7-D641-47DF-8535-7AB1403EE6D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1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Stabilitatea PSF-ului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Dintr-un lot de tranzistoare 2N5459 dacă se alege la întâmplare un exemplar, el poate avea valorile oriunde în domeniile de variație prezentate.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70DB-645E-4EB9-AEFC-61E8C2AEA25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95600"/>
            <a:ext cx="3219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3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Stabilitatea PSF-ului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TEC-J cu polarizare automată, în cazul determinării grafice a PSF pe caracteristicile de transfer extreme, la același tip de TEC-J, se observă că PSF poate varia între Q1 – valoarea minimă și Q2 – valoarea maximă.</a:t>
            </a:r>
          </a:p>
          <a:p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 se modifică într-un domeniu destul 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de mare, între I</a:t>
            </a:r>
            <a:r>
              <a:rPr lang="ro-RO" baseline="-25000">
                <a:latin typeface="UT Sans" panose="00000500000000000000" pitchFamily="50" charset="0"/>
              </a:rPr>
              <a:t>D1</a:t>
            </a:r>
            <a:r>
              <a:rPr lang="ro-RO">
                <a:latin typeface="UT Sans" panose="00000500000000000000" pitchFamily="50" charset="0"/>
              </a:rPr>
              <a:t> și I</a:t>
            </a:r>
            <a:r>
              <a:rPr lang="ro-RO" baseline="-25000">
                <a:latin typeface="UT Sans" panose="00000500000000000000" pitchFamily="50" charset="0"/>
              </a:rPr>
              <a:t>D2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8C42-E359-4950-BD81-BBDEC9FA03A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200400"/>
            <a:ext cx="2876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18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Stabilitatea PSF-ului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Polarizarea cu divizor de tensiune asigură o abatere mai mică a PSF în raport cu dispersia parametrilor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2FC6-07A5-44C6-974C-CD164BDFFB1A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2743200"/>
            <a:ext cx="4086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14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Conexiuni ale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În funcție de terminalul pe care se aplică semnalul și cel de pe care se culege, se deosebesc 3 conexiuni: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Sursă comună, </a:t>
            </a:r>
            <a:r>
              <a:rPr lang="ro-RO">
                <a:latin typeface="UT Sans Bold" panose="00000500000000000000" pitchFamily="50" charset="0"/>
              </a:rPr>
              <a:t>SC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Drenă comună, </a:t>
            </a:r>
            <a:r>
              <a:rPr lang="ro-RO">
                <a:latin typeface="UT Sans Bold" panose="00000500000000000000" pitchFamily="50" charset="0"/>
              </a:rPr>
              <a:t>DC</a:t>
            </a:r>
            <a:r>
              <a:rPr lang="ro-RO">
                <a:latin typeface="UT Sans" panose="00000500000000000000" pitchFamily="50" charset="0"/>
              </a:rPr>
              <a:t> și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Poartă comună, </a:t>
            </a:r>
            <a:r>
              <a:rPr lang="ro-RO">
                <a:latin typeface="UT Sans Bold" panose="00000500000000000000" pitchFamily="50" charset="0"/>
              </a:rPr>
              <a:t>GC</a:t>
            </a:r>
          </a:p>
          <a:p>
            <a:r>
              <a:rPr lang="ro-RO">
                <a:latin typeface="UT Sans" panose="00000500000000000000" pitchFamily="50" charset="0"/>
              </a:rPr>
              <a:t>La conexiunea SC semnalul se aplică pe poartă și se culege din drenă.</a:t>
            </a:r>
          </a:p>
          <a:p>
            <a:r>
              <a:rPr lang="ro-RO">
                <a:latin typeface="UT Sans" panose="00000500000000000000" pitchFamily="50" charset="0"/>
              </a:rPr>
              <a:t>La conexiunea DC semnalul se aplică pe poartă și se culege din sursă.</a:t>
            </a:r>
          </a:p>
          <a:p>
            <a:r>
              <a:rPr lang="ro-RO">
                <a:latin typeface="UT Sans" panose="00000500000000000000" pitchFamily="50" charset="0"/>
              </a:rPr>
              <a:t>La conexiunea GC semnalul se aplică pe sursă și se culege din drenă.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76F3-B21E-4292-AB83-615451DF749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5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Conexiuni ale TEC-J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Se face exemplificare pe 3 circuite în care TEC-J este </a:t>
            </a:r>
            <a:r>
              <a:rPr lang="en-US">
                <a:latin typeface="UT Sans" panose="00000500000000000000" pitchFamily="50" charset="0"/>
              </a:rPr>
              <a:t>polarizat automat</a:t>
            </a:r>
            <a:r>
              <a:rPr lang="ro-RO">
                <a:latin typeface="UT Sans" panose="00000500000000000000" pitchFamily="50" charset="0"/>
              </a:rPr>
              <a:t>: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D54D-569E-4021-99F3-861F7C951E3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5900" y="589294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SC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4806" y="587389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DC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587389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>
                <a:latin typeface="UT Sans" panose="00000500000000000000" pitchFamily="50" charset="0"/>
              </a:rPr>
              <a:t>GC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7900988" cy="31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36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>
                <a:latin typeface="UT Sans" panose="00000500000000000000" pitchFamily="50" charset="0"/>
              </a:rPr>
              <a:t>Dispozitivul MESFET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Este un TEC-J la care joncțiunea porții este înlocuită cu un contact redresor de tipul joncțiunii Schottky.</a:t>
            </a:r>
          </a:p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Se poate fabrica din Si sau GaAs.</a:t>
            </a:r>
          </a:p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Avantajul dispozitivului MESFET din GaAs constă în mobilitatea mare a electronilor, deci timp de tranzit mic și răspuns rapid.</a:t>
            </a:r>
          </a:p>
          <a:p>
            <a:pPr>
              <a:defRPr/>
            </a:pPr>
            <a:r>
              <a:rPr lang="ro-RO">
                <a:latin typeface="UT Sans" panose="00000500000000000000" pitchFamily="50" charset="0"/>
              </a:rPr>
              <a:t>MESFET realizat din GaAs reprezintă dispozitivul de bază din circuitele integrate de microunde.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4147ED5-B271-4BBF-83BE-96EE2AC7BF61}" type="datetime1">
              <a:rPr lang="en-US" smtClean="0"/>
              <a:t>12/5/2019</a:t>
            </a:fld>
            <a:endParaRPr 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7B78A7A-83EF-4CBE-A22E-7B3F8255FE6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2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Dispozitivul MESFET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70C0"/>
                </a:solidFill>
                <a:latin typeface="UT Sans" panose="00000500000000000000" pitchFamily="50" charset="0"/>
              </a:rPr>
              <a:t>Structura MESFET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8DA9-867E-4D20-8309-1B6FE71381F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6550"/>
            <a:ext cx="8229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4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Alte dispozitive bazate pe j</a:t>
            </a:r>
            <a:r>
              <a:rPr lang="ro-RO">
                <a:latin typeface="UT Sans" panose="00000500000000000000" pitchFamily="50" charset="0"/>
              </a:rPr>
              <a:t>oncțiunea pn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Tiristorul </a:t>
            </a:r>
            <a:r>
              <a:rPr lang="en-US">
                <a:latin typeface="UT Sans" panose="00000500000000000000" pitchFamily="50" charset="0"/>
              </a:rPr>
              <a:t>(</a:t>
            </a:r>
            <a:r>
              <a:rPr lang="en-US" b="1">
                <a:latin typeface="UT Sans" panose="00000500000000000000" pitchFamily="50" charset="0"/>
              </a:rPr>
              <a:t>SCR </a:t>
            </a:r>
            <a:r>
              <a:rPr lang="en-US">
                <a:latin typeface="UT Sans" panose="00000500000000000000" pitchFamily="50" charset="0"/>
              </a:rPr>
              <a:t>– </a:t>
            </a:r>
            <a:r>
              <a:rPr lang="en-US" b="1">
                <a:latin typeface="UT Sans" panose="00000500000000000000" pitchFamily="50" charset="0"/>
              </a:rPr>
              <a:t>S</a:t>
            </a:r>
            <a:r>
              <a:rPr lang="en-US">
                <a:latin typeface="UT Sans" panose="00000500000000000000" pitchFamily="50" charset="0"/>
              </a:rPr>
              <a:t>ilicon </a:t>
            </a:r>
            <a:r>
              <a:rPr lang="en-US" b="1">
                <a:latin typeface="UT Sans" panose="00000500000000000000" pitchFamily="50" charset="0"/>
              </a:rPr>
              <a:t>C</a:t>
            </a:r>
            <a:r>
              <a:rPr lang="en-US">
                <a:latin typeface="UT Sans" panose="00000500000000000000" pitchFamily="50" charset="0"/>
              </a:rPr>
              <a:t>ontrolled </a:t>
            </a:r>
            <a:r>
              <a:rPr lang="en-US" b="1">
                <a:latin typeface="UT Sans" panose="00000500000000000000" pitchFamily="50" charset="0"/>
              </a:rPr>
              <a:t>R</a:t>
            </a:r>
            <a:r>
              <a:rPr lang="en-US">
                <a:latin typeface="UT Sans" panose="00000500000000000000" pitchFamily="50" charset="0"/>
              </a:rPr>
              <a:t>ectifier)</a:t>
            </a:r>
            <a:endParaRPr lang="en-US" b="1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Este un dispozitiv </a:t>
            </a:r>
            <a:r>
              <a:rPr lang="ro-RO">
                <a:latin typeface="UT Sans" panose="00000500000000000000" pitchFamily="50" charset="0"/>
              </a:rPr>
              <a:t>multijoncțiune cu 3 joncțiuni pn și 3 terminale: anod (A), catod (C) și poartă (G – gate).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48964-62D1-42E8-9AFC-3CFCB871931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514725"/>
            <a:ext cx="6896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4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Funcționare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ilustrarea funcționării se prezintă polarizarea unui TEC-J cu canal n:</a:t>
            </a: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Sursa V</a:t>
            </a:r>
            <a:r>
              <a:rPr lang="ro-RO" baseline="-25000">
                <a:latin typeface="UT Sans" panose="00000500000000000000" pitchFamily="50" charset="0"/>
              </a:rPr>
              <a:t>DD</a:t>
            </a:r>
            <a:r>
              <a:rPr lang="ro-RO">
                <a:latin typeface="UT Sans" panose="00000500000000000000" pitchFamily="50" charset="0"/>
              </a:rPr>
              <a:t> asigură tensiunea drenă-sursă și curentul de la drenă la sursă.</a:t>
            </a:r>
          </a:p>
          <a:p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GG</a:t>
            </a:r>
            <a:r>
              <a:rPr lang="ro-RO">
                <a:latin typeface="UT Sans" panose="00000500000000000000" pitchFamily="50" charset="0"/>
              </a:rPr>
              <a:t> asigură polarizarea inversă a joncțiunii poartă-canal.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15A-80E6-4370-B65E-592C848A4A4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2438400"/>
            <a:ext cx="2724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0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Denumirea celor 3 joncțiuni provine de la schema echivalentă pe care apar 2 TB, unul pnp (Q1) și un altul – npn (Q2):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9C61FE-A96E-4A5F-9A30-31F4B568D0F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4012"/>
            <a:ext cx="5335169" cy="217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302658"/>
            <a:ext cx="3390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Dacă anodul este polarizat pozitiv față de catod </a:t>
            </a:r>
            <a:br>
              <a:rPr lang="en-US">
                <a:latin typeface="UT Sans" panose="00000500000000000000" pitchFamily="50" charset="0"/>
              </a:rPr>
            </a:br>
            <a:r>
              <a:rPr lang="vi-VN"/>
              <a:t>iar poarta este nepolarizată, joncțiunile emitoare</a:t>
            </a:r>
            <a:br>
              <a:rPr lang="en-US">
                <a:latin typeface="UT Sans" panose="00000500000000000000" pitchFamily="50" charset="0"/>
              </a:rPr>
            </a:br>
            <a:r>
              <a:rPr lang="vi-VN"/>
              <a:t>sunt polarizate direct iar joncțiunea colectoare este polarizată invers.</a:t>
            </a:r>
            <a:endParaRPr lang="ro-RO">
              <a:latin typeface="UT Sans" panose="00000500000000000000" pitchFamily="50" charset="0"/>
            </a:endParaRPr>
          </a:p>
          <a:p>
            <a:r>
              <a:rPr lang="vi-VN"/>
              <a:t>Fiind polarizată invers, joncțiunea colectoare va prezenta o rezistență mare trecerii purtătorilor de sarcină, astfel încât pentru valori mici ale tensiunii dintre anod şi catod, </a:t>
            </a:r>
            <a:r>
              <a:rPr lang="ro-RO">
                <a:latin typeface="UT Sans" panose="00000500000000000000" pitchFamily="50" charset="0"/>
              </a:rPr>
              <a:t>V</a:t>
            </a:r>
            <a:r>
              <a:rPr lang="vi-VN" baseline="-25000"/>
              <a:t>AC</a:t>
            </a:r>
            <a:r>
              <a:rPr lang="vi-VN"/>
              <a:t>, curentul prin structura semiconductoare</a:t>
            </a:r>
            <a:r>
              <a:rPr lang="ro-RO">
                <a:latin typeface="UT Sans" panose="00000500000000000000" pitchFamily="50" charset="0"/>
              </a:rPr>
              <a:t>, I</a:t>
            </a:r>
            <a:r>
              <a:rPr lang="ro-RO" baseline="-25000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,</a:t>
            </a:r>
            <a:r>
              <a:rPr lang="vi-VN"/>
              <a:t> va fi foarte mic.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14189-311D-4DB3-A9C1-2DC6A739CC2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029200"/>
            <a:ext cx="27127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7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Pe măsură ce creşte tensiunea de polarizare 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V</a:t>
            </a:r>
            <a:r>
              <a:rPr lang="vi-VN" baseline="-25000"/>
              <a:t>AC</a:t>
            </a:r>
            <a:r>
              <a:rPr lang="vi-VN"/>
              <a:t>, creşte şi tensiunea inversă pe joncțiunea </a:t>
            </a:r>
            <a:br>
              <a:rPr lang="en-US">
                <a:latin typeface="UT Sans" panose="00000500000000000000" pitchFamily="50" charset="0"/>
              </a:rPr>
            </a:br>
            <a:r>
              <a:rPr lang="vi-VN"/>
              <a:t>colectoare şi, la o anumită valoare a acesteia, începe </a:t>
            </a:r>
            <a:r>
              <a:rPr lang="vi-VN" b="1"/>
              <a:t>multiplicarea în</a:t>
            </a:r>
            <a:r>
              <a:rPr lang="ro-RO" b="1">
                <a:latin typeface="UT Sans" panose="00000500000000000000" pitchFamily="50" charset="0"/>
              </a:rPr>
              <a:t> </a:t>
            </a:r>
            <a:r>
              <a:rPr lang="vi-VN" b="1"/>
              <a:t>avalanşă </a:t>
            </a:r>
            <a:r>
              <a:rPr lang="vi-VN"/>
              <a:t>a purtătorilor de sarcină.</a:t>
            </a:r>
            <a:endParaRPr lang="ro-RO">
              <a:latin typeface="UT Sans" panose="00000500000000000000" pitchFamily="50" charset="0"/>
            </a:endParaRPr>
          </a:p>
          <a:p>
            <a:r>
              <a:rPr lang="vi-VN"/>
              <a:t>Aceasta are drept consecințe: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vi-VN"/>
              <a:t>scăderea rezistenței joncțiunii colectoare</a:t>
            </a:r>
            <a:r>
              <a:rPr lang="en-US"/>
              <a:t> </a:t>
            </a:r>
            <a:r>
              <a:rPr lang="ro-RO"/>
              <a:t>și</a:t>
            </a:r>
            <a:endParaRPr lang="en-US">
              <a:latin typeface="UT Sans" panose="00000500000000000000" pitchFamily="50" charset="0"/>
            </a:endParaRPr>
          </a:p>
          <a:p>
            <a:pPr lvl="1"/>
            <a:r>
              <a:rPr lang="vi-VN"/>
              <a:t>creşterea bruscă a curentului între anod şi catod</a:t>
            </a:r>
            <a:r>
              <a:rPr lang="ro-RO">
                <a:latin typeface="UT Sans" panose="00000500000000000000" pitchFamily="50" charset="0"/>
              </a:rPr>
              <a:t> (numit curent anodic, I</a:t>
            </a:r>
            <a:r>
              <a:rPr lang="ro-RO" baseline="-25000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22617-8634-436E-970D-24B4F0D0F45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029200"/>
            <a:ext cx="27127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72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ca această creștere să nu fie necontrolată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și să ducă la distrugerea structurii, în circuitul de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polarizare a tiristorului trebuie conectată o rezistență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R1 de limitare a curentului anodic.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83FC53-F16F-4BB0-A115-C15DA5A5241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19" y="3561613"/>
            <a:ext cx="3791781" cy="29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>
                <a:latin typeface="UT Sans" panose="00000500000000000000" pitchFamily="50" charset="0"/>
              </a:rPr>
              <a:t>Tensiunea la care începe multiplicarea în avalanșă</a:t>
            </a:r>
            <a:br>
              <a:rPr lang="ro-RO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a purtătorilor de sarcină se numește </a:t>
            </a:r>
            <a:r>
              <a:rPr lang="ro-RO">
                <a:latin typeface="UT Sans Bold" panose="00000500000000000000" pitchFamily="50" charset="0"/>
              </a:rPr>
              <a:t>tensiune de </a:t>
            </a:r>
            <a:br>
              <a:rPr lang="ro-RO">
                <a:latin typeface="UT Sans Bold" panose="00000500000000000000" pitchFamily="50" charset="0"/>
              </a:rPr>
            </a:br>
            <a:r>
              <a:rPr lang="ro-RO">
                <a:latin typeface="UT Sans Bold" panose="00000500000000000000" pitchFamily="50" charset="0"/>
              </a:rPr>
              <a:t>străpungere</a:t>
            </a:r>
            <a:r>
              <a:rPr lang="ro-RO">
                <a:latin typeface="UT Sans" panose="00000500000000000000" pitchFamily="50" charset="0"/>
              </a:rPr>
              <a:t>, </a:t>
            </a:r>
            <a:r>
              <a:rPr lang="ro-RO">
                <a:latin typeface="UT Sans Bold" panose="00000500000000000000" pitchFamily="50" charset="0"/>
              </a:rPr>
              <a:t>V</a:t>
            </a:r>
            <a:r>
              <a:rPr lang="ro-RO" baseline="-25000">
                <a:latin typeface="UT Sans Bold" panose="00000500000000000000" pitchFamily="50" charset="0"/>
              </a:rPr>
              <a:t>st</a:t>
            </a:r>
            <a:r>
              <a:rPr lang="ro-RO">
                <a:latin typeface="UT Sans" panose="00000500000000000000" pitchFamily="50" charset="0"/>
              </a:rPr>
              <a:t>.</a:t>
            </a:r>
          </a:p>
          <a:p>
            <a:pPr lvl="0"/>
            <a:r>
              <a:rPr lang="ro-RO">
                <a:latin typeface="UT Sans" panose="00000500000000000000" pitchFamily="50" charset="0"/>
              </a:rPr>
              <a:t>Caracteristica tensiune-curent:</a:t>
            </a:r>
            <a:endParaRPr lang="en-US">
              <a:latin typeface="UT Sans" panose="00000500000000000000" pitchFamily="50" charset="0"/>
            </a:endParaRPr>
          </a:p>
          <a:p>
            <a:r>
              <a:rPr lang="en-US">
                <a:latin typeface="UT Sans" panose="00000500000000000000" pitchFamily="50" charset="0"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38252-9152-4EBA-8307-5C3CB2C28C3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st0</a:t>
            </a:r>
            <a:r>
              <a:rPr lang="ro-RO">
                <a:latin typeface="UT Sans" panose="00000500000000000000" pitchFamily="50" charset="0"/>
              </a:rPr>
              <a:t> – tensiune de străpungere la polarizare zero a porții (tensiune de autoaprindere sau autoamorsare)</a:t>
            </a:r>
          </a:p>
          <a:p>
            <a:r>
              <a:rPr lang="ro-RO">
                <a:latin typeface="UT Sans" panose="00000500000000000000" pitchFamily="50" charset="0"/>
              </a:rPr>
              <a:t>I</a:t>
            </a:r>
            <a:r>
              <a:rPr lang="ro-RO" baseline="-25000">
                <a:latin typeface="UT Sans" panose="00000500000000000000" pitchFamily="50" charset="0"/>
              </a:rPr>
              <a:t>H</a:t>
            </a:r>
            <a:r>
              <a:rPr lang="ro-RO">
                <a:latin typeface="UT Sans" panose="00000500000000000000" pitchFamily="50" charset="0"/>
              </a:rPr>
              <a:t> – curent de menținere (holding current)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352800"/>
            <a:ext cx="4324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50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Prin injectarea unui curent de poartă </a:t>
            </a:r>
            <a:br>
              <a:rPr lang="en-US"/>
            </a:br>
            <a:r>
              <a:rPr lang="ro-RO">
                <a:latin typeface="UT Sans" panose="00000500000000000000" pitchFamily="50" charset="0"/>
              </a:rPr>
              <a:t>(pentru 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en-US" baseline="-25000">
                <a:latin typeface="UT Sans" panose="00000500000000000000" pitchFamily="50" charset="0"/>
              </a:rPr>
              <a:t>G</a:t>
            </a:r>
            <a:r>
              <a:rPr lang="ro-RO">
                <a:latin typeface="UT Sans" panose="00000500000000000000" pitchFamily="50" charset="0"/>
                <a:sym typeface="Symbol"/>
              </a:rPr>
              <a:t></a:t>
            </a:r>
            <a:r>
              <a:rPr lang="ro-RO">
                <a:latin typeface="UT Sans" panose="00000500000000000000" pitchFamily="50" charset="0"/>
              </a:rPr>
              <a:t>0), dispozitivul se poate amorsa </a:t>
            </a:r>
            <a:br>
              <a:rPr lang="en-US"/>
            </a:br>
            <a:r>
              <a:rPr lang="ro-RO">
                <a:latin typeface="UT Sans" panose="00000500000000000000" pitchFamily="50" charset="0"/>
              </a:rPr>
              <a:t>la o tensiune mai mică decât tensiunea </a:t>
            </a:r>
            <a:r>
              <a:rPr lang="en-US" i="1">
                <a:latin typeface="UT Sans" panose="00000500000000000000" pitchFamily="50" charset="0"/>
              </a:rPr>
              <a:t>V</a:t>
            </a:r>
            <a:r>
              <a:rPr lang="ro-RO" i="1" baseline="-25000">
                <a:latin typeface="UT Sans" panose="00000500000000000000" pitchFamily="50" charset="0"/>
              </a:rPr>
              <a:t>st0</a:t>
            </a:r>
            <a:r>
              <a:rPr lang="ro-RO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5CC38-6BD3-42EB-AE94-380ECF4B02B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0" y="3832175"/>
            <a:ext cx="339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>
                <a:latin typeface="UT Sans" panose="00000500000000000000" pitchFamily="50" charset="0"/>
              </a:rPr>
              <a:t>Această funcționare este asemănătoare cu cea a triodei cu gaz, de unde provine şi denumirea tiristorului: </a:t>
            </a:r>
            <a:r>
              <a:rPr lang="ro-RO" sz="2400" b="1">
                <a:solidFill>
                  <a:srgbClr val="C00000"/>
                </a:solidFill>
                <a:latin typeface="UT Sans" panose="00000500000000000000" pitchFamily="50" charset="0"/>
              </a:rPr>
              <a:t>TIR</a:t>
            </a:r>
            <a:r>
              <a:rPr lang="ro-RO" sz="2400">
                <a:latin typeface="UT Sans" panose="00000500000000000000" pitchFamily="50" charset="0"/>
              </a:rPr>
              <a:t>atron trans</a:t>
            </a:r>
            <a:r>
              <a:rPr lang="ro-RO" sz="2400" b="1">
                <a:solidFill>
                  <a:srgbClr val="C00000"/>
                </a:solidFill>
                <a:latin typeface="UT Sans" panose="00000500000000000000" pitchFamily="50" charset="0"/>
              </a:rPr>
              <a:t>ISTOR</a:t>
            </a:r>
            <a:r>
              <a:rPr lang="ro-RO" sz="2400">
                <a:latin typeface="UT Sans" panose="00000500000000000000" pitchFamily="50" charset="0"/>
              </a:rPr>
              <a:t>.</a:t>
            </a:r>
            <a:endParaRPr lang="en-US" sz="2400">
              <a:latin typeface="UT Sans" panose="00000500000000000000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352800"/>
            <a:ext cx="4324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9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Pentru blocarea tiristorului: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se scade curentul anodic sub valoarea de menținere (I</a:t>
            </a:r>
            <a:r>
              <a:rPr lang="ro-RO" baseline="-25000">
                <a:latin typeface="UT Sans" panose="00000500000000000000" pitchFamily="50" charset="0"/>
              </a:rPr>
              <a:t>H</a:t>
            </a:r>
            <a:r>
              <a:rPr lang="ro-RO">
                <a:latin typeface="UT Sans" panose="00000500000000000000" pitchFamily="50" charset="0"/>
              </a:rPr>
              <a:t>)</a:t>
            </a:r>
            <a:br>
              <a:rPr lang="en-US">
                <a:latin typeface="UT Sans" panose="00000500000000000000" pitchFamily="50" charset="0"/>
              </a:rPr>
            </a:br>
            <a:r>
              <a:rPr lang="ro-RO">
                <a:latin typeface="UT Sans" panose="00000500000000000000" pitchFamily="50" charset="0"/>
              </a:rPr>
              <a:t>sau</a:t>
            </a:r>
          </a:p>
          <a:p>
            <a:pPr lvl="1"/>
            <a:r>
              <a:rPr lang="ro-RO">
                <a:latin typeface="UT Sans" panose="00000500000000000000" pitchFamily="50" charset="0"/>
              </a:rPr>
              <a:t>se inversează tensiunea anod-catod (</a:t>
            </a:r>
            <a:r>
              <a:rPr lang="en-US">
                <a:latin typeface="UT Sans" panose="00000500000000000000" pitchFamily="50" charset="0"/>
              </a:rPr>
              <a:t>V</a:t>
            </a:r>
            <a:r>
              <a:rPr lang="ro-RO" baseline="-25000">
                <a:latin typeface="UT Sans" panose="00000500000000000000" pitchFamily="50" charset="0"/>
              </a:rPr>
              <a:t>AC</a:t>
            </a:r>
            <a:r>
              <a:rPr lang="ro-RO">
                <a:latin typeface="UT Sans" panose="00000500000000000000" pitchFamily="50" charset="0"/>
              </a:rPr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C3BE3-CB40-4E85-B8A9-F33AC0EEDB4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352800"/>
            <a:ext cx="4324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4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>
                <a:latin typeface="UT Sans" panose="00000500000000000000" pitchFamily="50" charset="0"/>
              </a:rPr>
              <a:t>Aplicație:</a:t>
            </a:r>
            <a:r>
              <a:rPr lang="ro-RO">
                <a:latin typeface="UT Sans" panose="00000500000000000000" pitchFamily="50" charset="0"/>
              </a:rPr>
              <a:t> redresor comandat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C85A7A-474A-43D6-BF74-B009B828A2C1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51054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>
                <a:solidFill>
                  <a:srgbClr val="00B050"/>
                </a:solidFill>
                <a:latin typeface="UT Sans" panose="00000500000000000000" pitchFamily="50" charset="0"/>
              </a:rPr>
              <a:t>Verde</a:t>
            </a:r>
            <a:r>
              <a:rPr lang="ro-RO">
                <a:latin typeface="UT Sans" panose="00000500000000000000" pitchFamily="50" charset="0"/>
              </a:rPr>
              <a:t> – tensiunea alternativă, V(n1)</a:t>
            </a:r>
          </a:p>
          <a:p>
            <a:r>
              <a:rPr lang="ro-RO" b="1">
                <a:solidFill>
                  <a:srgbClr val="FF0000"/>
                </a:solidFill>
                <a:latin typeface="UT Sans" panose="00000500000000000000" pitchFamily="50" charset="0"/>
              </a:rPr>
              <a:t>Roșu</a:t>
            </a:r>
            <a:r>
              <a:rPr lang="ro-RO">
                <a:latin typeface="UT Sans" panose="00000500000000000000" pitchFamily="50" charset="0"/>
              </a:rPr>
              <a:t> – tensiunea de comandă pe poartă, V(n4)</a:t>
            </a:r>
          </a:p>
          <a:p>
            <a:r>
              <a:rPr lang="ro-RO" b="1">
                <a:solidFill>
                  <a:srgbClr val="002060"/>
                </a:solidFill>
                <a:latin typeface="UT Sans" panose="00000500000000000000" pitchFamily="50" charset="0"/>
              </a:rPr>
              <a:t>Albastru</a:t>
            </a:r>
            <a:r>
              <a:rPr lang="ro-RO">
                <a:latin typeface="UT Sans" panose="00000500000000000000" pitchFamily="50" charset="0"/>
              </a:rPr>
              <a:t> – tensiunea pe rezistența de sarcină, V(n2)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76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Întârziere = 2ms</a:t>
            </a:r>
            <a:endParaRPr lang="en-US" b="1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35" y="2180272"/>
            <a:ext cx="6120765" cy="249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2050"/>
            <a:ext cx="275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8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Tiristorul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>
                <a:latin typeface="UT Sans" panose="00000500000000000000" pitchFamily="50" charset="0"/>
              </a:rPr>
              <a:t>Aplicație:</a:t>
            </a:r>
            <a:r>
              <a:rPr lang="ro-RO">
                <a:latin typeface="UT Sans" panose="00000500000000000000" pitchFamily="50" charset="0"/>
              </a:rPr>
              <a:t> redresor comandat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B93A8B-3E9C-4921-A8B9-2B078910A1C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876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>
                <a:solidFill>
                  <a:srgbClr val="C00000"/>
                </a:solidFill>
                <a:latin typeface="UT Sans" panose="00000500000000000000" pitchFamily="50" charset="0"/>
              </a:rPr>
              <a:t>Întârziere = 5ms</a:t>
            </a:r>
            <a:endParaRPr lang="en-US" b="1">
              <a:solidFill>
                <a:srgbClr val="C00000"/>
              </a:solidFill>
              <a:latin typeface="UT Sans" panose="00000500000000000000" pitchFamily="50" charset="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2050"/>
            <a:ext cx="275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35" y="2180272"/>
            <a:ext cx="6120765" cy="2497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276600" y="51054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>
                <a:solidFill>
                  <a:srgbClr val="00B050"/>
                </a:solidFill>
                <a:latin typeface="UT Sans" panose="00000500000000000000" pitchFamily="50" charset="0"/>
              </a:rPr>
              <a:t>Verde</a:t>
            </a:r>
            <a:r>
              <a:rPr lang="ro-RO">
                <a:latin typeface="UT Sans" panose="00000500000000000000" pitchFamily="50" charset="0"/>
              </a:rPr>
              <a:t> – tensiunea alternativă, V(n1)</a:t>
            </a:r>
          </a:p>
          <a:p>
            <a:r>
              <a:rPr lang="ro-RO" b="1">
                <a:solidFill>
                  <a:srgbClr val="FF0000"/>
                </a:solidFill>
                <a:latin typeface="UT Sans" panose="00000500000000000000" pitchFamily="50" charset="0"/>
              </a:rPr>
              <a:t>Roșu</a:t>
            </a:r>
            <a:r>
              <a:rPr lang="ro-RO">
                <a:latin typeface="UT Sans" panose="00000500000000000000" pitchFamily="50" charset="0"/>
              </a:rPr>
              <a:t> – tensiunea de comandă pe poartă, V(n4)</a:t>
            </a:r>
          </a:p>
          <a:p>
            <a:r>
              <a:rPr lang="ro-RO" b="1">
                <a:solidFill>
                  <a:srgbClr val="002060"/>
                </a:solidFill>
                <a:latin typeface="UT Sans" panose="00000500000000000000" pitchFamily="50" charset="0"/>
              </a:rPr>
              <a:t>Albastru</a:t>
            </a:r>
            <a:r>
              <a:rPr lang="ro-RO">
                <a:latin typeface="UT Sans" panose="00000500000000000000" pitchFamily="50" charset="0"/>
              </a:rPr>
              <a:t> – tensiunea pe rezistența de sarcină, V(n2)</a:t>
            </a:r>
            <a:endParaRPr lang="en-US">
              <a:latin typeface="UT Sans" panose="00000500000000000000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347472"/>
            <a:ext cx="1771650" cy="20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7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Alte dispozitive bazate pe j</a:t>
            </a:r>
            <a:r>
              <a:rPr lang="ro-RO">
                <a:latin typeface="UT Sans" panose="00000500000000000000" pitchFamily="50" charset="0"/>
              </a:rPr>
              <a:t>oncțiunea pn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 startAt="2"/>
            </a:pPr>
            <a:r>
              <a:rPr lang="en-US" sz="2800" b="1">
                <a:solidFill>
                  <a:srgbClr val="0070C0"/>
                </a:solidFill>
                <a:latin typeface="UT Sans" panose="00000500000000000000" pitchFamily="50" charset="0"/>
              </a:rPr>
              <a:t>Triacul</a:t>
            </a:r>
          </a:p>
          <a:p>
            <a:r>
              <a:rPr lang="ro-RO">
                <a:latin typeface="UT Sans" panose="00000500000000000000" pitchFamily="50" charset="0"/>
              </a:rPr>
              <a:t>Triacul (</a:t>
            </a:r>
            <a:r>
              <a:rPr lang="ro-RO" b="1">
                <a:latin typeface="UT Sans" panose="00000500000000000000" pitchFamily="50" charset="0"/>
              </a:rPr>
              <a:t>TRI</a:t>
            </a:r>
            <a:r>
              <a:rPr lang="ro-RO">
                <a:latin typeface="UT Sans" panose="00000500000000000000" pitchFamily="50" charset="0"/>
              </a:rPr>
              <a:t>ode </a:t>
            </a:r>
            <a:r>
              <a:rPr lang="ro-RO" b="1">
                <a:latin typeface="UT Sans" panose="00000500000000000000" pitchFamily="50" charset="0"/>
              </a:rPr>
              <a:t>A</a:t>
            </a:r>
            <a:r>
              <a:rPr lang="ro-RO">
                <a:latin typeface="UT Sans" panose="00000500000000000000" pitchFamily="50" charset="0"/>
              </a:rPr>
              <a:t>lternating </a:t>
            </a:r>
            <a:r>
              <a:rPr lang="ro-RO" b="1">
                <a:latin typeface="UT Sans" panose="00000500000000000000" pitchFamily="50" charset="0"/>
              </a:rPr>
              <a:t>C</a:t>
            </a:r>
            <a:r>
              <a:rPr lang="ro-RO">
                <a:latin typeface="UT Sans" panose="00000500000000000000" pitchFamily="50" charset="0"/>
              </a:rPr>
              <a:t>urrent) este un dispozitiv cu cinci straturi, echivalent cu două tiristoare aşezate în antiparalel în acelaşi monocristal de siliciu, având un singur electrod de comandă (poarta – 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76F43-7872-42EC-A5A1-375148EDFC63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0" y="3603366"/>
            <a:ext cx="6627220" cy="29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Funcționare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TEC-J lucrează totdeauna cu joncțiunea poartă-sursă polarizată invers.</a:t>
            </a:r>
          </a:p>
          <a:p>
            <a:r>
              <a:rPr lang="ro-RO">
                <a:latin typeface="UT Sans" panose="00000500000000000000" pitchFamily="50" charset="0"/>
              </a:rPr>
              <a:t>Polarizarea inversă a joncțiunii poartă-sursă creează o regiune sărăcită de-a lungul joncțiunii care se extinde și în zona de tip </a:t>
            </a:r>
            <a:r>
              <a:rPr lang="ro-RO">
                <a:latin typeface="UT Sans Bold" panose="00000500000000000000" pitchFamily="50" charset="0"/>
              </a:rPr>
              <a:t>n</a:t>
            </a:r>
            <a:r>
              <a:rPr lang="ro-RO">
                <a:latin typeface="UT Sans" panose="00000500000000000000" pitchFamily="50" charset="0"/>
              </a:rPr>
              <a:t> a canalului și crește rezistența canalului din cauza îngustării sale.</a:t>
            </a:r>
            <a:endParaRPr lang="en-US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Lățimea canalului și </a:t>
            </a:r>
            <a:r>
              <a:rPr lang="en-US">
                <a:latin typeface="UT Sans" panose="00000500000000000000" pitchFamily="50" charset="0"/>
              </a:rPr>
              <a:t>deci</a:t>
            </a:r>
            <a:r>
              <a:rPr lang="ro-RO">
                <a:latin typeface="UT Sans" panose="00000500000000000000" pitchFamily="50" charset="0"/>
              </a:rPr>
              <a:t> rezistența lui pot </a:t>
            </a:r>
            <a:r>
              <a:rPr lang="en-US">
                <a:latin typeface="UT Sans" panose="00000500000000000000" pitchFamily="50" charset="0"/>
              </a:rPr>
              <a:t>fi comandate varii</a:t>
            </a:r>
            <a:r>
              <a:rPr lang="ro-RO">
                <a:latin typeface="UT Sans" panose="00000500000000000000" pitchFamily="50" charset="0"/>
              </a:rPr>
              <a:t>nd tensiunea </a:t>
            </a:r>
            <a:r>
              <a:rPr lang="en-US">
                <a:latin typeface="UT Sans" panose="00000500000000000000" pitchFamily="50" charset="0"/>
              </a:rPr>
              <a:t>p</a:t>
            </a:r>
            <a:r>
              <a:rPr lang="ro-RO">
                <a:latin typeface="UT Sans" panose="00000500000000000000" pitchFamily="50" charset="0"/>
              </a:rPr>
              <a:t>e poartă</a:t>
            </a:r>
            <a:r>
              <a:rPr lang="en-US">
                <a:latin typeface="UT Sans" panose="00000500000000000000" pitchFamily="50" charset="0"/>
              </a:rPr>
              <a:t>, prin aceasta comand</a:t>
            </a:r>
            <a:r>
              <a:rPr lang="ro-RO">
                <a:latin typeface="UT Sans" panose="00000500000000000000" pitchFamily="50" charset="0"/>
              </a:rPr>
              <a:t>ând intensitatea curentului de drenă, I</a:t>
            </a:r>
            <a:r>
              <a:rPr lang="ro-RO" baseline="-25000">
                <a:latin typeface="UT Sans" panose="00000500000000000000" pitchFamily="50" charset="0"/>
              </a:rPr>
              <a:t>D</a:t>
            </a:r>
            <a:r>
              <a:rPr lang="ro-RO">
                <a:latin typeface="UT Sans" panose="00000500000000000000" pitchFamily="50" charset="0"/>
              </a:rPr>
              <a:t>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A32A-D820-4FE0-B48D-73458965D38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UT Sans" panose="00000500000000000000" pitchFamily="50" charset="0"/>
              </a:rPr>
              <a:t>Triacul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b="1">
              <a:latin typeface="UT Sans" panose="00000500000000000000" pitchFamily="50" charset="0"/>
            </a:endParaRPr>
          </a:p>
          <a:p>
            <a:pPr marL="109728" indent="0">
              <a:buNone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Funcționare</a:t>
            </a:r>
            <a:endParaRPr lang="en-US" sz="2800" b="1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Dacă potențialul terminalului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este pozitiv în raport cu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şi se aplică pe poartă un impuls pozitiv în raport cu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, intră în conducție tiristorul din stânga simbolului</a:t>
            </a:r>
            <a:r>
              <a:rPr lang="en-US">
                <a:latin typeface="UT Sans" panose="00000500000000000000" pitchFamily="50" charset="0"/>
              </a:rPr>
              <a:t>.</a:t>
            </a:r>
          </a:p>
          <a:p>
            <a:r>
              <a:rPr lang="ro-RO">
                <a:latin typeface="UT Sans" panose="00000500000000000000" pitchFamily="50" charset="0"/>
              </a:rPr>
              <a:t>Dacă potențialul terminalului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 este pozitiv în raport cu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1</a:t>
            </a:r>
            <a:r>
              <a:rPr lang="ro-RO">
                <a:latin typeface="UT Sans" panose="00000500000000000000" pitchFamily="50" charset="0"/>
              </a:rPr>
              <a:t> şi se aplică pe poartă un impuls negativ în raport cu </a:t>
            </a:r>
            <a:r>
              <a:rPr lang="ro-RO">
                <a:latin typeface="UT Sans Bold" panose="00000500000000000000" pitchFamily="50" charset="0"/>
              </a:rPr>
              <a:t>T</a:t>
            </a:r>
            <a:r>
              <a:rPr lang="ro-RO" baseline="-25000">
                <a:latin typeface="UT Sans Bold" panose="00000500000000000000" pitchFamily="50" charset="0"/>
              </a:rPr>
              <a:t>2</a:t>
            </a:r>
            <a:r>
              <a:rPr lang="ro-RO">
                <a:latin typeface="UT Sans" panose="00000500000000000000" pitchFamily="50" charset="0"/>
              </a:rPr>
              <a:t>, intră în conducție tiristorul din dreapta simbolului</a:t>
            </a:r>
            <a:r>
              <a:rPr lang="en-US">
                <a:latin typeface="UT Sans" panose="00000500000000000000" pitchFamily="50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0A1D-B53E-4E89-BCA2-C99ADD8D9F59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70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381000"/>
            <a:ext cx="4100512" cy="18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UT Sans" panose="00000500000000000000" pitchFamily="50" charset="0"/>
              </a:rPr>
              <a:t>Triacul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UT Sans" panose="00000500000000000000" pitchFamily="50" charset="0"/>
              </a:rPr>
              <a:t>Aplica</a:t>
            </a:r>
            <a:r>
              <a:rPr lang="ro-RO" b="1">
                <a:latin typeface="UT Sans" panose="00000500000000000000" pitchFamily="50" charset="0"/>
              </a:rPr>
              <a:t>ție: </a:t>
            </a:r>
            <a:r>
              <a:rPr lang="ro-RO">
                <a:latin typeface="UT Sans" panose="00000500000000000000" pitchFamily="50" charset="0"/>
              </a:rPr>
              <a:t>reglarea intensității luminoase în c.a. (Light Dimmer)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6A5A-BF1A-4E97-BC15-166DA85DEC50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447925"/>
            <a:ext cx="3771900" cy="3343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2776478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UT Sans" panose="00000500000000000000" pitchFamily="50" charset="0"/>
              </a:rPr>
              <a:t>Observa</a:t>
            </a:r>
            <a:r>
              <a:rPr lang="ro-RO" b="1">
                <a:solidFill>
                  <a:srgbClr val="0070C0"/>
                </a:solidFill>
                <a:latin typeface="UT Sans" panose="00000500000000000000" pitchFamily="50" charset="0"/>
              </a:rPr>
              <a:t>ție: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T Sans" panose="00000500000000000000" pitchFamily="50" charset="0"/>
              </a:rPr>
              <a:t>DIAC-ul este o diodă semiconductoare care permite trecerea curentului electric în ambele sensuri de conducție, sub acțiunea unei tensiuni de comandă aplicate la bornele ei.</a:t>
            </a:r>
            <a:endParaRPr lang="ro-RO">
              <a:latin typeface="UT Sans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UT Sans" panose="00000500000000000000" pitchFamily="50" charset="0"/>
              </a:rPr>
              <a:t>Diacul se amorsează când tensiunea aplicată la bornele sale crește până la o valoare de prag și se stabilește starea de conducție, moment urmat de scăderea tensiunii pe diac și trecerea prin el a curentului de funcționare.</a:t>
            </a:r>
          </a:p>
        </p:txBody>
      </p:sp>
    </p:spTree>
    <p:extLst>
      <p:ext uri="{BB962C8B-B14F-4D97-AF65-F5344CB8AC3E}">
        <p14:creationId xmlns:p14="http://schemas.microsoft.com/office/powerpoint/2010/main" val="1510758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Alte dispozitive bazate pe j</a:t>
            </a:r>
            <a:r>
              <a:rPr lang="ro-RO">
                <a:latin typeface="UT Sans" panose="00000500000000000000" pitchFamily="50" charset="0"/>
              </a:rPr>
              <a:t>oncțiunea pn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 startAt="3"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Tranzistorul Schottky</a:t>
            </a:r>
          </a:p>
          <a:p>
            <a:r>
              <a:rPr lang="ro-RO">
                <a:latin typeface="UT Sans" panose="00000500000000000000" pitchFamily="50" charset="0"/>
              </a:rPr>
              <a:t>Este un tranzistor bipolar care are în paralel cu joncțiunea B-C o diodă Schottky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E9EDB-D579-45B6-B030-14B2BF677D48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3429000"/>
            <a:ext cx="4238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26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>
                <a:latin typeface="UT Sans" panose="00000500000000000000" pitchFamily="50" charset="0"/>
              </a:rPr>
              <a:t>Tranzistorul Schottky</a:t>
            </a:r>
            <a:endParaRPr lang="en-US" sz="3600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Prezența diodei Schottky nu va permite creşterea tensiunii de polarizare directă a joncțiunii bază-colector în regim de saturație</a:t>
            </a:r>
            <a:r>
              <a:rPr lang="en-US">
                <a:latin typeface="UT Sans" panose="00000500000000000000" pitchFamily="50" charset="0"/>
              </a:rPr>
              <a:t> a tranzistorului</a:t>
            </a:r>
            <a:r>
              <a:rPr lang="vi-VN"/>
              <a:t> peste 0,35V, astfel încât timpul de comutație din starea de saturație în starea de blocare se va micşora considerabil iar viteza de comutație va creşte.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874B-98C4-4F30-B9A5-E7ED574726CA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73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69F3B-D6FE-41A2-9F07-0976F94A2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3962400"/>
            <a:ext cx="4238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55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T Sans" panose="00000500000000000000" pitchFamily="50" charset="0"/>
              </a:rPr>
              <a:t>Alte dispozitive bazate pe j</a:t>
            </a:r>
            <a:r>
              <a:rPr lang="ro-RO">
                <a:latin typeface="UT Sans" panose="00000500000000000000" pitchFamily="50" charset="0"/>
              </a:rPr>
              <a:t>oncțiunea pn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7" indent="-514350">
              <a:buFont typeface="+mj-lt"/>
              <a:buAutoNum type="arabicPeriod" startAt="4"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Fototranzistorul</a:t>
            </a:r>
          </a:p>
          <a:p>
            <a:pPr>
              <a:lnSpc>
                <a:spcPct val="110000"/>
              </a:lnSpc>
            </a:pPr>
            <a:r>
              <a:rPr lang="vi-VN"/>
              <a:t>Principiul de funcționare a unui fototranzistor se bazează pe </a:t>
            </a:r>
            <a:r>
              <a:rPr lang="vi-VN" i="1"/>
              <a:t>efectul</a:t>
            </a:r>
            <a:r>
              <a:rPr lang="ro-RO" i="1">
                <a:latin typeface="UT Sans" panose="00000500000000000000" pitchFamily="50" charset="0"/>
              </a:rPr>
              <a:t> </a:t>
            </a:r>
            <a:r>
              <a:rPr lang="vi-VN" i="1"/>
              <a:t>fotoelectric intern</a:t>
            </a:r>
            <a:r>
              <a:rPr lang="vi-VN"/>
              <a:t>: generarea de perechi electron-gol într-un semiconductor sub acțiunea unei radiații electromagnetice cu lungimea de undă în domeniul vizibil sau ultraviolet.</a:t>
            </a:r>
            <a:endParaRPr lang="ro-RO">
              <a:latin typeface="UT Sans" panose="000005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vi-VN"/>
              <a:t>Dacă semiconductorul este supus unei diferențe de potențial, atunci el va fi parcurs de un curent a cărui intensitate</a:t>
            </a:r>
            <a:r>
              <a:rPr lang="ro-RO">
                <a:latin typeface="UT Sans" panose="00000500000000000000" pitchFamily="50" charset="0"/>
              </a:rPr>
              <a:t> </a:t>
            </a:r>
            <a:r>
              <a:rPr lang="vi-VN"/>
              <a:t>va depinde de mărimea fluxului luminos incident.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1A505-6D44-40A8-AF75-0381F9C0E9C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14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Fototranzistorul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Fototranzistorul este un tranzistor cu regiunea joncțiunii emitor-bază expusă iluminării, astfel încât rolul diferenței de potențial dintre bază şi emitor este jucat de fluxul luminos incident pe joncțiunea emitoare.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36035-DBEF-46C3-82F3-D89E8926F83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3609975"/>
            <a:ext cx="1971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51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Fototranzistorul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Caracteristicile de ieşire ale unui fototranzistor sunt similare cu cele ale unui tranzistor obişnuit, cu deosebirea că, în locul parametrului I</a:t>
            </a:r>
            <a:r>
              <a:rPr lang="vi-VN" baseline="-25000"/>
              <a:t>B</a:t>
            </a:r>
            <a:r>
              <a:rPr lang="vi-VN" i="1"/>
              <a:t> </a:t>
            </a:r>
            <a:r>
              <a:rPr lang="vi-VN"/>
              <a:t>apare iluminarea sau fluxul luminos</a:t>
            </a:r>
            <a:r>
              <a:rPr lang="en-US">
                <a:latin typeface="UT Sans" panose="00000500000000000000" pitchFamily="50" charset="0"/>
              </a:rPr>
              <a:t>, </a:t>
            </a:r>
            <a:r>
              <a:rPr lang="en-US">
                <a:latin typeface="UT Sans" panose="00000500000000000000" pitchFamily="50" charset="0"/>
                <a:sym typeface="Symbol"/>
              </a:rPr>
              <a:t></a:t>
            </a:r>
            <a:r>
              <a:rPr lang="ro-RO">
                <a:latin typeface="UT Sans" panose="00000500000000000000" pitchFamily="50" charset="0"/>
              </a:rPr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14C3DC-F6CE-40E9-B516-7413BFFC4B9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57573"/>
            <a:ext cx="1971675" cy="2790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38535"/>
            <a:ext cx="3238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6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Fototranzistorul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Aplicații</a:t>
            </a:r>
          </a:p>
          <a:p>
            <a:pPr marL="109728" indent="0">
              <a:buNone/>
            </a:pPr>
            <a:r>
              <a:rPr lang="ro-RO" b="1">
                <a:latin typeface="UT Sans" panose="00000500000000000000" pitchFamily="50" charset="0"/>
              </a:rPr>
              <a:t>Optocuplorul</a:t>
            </a:r>
            <a:r>
              <a:rPr lang="ro-RO">
                <a:latin typeface="UT Sans" panose="00000500000000000000" pitchFamily="50" charset="0"/>
              </a:rPr>
              <a:t> (optoizolatorul)</a:t>
            </a:r>
          </a:p>
          <a:p>
            <a:r>
              <a:rPr lang="vi-VN"/>
              <a:t>este o componentă </a:t>
            </a:r>
            <a:r>
              <a:rPr lang="ro-RO">
                <a:latin typeface="UT Sans" panose="00000500000000000000" pitchFamily="50" charset="0"/>
              </a:rPr>
              <a:t>(LED + fototranzistor) </a:t>
            </a:r>
            <a:r>
              <a:rPr lang="vi-VN"/>
              <a:t>care transferă un semnal electric între două circuite izolate prin utilizarea luminii.</a:t>
            </a:r>
            <a:endParaRPr lang="ro-RO">
              <a:latin typeface="UT Sans" panose="00000500000000000000" pitchFamily="50" charset="0"/>
            </a:endParaRPr>
          </a:p>
          <a:p>
            <a:r>
              <a:rPr lang="vi-VN"/>
              <a:t>Optoizolatoarele împiedică tensiunile înalte să afecteze sistemul care </a:t>
            </a:r>
            <a:r>
              <a:rPr lang="ro-RO">
                <a:latin typeface="UT Sans" panose="00000500000000000000" pitchFamily="50" charset="0"/>
              </a:rPr>
              <a:t>trimite</a:t>
            </a:r>
            <a:r>
              <a:rPr lang="vi-VN"/>
              <a:t> semnalul.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19C87-76F1-4BEA-8F8F-126AF3153DBD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15362" name="Picture 2" descr="Fototranzistoare pentru aplicaţii industriale şi comerciale, VTT1222WH, VTT1223WH, VTT1225H |RO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2187575" cy="13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48225"/>
            <a:ext cx="2171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4586287"/>
            <a:ext cx="19431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F7F73-1023-43F4-B575-6C268CC324AD}"/>
              </a:ext>
            </a:extLst>
          </p:cNvPr>
          <p:cNvSpPr txBox="1"/>
          <p:nvPr/>
        </p:nvSpPr>
        <p:spPr>
          <a:xfrm>
            <a:off x="7162800" y="1905000"/>
            <a:ext cx="1143000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/>
              <a:t>LED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68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latin typeface="UT Sans" panose="00000500000000000000" pitchFamily="50" charset="0"/>
              </a:rPr>
              <a:t>Fototranzistorul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o-RO" sz="2800" b="1">
                <a:solidFill>
                  <a:srgbClr val="0070C0"/>
                </a:solidFill>
                <a:latin typeface="UT Sans" panose="00000500000000000000" pitchFamily="50" charset="0"/>
              </a:rPr>
              <a:t>Aplicații</a:t>
            </a:r>
            <a:r>
              <a:rPr lang="ro-RO">
                <a:solidFill>
                  <a:srgbClr val="0070C0"/>
                </a:solidFill>
                <a:latin typeface="UT Sans" panose="00000500000000000000" pitchFamily="50" charset="0"/>
              </a:rPr>
              <a:t> </a:t>
            </a:r>
            <a:r>
              <a:rPr lang="ro-RO" sz="1800">
                <a:solidFill>
                  <a:srgbClr val="0070C0"/>
                </a:solidFill>
                <a:latin typeface="UT Sans" panose="00000500000000000000" pitchFamily="50" charset="0"/>
              </a:rPr>
              <a:t>(continuare)</a:t>
            </a:r>
          </a:p>
          <a:p>
            <a:r>
              <a:rPr lang="vi-VN"/>
              <a:t>Optoizolatoarele disponibile comercial, rezistă la tensiuni intrare/ieșire de până la 10kV și la șocuri de tensiune cu viteze de până la 10kV/</a:t>
            </a:r>
            <a:r>
              <a:rPr lang="el-GR"/>
              <a:t>μ</a:t>
            </a:r>
            <a:r>
              <a:rPr lang="vi-VN"/>
              <a:t>s.</a:t>
            </a:r>
            <a:endParaRPr lang="ro-RO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CBF20A-44FA-44A9-9BED-1EB9DF5B41B5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ACF66-738E-4924-B23B-A43BB049B2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1" y="3627635"/>
            <a:ext cx="3157537" cy="28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Funcționare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94" y="1524000"/>
            <a:ext cx="8229600" cy="4876800"/>
          </a:xfrm>
        </p:spPr>
        <p:txBody>
          <a:bodyPr>
            <a:normAutofit/>
          </a:bodyPr>
          <a:lstStyle/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0" indent="0">
              <a:buNone/>
            </a:pPr>
            <a:endParaRPr lang="ro-RO">
              <a:latin typeface="UT Sans" panose="00000500000000000000" pitchFamily="50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ro-RO" sz="2200">
                <a:latin typeface="UT Sans" panose="00000500000000000000" pitchFamily="50" charset="0"/>
              </a:rPr>
              <a:t>TEC-J polarizat pentru conducție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200">
                <a:latin typeface="UT Sans" panose="00000500000000000000" pitchFamily="50" charset="0"/>
              </a:rPr>
              <a:t>Creșterea valorii V</a:t>
            </a:r>
            <a:r>
              <a:rPr lang="ro-RO" sz="2200" baseline="-25000">
                <a:latin typeface="UT Sans" panose="00000500000000000000" pitchFamily="50" charset="0"/>
              </a:rPr>
              <a:t>GG</a:t>
            </a:r>
            <a:r>
              <a:rPr lang="ro-RO" sz="2200">
                <a:latin typeface="UT Sans" panose="00000500000000000000" pitchFamily="50" charset="0"/>
              </a:rPr>
              <a:t> îngustează canalul, ducând la creșterea rezistenței acestuia și la scăderea curentului de drenă, I</a:t>
            </a:r>
            <a:r>
              <a:rPr lang="ro-RO" sz="2200" baseline="-25000">
                <a:latin typeface="UT Sans" panose="00000500000000000000" pitchFamily="50" charset="0"/>
              </a:rPr>
              <a:t>D</a:t>
            </a:r>
            <a:r>
              <a:rPr lang="ro-RO" sz="2200">
                <a:latin typeface="UT Sans" panose="00000500000000000000" pitchFamily="50" charset="0"/>
              </a:rPr>
              <a:t>;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200">
                <a:latin typeface="UT Sans" panose="00000500000000000000" pitchFamily="50" charset="0"/>
              </a:rPr>
              <a:t>La micșorarea valorii V</a:t>
            </a:r>
            <a:r>
              <a:rPr lang="ro-RO" sz="2200" baseline="-25000">
                <a:latin typeface="UT Sans" panose="00000500000000000000" pitchFamily="50" charset="0"/>
              </a:rPr>
              <a:t>GG</a:t>
            </a:r>
            <a:r>
              <a:rPr lang="ro-RO" sz="2200">
                <a:latin typeface="UT Sans" panose="00000500000000000000" pitchFamily="50" charset="0"/>
              </a:rPr>
              <a:t>, canalul se extinde, rezistența lui scade și I</a:t>
            </a:r>
            <a:r>
              <a:rPr lang="ro-RO" sz="2200" baseline="-25000">
                <a:latin typeface="UT Sans" panose="00000500000000000000" pitchFamily="50" charset="0"/>
              </a:rPr>
              <a:t>D</a:t>
            </a:r>
            <a:r>
              <a:rPr lang="ro-RO" sz="2200">
                <a:latin typeface="UT Sans" panose="00000500000000000000" pitchFamily="50" charset="0"/>
              </a:rPr>
              <a:t> crește.</a:t>
            </a:r>
          </a:p>
          <a:p>
            <a:pPr marL="0" indent="0">
              <a:buNone/>
            </a:pPr>
            <a:r>
              <a:rPr lang="ro-RO" sz="2200">
                <a:solidFill>
                  <a:srgbClr val="0070C0"/>
                </a:solidFill>
                <a:latin typeface="UT Sans" panose="00000500000000000000" pitchFamily="50" charset="0"/>
              </a:rPr>
              <a:t>Obs. Cele 3 situații au fost modelate prin indicațiile de pe scalele aparatelor de măsură și extinderile regiunilor de sarcină spațială.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F6B-0580-4471-B17C-91156FA1B65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24000"/>
            <a:ext cx="811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UT Sans" panose="00000500000000000000" pitchFamily="50" charset="0"/>
              </a:rPr>
              <a:t>Funcționare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94" y="1524000"/>
            <a:ext cx="8229600" cy="4876800"/>
          </a:xfrm>
        </p:spPr>
        <p:txBody>
          <a:bodyPr>
            <a:normAutofit lnSpcReduction="10000"/>
          </a:bodyPr>
          <a:lstStyle/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endParaRPr lang="ro-RO">
              <a:latin typeface="UT Sans" panose="00000500000000000000" pitchFamily="50" charset="0"/>
            </a:endParaRPr>
          </a:p>
          <a:p>
            <a:r>
              <a:rPr lang="ro-RO">
                <a:latin typeface="UT Sans" panose="00000500000000000000" pitchFamily="50" charset="0"/>
              </a:rPr>
              <a:t>Zonele albe reprezintă regiunea golită (regiunea de sarcină spațială) creată prin polarizare inversă.</a:t>
            </a:r>
          </a:p>
          <a:p>
            <a:r>
              <a:rPr lang="ro-RO">
                <a:latin typeface="UT Sans" panose="00000500000000000000" pitchFamily="50" charset="0"/>
              </a:rPr>
              <a:t>Regiunea golită este mai extinsă către capătul dinspre drenă al canalului deoarece tensiunea de polarizare inversă dintre poartă și drenă este mai mare decât cea dintre poartă și sursă.</a:t>
            </a:r>
            <a:endParaRPr lang="en-US">
              <a:latin typeface="UT Sans" panose="00000500000000000000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A40A-200C-42AB-87C5-CEA0E787B004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 Cursul nr.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8D1-E382-410E-A5B9-1FDDF9D03BF0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524000"/>
            <a:ext cx="8115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4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2158</TotalTime>
  <Words>4454</Words>
  <Application>Microsoft Office PowerPoint</Application>
  <PresentationFormat>On-screen Show (4:3)</PresentationFormat>
  <Paragraphs>633</Paragraphs>
  <Slides>78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UT Sans</vt:lpstr>
      <vt:lpstr>UT Sans Bold</vt:lpstr>
      <vt:lpstr>Wingdings 3</vt:lpstr>
      <vt:lpstr>Clarity</vt:lpstr>
      <vt:lpstr>Equation</vt:lpstr>
      <vt:lpstr>MathType 6.0 Equation</vt:lpstr>
      <vt:lpstr>DISPOZITIVE ELECTRONICE</vt:lpstr>
      <vt:lpstr>Probleme tratate</vt:lpstr>
      <vt:lpstr>Generalități</vt:lpstr>
      <vt:lpstr>Structură</vt:lpstr>
      <vt:lpstr>Structură</vt:lpstr>
      <vt:lpstr>Funcționare</vt:lpstr>
      <vt:lpstr>Funcționare</vt:lpstr>
      <vt:lpstr>Funcționare</vt:lpstr>
      <vt:lpstr>Funcționare</vt:lpstr>
      <vt:lpstr>Simboluri</vt:lpstr>
      <vt:lpstr>Caracteristici statice de drenă</vt:lpstr>
      <vt:lpstr>Caracteristici statice de drenă</vt:lpstr>
      <vt:lpstr>Caracteristici statice de drenă</vt:lpstr>
      <vt:lpstr>Caracteristici statice de drenă</vt:lpstr>
      <vt:lpstr>Tensiunea de strangulare</vt:lpstr>
      <vt:lpstr>Modul de comandare a ID de către VGS</vt:lpstr>
      <vt:lpstr>Modul de comandare a ID de către VGS</vt:lpstr>
      <vt:lpstr>Modul de comandare a ID de către VGS</vt:lpstr>
      <vt:lpstr>Tensiunea de blocare</vt:lpstr>
      <vt:lpstr>Comparație între strangulare și blocare</vt:lpstr>
      <vt:lpstr>Funcționarea TEC-J cu canal p</vt:lpstr>
      <vt:lpstr>Exemplul 1</vt:lpstr>
      <vt:lpstr>Exemplul 1</vt:lpstr>
      <vt:lpstr>Exemplul 2</vt:lpstr>
      <vt:lpstr>Caracteristica de transfer</vt:lpstr>
      <vt:lpstr>Caracteristica de transfer</vt:lpstr>
      <vt:lpstr>Caracteristica de transfer</vt:lpstr>
      <vt:lpstr>Exemplu de foaie de catalog</vt:lpstr>
      <vt:lpstr>Exemplu de foaie de catalog</vt:lpstr>
      <vt:lpstr>Exemplu de foaie de catalog</vt:lpstr>
      <vt:lpstr>Exemplu de foaie de catalog Exemplul 3</vt:lpstr>
      <vt:lpstr>Transconductanța</vt:lpstr>
      <vt:lpstr>Transconductanța</vt:lpstr>
      <vt:lpstr>Polarizarea TEC-J</vt:lpstr>
      <vt:lpstr>Polarizarea TEC-J</vt:lpstr>
      <vt:lpstr>Polarizarea TEC-J</vt:lpstr>
      <vt:lpstr>Polarizarea TEC-J</vt:lpstr>
      <vt:lpstr>Polarizarea TEC-J</vt:lpstr>
      <vt:lpstr>Polarizarea TEC-J</vt:lpstr>
      <vt:lpstr>Polarizarea TEC-J Exemplul 4</vt:lpstr>
      <vt:lpstr>Polarizarea TEC-J Exemplul 4</vt:lpstr>
      <vt:lpstr>Polarizarea TEC-J</vt:lpstr>
      <vt:lpstr>Polarizarea TEC-J</vt:lpstr>
      <vt:lpstr>Polarizarea TEC-J</vt:lpstr>
      <vt:lpstr>Polarizarea TEC-J</vt:lpstr>
      <vt:lpstr>Polarizarea TEC-J</vt:lpstr>
      <vt:lpstr>Polarizarea TEC-J</vt:lpstr>
      <vt:lpstr>Polarizarea TEC-J</vt:lpstr>
      <vt:lpstr>Polarizarea TEC-J</vt:lpstr>
      <vt:lpstr>Polarizarea TEC-J Exemplul 5</vt:lpstr>
      <vt:lpstr>Stabilitatea PSF-ului</vt:lpstr>
      <vt:lpstr>Stabilitatea PSF-ului</vt:lpstr>
      <vt:lpstr>Stabilitatea PSF-ului</vt:lpstr>
      <vt:lpstr>Stabilitatea PSF-ului</vt:lpstr>
      <vt:lpstr>Conexiuni ale TEC-J</vt:lpstr>
      <vt:lpstr>Conexiuni ale TEC-J</vt:lpstr>
      <vt:lpstr>Dispozitivul MESFET</vt:lpstr>
      <vt:lpstr>Dispozitivul MESFET</vt:lpstr>
      <vt:lpstr>Alte dispozitive bazate pe joncțiunea pn</vt:lpstr>
      <vt:lpstr>Tiristorul</vt:lpstr>
      <vt:lpstr>Tiristorul</vt:lpstr>
      <vt:lpstr>Tiristorul</vt:lpstr>
      <vt:lpstr>Tiristorul</vt:lpstr>
      <vt:lpstr>Tiristorul</vt:lpstr>
      <vt:lpstr>Tiristorul</vt:lpstr>
      <vt:lpstr>Tiristorul</vt:lpstr>
      <vt:lpstr>Tiristorul</vt:lpstr>
      <vt:lpstr>Tiristorul</vt:lpstr>
      <vt:lpstr>Alte dispozitive bazate pe joncțiunea pn</vt:lpstr>
      <vt:lpstr>Triacul</vt:lpstr>
      <vt:lpstr>Triacul</vt:lpstr>
      <vt:lpstr>Alte dispozitive bazate pe joncțiunea pn</vt:lpstr>
      <vt:lpstr>Tranzistorul Schottky</vt:lpstr>
      <vt:lpstr>Alte dispozitive bazate pe joncțiunea pn</vt:lpstr>
      <vt:lpstr>Fototranzistorul</vt:lpstr>
      <vt:lpstr>Fototranzistorul</vt:lpstr>
      <vt:lpstr>Fototranzistorul</vt:lpstr>
      <vt:lpstr>Fototranzistorul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pana_gh</dc:creator>
  <cp:lastModifiedBy>geoic@yahoo.com</cp:lastModifiedBy>
  <cp:revision>224</cp:revision>
  <dcterms:created xsi:type="dcterms:W3CDTF">2014-11-19T08:16:57Z</dcterms:created>
  <dcterms:modified xsi:type="dcterms:W3CDTF">2019-12-05T20:01:47Z</dcterms:modified>
</cp:coreProperties>
</file>