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308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50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6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351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1" r:id="rId37"/>
    <p:sldId id="340" r:id="rId38"/>
    <p:sldId id="342" r:id="rId39"/>
    <p:sldId id="343" r:id="rId40"/>
    <p:sldId id="349" r:id="rId41"/>
    <p:sldId id="344" r:id="rId42"/>
    <p:sldId id="345" r:id="rId43"/>
    <p:sldId id="346" r:id="rId44"/>
    <p:sldId id="347" r:id="rId45"/>
    <p:sldId id="348" r:id="rId46"/>
    <p:sldId id="352" r:id="rId47"/>
    <p:sldId id="353" r:id="rId48"/>
    <p:sldId id="35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60"/>
  </p:normalViewPr>
  <p:slideViewPr>
    <p:cSldViewPr>
      <p:cViewPr varScale="1">
        <p:scale>
          <a:sx n="81" d="100"/>
          <a:sy n="81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05BB4-A639-44EC-A068-F948F6829AD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9DB9-FE09-4B0A-9098-66EA4328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D533-B1D3-428D-A661-0DA7FCA15F9A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ADD6-EA06-4E98-B8D1-4A37934833FF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F10D-8D2B-49E2-A4DC-BB5A8170FBC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B278-5E8C-48FB-A18E-52F8E684237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C2B8-8CF8-4E3C-90BD-5A3A656212C7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5A27-D221-48E2-9AF7-FC54380B1FD8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462E-909D-45DC-BA7B-9F6A0760771F}" type="datetime1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7321-4C20-421F-B6C6-0584B828853F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DAA9-3949-46FF-A897-77A2A6074368}" type="datetime1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34A-795C-4579-A498-C940A91B33F5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5CC2-8F35-4730-B32B-D917A48DC78E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653408-E27E-43A4-B9E2-15C8336454F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jpg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0.jp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jpg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3100" b="1">
                <a:latin typeface="UT Sans" panose="00000500000000000000" pitchFamily="50" charset="0"/>
              </a:rPr>
              <a:t>Notiţe de curs</a:t>
            </a: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 b="1">
                <a:latin typeface="UT Sans" panose="00000500000000000000" pitchFamily="50" charset="0"/>
              </a:rPr>
              <a:t>Cursul nr. 8</a:t>
            </a: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ro-RO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>
                <a:latin typeface="UT Sans" panose="00000500000000000000" pitchFamily="50" charset="0"/>
              </a:rPr>
              <a:t>Conf. Dr. Ing. Gheorghe PANĂ</a:t>
            </a:r>
            <a:endParaRPr lang="en-US" sz="1600"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>
                <a:latin typeface="UT Sans" panose="00000500000000000000" pitchFamily="50" charset="0"/>
                <a:hlinkClick r:id="rId2"/>
              </a:rPr>
              <a:t>gheorghe.pana@unitbv.ro</a:t>
            </a:r>
            <a:endParaRPr lang="en-US" sz="1600">
              <a:latin typeface="UT Sans" panose="000005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CFA36D-6D82-43F0-BB0B-621B7BFE23E9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89C7170A-2775-4AF8-AF6A-523D54A3D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EECEAC68-C9A7-46FB-B294-1162EF71453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Regimurile de sărăcire</a:t>
            </a: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și îmbogățire</a:t>
            </a: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745E-25A7-4DCC-967F-E0D7B3462F2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3" y="2286000"/>
            <a:ext cx="7597334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Simboluri</a:t>
            </a:r>
          </a:p>
          <a:p>
            <a:r>
              <a:rPr lang="ro-RO">
                <a:latin typeface="UT Sans" panose="00000500000000000000" pitchFamily="50" charset="0"/>
              </a:rPr>
              <a:t>Substratul, indicat cu săgeată, este, în mod normal (dar nu întotdeauna), conectat intern la sursă.</a:t>
            </a:r>
          </a:p>
          <a:p>
            <a:r>
              <a:rPr lang="ro-RO">
                <a:latin typeface="UT Sans" panose="00000500000000000000" pitchFamily="50" charset="0"/>
              </a:rPr>
              <a:t>Uneori există un terminal separat pentru substrat.</a:t>
            </a:r>
          </a:p>
          <a:p>
            <a:r>
              <a:rPr lang="ro-RO">
                <a:latin typeface="UT Sans" panose="00000500000000000000" pitchFamily="50" charset="0"/>
              </a:rPr>
              <a:t>Din nou se ține seama că săgeata din simbolurile dispozitivelor semiconductoare este îndreptată de la semiconductorul de tip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către cel de tip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C004-C037-41E2-A7D2-76543013606E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467225"/>
            <a:ext cx="4191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TEC-MOS cu canal indus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(cu regim de îmbogățire)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indus lucrează exclusiv în regim de îmbogățire, neprezentând regim de sărăcire.</a:t>
            </a:r>
          </a:p>
          <a:p>
            <a:r>
              <a:rPr lang="ro-RO">
                <a:latin typeface="UT Sans" panose="00000500000000000000" pitchFamily="50" charset="0"/>
              </a:rPr>
              <a:t>Structural, se deosebește de un TEC-MOS cu canal inițial prin aceea că nu are canal realizat constructiv (nu există canal în absența polarizării).</a:t>
            </a:r>
          </a:p>
          <a:p>
            <a:r>
              <a:rPr lang="ro-RO">
                <a:latin typeface="UT Sans" panose="00000500000000000000" pitchFamily="50" charset="0"/>
              </a:rPr>
              <a:t>Substratul se întinde până la stratul de SiO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La un dispozitiv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o tensiune pozitivă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pe poartă, mai mare decât o valoare de prag,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i="1">
                <a:latin typeface="UT Sans" panose="00000500000000000000" pitchFamily="50" charset="0"/>
              </a:rPr>
              <a:t>induce</a:t>
            </a:r>
            <a:r>
              <a:rPr lang="ro-RO">
                <a:latin typeface="UT Sans" panose="00000500000000000000" pitchFamily="50" charset="0"/>
              </a:rPr>
              <a:t> un canal prin generarea unui strat subțire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sarcini negative în regiunea de substrat din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vecinătatea stratului de SiO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E56-ED0B-4334-8B24-8FDF1EBE9E9B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r="65540" b="10371"/>
          <a:stretch/>
        </p:blipFill>
        <p:spPr>
          <a:xfrm>
            <a:off x="7543800" y="4191000"/>
            <a:ext cx="1600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8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indus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Conductivitatea canalului crește la creșterea tensiunii poartă-sursă, atrăgând astfel mai mulți electroni în zona canalului.</a:t>
            </a:r>
          </a:p>
          <a:p>
            <a:r>
              <a:rPr lang="ro-RO">
                <a:latin typeface="UT Sans" panose="00000500000000000000" pitchFamily="50" charset="0"/>
              </a:rPr>
              <a:t>Dacă tensiunea de poartă nu depășește valoarea de prag,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GS(th)</a:t>
            </a:r>
            <a:r>
              <a:rPr lang="en-US">
                <a:latin typeface="UT Sans" panose="00000500000000000000" pitchFamily="50" charset="0"/>
              </a:rPr>
              <a:t>, </a:t>
            </a:r>
            <a:r>
              <a:rPr lang="ro-RO">
                <a:latin typeface="UT Sans" panose="00000500000000000000" pitchFamily="50" charset="0"/>
              </a:rPr>
              <a:t>canalul pur și simplu nu există.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”th” provine de la thresold (=prag)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245B-B7C9-4783-803B-64129E8A30C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3733800"/>
            <a:ext cx="4903470" cy="2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indus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Simboluri</a:t>
            </a:r>
          </a:p>
          <a:p>
            <a:r>
              <a:rPr lang="ro-RO">
                <a:latin typeface="UT Sans" panose="00000500000000000000" pitchFamily="50" charset="0"/>
              </a:rPr>
              <a:t>Linia întreruptă verticală sugerează absența canalului fizic în cazul lipsei polarizării tranzistorului.</a:t>
            </a:r>
          </a:p>
          <a:p>
            <a:r>
              <a:rPr lang="ro-RO">
                <a:latin typeface="UT Sans" panose="00000500000000000000" pitchFamily="50" charset="0"/>
              </a:rPr>
              <a:t>Ca și la TEC-MOS cu canal inițial, unele dispozitive au un terminal separat pentru substrat.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7E44-F2E6-4E5E-9198-1DCF0F2B805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3790950"/>
            <a:ext cx="4886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Un TEC-MOS obișnuit, cu regim de îmbogățire are un canal lateral lung și îngust.</a:t>
            </a:r>
          </a:p>
          <a:p>
            <a:r>
              <a:rPr lang="ro-RO">
                <a:latin typeface="UT Sans" panose="00000500000000000000" pitchFamily="50" charset="0"/>
              </a:rPr>
              <a:t>Caracteristicile constructive ale canalului fac ca rezistența drenă-sursă să fie relativ mare, limitând utilizarea dispozitivului la aplicațiile de putere mică.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5896-0911-471F-94AA-302324171EEA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67150"/>
            <a:ext cx="5829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La TEC-MOS de putere se optimizeaz</a:t>
            </a:r>
            <a:r>
              <a:rPr lang="ro-RO">
                <a:latin typeface="UT Sans" panose="00000500000000000000" pitchFamily="50" charset="0"/>
              </a:rPr>
              <a:t>ă rezistența drenă-sursă, astfel încât să fie de valoare mică pentru a permite circulația de curenți de valoare mare, corespunzătoare unui dispozitiv de putere.</a:t>
            </a:r>
            <a:endParaRPr lang="en-US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Clasificare</a:t>
            </a:r>
          </a:p>
          <a:p>
            <a:r>
              <a:rPr lang="ro-RO">
                <a:latin typeface="UT Sans" panose="00000500000000000000" pitchFamily="50" charset="0"/>
              </a:rPr>
              <a:t>TEC-MOS cu dublă difuzie laterală (LDMOSFET)</a:t>
            </a:r>
          </a:p>
          <a:p>
            <a:r>
              <a:rPr lang="ro-RO">
                <a:latin typeface="UT Sans" panose="00000500000000000000" pitchFamily="50" charset="0"/>
              </a:rPr>
              <a:t>TEC-MOS cu fantă în V (VMOSFET)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TMOS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08B2-40D3-43FF-A7D0-B26621A61E8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TEC-MOS cu dublă difuzie laterală (LDMOSFET)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Canalul acestui dispozitiv se formează între sursă și drenă și este mai scurt decât la un TEC-MOS obișnuit.</a:t>
            </a:r>
          </a:p>
          <a:p>
            <a:r>
              <a:rPr lang="ro-RO">
                <a:latin typeface="UT Sans" panose="00000500000000000000" pitchFamily="50" charset="0"/>
              </a:rPr>
              <a:t>Lungimea redusă a canalului implică o rezistență mai mică, permițând obținerea unor tensiuni și curenți mai mari.</a:t>
            </a:r>
          </a:p>
          <a:p>
            <a:r>
              <a:rPr lang="ro-RO">
                <a:latin typeface="UT Sans" panose="00000500000000000000" pitchFamily="50" charset="0"/>
              </a:rPr>
              <a:t>Când poarta este pozitivă, în stratul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, dintre sursa dopată slab și regiunea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 i="1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, se induce un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 foarte scurt.</a:t>
            </a:r>
          </a:p>
          <a:p>
            <a:r>
              <a:rPr lang="ro-RO">
                <a:latin typeface="UT Sans" panose="00000500000000000000" pitchFamily="50" charset="0"/>
              </a:rPr>
              <a:t>Curentul circulă de la drenă, prin regiunile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 și prin canalul indus, către sursă.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84F1-DA0A-4AA8-8F36-E8CEE5150EAB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81600"/>
            <a:ext cx="3248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TEC-MOS cu fantă în V (VMOSFET)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Se caracterizează printr-un canal indus mai scurt și mai larg, cu rezistență mică, între drenă și sursă.</a:t>
            </a:r>
          </a:p>
          <a:p>
            <a:r>
              <a:rPr lang="ro-RO">
                <a:latin typeface="UT Sans" panose="00000500000000000000" pitchFamily="50" charset="0"/>
              </a:rPr>
              <a:t>Canalele mai scurte și mai largi permit obținerea unor curenți mai mari și, în consecință, a unor puteri disipate mai mari.</a:t>
            </a:r>
          </a:p>
          <a:p>
            <a:r>
              <a:rPr lang="ro-RO">
                <a:latin typeface="UT Sans" panose="00000500000000000000" pitchFamily="50" charset="0"/>
              </a:rPr>
              <a:t>De asemenea, și răspunsul în frecvență este îmbunătățit.</a:t>
            </a:r>
          </a:p>
          <a:p>
            <a:r>
              <a:rPr lang="ro-RO">
                <a:latin typeface="UT Sans" panose="00000500000000000000" pitchFamily="50" charset="0"/>
              </a:rPr>
              <a:t>Un TEC-MOS cu fantă în V are 2 terminale conectate la sursă, terminalul de poartă se află în partea superioară, iar cel de drenă, în partea inferioară.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3D7-2444-4D49-AD22-1BE193F7006E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55" y="4972420"/>
            <a:ext cx="2760345" cy="19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2800">
                <a:latin typeface="UT Sans" panose="00000500000000000000" pitchFamily="50" charset="0"/>
              </a:rPr>
              <a:t>TEC-MOS cu fantă în V (VMOSFET)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Canalul se induce vertical, pe ambele laturi ale fantei în V, între drenă (cu substrat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 i="1" baseline="30000">
                <a:latin typeface="UT Sans" panose="00000500000000000000" pitchFamily="50" charset="0"/>
              </a:rPr>
              <a:t>+</a:t>
            </a:r>
            <a:r>
              <a:rPr lang="ro-RO">
                <a:latin typeface="UT Sans" panose="00000500000000000000" pitchFamily="50" charset="0"/>
              </a:rPr>
              <a:t>, adică dopat mai puternic decât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 i="1" baseline="30000">
                <a:latin typeface="UT Sans" panose="00000500000000000000" pitchFamily="50" charset="0"/>
              </a:rPr>
              <a:t>-</a:t>
            </a:r>
            <a:r>
              <a:rPr lang="ro-RO">
                <a:latin typeface="UT Sans" panose="00000500000000000000" pitchFamily="50" charset="0"/>
              </a:rPr>
              <a:t>) și terminalele sursei.</a:t>
            </a:r>
          </a:p>
          <a:p>
            <a:r>
              <a:rPr lang="ro-RO">
                <a:latin typeface="UT Sans" panose="00000500000000000000" pitchFamily="50" charset="0"/>
              </a:rPr>
              <a:t>Lungimea canalului este determinată de grosimile straturilor, acestea fiind stabilite, la rândul lor, de densitățile de dopare și de timpul de difuzie în mai mare măsură decât de dimensiunile măștii.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05B2-E960-4D8E-880E-0C0E07A48D9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C6144-90ED-4BD1-8484-394F0BE1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55" y="4972420"/>
            <a:ext cx="2760345" cy="19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TEC-MOS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Generalități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TEC-MOS cu canal inițial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TEC-MOS cu canal indus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TEC-MOS de putere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TEC-MOS cu poartă dublă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Caracteristica de transfer a unui TEC-MOS cu canal inițial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Caracteristica de transfer a unui TEC-MOS cu canal indus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Exemplu de foaie de catalog pentru TEC-MOS cu canal indus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Polarizarea dispozitivelor TEC-MOS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1650A1-DF4F-4CC0-9EB4-C4DE45A3AF66}" type="datetime1">
              <a:rPr lang="en-US" smtClean="0"/>
              <a:t>12/12/2019</a:t>
            </a:fld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8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80D6BB-DD75-4D24-9D8C-BF554B0EC5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>
                <a:latin typeface="UT Sans" panose="00000500000000000000" pitchFamily="50" charset="0"/>
              </a:rPr>
              <a:t>TEC-MOS de putere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 sz="3100">
                <a:latin typeface="UT Sans" panose="00000500000000000000" pitchFamily="50" charset="0"/>
              </a:rPr>
              <a:t>TMOS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Este similar cu un TEC-MOS cu fantă în V, cu excepția faptului că nu mai prezintă fanta respectivă, fiind deci mai ușor de realizat.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Poarta este înglobată într-un strat de dioxid de siliciu, iar terminalul sursei acoperă toată suprafața superioară.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Drena se află pe fața inferioară.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 TMOS este mai compact decât VMOS,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păstrând însă avantajul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canalului vertical scurt.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47D-0857-47C5-918A-78685D9C53A7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4095750"/>
            <a:ext cx="2924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4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poartă dublă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Un astfel de TEC-MOS poate avea canalul atât inițial (a), cât și indus (b).</a:t>
            </a:r>
            <a:endParaRPr lang="en-US"/>
          </a:p>
          <a:p>
            <a:r>
              <a:rPr lang="ro-RO"/>
              <a:t>Singura deosebire este faptul că are două porți (G</a:t>
            </a:r>
            <a:r>
              <a:rPr lang="ro-RO" baseline="-25000"/>
              <a:t>1</a:t>
            </a:r>
            <a:r>
              <a:rPr lang="ro-RO"/>
              <a:t> și G</a:t>
            </a:r>
            <a:r>
              <a:rPr lang="ro-RO" baseline="-25000"/>
              <a:t>2</a:t>
            </a:r>
            <a:r>
              <a:rPr lang="ro-RO"/>
              <a:t>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43F6-FF3F-4BFB-8ACB-F071C952B32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3314700"/>
            <a:ext cx="4362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poartă dublă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Unul dintre dezavantajele TEC este capacitatea mare de intrare, care limitează utilizarea la frecvențe înalte.</a:t>
            </a:r>
          </a:p>
          <a:p>
            <a:r>
              <a:rPr lang="ro-RO">
                <a:latin typeface="UT Sans" panose="00000500000000000000" pitchFamily="50" charset="0"/>
              </a:rPr>
              <a:t>La dispozitivele cu poartă dublă, capacitatea de intrare este redusă, ceea ce le face utilizabile în circuitele de amplificare de radiofrecvență (RF).</a:t>
            </a:r>
          </a:p>
          <a:p>
            <a:r>
              <a:rPr lang="ro-RO">
                <a:latin typeface="UT Sans" panose="00000500000000000000" pitchFamily="50" charset="0"/>
              </a:rPr>
              <a:t>Un alt avantaj al configurației cu poartă dublă este faptul că poate fi folosită în etajul de intrare al unor amplificatoare de RF, pentru realizarea reglării automate a amplificării (RAA).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6A94-34A7-436C-B6BB-3D7559362256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30" y="361955"/>
            <a:ext cx="261747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inițial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Punctul de pe curbă de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 corespunde valorii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Ca și la TEC-J,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=-V</a:t>
            </a:r>
            <a:r>
              <a:rPr lang="ro-RO" baseline="-25000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(adică tensiunea de blocare este egală cu tensiunea de strangulare, cu semn schimbat).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Funcția pătratică din ecuația curentului de drenă, referitoare la caracteristica TEC-J, este valabilă și pentru TEC-MOS cu canal inițial.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755F-D185-491A-B364-CF8FA58C87F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10" y="3962400"/>
            <a:ext cx="5097780" cy="26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inițial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Analitic, la TEC-MOS cu canal inițial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dependența dintre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este dată de relația: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367-B235-4487-BC65-89FA31E2625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43325"/>
            <a:ext cx="5638800" cy="29622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347217"/>
              </p:ext>
            </p:extLst>
          </p:nvPr>
        </p:nvGraphicFramePr>
        <p:xfrm>
          <a:off x="3276600" y="2465388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4" imgW="1295280" imgH="571320" progId="Equation.DSMT4">
                  <p:embed/>
                </p:oleObj>
              </mc:Choice>
              <mc:Fallback>
                <p:oleObj name="Equation" r:id="rId4" imgW="129528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65388"/>
                        <a:ext cx="2590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78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1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Pentru un TEC-MOS cu canal inițial se cunosc: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=10mA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=-8V.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lphaLcParenR"/>
            </a:pPr>
            <a:r>
              <a:rPr lang="ro-RO">
                <a:latin typeface="UT Sans" panose="00000500000000000000" pitchFamily="50" charset="0"/>
              </a:rPr>
              <a:t>Canalul este de tip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 sau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?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lphaLcParenR"/>
            </a:pPr>
            <a:r>
              <a:rPr lang="ro-RO">
                <a:latin typeface="UT Sans" panose="00000500000000000000" pitchFamily="50" charset="0"/>
              </a:rPr>
              <a:t>Calculați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=-3V.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lphaLcParenR"/>
            </a:pPr>
            <a:r>
              <a:rPr lang="ro-RO">
                <a:latin typeface="UT Sans" panose="00000500000000000000" pitchFamily="50" charset="0"/>
              </a:rPr>
              <a:t>Calculați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=+3V.</a:t>
            </a:r>
          </a:p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Rezolvare</a:t>
            </a:r>
          </a:p>
          <a:p>
            <a:pPr marL="457200" lvl="0" indent="-457200">
              <a:buFont typeface="+mj-lt"/>
              <a:buAutoNum type="alphaLcParenR"/>
            </a:pPr>
            <a:r>
              <a:rPr lang="ro-RO">
                <a:latin typeface="UT Sans" panose="00000500000000000000" pitchFamily="50" charset="0"/>
              </a:rPr>
              <a:t>Deoarece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en-US">
                <a:latin typeface="UT Sans" panose="00000500000000000000" pitchFamily="50" charset="0"/>
              </a:rPr>
              <a:t>&lt;0, TEC-MOS are canal de tip </a:t>
            </a:r>
            <a:r>
              <a:rPr lang="en-US" i="1">
                <a:latin typeface="UT Sans" panose="00000500000000000000" pitchFamily="50" charset="0"/>
              </a:rPr>
              <a:t>n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5A24-80DC-4E6B-B0C9-566F564BEE0C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24307"/>
              </p:ext>
            </p:extLst>
          </p:nvPr>
        </p:nvGraphicFramePr>
        <p:xfrm>
          <a:off x="1003300" y="4394200"/>
          <a:ext cx="622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3" imgW="3111480" imgH="571320" progId="Equation.DSMT4">
                  <p:embed/>
                </p:oleObj>
              </mc:Choice>
              <mc:Fallback>
                <p:oleObj name="Equation" r:id="rId3" imgW="311148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394200"/>
                        <a:ext cx="6223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6163" y="57618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22073"/>
              </p:ext>
            </p:extLst>
          </p:nvPr>
        </p:nvGraphicFramePr>
        <p:xfrm>
          <a:off x="977900" y="5514975"/>
          <a:ext cx="640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5" imgW="3200400" imgH="571320" progId="Equation.DSMT4">
                  <p:embed/>
                </p:oleObj>
              </mc:Choice>
              <mc:Fallback>
                <p:oleObj name="Equation" r:id="rId5" imgW="3200400" imgH="571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514975"/>
                        <a:ext cx="6400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97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indus lucrează exclusiv în regim de îmbogățire.</a:t>
            </a:r>
          </a:p>
          <a:p>
            <a:r>
              <a:rPr lang="ro-RO">
                <a:latin typeface="UT Sans" panose="00000500000000000000" pitchFamily="50" charset="0"/>
              </a:rPr>
              <a:t>Prin urmare un dispozitiv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necesită o tensiune poartă-sursă pozitivă, iar pentru unul cu canal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este necesară o tensiune poartă-sursă negativă.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7202-15BD-49F0-AA74-5EB833BAEC69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81425"/>
            <a:ext cx="5334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 nu există curent de drenă.</a:t>
            </a:r>
          </a:p>
          <a:p>
            <a:r>
              <a:rPr lang="ro-RO">
                <a:latin typeface="UT Sans" panose="00000500000000000000" pitchFamily="50" charset="0"/>
              </a:rPr>
              <a:t>Deci pentru un TEC-MOS cu canal indus parametrul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nu este semnificativ, ca în cazul unui TEC-J sau al unui TEC-MOS cu canal inițial.</a:t>
            </a:r>
          </a:p>
          <a:p>
            <a:r>
              <a:rPr lang="ro-RO">
                <a:latin typeface="UT Sans" panose="00000500000000000000" pitchFamily="50" charset="0"/>
              </a:rPr>
              <a:t>Mai trebuie remarcat că, teoretic, nu există curent de drenă înainte ca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să fi atins o anumită valoare nenulă, numită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tensiune de prag</a:t>
            </a:r>
            <a:r>
              <a:rPr lang="ro-RO">
                <a:latin typeface="UT Sans" panose="00000500000000000000" pitchFamily="50" charset="0"/>
              </a:rPr>
              <a:t>, V</a:t>
            </a:r>
            <a:r>
              <a:rPr lang="ro-RO" baseline="-25000">
                <a:latin typeface="UT Sans" panose="00000500000000000000" pitchFamily="50" charset="0"/>
              </a:rPr>
              <a:t>GS(th)</a:t>
            </a:r>
            <a:r>
              <a:rPr lang="ro-RO">
                <a:latin typeface="UT Sans" panose="00000500000000000000" pitchFamily="50" charset="0"/>
              </a:rPr>
              <a:t> (</a:t>
            </a:r>
            <a:r>
              <a:rPr lang="ro-RO" b="1">
                <a:latin typeface="UT Sans" panose="00000500000000000000" pitchFamily="50" charset="0"/>
              </a:rPr>
              <a:t>th</a:t>
            </a:r>
            <a:r>
              <a:rPr lang="ro-RO">
                <a:latin typeface="UT Sans" panose="00000500000000000000" pitchFamily="50" charset="0"/>
              </a:rPr>
              <a:t>reshold voltage).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07CD-1BC4-41AE-9860-AFFE6C8E74AA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6A36D-48E3-4C93-B603-441C8055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419600"/>
            <a:ext cx="4191000" cy="22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2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Ecuația curbelor parabolice ale caracteristicilor de transfer se deosebește de cea utilizată la TEC-J și TEC-MOS cu canal inițial, deoarece curbele pornesc de pe axa orizontală din punctul V</a:t>
            </a:r>
            <a:r>
              <a:rPr lang="ro-RO" baseline="-25000">
                <a:latin typeface="UT Sans" panose="00000500000000000000" pitchFamily="50" charset="0"/>
              </a:rPr>
              <a:t>GS(th)</a:t>
            </a:r>
            <a:r>
              <a:rPr lang="ro-RO">
                <a:latin typeface="UT Sans" panose="00000500000000000000" pitchFamily="50" charset="0"/>
              </a:rPr>
              <a:t>, în loc de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și nu ajung să intersecteze axa verticală.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AAA4-3630-48E3-88AF-44B156C8A83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9000" y="495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9B08E-EA5F-48A7-92B2-0F09D27A6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81425"/>
            <a:ext cx="5334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7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Curba caracteristicii de transfer a unui TEC-MOS cu canal indus este descrisă de ecuația: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   </a:t>
            </a:r>
          </a:p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   unde constanta </a:t>
            </a:r>
            <a:r>
              <a:rPr lang="ro-RO" b="1">
                <a:latin typeface="UT Sans" panose="00000500000000000000" pitchFamily="50" charset="0"/>
              </a:rPr>
              <a:t>K</a:t>
            </a:r>
            <a:r>
              <a:rPr lang="ro-RO">
                <a:latin typeface="UT Sans" panose="00000500000000000000" pitchFamily="50" charset="0"/>
              </a:rPr>
              <a:t> se mai numește și </a:t>
            </a:r>
            <a:r>
              <a:rPr lang="ro-RO">
                <a:solidFill>
                  <a:srgbClr val="0070C0"/>
                </a:solidFill>
                <a:latin typeface="UT Sans Bold" panose="00000500000000000000" pitchFamily="50" charset="0"/>
              </a:rPr>
              <a:t>factor de conducție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AAA4-3630-48E3-88AF-44B156C8A83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9000" y="495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38376"/>
              </p:ext>
            </p:extLst>
          </p:nvPr>
        </p:nvGraphicFramePr>
        <p:xfrm>
          <a:off x="3340100" y="2542592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542592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8EE40CE-9E7E-4DBA-A156-D07FA65CB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419600"/>
            <a:ext cx="4191000" cy="22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Generalități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>
                <a:latin typeface="UT Sans" panose="00000500000000000000" pitchFamily="50" charset="0"/>
              </a:rPr>
              <a:t>TEC-MOS constituie cea de-a doua categorie de tranzistoare cu efect de câmp.</a:t>
            </a:r>
          </a:p>
          <a:p>
            <a:r>
              <a:rPr lang="ro-RO">
                <a:latin typeface="UT Sans" panose="00000500000000000000" pitchFamily="50" charset="0"/>
              </a:rPr>
              <a:t>Structura TEC-MOS se deosebește de cea a TEC-J prin faptul că </a:t>
            </a:r>
            <a:r>
              <a:rPr lang="ro-RO" u="sng">
                <a:latin typeface="UT Sans" panose="00000500000000000000" pitchFamily="50" charset="0"/>
              </a:rPr>
              <a:t>nu</a:t>
            </a:r>
            <a:r>
              <a:rPr lang="ro-RO">
                <a:latin typeface="UT Sans" panose="00000500000000000000" pitchFamily="50" charset="0"/>
              </a:rPr>
              <a:t> are la bază o joncțiune </a:t>
            </a:r>
            <a:r>
              <a:rPr lang="ro-RO" i="1">
                <a:latin typeface="UT Sans" panose="00000500000000000000" pitchFamily="50" charset="0"/>
              </a:rPr>
              <a:t>pn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La TEC-MOS, poarta este izolată față de canal printr-un strat de dioxid de siliciu (SiO</a:t>
            </a:r>
            <a:r>
              <a:rPr lang="ro-RO" baseline="-25000">
                <a:latin typeface="UT Sans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).</a:t>
            </a:r>
          </a:p>
          <a:p>
            <a:r>
              <a:rPr lang="ro-RO">
                <a:latin typeface="UT Sans" panose="00000500000000000000" pitchFamily="50" charset="0"/>
              </a:rPr>
              <a:t>Există două feluri de TEC-MOS: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Cu canal inițial</a:t>
            </a:r>
            <a:r>
              <a:rPr lang="ro-RO">
                <a:latin typeface="UT Sans" panose="00000500000000000000" pitchFamily="50" charset="0"/>
              </a:rPr>
              <a:t>, notat original D-MOSFET (în regim de sărăcire – </a:t>
            </a:r>
            <a:r>
              <a:rPr lang="ro-RO" u="sng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epletion mode)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Cu canal indus</a:t>
            </a:r>
            <a:r>
              <a:rPr lang="ro-RO">
                <a:latin typeface="UT Sans" panose="00000500000000000000" pitchFamily="50" charset="0"/>
              </a:rPr>
              <a:t>, notat original E-MOSFET (în regim de îmbogățire – </a:t>
            </a:r>
            <a:r>
              <a:rPr lang="ro-RO" u="sng">
                <a:latin typeface="UT Sans" panose="00000500000000000000" pitchFamily="50" charset="0"/>
              </a:rPr>
              <a:t>E</a:t>
            </a:r>
            <a:r>
              <a:rPr lang="ro-RO">
                <a:latin typeface="UT Sans" panose="00000500000000000000" pitchFamily="50" charset="0"/>
              </a:rPr>
              <a:t>nhancement mode)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Datorită izolării porții, aceste dispozitive mai sunt denumite ”cu poartă izolată” (Insulated Gate FET)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B52D-7BC4-4C38-B04A-1EEFBCABD35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Caracteristica de transfer a unui 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Constanta K depinde de tipul dispozitivului și se determină din datele de catalog astfel: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se citește valoarea I</a:t>
            </a:r>
            <a:r>
              <a:rPr lang="ro-RO" baseline="-25000">
                <a:latin typeface="UT Sans" panose="00000500000000000000" pitchFamily="50" charset="0"/>
              </a:rPr>
              <a:t>D(on)</a:t>
            </a:r>
            <a:r>
              <a:rPr lang="ro-RO">
                <a:latin typeface="UT Sans" panose="00000500000000000000" pitchFamily="50" charset="0"/>
              </a:rPr>
              <a:t> (on-state drain current) 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dată și 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ambele se înlocuiesc în ecuația lui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endParaRPr lang="ro-RO">
              <a:latin typeface="UT Sans" panose="00000500000000000000" pitchFamily="50" charset="0"/>
            </a:endParaRP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pPr lvl="1"/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De exemplu la TEC-MOS de tipul 2N7008 în foile de catalog se găsesc valorile: I</a:t>
            </a:r>
            <a:r>
              <a:rPr lang="ro-RO" baseline="-25000">
                <a:latin typeface="UT Sans" panose="00000500000000000000" pitchFamily="50" charset="0"/>
              </a:rPr>
              <a:t>D(on)</a:t>
            </a:r>
            <a:r>
              <a:rPr lang="ro-RO">
                <a:latin typeface="UT Sans" panose="00000500000000000000" pitchFamily="50" charset="0"/>
              </a:rPr>
              <a:t>=500mA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=10V și V</a:t>
            </a:r>
            <a:r>
              <a:rPr lang="ro-RO" baseline="-25000">
                <a:latin typeface="UT Sans" panose="00000500000000000000" pitchFamily="50" charset="0"/>
              </a:rPr>
              <a:t>GS(th)</a:t>
            </a:r>
            <a:r>
              <a:rPr lang="ro-RO">
                <a:latin typeface="UT Sans" panose="00000500000000000000" pitchFamily="50" charset="0"/>
              </a:rPr>
              <a:t>=2,5V (valoarea maximă). Rezultă:</a:t>
            </a:r>
            <a:endParaRPr lang="ro-RO" baseline="-25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B0B2-24EC-4D6F-9E1B-FB0B3EF53405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010107"/>
              </p:ext>
            </p:extLst>
          </p:nvPr>
        </p:nvGraphicFramePr>
        <p:xfrm>
          <a:off x="2768600" y="3213100"/>
          <a:ext cx="3606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" imgW="1803240" imgH="685800" progId="Equation.DSMT4">
                  <p:embed/>
                </p:oleObj>
              </mc:Choice>
              <mc:Fallback>
                <p:oleObj name="Equation" r:id="rId3" imgW="180324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213100"/>
                        <a:ext cx="3606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32E198-D3DD-4E0B-AE4B-2F2792317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9861"/>
              </p:ext>
            </p:extLst>
          </p:nvPr>
        </p:nvGraphicFramePr>
        <p:xfrm>
          <a:off x="3000600" y="5915280"/>
          <a:ext cx="3142800" cy="8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5" imgW="2095200" imgH="545760" progId="Equation.DSMT4">
                  <p:embed/>
                </p:oleObj>
              </mc:Choice>
              <mc:Fallback>
                <p:oleObj name="Equation" r:id="rId5" imgW="2095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600" y="5915280"/>
                        <a:ext cx="3142800" cy="81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83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Foaie de catalog pentru TEC-MOS cu canal indus de tipul 2N7008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BCC7-782F-4FAA-BEDE-DBB2DB87141B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8175" y="1709928"/>
            <a:ext cx="7896225" cy="50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5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2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Să se calculeze curentul de drenă al unui TEC-MOS cu canal indus de tipul 2N7008 dacă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=5V.</a:t>
            </a:r>
            <a:endParaRPr lang="en-US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Rezolvare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Din foile de catalog rezultă valorile:</a:t>
            </a:r>
            <a:endParaRPr lang="en-US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V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GS(th)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=1V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I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D(on)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=500mA la V</a:t>
            </a:r>
            <a:r>
              <a:rPr lang="ro-RO" b="1" baseline="-25000">
                <a:solidFill>
                  <a:srgbClr val="0070C0"/>
                </a:solidFill>
                <a:latin typeface="UT Sans" panose="00000500000000000000" pitchFamily="50" charset="0"/>
              </a:rPr>
              <a:t>GS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=10V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primul rând se determină valoarea factorului de conducție K: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E79-E185-4AAE-8085-BFBB721A8479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464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53443"/>
              </p:ext>
            </p:extLst>
          </p:nvPr>
        </p:nvGraphicFramePr>
        <p:xfrm>
          <a:off x="381000" y="5181600"/>
          <a:ext cx="8382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4190760" imgH="685800" progId="Equation.DSMT4">
                  <p:embed/>
                </p:oleObj>
              </mc:Choice>
              <mc:Fallback>
                <p:oleObj name="Equation" r:id="rId3" imgW="419076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83820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03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2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Apoi, utilizând valoarea aflată pentru K, se calculează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=5V: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87A9-B42D-4767-8E99-85932EEAB8E8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20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25376"/>
              </p:ext>
            </p:extLst>
          </p:nvPr>
        </p:nvGraphicFramePr>
        <p:xfrm>
          <a:off x="3511550" y="2470539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470539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60C72ED-44AF-42BD-983D-72A435C8C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64427"/>
              </p:ext>
            </p:extLst>
          </p:nvPr>
        </p:nvGraphicFramePr>
        <p:xfrm>
          <a:off x="1568450" y="3574143"/>
          <a:ext cx="635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5" imgW="3174840" imgH="431640" progId="Equation.DSMT4">
                  <p:embed/>
                </p:oleObj>
              </mc:Choice>
              <mc:Fallback>
                <p:oleObj name="Equation" r:id="rId5" imgW="3174840" imgH="4316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574143"/>
                        <a:ext cx="6350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72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Precauții la manevrare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Toate dispozitivele de tip MOS se pot distruge foarte ușor din cauza descărcărilor electrostatice.</a:t>
            </a:r>
          </a:p>
          <a:p>
            <a:r>
              <a:rPr lang="ro-RO">
                <a:latin typeface="UT Sans" panose="00000500000000000000" pitchFamily="50" charset="0"/>
              </a:rPr>
              <a:t>Deoarece poarta unui TEC-MOS este izolată față de canal, rezistența de intrare este foarte mare (teoretic, infinită).</a:t>
            </a:r>
          </a:p>
          <a:p>
            <a:r>
              <a:rPr lang="ro-RO">
                <a:latin typeface="UT Sans" panose="00000500000000000000" pitchFamily="50" charset="0"/>
              </a:rPr>
              <a:t>La un TEC-MOS obișnuit, curentul rezidual de poartă, I</a:t>
            </a:r>
            <a:r>
              <a:rPr lang="ro-RO" baseline="-25000">
                <a:latin typeface="UT Sans" panose="00000500000000000000" pitchFamily="50" charset="0"/>
              </a:rPr>
              <a:t>GSS</a:t>
            </a:r>
            <a:r>
              <a:rPr lang="ro-RO">
                <a:latin typeface="UT Sans" panose="00000500000000000000" pitchFamily="50" charset="0"/>
              </a:rPr>
              <a:t>, este de ordinul picoamperilor, pe când la un TEC-J obișnuit curentul invers de poartă se încadrează în domeniul nanoamperilor.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8BDD-E9F4-49DA-ADC2-F34E262CF54E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Precauții la manevrare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Capacitatea de intrare apare ca o consecință a structurii izolate a porții. </a:t>
            </a:r>
          </a:p>
          <a:p>
            <a:r>
              <a:rPr lang="ro-RO">
                <a:latin typeface="UT Sans" panose="00000500000000000000" pitchFamily="50" charset="0"/>
              </a:rPr>
              <a:t>Capacitatea de intrare, împreună cu rezistența de intrare foarte mare formează un sistem în care sarcinile electrice în exces se acumulează cu ușurință, putând duce la deteriorarea dispozitivului.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43F7-3575-404B-AD85-4823484195AF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Precauții la manevrare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Pentru a evita distrugerile provocate de electricitatea statică, la manevrarea dispozitivelor MOS trebuie luate următoarele măsuri de precauție:</a:t>
            </a:r>
            <a:endParaRPr lang="en-US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o-RO" sz="2200">
                <a:latin typeface="UT Sans" panose="00000500000000000000" pitchFamily="50" charset="0"/>
              </a:rPr>
              <a:t>Dispozitivele MOS trebuie transportate și păstrate în ambalaje de 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material antistatic </a:t>
            </a:r>
            <a:r>
              <a:rPr lang="ro-RO" sz="2200">
                <a:latin typeface="UT Sans" panose="00000500000000000000" pitchFamily="50" charset="0"/>
              </a:rPr>
              <a:t>expandat.</a:t>
            </a:r>
            <a:endParaRPr lang="en-US" sz="2200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o-RO" sz="2200">
                <a:latin typeface="UT Sans" panose="00000500000000000000" pitchFamily="50" charset="0"/>
              </a:rPr>
              <a:t>Toate instrumentele și platformele de lucru metalice folosite la asamblare sau testare 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trebuie conectate la conductorul de împământare</a:t>
            </a:r>
            <a:r>
              <a:rPr lang="ro-RO" sz="2200">
                <a:latin typeface="UT Sans" panose="00000500000000000000" pitchFamily="50" charset="0"/>
              </a:rPr>
              <a:t> (al treilea conductor de la prizele de perete, de 230V).</a:t>
            </a:r>
            <a:endParaRPr lang="en-US" sz="2200">
              <a:latin typeface="UT Sans" panose="00000500000000000000" pitchFamily="50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ro-RO" sz="2200">
                <a:latin typeface="UT Sans" panose="00000500000000000000" pitchFamily="50" charset="0"/>
              </a:rPr>
              <a:t>Persoana care asamblează sau manipulează dispozitivele MOS trebuie să poarte la încheietura mâinii o 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brățară metalică legată la masă</a:t>
            </a:r>
            <a:r>
              <a:rPr lang="ro-RO" sz="2200">
                <a:latin typeface="UT Sans" panose="00000500000000000000" pitchFamily="50" charset="0"/>
              </a:rPr>
              <a:t> printr-un fir conductor având înseriat un rezistor de valoare mare.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F670-2865-4C6D-9BA5-E098FE7488C7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Polarizarea dispozitivelor TEC-MOS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Se studiază 3 modalități mai importante de polarizare a TEC-MOS: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Polarizare la zero la TEC-MOS cu canal inițial,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Polarizarea prin divizor de tensiune la TEC-MOS cu canal indus,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Polarizarea cu reacție în drenă la TEC-MOS cu canal indus.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C37-09B1-44BC-8544-286B807812B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1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Polarizarea dispozitivelor TEC-MOS cu canal inițial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Un TEC-MOS cu canal inițial poate lucra la tensiuni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atât pozitive, cât și negative.</a:t>
            </a:r>
          </a:p>
          <a:p>
            <a:r>
              <a:rPr lang="ro-RO">
                <a:latin typeface="UT Sans" panose="00000500000000000000" pitchFamily="50" charset="0"/>
              </a:rPr>
              <a:t>O metodă simplă de polarizare este fixarea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=0, astfel că semnalul de c.a. aplicat pe poartă duce la variația în ambele sensuri a tensiunii poartă-sursă, în jurul acestui punct de polarizare.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3577-7318-417F-84DC-72FDCA149A74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500"/>
            <a:ext cx="4067175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625" y="60783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(a) Circuitul de c.c. de polarizare</a:t>
            </a:r>
          </a:p>
          <a:p>
            <a:r>
              <a:rPr lang="ro-RO">
                <a:latin typeface="UT Sans" panose="00000500000000000000" pitchFamily="50" charset="0"/>
              </a:rPr>
              <a:t>(b) Amplificator de semnal mic</a:t>
            </a:r>
            <a:endParaRPr lang="en-US">
              <a:latin typeface="UT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09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Polarizarea dispozitivelor TEC-MOS cu canal inițial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și tensiunea drenă-sursă are expresia:</a:t>
            </a: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Rolul rezistorului R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 este acela de a împiedica scurtcircuitarea la masă a semnalului de intrare de c.a., ca în fig. (b).</a:t>
            </a:r>
          </a:p>
          <a:p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 nu influențează punctul de funcționare la polarizarea cu tensiune zero între poartă și sursă, întrucât nu există curent continuu de poartă.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B3-DD40-444C-A4C3-CD198693BFC1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91000"/>
            <a:ext cx="3785711" cy="255336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2000" y="2399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769220"/>
              </p:ext>
            </p:extLst>
          </p:nvPr>
        </p:nvGraphicFramePr>
        <p:xfrm>
          <a:off x="3505200" y="198120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4" imgW="1066680" imgH="253800" progId="Equation.DSMT4">
                  <p:embed/>
                </p:oleObj>
              </mc:Choice>
              <mc:Fallback>
                <p:oleObj name="Equation" r:id="rId4" imgW="10666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2133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0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Se prezintă o structură D-MOS</a:t>
            </a:r>
            <a:r>
              <a:rPr lang="en-US">
                <a:latin typeface="UT Sans" panose="00000500000000000000" pitchFamily="50" charset="0"/>
              </a:rPr>
              <a:t> (D = Depletion)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Drena și sursa sunt difuzate în materialul substratului și apoi unite printr-un canal îngust, adiacent porții izolate.</a:t>
            </a:r>
          </a:p>
          <a:p>
            <a:r>
              <a:rPr lang="ro-RO">
                <a:latin typeface="UT Sans" panose="00000500000000000000" pitchFamily="50" charset="0"/>
              </a:rPr>
              <a:t>Figura prezintă un dispozitiv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și unul cu canal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Se descrie principiul de funcționare pentru cel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Dispozitivul cu canal </a:t>
            </a:r>
            <a:r>
              <a:rPr lang="ro-RO" i="1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funcționează în mod asemănător, cu excepția faptului că polaritățile tensiunilor sunt inversate.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88D-2CFB-4407-8518-3115CBEEA464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90" y="4953000"/>
            <a:ext cx="3051810" cy="1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3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Calculați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pentru circuitul din figură.</a:t>
            </a:r>
          </a:p>
          <a:p>
            <a:r>
              <a:rPr lang="ro-RO">
                <a:latin typeface="UT Sans" panose="00000500000000000000" pitchFamily="50" charset="0"/>
              </a:rPr>
              <a:t>Din foaia de catalog pentru TEC-MOS se cunosc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=-8V și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=12mA.</a:t>
            </a:r>
            <a:endParaRPr lang="en-US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 b="1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Rezolvare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Deoarece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=0, rezultă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=12mA și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se scrie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C6FC-183B-4EA1-B344-B312D82FEDD1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44" y="3752420"/>
            <a:ext cx="2133600" cy="299509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96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934772"/>
              </p:ext>
            </p:extLst>
          </p:nvPr>
        </p:nvGraphicFramePr>
        <p:xfrm>
          <a:off x="2797175" y="461645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1066680" imgH="253800" progId="Equation.DSMT4">
                  <p:embed/>
                </p:oleObj>
              </mc:Choice>
              <mc:Fallback>
                <p:oleObj name="Equation" r:id="rId4" imgW="10666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616450"/>
                        <a:ext cx="2133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AD4BF3-E39F-487D-BD79-F214E3D00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55789"/>
              </p:ext>
            </p:extLst>
          </p:nvPr>
        </p:nvGraphicFramePr>
        <p:xfrm>
          <a:off x="1514475" y="5283200"/>
          <a:ext cx="469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6" imgW="2349360" imgH="291960" progId="Equation.DSMT4">
                  <p:embed/>
                </p:oleObj>
              </mc:Choice>
              <mc:Fallback>
                <p:oleObj name="Equation" r:id="rId6" imgW="2349360" imgH="2919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283200"/>
                        <a:ext cx="4699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99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Polarizarea dispozitivelor 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La TEC-MOS cu canal indus,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trebuie să fie mai mare decât o anumită valoare de prag, deci polarizarea zero nu poate fi utilizată.</a:t>
            </a:r>
          </a:p>
          <a:p>
            <a:r>
              <a:rPr lang="ro-RO">
                <a:latin typeface="UT Sans" panose="00000500000000000000" pitchFamily="50" charset="0"/>
              </a:rPr>
              <a:t>Se pot utiliza configurațiile: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cu divizor de tensiune (a)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cu reacție în drenă (b)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F60C-76DC-46D5-82A3-CC6A749A7ED6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48200" y="3429000"/>
            <a:ext cx="3707130" cy="3188732"/>
            <a:chOff x="4648200" y="3429000"/>
            <a:chExt cx="3707130" cy="31887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429000"/>
              <a:ext cx="3707130" cy="27270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6248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/>
                <a:t>a)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3800" y="621696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/>
                <a:t>b)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45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Polarizarea dispozitivelor TEC-MOS cu canal indus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Ecuațiile aplicate în analiza circuitului de polarizare prin divizor de tensiune: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În circuitul de polarizare cu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reacție în drenă, curentul de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poartă este neglijabil și, ca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atare, nu există cădere de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tensiune pe R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. De aceea,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D2FC-3DC0-4954-9229-AFFC0747C04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32070" y="3429000"/>
            <a:ext cx="3707130" cy="3188732"/>
            <a:chOff x="4648200" y="3429000"/>
            <a:chExt cx="3707130" cy="31887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429000"/>
              <a:ext cx="3707130" cy="272700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6248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/>
                <a:t>a)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3800" y="621696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/>
                <a:t>b)</a:t>
              </a:r>
              <a:endParaRPr lang="en-US"/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58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33525"/>
              </p:ext>
            </p:extLst>
          </p:nvPr>
        </p:nvGraphicFramePr>
        <p:xfrm>
          <a:off x="755650" y="22352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35200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01675" y="32384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97242"/>
              </p:ext>
            </p:extLst>
          </p:nvPr>
        </p:nvGraphicFramePr>
        <p:xfrm>
          <a:off x="3556000" y="2464339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6" imgW="965160" imgH="253800" progId="Equation.DSMT4">
                  <p:embed/>
                </p:oleObj>
              </mc:Choice>
              <mc:Fallback>
                <p:oleObj name="Equation" r:id="rId6" imgW="9651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464339"/>
                        <a:ext cx="1930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1200" y="3767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37346"/>
              </p:ext>
            </p:extLst>
          </p:nvPr>
        </p:nvGraphicFramePr>
        <p:xfrm>
          <a:off x="1905000" y="3238499"/>
          <a:ext cx="2436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8" imgW="1218960" imgH="342720" progId="Equation.DSMT4">
                  <p:embed/>
                </p:oleObj>
              </mc:Choice>
              <mc:Fallback>
                <p:oleObj name="Equation" r:id="rId8" imgW="121896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38499"/>
                        <a:ext cx="2436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782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4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Calculați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pentru circuitul cu TEC-MOS cu canal indus din figură. Pentru dispozitivul folosit se consideră valorile minime I</a:t>
            </a:r>
            <a:r>
              <a:rPr lang="ro-RO" baseline="-25000">
                <a:latin typeface="UT Sans" panose="00000500000000000000" pitchFamily="50" charset="0"/>
              </a:rPr>
              <a:t>D(on)</a:t>
            </a:r>
            <a:r>
              <a:rPr lang="ro-RO">
                <a:latin typeface="UT Sans" panose="00000500000000000000" pitchFamily="50" charset="0"/>
              </a:rPr>
              <a:t>=200mA la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=4V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=2V.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A9B3-D7EF-4049-9140-B6F8C293F0B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000375"/>
            <a:ext cx="2419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17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4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Rezolvare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9291-49B1-4778-824E-2274F4821895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94" y="3886201"/>
            <a:ext cx="1940455" cy="297179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00" y="22971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829145"/>
              </p:ext>
            </p:extLst>
          </p:nvPr>
        </p:nvGraphicFramePr>
        <p:xfrm>
          <a:off x="787400" y="1905000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905000"/>
                        <a:ext cx="462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52421"/>
              </p:ext>
            </p:extLst>
          </p:nvPr>
        </p:nvGraphicFramePr>
        <p:xfrm>
          <a:off x="746125" y="2858780"/>
          <a:ext cx="670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6" imgW="3352680" imgH="596880" progId="Equation.DSMT4">
                  <p:embed/>
                </p:oleObj>
              </mc:Choice>
              <mc:Fallback>
                <p:oleObj name="Equation" r:id="rId6" imgW="335268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858780"/>
                        <a:ext cx="67056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2000" y="40354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67709"/>
              </p:ext>
            </p:extLst>
          </p:nvPr>
        </p:nvGraphicFramePr>
        <p:xfrm>
          <a:off x="746125" y="4094163"/>
          <a:ext cx="599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8" imgW="2997000" imgH="533160" progId="Equation.DSMT4">
                  <p:embed/>
                </p:oleObj>
              </mc:Choice>
              <mc:Fallback>
                <p:oleObj name="Equation" r:id="rId8" imgW="299700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94163"/>
                        <a:ext cx="5994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2000" y="483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58679"/>
              </p:ext>
            </p:extLst>
          </p:nvPr>
        </p:nvGraphicFramePr>
        <p:xfrm>
          <a:off x="771525" y="5273675"/>
          <a:ext cx="533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10" imgW="2666880" imgH="482400" progId="Equation.DSMT4">
                  <p:embed/>
                </p:oleObj>
              </mc:Choice>
              <mc:Fallback>
                <p:oleObj name="Equation" r:id="rId10" imgW="26668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273675"/>
                        <a:ext cx="5334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5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Determinați valoarea curentului de drenă pentru circuitul din figură dacă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=8,5V.</a:t>
            </a:r>
          </a:p>
          <a:p>
            <a:r>
              <a:rPr lang="ro-RO">
                <a:latin typeface="UT Sans" panose="00000500000000000000" pitchFamily="50" charset="0"/>
              </a:rPr>
              <a:t>TEC-MOS utilizat se caracterizează prin V</a:t>
            </a:r>
            <a:r>
              <a:rPr lang="ro-RO" baseline="-25000">
                <a:latin typeface="UT Sans" panose="00000500000000000000" pitchFamily="50" charset="0"/>
              </a:rPr>
              <a:t>GS(th)</a:t>
            </a:r>
            <a:r>
              <a:rPr lang="ro-RO">
                <a:latin typeface="UT Sans" panose="00000500000000000000" pitchFamily="50" charset="0"/>
              </a:rPr>
              <a:t>=3V.</a:t>
            </a:r>
          </a:p>
          <a:p>
            <a:pPr marL="0" indent="0">
              <a:buNone/>
            </a:pPr>
            <a:endParaRPr lang="ro-RO" b="1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latin typeface="UT Sans" panose="00000500000000000000" pitchFamily="50" charset="0"/>
              </a:rPr>
              <a:t>Rezolvare</a:t>
            </a:r>
          </a:p>
          <a:p>
            <a:r>
              <a:rPr lang="ro-RO">
                <a:latin typeface="UT Sans" panose="00000500000000000000" pitchFamily="50" charset="0"/>
              </a:rPr>
              <a:t>Circuitul fiind cu reacție în drenă, rezultă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=V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29B8-79D7-4D31-BDC1-4E2BD1DCBB3F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40017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97191"/>
              </p:ext>
            </p:extLst>
          </p:nvPr>
        </p:nvGraphicFramePr>
        <p:xfrm>
          <a:off x="901700" y="4594225"/>
          <a:ext cx="5003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2501640" imgH="888840" progId="Equation.DSMT4">
                  <p:embed/>
                </p:oleObj>
              </mc:Choice>
              <mc:Fallback>
                <p:oleObj name="Equation" r:id="rId3" imgW="250164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594225"/>
                        <a:ext cx="5003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3886200"/>
            <a:ext cx="2162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9712-BA1B-490A-B6A2-C2476F82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Defecte posibile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circuitele cu </a:t>
            </a:r>
            <a:r>
              <a:rPr lang="ro-RO" sz="3200">
                <a:latin typeface="UT Sans" panose="00000500000000000000" pitchFamily="50" charset="0"/>
              </a:rPr>
              <a:t>tranzistoare MOS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E34D-5592-4CE9-8934-E034A997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>
                <a:solidFill>
                  <a:srgbClr val="0070C0"/>
                </a:solidFill>
                <a:latin typeface="UT Sans" panose="00000500000000000000" pitchFamily="50" charset="0"/>
              </a:rPr>
              <a:t>MOS cu canal inițial (D-MOSFET)</a:t>
            </a:r>
          </a:p>
          <a:p>
            <a:r>
              <a:rPr lang="ro-RO" sz="2200">
                <a:latin typeface="UT Sans" panose="00000500000000000000" pitchFamily="50" charset="0"/>
              </a:rPr>
              <a:t>La montajul cu polarizare zero în poartă, un defect greu de detectat este atunci când se întrerupe circuitul de poartă.</a:t>
            </a:r>
          </a:p>
          <a:p>
            <a:r>
              <a:rPr lang="ro-RO" sz="2200">
                <a:latin typeface="UT Sans" panose="00000500000000000000" pitchFamily="50" charset="0"/>
              </a:rPr>
              <a:t>Tensiunea V</a:t>
            </a:r>
            <a:r>
              <a:rPr lang="ro-RO" sz="2200" baseline="-25000">
                <a:latin typeface="UT Sans" panose="00000500000000000000" pitchFamily="50" charset="0"/>
              </a:rPr>
              <a:t>GS</a:t>
            </a:r>
            <a:r>
              <a:rPr lang="ro-RO" sz="2200">
                <a:latin typeface="UT Sans" panose="00000500000000000000" pitchFamily="50" charset="0"/>
              </a:rPr>
              <a:t> rămâne zero, ca atunci când există circuit continuu în poartă, valoarea curentului de drenă nu se modifică și polarizarea pare să fie în ordine.</a:t>
            </a:r>
          </a:p>
          <a:p>
            <a:r>
              <a:rPr lang="ro-RO" sz="2200">
                <a:latin typeface="UT Sans" panose="00000500000000000000" pitchFamily="50" charset="0"/>
              </a:rPr>
              <a:t>Ca remediu, se oprește alimentarea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montajului, se deconectează cu grijă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rezistența R</a:t>
            </a:r>
            <a:r>
              <a:rPr lang="ro-RO" sz="2200" baseline="-25000">
                <a:latin typeface="UT Sans" panose="00000500000000000000" pitchFamily="50" charset="0"/>
              </a:rPr>
              <a:t>G</a:t>
            </a:r>
            <a:r>
              <a:rPr lang="ro-RO" sz="2200">
                <a:latin typeface="UT Sans" panose="00000500000000000000" pitchFamily="50" charset="0"/>
              </a:rPr>
              <a:t> și se verifică starea 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acesteia.</a:t>
            </a:r>
          </a:p>
          <a:p>
            <a:r>
              <a:rPr lang="ro-RO" sz="2200">
                <a:latin typeface="UT Sans" panose="00000500000000000000" pitchFamily="50" charset="0"/>
              </a:rPr>
              <a:t>Dacă este cazul, se înlocuiește.</a:t>
            </a:r>
          </a:p>
          <a:p>
            <a:r>
              <a:rPr lang="ro-RO" sz="2200">
                <a:latin typeface="UT Sans" panose="00000500000000000000" pitchFamily="50" charset="0"/>
              </a:rPr>
              <a:t>Dar problema majoră este că se 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detectează greu defectul.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FEF4-DF5C-4366-A0FA-36E0CE10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B278-5E8C-48FB-A18E-52F8E684237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8E26-FE80-45F7-887E-0897C951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5FBF-74A7-4D7D-85A6-B8CAD72B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536CF-3354-4D0F-ABCB-8118BA1C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3691786"/>
            <a:ext cx="3590925" cy="29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97C5-E5D2-4B54-9E0F-99115F15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Defecte posibile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circuitele cu </a:t>
            </a:r>
            <a:r>
              <a:rPr lang="ro-RO" sz="3200">
                <a:latin typeface="UT Sans" panose="00000500000000000000" pitchFamily="50" charset="0"/>
              </a:rPr>
              <a:t>tranzistoare MOS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0A82-5A69-462E-8280-7270A886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>
                <a:solidFill>
                  <a:srgbClr val="0070C0"/>
                </a:solidFill>
                <a:latin typeface="UT Sans" panose="00000500000000000000" pitchFamily="50" charset="0"/>
              </a:rPr>
              <a:t>MOS cu canal indus (E-MOSFET)</a:t>
            </a:r>
          </a:p>
          <a:p>
            <a:r>
              <a:rPr lang="ro-RO" sz="2200">
                <a:latin typeface="UT Sans" panose="00000500000000000000" pitchFamily="50" charset="0"/>
              </a:rPr>
              <a:t>În circuitul cu MOS cu canal indus, polarizat cu divizor rezistiv, dacă se întrerupe R</a:t>
            </a:r>
            <a:r>
              <a:rPr lang="ro-RO" sz="2200" baseline="-25000">
                <a:latin typeface="UT Sans" panose="00000500000000000000" pitchFamily="50" charset="0"/>
              </a:rPr>
              <a:t>1</a:t>
            </a:r>
            <a:r>
              <a:rPr lang="ro-RO" sz="2200">
                <a:latin typeface="UT Sans" panose="00000500000000000000" pitchFamily="50" charset="0"/>
              </a:rPr>
              <a:t>, tensiunea de poartă devine egală cu zero.</a:t>
            </a:r>
          </a:p>
          <a:p>
            <a:r>
              <a:rPr lang="ro-RO" sz="2200">
                <a:latin typeface="UT Sans" panose="00000500000000000000" pitchFamily="50" charset="0"/>
              </a:rPr>
              <a:t>Tranzistorul se blochează deoarece pentru a intra în conducție, tranzistorul are nevoie de o tensiune de prag pozitiva și, ca atare, se comportă ca un comutator deschis.</a:t>
            </a:r>
          </a:p>
          <a:p>
            <a:r>
              <a:rPr lang="ro-RO" sz="2200">
                <a:latin typeface="UT Sans" panose="00000500000000000000" pitchFamily="50" charset="0"/>
              </a:rPr>
              <a:t>Cu ajutorul unui voltmetru se verifică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potențialul din drenă.</a:t>
            </a:r>
          </a:p>
          <a:p>
            <a:r>
              <a:rPr lang="ro-RO" sz="2200">
                <a:latin typeface="UT Sans" panose="00000500000000000000" pitchFamily="50" charset="0"/>
              </a:rPr>
              <a:t>Dacă se găsește valoarea +V</a:t>
            </a:r>
            <a:r>
              <a:rPr lang="ro-RO" sz="2200" baseline="-25000">
                <a:latin typeface="UT Sans" panose="00000500000000000000" pitchFamily="50" charset="0"/>
              </a:rPr>
              <a:t>DD</a:t>
            </a:r>
            <a:r>
              <a:rPr lang="ro-RO" sz="2200">
                <a:latin typeface="UT Sans" panose="00000500000000000000" pitchFamily="50" charset="0"/>
              </a:rPr>
              <a:t>, atunci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rezistența R</a:t>
            </a:r>
            <a:r>
              <a:rPr lang="ro-RO" sz="2200" baseline="-25000">
                <a:latin typeface="UT Sans" panose="00000500000000000000" pitchFamily="50" charset="0"/>
              </a:rPr>
              <a:t>1</a:t>
            </a:r>
            <a:r>
              <a:rPr lang="ro-RO" sz="2200">
                <a:latin typeface="UT Sans" panose="00000500000000000000" pitchFamily="50" charset="0"/>
              </a:rPr>
              <a:t> trebuie înlocuită.</a:t>
            </a:r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47F1-BF6B-4D28-B19B-CF16442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B278-5E8C-48FB-A18E-52F8E684237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3FB3-7832-464F-88F5-46A9B9B3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7AAA-A740-4304-ABE4-B8D9115F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529B7-F7F4-4D52-9A70-3EAC8188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2" y="3657600"/>
            <a:ext cx="2262188" cy="30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35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97C5-E5D2-4B54-9E0F-99115F15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UT Sans" panose="00000500000000000000" pitchFamily="50" charset="0"/>
              </a:rPr>
              <a:t>Defecte posibile </a:t>
            </a:r>
            <a:r>
              <a:rPr lang="ro-RO" sz="3200">
                <a:latin typeface="UT Sans" panose="00000500000000000000" pitchFamily="50" charset="0"/>
              </a:rPr>
              <a:t>î</a:t>
            </a:r>
            <a:r>
              <a:rPr lang="en-US" sz="3200">
                <a:latin typeface="UT Sans" panose="00000500000000000000" pitchFamily="50" charset="0"/>
              </a:rPr>
              <a:t>n circuitele cu </a:t>
            </a:r>
            <a:r>
              <a:rPr lang="ro-RO" sz="3200">
                <a:latin typeface="UT Sans" panose="00000500000000000000" pitchFamily="50" charset="0"/>
              </a:rPr>
              <a:t>tranzistoare MOS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0A82-5A69-462E-8280-7270A886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>
                <a:solidFill>
                  <a:srgbClr val="0070C0"/>
                </a:solidFill>
                <a:latin typeface="UT Sans" panose="00000500000000000000" pitchFamily="50" charset="0"/>
              </a:rPr>
              <a:t>MOS cu canal indus (E-MOSFET)</a:t>
            </a:r>
          </a:p>
          <a:p>
            <a:r>
              <a:rPr lang="ro-RO" sz="2200">
                <a:latin typeface="UT Sans" panose="00000500000000000000" pitchFamily="50" charset="0"/>
              </a:rPr>
              <a:t>Dacă se întrerupe R</a:t>
            </a:r>
            <a:r>
              <a:rPr lang="ro-RO" sz="2200" baseline="-25000">
                <a:latin typeface="UT Sans" panose="00000500000000000000" pitchFamily="50" charset="0"/>
              </a:rPr>
              <a:t>2</a:t>
            </a:r>
            <a:r>
              <a:rPr lang="ro-RO" sz="2200">
                <a:latin typeface="UT Sans" panose="00000500000000000000" pitchFamily="50" charset="0"/>
              </a:rPr>
              <a:t>, atunci potențialul în poartă va fi +V</a:t>
            </a:r>
            <a:r>
              <a:rPr lang="ro-RO" sz="2200" baseline="-25000">
                <a:latin typeface="UT Sans" panose="00000500000000000000" pitchFamily="50" charset="0"/>
              </a:rPr>
              <a:t>DD</a:t>
            </a:r>
            <a:r>
              <a:rPr lang="ro-RO" sz="2200">
                <a:latin typeface="UT Sans" panose="00000500000000000000" pitchFamily="50" charset="0"/>
              </a:rPr>
              <a:t> și astfel rezistența canalului va fi foarte mică iar tranzistorul se va comporta ca un comutator închis.</a:t>
            </a:r>
          </a:p>
          <a:p>
            <a:r>
              <a:rPr lang="ro-RO" sz="2200">
                <a:latin typeface="UT Sans" panose="00000500000000000000" pitchFamily="50" charset="0"/>
              </a:rPr>
              <a:t>Curentul de drenă este limitat doar de rezistența R</a:t>
            </a:r>
            <a:r>
              <a:rPr lang="ro-RO" sz="2200" baseline="-25000">
                <a:latin typeface="UT Sans" panose="00000500000000000000" pitchFamily="50" charset="0"/>
              </a:rPr>
              <a:t>D</a:t>
            </a:r>
            <a:r>
              <a:rPr lang="ro-RO" sz="2200">
                <a:latin typeface="UT Sans" panose="00000500000000000000" pitchFamily="50" charset="0"/>
              </a:rPr>
              <a:t>.</a:t>
            </a:r>
          </a:p>
          <a:p>
            <a:r>
              <a:rPr lang="ro-RO" sz="2200">
                <a:latin typeface="UT Sans" panose="00000500000000000000" pitchFamily="50" charset="0"/>
              </a:rPr>
              <a:t>Cu ajutorul unui voltmetru se verifică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potențialul din drenă.</a:t>
            </a:r>
          </a:p>
          <a:p>
            <a:r>
              <a:rPr lang="ro-RO" sz="2200">
                <a:latin typeface="UT Sans" panose="00000500000000000000" pitchFamily="50" charset="0"/>
              </a:rPr>
              <a:t>Dacă se găsește valoarea 0V, atunci</a:t>
            </a:r>
            <a:br>
              <a:rPr lang="ro-RO" sz="2200">
                <a:latin typeface="UT Sans" panose="00000500000000000000" pitchFamily="50" charset="0"/>
              </a:rPr>
            </a:br>
            <a:r>
              <a:rPr lang="ro-RO" sz="2200">
                <a:latin typeface="UT Sans" panose="00000500000000000000" pitchFamily="50" charset="0"/>
              </a:rPr>
              <a:t>rezistența R</a:t>
            </a:r>
            <a:r>
              <a:rPr lang="ro-RO" sz="2200" baseline="-25000">
                <a:latin typeface="UT Sans" panose="00000500000000000000" pitchFamily="50" charset="0"/>
              </a:rPr>
              <a:t>2</a:t>
            </a:r>
            <a:r>
              <a:rPr lang="ro-RO" sz="2200">
                <a:latin typeface="UT Sans" panose="00000500000000000000" pitchFamily="50" charset="0"/>
              </a:rPr>
              <a:t> trebuie înlocuită.</a:t>
            </a:r>
            <a:endParaRPr lang="en-US" sz="2200">
              <a:latin typeface="UT Sans" panose="00000500000000000000" pitchFamily="50" charset="0"/>
            </a:endParaRPr>
          </a:p>
          <a:p>
            <a:endParaRPr lang="en-US" sz="2200">
              <a:latin typeface="UT Sans" panose="00000500000000000000" pitchFamily="50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47F1-BF6B-4D28-B19B-CF16442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B278-5E8C-48FB-A18E-52F8E684237D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3FB3-7832-464F-88F5-46A9B9B3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7AAA-A740-4304-ABE4-B8D9115F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3C50C-EBBF-4B4A-814C-427B1B15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67136"/>
            <a:ext cx="224599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Structura D-MOS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5591-0FE5-4276-9F9B-5DCEB936844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276475"/>
            <a:ext cx="7629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Un TEC-MOS cu canal inițial poate lucra în oricare din cele 2 regimuri – de sărăcire </a:t>
            </a:r>
            <a:r>
              <a:rPr lang="en-US">
                <a:latin typeface="UT Sans" panose="00000500000000000000" pitchFamily="50" charset="0"/>
              </a:rPr>
              <a:t>(Depletion</a:t>
            </a:r>
            <a:r>
              <a:rPr lang="ro-RO">
                <a:latin typeface="UT Sans" panose="00000500000000000000" pitchFamily="50" charset="0"/>
              </a:rPr>
              <a:t> mode</a:t>
            </a:r>
            <a:r>
              <a:rPr lang="en-US">
                <a:latin typeface="UT Sans" panose="00000500000000000000" pitchFamily="50" charset="0"/>
              </a:rPr>
              <a:t>) </a:t>
            </a:r>
            <a:r>
              <a:rPr lang="ro-RO">
                <a:latin typeface="UT Sans" panose="00000500000000000000" pitchFamily="50" charset="0"/>
              </a:rPr>
              <a:t>sau de îmbogățire</a:t>
            </a:r>
            <a:r>
              <a:rPr lang="en-US">
                <a:latin typeface="UT Sans" panose="00000500000000000000" pitchFamily="50" charset="0"/>
              </a:rPr>
              <a:t> (</a:t>
            </a:r>
            <a:r>
              <a:rPr lang="ro-RO">
                <a:latin typeface="UT Sans" panose="00000500000000000000" pitchFamily="50" charset="0"/>
              </a:rPr>
              <a:t>Enhancement mode).</a:t>
            </a:r>
          </a:p>
          <a:p>
            <a:r>
              <a:rPr lang="ro-RO">
                <a:latin typeface="UT Sans" panose="00000500000000000000" pitchFamily="50" charset="0"/>
              </a:rPr>
              <a:t>Poarta fiind izolată de canal, pe ea se poate aplica fie o tensiune pozitivă, fie una negativă.</a:t>
            </a:r>
          </a:p>
          <a:p>
            <a:r>
              <a:rPr lang="ro-RO">
                <a:latin typeface="UT Sans" panose="00000500000000000000" pitchFamily="50" charset="0"/>
              </a:rPr>
              <a:t>TEC-MOS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lucrează în regim de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sărăcire</a:t>
            </a:r>
            <a:r>
              <a:rPr lang="ro-RO">
                <a:latin typeface="UT Sans" panose="00000500000000000000" pitchFamily="50" charset="0"/>
              </a:rPr>
              <a:t> când tensiunea poartă-sursă aplicată este negativă și în regim de 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îmbogățire</a:t>
            </a:r>
            <a:r>
              <a:rPr lang="ro-RO">
                <a:latin typeface="UT Sans" panose="00000500000000000000" pitchFamily="50" charset="0"/>
              </a:rPr>
              <a:t> când tensiunea poartă-sursă este pozitivă.</a:t>
            </a:r>
          </a:p>
          <a:p>
            <a:r>
              <a:rPr lang="ro-RO">
                <a:latin typeface="UT Sans" panose="00000500000000000000" pitchFamily="50" charset="0"/>
              </a:rPr>
              <a:t>În general, aceste dispozitive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sunt folosite în regim de sărăcire.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991D-AC35-4F8B-B702-71A46980920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90" y="4953000"/>
            <a:ext cx="3051810" cy="1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Regimul de sărăcire</a:t>
            </a:r>
          </a:p>
          <a:p>
            <a:r>
              <a:rPr lang="ro-RO">
                <a:latin typeface="UT Sans" panose="00000500000000000000" pitchFamily="50" charset="0"/>
              </a:rPr>
              <a:t>Poarta poate fi imaginată ca una dintre armăturile plan-paralele ale unui condensator, cealaltă armătură fiind canalul.</a:t>
            </a:r>
          </a:p>
          <a:p>
            <a:r>
              <a:rPr lang="ro-RO">
                <a:latin typeface="UT Sans" panose="00000500000000000000" pitchFamily="50" charset="0"/>
              </a:rPr>
              <a:t>Stratul de dioxid de siliciu constituie dielectricul.</a:t>
            </a:r>
          </a:p>
          <a:p>
            <a:r>
              <a:rPr lang="ro-RO">
                <a:latin typeface="UT Sans" panose="00000500000000000000" pitchFamily="50" charset="0"/>
              </a:rPr>
              <a:t>Dacă tensiunea pe poartă este negativă, sarcinile negative de aici vor îndepărta electronii de conducție din canal, iar aceștia vor lăsa în urmă lor ioni pozitivi.</a:t>
            </a:r>
          </a:p>
          <a:p>
            <a:r>
              <a:rPr lang="ro-RO">
                <a:latin typeface="UT Sans" panose="00000500000000000000" pitchFamily="50" charset="0"/>
              </a:rPr>
              <a:t>Astfel, canalul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va fi sărăcit în electroni, ceea ce va duce la scăderea conductivității lui.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1E9A-31F4-4079-B979-585BB5453926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Regimul de sărăcire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 (continuare)</a:t>
            </a:r>
            <a:endParaRPr lang="ro-RO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Cu cât tensiunea negativă pe poartă este mai mare, cu atât sărăcirea în electroni a canalului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este mai accentuată. </a:t>
            </a:r>
          </a:p>
          <a:p>
            <a:r>
              <a:rPr lang="ro-RO">
                <a:latin typeface="UT Sans" panose="00000500000000000000" pitchFamily="50" charset="0"/>
              </a:rPr>
              <a:t>La o valoare a tensiunii negative poartă-sursă suficient de mare, </a:t>
            </a:r>
            <a:r>
              <a:rPr lang="ro-RO">
                <a:latin typeface="UT Sans Bold" panose="00000500000000000000" pitchFamily="50" charset="0"/>
              </a:rPr>
              <a:t>V</a:t>
            </a:r>
            <a:r>
              <a:rPr lang="ro-RO" baseline="-25000">
                <a:latin typeface="UT Sans Bold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, canalul este golit complet și curentul de drenă devine egal cu zero.</a:t>
            </a:r>
          </a:p>
          <a:p>
            <a:r>
              <a:rPr lang="ro-RO">
                <a:latin typeface="UT Sans" panose="00000500000000000000" pitchFamily="50" charset="0"/>
              </a:rPr>
              <a:t>Asemenea unui TEC-J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un TEC-MOS cu canal inițial </a:t>
            </a:r>
            <a:r>
              <a:rPr lang="ro-RO" i="1">
                <a:latin typeface="UT Sans" panose="00000500000000000000" pitchFamily="50" charset="0"/>
              </a:rPr>
              <a:t>n </a:t>
            </a:r>
            <a:r>
              <a:rPr lang="ro-RO">
                <a:latin typeface="UT Sans" panose="00000500000000000000" pitchFamily="50" charset="0"/>
              </a:rPr>
              <a:t> furnizează curent de drenă pentru valori ale tensiunii poartă-sursă cuprinse între limitele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și zero.</a:t>
            </a:r>
          </a:p>
          <a:p>
            <a:r>
              <a:rPr lang="ro-RO">
                <a:latin typeface="UT Sans" panose="00000500000000000000" pitchFamily="50" charset="0"/>
              </a:rPr>
              <a:t>Dar un TEC-MOS cu canal inițial conduce, în plus, și pentru valori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mai mari ca zero.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5304-6846-4855-9F6D-C10FFF004CBF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TEC-MOS cu canal inițial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Regimul de îmbogățire</a:t>
            </a:r>
          </a:p>
          <a:p>
            <a:r>
              <a:rPr lang="ro-RO">
                <a:latin typeface="UT Sans" panose="00000500000000000000" pitchFamily="50" charset="0"/>
              </a:rPr>
              <a:t>Când tensiunea pe poartă este pozitivă, în canal sunt atrași mai mulți electroni de conducție, crescând astfel conductivitatea canalului.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7B41-930C-414A-B7D3-B7782AEFDB1C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1777</TotalTime>
  <Words>3223</Words>
  <Application>Microsoft Office PowerPoint</Application>
  <PresentationFormat>On-screen Show (4:3)</PresentationFormat>
  <Paragraphs>381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UT Sans</vt:lpstr>
      <vt:lpstr>UT Sans Bold</vt:lpstr>
      <vt:lpstr>Clarity</vt:lpstr>
      <vt:lpstr>Equation</vt:lpstr>
      <vt:lpstr>DISPOZITIVE ELECTRONICE</vt:lpstr>
      <vt:lpstr>Probleme tratate</vt:lpstr>
      <vt:lpstr>Generalități</vt:lpstr>
      <vt:lpstr>TEC-MOS cu canal inițial</vt:lpstr>
      <vt:lpstr>TEC-MOS cu canal inițial</vt:lpstr>
      <vt:lpstr>TEC-MOS cu canal inițial</vt:lpstr>
      <vt:lpstr>TEC-MOS cu canal inițial</vt:lpstr>
      <vt:lpstr>TEC-MOS cu canal inițial</vt:lpstr>
      <vt:lpstr>TEC-MOS cu canal inițial</vt:lpstr>
      <vt:lpstr>TEC-MOS cu canal inițial</vt:lpstr>
      <vt:lpstr>TEC-MOS cu canal inițial</vt:lpstr>
      <vt:lpstr>TEC-MOS cu canal indus (cu regim de îmbogățire)</vt:lpstr>
      <vt:lpstr>TEC-MOS cu canal indus</vt:lpstr>
      <vt:lpstr>TEC-MOS cu canal indus</vt:lpstr>
      <vt:lpstr>TEC-MOS de putere</vt:lpstr>
      <vt:lpstr>TEC-MOS de putere</vt:lpstr>
      <vt:lpstr>TEC-MOS de putere TEC-MOS cu dublă difuzie laterală (LDMOSFET)</vt:lpstr>
      <vt:lpstr>TEC-MOS de putere TEC-MOS cu fantă în V (VMOSFET)</vt:lpstr>
      <vt:lpstr>TEC-MOS de putere TEC-MOS cu fantă în V (VMOSFET)</vt:lpstr>
      <vt:lpstr>TEC-MOS de putere TMOS</vt:lpstr>
      <vt:lpstr>TEC-MOS cu poartă dublă</vt:lpstr>
      <vt:lpstr>TEC-MOS cu poartă dublă</vt:lpstr>
      <vt:lpstr>Caracteristica de transfer a unui  TEC-MOS cu canal inițial</vt:lpstr>
      <vt:lpstr>Caracteristica de transfer a unui  TEC-MOS cu canal inițial</vt:lpstr>
      <vt:lpstr>Exemplul 1</vt:lpstr>
      <vt:lpstr>Caracteristica de transfer a unui  TEC-MOS cu canal indus</vt:lpstr>
      <vt:lpstr>Caracteristica de transfer a unui  TEC-MOS cu canal indus</vt:lpstr>
      <vt:lpstr>Caracteristica de transfer a unui  TEC-MOS cu canal indus</vt:lpstr>
      <vt:lpstr>Caracteristica de transfer a unui  TEC-MOS cu canal indus</vt:lpstr>
      <vt:lpstr>Caracteristica de transfer a unui  TEC-MOS cu canal indus</vt:lpstr>
      <vt:lpstr>Foaie de catalog pentru TEC-MOS cu canal indus de tipul 2N7008</vt:lpstr>
      <vt:lpstr>Exemplul 2</vt:lpstr>
      <vt:lpstr>Exemplul 2</vt:lpstr>
      <vt:lpstr>Precauții la manevrare</vt:lpstr>
      <vt:lpstr>Precauții la manevrare</vt:lpstr>
      <vt:lpstr>Precauții la manevrare</vt:lpstr>
      <vt:lpstr>Polarizarea dispozitivelor TEC-MOS</vt:lpstr>
      <vt:lpstr>Polarizarea dispozitivelor TEC-MOS cu canal inițial</vt:lpstr>
      <vt:lpstr>Polarizarea dispozitivelor TEC-MOS cu canal inițial</vt:lpstr>
      <vt:lpstr>Exemplul 3</vt:lpstr>
      <vt:lpstr>Polarizarea dispozitivelor TEC-MOS cu canal indus</vt:lpstr>
      <vt:lpstr>Polarizarea dispozitivelor TEC-MOS cu canal indus</vt:lpstr>
      <vt:lpstr>Exemplul 4</vt:lpstr>
      <vt:lpstr>Exemplul 4</vt:lpstr>
      <vt:lpstr>Exemplul 5</vt:lpstr>
      <vt:lpstr>Defecte posibile în circuitele cu tranzistoare MOS</vt:lpstr>
      <vt:lpstr>Defecte posibile în circuitele cu tranzistoare MOS</vt:lpstr>
      <vt:lpstr>Defecte posibile în circuitele cu tranzistoare 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pana_gh</dc:creator>
  <cp:lastModifiedBy>geoic@yahoo.com</cp:lastModifiedBy>
  <cp:revision>264</cp:revision>
  <dcterms:created xsi:type="dcterms:W3CDTF">2014-11-19T08:16:57Z</dcterms:created>
  <dcterms:modified xsi:type="dcterms:W3CDTF">2019-12-12T19:02:55Z</dcterms:modified>
</cp:coreProperties>
</file>