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71"/>
  </p:notesMasterIdLst>
  <p:sldIdLst>
    <p:sldId id="308" r:id="rId2"/>
    <p:sldId id="298" r:id="rId3"/>
    <p:sldId id="309" r:id="rId4"/>
    <p:sldId id="310" r:id="rId5"/>
    <p:sldId id="339" r:id="rId6"/>
    <p:sldId id="340" r:id="rId7"/>
    <p:sldId id="357" r:id="rId8"/>
    <p:sldId id="341" r:id="rId9"/>
    <p:sldId id="342" r:id="rId10"/>
    <p:sldId id="343" r:id="rId11"/>
    <p:sldId id="344" r:id="rId12"/>
    <p:sldId id="358" r:id="rId13"/>
    <p:sldId id="345" r:id="rId14"/>
    <p:sldId id="346" r:id="rId15"/>
    <p:sldId id="347" r:id="rId16"/>
    <p:sldId id="404" r:id="rId17"/>
    <p:sldId id="348" r:id="rId18"/>
    <p:sldId id="349" r:id="rId19"/>
    <p:sldId id="350" r:id="rId20"/>
    <p:sldId id="405" r:id="rId21"/>
    <p:sldId id="359" r:id="rId22"/>
    <p:sldId id="374" r:id="rId23"/>
    <p:sldId id="311" r:id="rId24"/>
    <p:sldId id="312" r:id="rId25"/>
    <p:sldId id="313" r:id="rId26"/>
    <p:sldId id="314" r:id="rId27"/>
    <p:sldId id="315" r:id="rId28"/>
    <p:sldId id="316" r:id="rId29"/>
    <p:sldId id="366" r:id="rId30"/>
    <p:sldId id="367" r:id="rId31"/>
    <p:sldId id="368" r:id="rId32"/>
    <p:sldId id="369" r:id="rId33"/>
    <p:sldId id="370" r:id="rId34"/>
    <p:sldId id="371" r:id="rId35"/>
    <p:sldId id="372" r:id="rId36"/>
    <p:sldId id="373" r:id="rId37"/>
    <p:sldId id="375" r:id="rId38"/>
    <p:sldId id="376" r:id="rId39"/>
    <p:sldId id="377" r:id="rId40"/>
    <p:sldId id="378" r:id="rId41"/>
    <p:sldId id="379" r:id="rId42"/>
    <p:sldId id="380" r:id="rId43"/>
    <p:sldId id="381" r:id="rId44"/>
    <p:sldId id="383" r:id="rId45"/>
    <p:sldId id="382" r:id="rId46"/>
    <p:sldId id="384" r:id="rId47"/>
    <p:sldId id="385" r:id="rId48"/>
    <p:sldId id="319" r:id="rId49"/>
    <p:sldId id="317" r:id="rId50"/>
    <p:sldId id="320" r:id="rId51"/>
    <p:sldId id="386" r:id="rId52"/>
    <p:sldId id="387" r:id="rId53"/>
    <p:sldId id="388" r:id="rId54"/>
    <p:sldId id="318" r:id="rId55"/>
    <p:sldId id="321" r:id="rId56"/>
    <p:sldId id="389" r:id="rId57"/>
    <p:sldId id="391" r:id="rId58"/>
    <p:sldId id="392" r:id="rId59"/>
    <p:sldId id="394" r:id="rId60"/>
    <p:sldId id="393" r:id="rId61"/>
    <p:sldId id="395" r:id="rId62"/>
    <p:sldId id="396" r:id="rId63"/>
    <p:sldId id="397" r:id="rId64"/>
    <p:sldId id="398" r:id="rId65"/>
    <p:sldId id="399" r:id="rId66"/>
    <p:sldId id="400" r:id="rId67"/>
    <p:sldId id="401" r:id="rId68"/>
    <p:sldId id="402" r:id="rId69"/>
    <p:sldId id="403" r:id="rId7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6" d="100"/>
          <a:sy n="86" d="100"/>
        </p:scale>
        <p:origin x="658"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 Id="rId4" Type="http://schemas.openxmlformats.org/officeDocument/2006/relationships/image" Target="../media/image39.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 Id="rId4" Type="http://schemas.openxmlformats.org/officeDocument/2006/relationships/image" Target="../media/image45.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image" Target="../media/image4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 Id="rId4" Type="http://schemas.openxmlformats.org/officeDocument/2006/relationships/image" Target="../media/image52.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image" Target="../media/image53.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image" Target="../media/image56.wmf"/><Relationship Id="rId4" Type="http://schemas.openxmlformats.org/officeDocument/2006/relationships/image" Target="../media/image59.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66.wmf"/><Relationship Id="rId1" Type="http://schemas.openxmlformats.org/officeDocument/2006/relationships/image" Target="../media/image65.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67.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69.wmf"/><Relationship Id="rId1" Type="http://schemas.openxmlformats.org/officeDocument/2006/relationships/image" Target="../media/image68.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75.wmf"/><Relationship Id="rId2" Type="http://schemas.openxmlformats.org/officeDocument/2006/relationships/image" Target="../media/image74.wmf"/><Relationship Id="rId1" Type="http://schemas.openxmlformats.org/officeDocument/2006/relationships/image" Target="../media/image73.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80.wmf"/><Relationship Id="rId2" Type="http://schemas.openxmlformats.org/officeDocument/2006/relationships/image" Target="../media/image79.wmf"/><Relationship Id="rId1" Type="http://schemas.openxmlformats.org/officeDocument/2006/relationships/image" Target="../media/image78.wmf"/><Relationship Id="rId4" Type="http://schemas.openxmlformats.org/officeDocument/2006/relationships/image" Target="../media/image8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86.wmf"/><Relationship Id="rId2" Type="http://schemas.openxmlformats.org/officeDocument/2006/relationships/image" Target="../media/image85.wmf"/><Relationship Id="rId1" Type="http://schemas.openxmlformats.org/officeDocument/2006/relationships/image" Target="../media/image84.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89.wmf"/><Relationship Id="rId1" Type="http://schemas.openxmlformats.org/officeDocument/2006/relationships/image" Target="../media/image88.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93.wmf"/><Relationship Id="rId2" Type="http://schemas.openxmlformats.org/officeDocument/2006/relationships/image" Target="../media/image92.wmf"/><Relationship Id="rId1" Type="http://schemas.openxmlformats.org/officeDocument/2006/relationships/image" Target="../media/image91.wmf"/><Relationship Id="rId4" Type="http://schemas.openxmlformats.org/officeDocument/2006/relationships/image" Target="../media/image94.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97.wmf"/><Relationship Id="rId2" Type="http://schemas.openxmlformats.org/officeDocument/2006/relationships/image" Target="../media/image96.wmf"/><Relationship Id="rId1" Type="http://schemas.openxmlformats.org/officeDocument/2006/relationships/image" Target="../media/image95.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99.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01.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02.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06.wmf"/><Relationship Id="rId2" Type="http://schemas.openxmlformats.org/officeDocument/2006/relationships/image" Target="../media/image105.wmf"/><Relationship Id="rId1" Type="http://schemas.openxmlformats.org/officeDocument/2006/relationships/image" Target="../media/image104.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09.wmf"/><Relationship Id="rId2" Type="http://schemas.openxmlformats.org/officeDocument/2006/relationships/image" Target="../media/image108.wmf"/><Relationship Id="rId1" Type="http://schemas.openxmlformats.org/officeDocument/2006/relationships/image" Target="../media/image107.wmf"/><Relationship Id="rId5" Type="http://schemas.openxmlformats.org/officeDocument/2006/relationships/image" Target="../media/image111.wmf"/><Relationship Id="rId4" Type="http://schemas.openxmlformats.org/officeDocument/2006/relationships/image" Target="../media/image110.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 Id="rId4"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905BB4-A639-44EC-A068-F948F6829ADA}" type="datetimeFigureOut">
              <a:rPr lang="en-US" smtClean="0"/>
              <a:t>12/13/2018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519DB9-FE09-4B0A-9098-66EA43280D7D}" type="slidenum">
              <a:rPr lang="en-US" smtClean="0"/>
              <a:t>‹#›</a:t>
            </a:fld>
            <a:endParaRPr lang="en-US"/>
          </a:p>
        </p:txBody>
      </p:sp>
    </p:spTree>
    <p:extLst>
      <p:ext uri="{BB962C8B-B14F-4D97-AF65-F5344CB8AC3E}">
        <p14:creationId xmlns:p14="http://schemas.microsoft.com/office/powerpoint/2010/main" val="3165535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DF299C0-5639-4879-B058-49039B75B275}" type="datetime1">
              <a:rPr lang="en-US" smtClean="0"/>
              <a:t>12/13/2018</a:t>
            </a:fld>
            <a:endParaRPr lang="en-US"/>
          </a:p>
        </p:txBody>
      </p:sp>
      <p:sp>
        <p:nvSpPr>
          <p:cNvPr id="5" name="Footer Placeholder 4"/>
          <p:cNvSpPr>
            <a:spLocks noGrp="1"/>
          </p:cNvSpPr>
          <p:nvPr>
            <p:ph type="ftr" sz="quarter" idx="11"/>
          </p:nvPr>
        </p:nvSpPr>
        <p:spPr/>
        <p:txBody>
          <a:bodyPr/>
          <a:lstStyle/>
          <a:p>
            <a:r>
              <a:rPr lang="en-US"/>
              <a:t>DE Cursul nr. 9</a:t>
            </a:r>
          </a:p>
        </p:txBody>
      </p:sp>
      <p:sp>
        <p:nvSpPr>
          <p:cNvPr id="6" name="Slide Number Placeholder 5"/>
          <p:cNvSpPr>
            <a:spLocks noGrp="1"/>
          </p:cNvSpPr>
          <p:nvPr>
            <p:ph type="sldNum" sz="quarter" idx="12"/>
          </p:nvPr>
        </p:nvSpPr>
        <p:spPr/>
        <p:txBody>
          <a:bodyPr/>
          <a:lstStyle/>
          <a:p>
            <a:fld id="{1E09B8D1-E382-410E-A5B9-1FDDF9D03BF0}"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53298A-7101-459E-A2B3-5389FE29B95B}" type="datetime1">
              <a:rPr lang="en-US" smtClean="0"/>
              <a:t>12/13/2018</a:t>
            </a:fld>
            <a:endParaRPr lang="en-US"/>
          </a:p>
        </p:txBody>
      </p:sp>
      <p:sp>
        <p:nvSpPr>
          <p:cNvPr id="5" name="Footer Placeholder 4"/>
          <p:cNvSpPr>
            <a:spLocks noGrp="1"/>
          </p:cNvSpPr>
          <p:nvPr>
            <p:ph type="ftr" sz="quarter" idx="11"/>
          </p:nvPr>
        </p:nvSpPr>
        <p:spPr/>
        <p:txBody>
          <a:bodyPr/>
          <a:lstStyle/>
          <a:p>
            <a:r>
              <a:rPr lang="en-US"/>
              <a:t>DE Cursul nr. 9</a:t>
            </a:r>
          </a:p>
        </p:txBody>
      </p:sp>
      <p:sp>
        <p:nvSpPr>
          <p:cNvPr id="6" name="Slide Number Placeholder 5"/>
          <p:cNvSpPr>
            <a:spLocks noGrp="1"/>
          </p:cNvSpPr>
          <p:nvPr>
            <p:ph type="sldNum" sz="quarter" idx="12"/>
          </p:nvPr>
        </p:nvSpPr>
        <p:spPr/>
        <p:txBody>
          <a:bodyPr/>
          <a:lstStyle/>
          <a:p>
            <a:fld id="{1E09B8D1-E382-410E-A5B9-1FDDF9D03BF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85E55C-950C-4733-9665-1E7CA37BD0BF}" type="datetime1">
              <a:rPr lang="en-US" smtClean="0"/>
              <a:t>12/13/2018</a:t>
            </a:fld>
            <a:endParaRPr lang="en-US"/>
          </a:p>
        </p:txBody>
      </p:sp>
      <p:sp>
        <p:nvSpPr>
          <p:cNvPr id="5" name="Footer Placeholder 4"/>
          <p:cNvSpPr>
            <a:spLocks noGrp="1"/>
          </p:cNvSpPr>
          <p:nvPr>
            <p:ph type="ftr" sz="quarter" idx="11"/>
          </p:nvPr>
        </p:nvSpPr>
        <p:spPr/>
        <p:txBody>
          <a:bodyPr/>
          <a:lstStyle/>
          <a:p>
            <a:r>
              <a:rPr lang="en-US"/>
              <a:t>DE Cursul nr. 9</a:t>
            </a:r>
          </a:p>
        </p:txBody>
      </p:sp>
      <p:sp>
        <p:nvSpPr>
          <p:cNvPr id="6" name="Slide Number Placeholder 5"/>
          <p:cNvSpPr>
            <a:spLocks noGrp="1"/>
          </p:cNvSpPr>
          <p:nvPr>
            <p:ph type="sldNum" sz="quarter" idx="12"/>
          </p:nvPr>
        </p:nvSpPr>
        <p:spPr/>
        <p:txBody>
          <a:bodyPr/>
          <a:lstStyle/>
          <a:p>
            <a:fld id="{1E09B8D1-E382-410E-A5B9-1FDDF9D03BF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29C352B-3C48-427C-84BD-07238A61F23C}" type="datetime1">
              <a:rPr lang="en-US" smtClean="0"/>
              <a:t>12/13/2018</a:t>
            </a:fld>
            <a:endParaRPr lang="en-US"/>
          </a:p>
        </p:txBody>
      </p:sp>
      <p:sp>
        <p:nvSpPr>
          <p:cNvPr id="5" name="Footer Placeholder 4"/>
          <p:cNvSpPr>
            <a:spLocks noGrp="1"/>
          </p:cNvSpPr>
          <p:nvPr>
            <p:ph type="ftr" sz="quarter" idx="11"/>
          </p:nvPr>
        </p:nvSpPr>
        <p:spPr/>
        <p:txBody>
          <a:bodyPr/>
          <a:lstStyle/>
          <a:p>
            <a:r>
              <a:rPr lang="en-US"/>
              <a:t>DE Cursul nr. 9</a:t>
            </a:r>
          </a:p>
        </p:txBody>
      </p:sp>
      <p:sp>
        <p:nvSpPr>
          <p:cNvPr id="6" name="Slide Number Placeholder 5"/>
          <p:cNvSpPr>
            <a:spLocks noGrp="1"/>
          </p:cNvSpPr>
          <p:nvPr>
            <p:ph type="sldNum" sz="quarter" idx="12"/>
          </p:nvPr>
        </p:nvSpPr>
        <p:spPr/>
        <p:txBody>
          <a:bodyPr/>
          <a:lstStyle/>
          <a:p>
            <a:fld id="{1E09B8D1-E382-410E-A5B9-1FDDF9D03BF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AD648E-240F-4B15-AC9E-4604266053E9}" type="datetime1">
              <a:rPr lang="en-US" smtClean="0"/>
              <a:t>12/13/2018</a:t>
            </a:fld>
            <a:endParaRPr lang="en-US"/>
          </a:p>
        </p:txBody>
      </p:sp>
      <p:sp>
        <p:nvSpPr>
          <p:cNvPr id="5" name="Footer Placeholder 4"/>
          <p:cNvSpPr>
            <a:spLocks noGrp="1"/>
          </p:cNvSpPr>
          <p:nvPr>
            <p:ph type="ftr" sz="quarter" idx="11"/>
          </p:nvPr>
        </p:nvSpPr>
        <p:spPr/>
        <p:txBody>
          <a:bodyPr/>
          <a:lstStyle/>
          <a:p>
            <a:r>
              <a:rPr lang="en-US"/>
              <a:t>DE Cursul nr. 9</a:t>
            </a:r>
          </a:p>
        </p:txBody>
      </p:sp>
      <p:sp>
        <p:nvSpPr>
          <p:cNvPr id="6" name="Slide Number Placeholder 5"/>
          <p:cNvSpPr>
            <a:spLocks noGrp="1"/>
          </p:cNvSpPr>
          <p:nvPr>
            <p:ph type="sldNum" sz="quarter" idx="12"/>
          </p:nvPr>
        </p:nvSpPr>
        <p:spPr/>
        <p:txBody>
          <a:bodyPr/>
          <a:lstStyle/>
          <a:p>
            <a:fld id="{1E09B8D1-E382-410E-A5B9-1FDDF9D03BF0}"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468B25E-F259-4ABA-A59F-3E5E0FC156DE}" type="datetime1">
              <a:rPr lang="en-US" smtClean="0"/>
              <a:t>12/13/2018</a:t>
            </a:fld>
            <a:endParaRPr lang="en-US"/>
          </a:p>
        </p:txBody>
      </p:sp>
      <p:sp>
        <p:nvSpPr>
          <p:cNvPr id="6" name="Footer Placeholder 5"/>
          <p:cNvSpPr>
            <a:spLocks noGrp="1"/>
          </p:cNvSpPr>
          <p:nvPr>
            <p:ph type="ftr" sz="quarter" idx="11"/>
          </p:nvPr>
        </p:nvSpPr>
        <p:spPr/>
        <p:txBody>
          <a:bodyPr/>
          <a:lstStyle/>
          <a:p>
            <a:r>
              <a:rPr lang="en-US"/>
              <a:t>DE Cursul nr. 9</a:t>
            </a:r>
          </a:p>
        </p:txBody>
      </p:sp>
      <p:sp>
        <p:nvSpPr>
          <p:cNvPr id="7" name="Slide Number Placeholder 6"/>
          <p:cNvSpPr>
            <a:spLocks noGrp="1"/>
          </p:cNvSpPr>
          <p:nvPr>
            <p:ph type="sldNum" sz="quarter" idx="12"/>
          </p:nvPr>
        </p:nvSpPr>
        <p:spPr/>
        <p:txBody>
          <a:bodyPr/>
          <a:lstStyle/>
          <a:p>
            <a:fld id="{1E09B8D1-E382-410E-A5B9-1FDDF9D03BF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1730B6A-4172-4E9A-A786-40296FE0AFBD}" type="datetime1">
              <a:rPr lang="en-US" smtClean="0"/>
              <a:t>12/13/2018</a:t>
            </a:fld>
            <a:endParaRPr lang="en-US"/>
          </a:p>
        </p:txBody>
      </p:sp>
      <p:sp>
        <p:nvSpPr>
          <p:cNvPr id="8" name="Footer Placeholder 7"/>
          <p:cNvSpPr>
            <a:spLocks noGrp="1"/>
          </p:cNvSpPr>
          <p:nvPr>
            <p:ph type="ftr" sz="quarter" idx="11"/>
          </p:nvPr>
        </p:nvSpPr>
        <p:spPr/>
        <p:txBody>
          <a:bodyPr/>
          <a:lstStyle/>
          <a:p>
            <a:r>
              <a:rPr lang="en-US"/>
              <a:t>DE Cursul nr. 9</a:t>
            </a:r>
          </a:p>
        </p:txBody>
      </p:sp>
      <p:sp>
        <p:nvSpPr>
          <p:cNvPr id="9" name="Slide Number Placeholder 8"/>
          <p:cNvSpPr>
            <a:spLocks noGrp="1"/>
          </p:cNvSpPr>
          <p:nvPr>
            <p:ph type="sldNum" sz="quarter" idx="12"/>
          </p:nvPr>
        </p:nvSpPr>
        <p:spPr/>
        <p:txBody>
          <a:bodyPr/>
          <a:lstStyle/>
          <a:p>
            <a:fld id="{1E09B8D1-E382-410E-A5B9-1FDDF9D03BF0}"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B353EB7-3043-4B1D-B1DC-8A081A5896E7}" type="datetime1">
              <a:rPr lang="en-US" smtClean="0"/>
              <a:t>12/13/2018</a:t>
            </a:fld>
            <a:endParaRPr lang="en-US"/>
          </a:p>
        </p:txBody>
      </p:sp>
      <p:sp>
        <p:nvSpPr>
          <p:cNvPr id="4" name="Footer Placeholder 3"/>
          <p:cNvSpPr>
            <a:spLocks noGrp="1"/>
          </p:cNvSpPr>
          <p:nvPr>
            <p:ph type="ftr" sz="quarter" idx="11"/>
          </p:nvPr>
        </p:nvSpPr>
        <p:spPr/>
        <p:txBody>
          <a:bodyPr/>
          <a:lstStyle/>
          <a:p>
            <a:r>
              <a:rPr lang="en-US"/>
              <a:t>DE Cursul nr. 9</a:t>
            </a:r>
          </a:p>
        </p:txBody>
      </p:sp>
      <p:sp>
        <p:nvSpPr>
          <p:cNvPr id="5" name="Slide Number Placeholder 4"/>
          <p:cNvSpPr>
            <a:spLocks noGrp="1"/>
          </p:cNvSpPr>
          <p:nvPr>
            <p:ph type="sldNum" sz="quarter" idx="12"/>
          </p:nvPr>
        </p:nvSpPr>
        <p:spPr/>
        <p:txBody>
          <a:bodyPr/>
          <a:lstStyle/>
          <a:p>
            <a:fld id="{1E09B8D1-E382-410E-A5B9-1FDDF9D03BF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B5F89A-C37A-4F06-8E4D-50F7DEE9B714}" type="datetime1">
              <a:rPr lang="en-US" smtClean="0"/>
              <a:t>12/13/2018</a:t>
            </a:fld>
            <a:endParaRPr lang="en-US"/>
          </a:p>
        </p:txBody>
      </p:sp>
      <p:sp>
        <p:nvSpPr>
          <p:cNvPr id="3" name="Footer Placeholder 2"/>
          <p:cNvSpPr>
            <a:spLocks noGrp="1"/>
          </p:cNvSpPr>
          <p:nvPr>
            <p:ph type="ftr" sz="quarter" idx="11"/>
          </p:nvPr>
        </p:nvSpPr>
        <p:spPr/>
        <p:txBody>
          <a:bodyPr/>
          <a:lstStyle/>
          <a:p>
            <a:r>
              <a:rPr lang="en-US"/>
              <a:t>DE Cursul nr. 9</a:t>
            </a:r>
          </a:p>
        </p:txBody>
      </p:sp>
      <p:sp>
        <p:nvSpPr>
          <p:cNvPr id="4" name="Slide Number Placeholder 3"/>
          <p:cNvSpPr>
            <a:spLocks noGrp="1"/>
          </p:cNvSpPr>
          <p:nvPr>
            <p:ph type="sldNum" sz="quarter" idx="12"/>
          </p:nvPr>
        </p:nvSpPr>
        <p:spPr/>
        <p:txBody>
          <a:bodyPr/>
          <a:lstStyle/>
          <a:p>
            <a:fld id="{1E09B8D1-E382-410E-A5B9-1FDDF9D03BF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251543-7A20-4E9D-AAF1-E542BC8BDB1E}" type="datetime1">
              <a:rPr lang="en-US" smtClean="0"/>
              <a:t>12/13/2018</a:t>
            </a:fld>
            <a:endParaRPr lang="en-US"/>
          </a:p>
        </p:txBody>
      </p:sp>
      <p:sp>
        <p:nvSpPr>
          <p:cNvPr id="6" name="Footer Placeholder 5"/>
          <p:cNvSpPr>
            <a:spLocks noGrp="1"/>
          </p:cNvSpPr>
          <p:nvPr>
            <p:ph type="ftr" sz="quarter" idx="11"/>
          </p:nvPr>
        </p:nvSpPr>
        <p:spPr/>
        <p:txBody>
          <a:bodyPr/>
          <a:lstStyle/>
          <a:p>
            <a:r>
              <a:rPr lang="en-US"/>
              <a:t>DE Cursul nr. 9</a:t>
            </a:r>
          </a:p>
        </p:txBody>
      </p:sp>
      <p:sp>
        <p:nvSpPr>
          <p:cNvPr id="7" name="Slide Number Placeholder 6"/>
          <p:cNvSpPr>
            <a:spLocks noGrp="1"/>
          </p:cNvSpPr>
          <p:nvPr>
            <p:ph type="sldNum" sz="quarter" idx="12"/>
          </p:nvPr>
        </p:nvSpPr>
        <p:spPr/>
        <p:txBody>
          <a:bodyPr/>
          <a:lstStyle/>
          <a:p>
            <a:fld id="{1E09B8D1-E382-410E-A5B9-1FDDF9D03BF0}"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8ABFC6-F80A-4634-ACD2-39AE69497875}" type="datetime1">
              <a:rPr lang="en-US" smtClean="0"/>
              <a:t>12/13/2018</a:t>
            </a:fld>
            <a:endParaRPr lang="en-US"/>
          </a:p>
        </p:txBody>
      </p:sp>
      <p:sp>
        <p:nvSpPr>
          <p:cNvPr id="6" name="Footer Placeholder 5"/>
          <p:cNvSpPr>
            <a:spLocks noGrp="1"/>
          </p:cNvSpPr>
          <p:nvPr>
            <p:ph type="ftr" sz="quarter" idx="11"/>
          </p:nvPr>
        </p:nvSpPr>
        <p:spPr/>
        <p:txBody>
          <a:bodyPr/>
          <a:lstStyle/>
          <a:p>
            <a:r>
              <a:rPr lang="en-US"/>
              <a:t>DE Cursul nr. 9</a:t>
            </a:r>
          </a:p>
        </p:txBody>
      </p:sp>
      <p:sp>
        <p:nvSpPr>
          <p:cNvPr id="7" name="Slide Number Placeholder 6"/>
          <p:cNvSpPr>
            <a:spLocks noGrp="1"/>
          </p:cNvSpPr>
          <p:nvPr>
            <p:ph type="sldNum" sz="quarter" idx="12"/>
          </p:nvPr>
        </p:nvSpPr>
        <p:spPr/>
        <p:txBody>
          <a:bodyPr/>
          <a:lstStyle/>
          <a:p>
            <a:fld id="{1E09B8D1-E382-410E-A5B9-1FDDF9D03BF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9EEBF02C-7FD1-4C66-BCDF-B17BB6186B5C}" type="datetime1">
              <a:rPr lang="en-US" smtClean="0"/>
              <a:t>12/13/2018</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en-US"/>
              <a:t>DE Cursul nr. 9</a:t>
            </a:r>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1E09B8D1-E382-410E-A5B9-1FDDF9D03BF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mailto:pana@vega.unitbv.ro"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9.emf"/><Relationship Id="rId4" Type="http://schemas.openxmlformats.org/officeDocument/2006/relationships/image" Target="../media/image8.wmf"/></Relationships>
</file>

<file path=ppt/slides/_rels/slide11.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1.wmf"/><Relationship Id="rId11" Type="http://schemas.openxmlformats.org/officeDocument/2006/relationships/image" Target="../media/image9.emf"/><Relationship Id="rId5" Type="http://schemas.openxmlformats.org/officeDocument/2006/relationships/oleObject" Target="../embeddings/oleObject6.bin"/><Relationship Id="rId10" Type="http://schemas.openxmlformats.org/officeDocument/2006/relationships/image" Target="../media/image13.wmf"/><Relationship Id="rId4" Type="http://schemas.openxmlformats.org/officeDocument/2006/relationships/image" Target="../media/image10.wmf"/><Relationship Id="rId9" Type="http://schemas.openxmlformats.org/officeDocument/2006/relationships/oleObject" Target="../embeddings/oleObject8.bin"/></Relationships>
</file>

<file path=ppt/slides/_rels/slide1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3.wmf"/><Relationship Id="rId4" Type="http://schemas.openxmlformats.org/officeDocument/2006/relationships/oleObject" Target="../embeddings/oleObject9.bin"/></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6.emf"/><Relationship Id="rId4" Type="http://schemas.openxmlformats.org/officeDocument/2006/relationships/image" Target="../media/image15.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8.emf"/><Relationship Id="rId4" Type="http://schemas.openxmlformats.org/officeDocument/2006/relationships/image" Target="../media/image17.wmf"/></Relationships>
</file>

<file path=ppt/slides/_rels/slide15.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9.emf"/><Relationship Id="rId4" Type="http://schemas.openxmlformats.org/officeDocument/2006/relationships/image" Target="../media/image20.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22.emf"/><Relationship Id="rId4" Type="http://schemas.openxmlformats.org/officeDocument/2006/relationships/image" Target="../media/image21.wmf"/></Relationships>
</file>

<file path=ppt/slides/_rels/slide18.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oleObject" Target="../embeddings/oleObject14.bin"/><Relationship Id="rId7"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24.wmf"/><Relationship Id="rId5" Type="http://schemas.openxmlformats.org/officeDocument/2006/relationships/oleObject" Target="../embeddings/oleObject15.bin"/><Relationship Id="rId4" Type="http://schemas.openxmlformats.org/officeDocument/2006/relationships/image" Target="../media/image23.wmf"/><Relationship Id="rId9" Type="http://schemas.openxmlformats.org/officeDocument/2006/relationships/image" Target="../media/image22.emf"/></Relationships>
</file>

<file path=ppt/slides/_rels/slide19.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26.emf"/><Relationship Id="rId4" Type="http://schemas.openxmlformats.org/officeDocument/2006/relationships/image" Target="../media/image27.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28.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29.wmf"/></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33.png"/><Relationship Id="rId4" Type="http://schemas.openxmlformats.org/officeDocument/2006/relationships/image" Target="../media/image34.wmf"/></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35.wmf"/><Relationship Id="rId4" Type="http://schemas.openxmlformats.org/officeDocument/2006/relationships/oleObject" Target="../embeddings/oleObject21.bin"/></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24.bin"/><Relationship Id="rId3" Type="http://schemas.openxmlformats.org/officeDocument/2006/relationships/image" Target="../media/image33.png"/><Relationship Id="rId7" Type="http://schemas.openxmlformats.org/officeDocument/2006/relationships/image" Target="../media/image37.wmf"/><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23.bin"/><Relationship Id="rId11" Type="http://schemas.openxmlformats.org/officeDocument/2006/relationships/image" Target="../media/image39.wmf"/><Relationship Id="rId5" Type="http://schemas.openxmlformats.org/officeDocument/2006/relationships/image" Target="../media/image36.wmf"/><Relationship Id="rId10" Type="http://schemas.openxmlformats.org/officeDocument/2006/relationships/oleObject" Target="../embeddings/oleObject25.bin"/><Relationship Id="rId4" Type="http://schemas.openxmlformats.org/officeDocument/2006/relationships/oleObject" Target="../embeddings/oleObject22.bin"/><Relationship Id="rId9" Type="http://schemas.openxmlformats.org/officeDocument/2006/relationships/image" Target="../media/image38.wmf"/></Relationships>
</file>

<file path=ppt/slides/_rels/slide33.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41.wmf"/><Relationship Id="rId4" Type="http://schemas.openxmlformats.org/officeDocument/2006/relationships/oleObject" Target="../embeddings/oleObject26.bin"/></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29.bin"/><Relationship Id="rId3" Type="http://schemas.openxmlformats.org/officeDocument/2006/relationships/image" Target="../media/image40.jpg"/><Relationship Id="rId7" Type="http://schemas.openxmlformats.org/officeDocument/2006/relationships/image" Target="../media/image43.w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28.bin"/><Relationship Id="rId11" Type="http://schemas.openxmlformats.org/officeDocument/2006/relationships/image" Target="../media/image45.wmf"/><Relationship Id="rId5" Type="http://schemas.openxmlformats.org/officeDocument/2006/relationships/image" Target="../media/image42.wmf"/><Relationship Id="rId10" Type="http://schemas.openxmlformats.org/officeDocument/2006/relationships/oleObject" Target="../embeddings/oleObject30.bin"/><Relationship Id="rId4" Type="http://schemas.openxmlformats.org/officeDocument/2006/relationships/oleObject" Target="../embeddings/oleObject27.bin"/><Relationship Id="rId9" Type="http://schemas.openxmlformats.org/officeDocument/2006/relationships/image" Target="../media/image44.wmf"/></Relationships>
</file>

<file path=ppt/slides/_rels/slide37.xml.rels><?xml version="1.0" encoding="UTF-8" standalone="yes"?>
<Relationships xmlns="http://schemas.openxmlformats.org/package/2006/relationships"><Relationship Id="rId2" Type="http://schemas.openxmlformats.org/officeDocument/2006/relationships/image" Target="../media/image46.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6.jpg"/><Relationship Id="rId7" Type="http://schemas.openxmlformats.org/officeDocument/2006/relationships/image" Target="../media/image48.wmf"/><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oleObject" Target="../embeddings/oleObject32.bin"/><Relationship Id="rId5" Type="http://schemas.openxmlformats.org/officeDocument/2006/relationships/image" Target="../media/image47.wmf"/><Relationship Id="rId4" Type="http://schemas.openxmlformats.org/officeDocument/2006/relationships/oleObject" Target="../embeddings/oleObject31.bin"/></Relationships>
</file>

<file path=ppt/slides/_rels/slide39.xml.rels><?xml version="1.0" encoding="UTF-8" standalone="yes"?>
<Relationships xmlns="http://schemas.openxmlformats.org/package/2006/relationships"><Relationship Id="rId8" Type="http://schemas.openxmlformats.org/officeDocument/2006/relationships/image" Target="../media/image51.wmf"/><Relationship Id="rId3" Type="http://schemas.openxmlformats.org/officeDocument/2006/relationships/oleObject" Target="../embeddings/oleObject33.bin"/><Relationship Id="rId7"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50.wmf"/><Relationship Id="rId11" Type="http://schemas.openxmlformats.org/officeDocument/2006/relationships/image" Target="../media/image46.jpg"/><Relationship Id="rId5" Type="http://schemas.openxmlformats.org/officeDocument/2006/relationships/oleObject" Target="../embeddings/oleObject34.bin"/><Relationship Id="rId10" Type="http://schemas.openxmlformats.org/officeDocument/2006/relationships/image" Target="../media/image52.wmf"/><Relationship Id="rId4" Type="http://schemas.openxmlformats.org/officeDocument/2006/relationships/image" Target="../media/image49.wmf"/><Relationship Id="rId9" Type="http://schemas.openxmlformats.org/officeDocument/2006/relationships/oleObject" Target="../embeddings/oleObject36.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55.wmf"/><Relationship Id="rId3" Type="http://schemas.openxmlformats.org/officeDocument/2006/relationships/oleObject" Target="../embeddings/oleObject37.bin"/><Relationship Id="rId7"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54.wmf"/><Relationship Id="rId5" Type="http://schemas.openxmlformats.org/officeDocument/2006/relationships/oleObject" Target="../embeddings/oleObject38.bin"/><Relationship Id="rId4" Type="http://schemas.openxmlformats.org/officeDocument/2006/relationships/image" Target="../media/image53.wmf"/><Relationship Id="rId9" Type="http://schemas.openxmlformats.org/officeDocument/2006/relationships/image" Target="../media/image46.jpg"/></Relationships>
</file>

<file path=ppt/slides/_rels/slide41.xml.rels><?xml version="1.0" encoding="UTF-8" standalone="yes"?>
<Relationships xmlns="http://schemas.openxmlformats.org/package/2006/relationships"><Relationship Id="rId8" Type="http://schemas.openxmlformats.org/officeDocument/2006/relationships/image" Target="../media/image58.wmf"/><Relationship Id="rId3" Type="http://schemas.openxmlformats.org/officeDocument/2006/relationships/oleObject" Target="../embeddings/oleObject40.bin"/><Relationship Id="rId7" Type="http://schemas.openxmlformats.org/officeDocument/2006/relationships/oleObject" Target="../embeddings/oleObject42.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57.wmf"/><Relationship Id="rId11" Type="http://schemas.openxmlformats.org/officeDocument/2006/relationships/image" Target="../media/image46.jpg"/><Relationship Id="rId5" Type="http://schemas.openxmlformats.org/officeDocument/2006/relationships/oleObject" Target="../embeddings/oleObject41.bin"/><Relationship Id="rId10" Type="http://schemas.openxmlformats.org/officeDocument/2006/relationships/image" Target="../media/image59.wmf"/><Relationship Id="rId4" Type="http://schemas.openxmlformats.org/officeDocument/2006/relationships/image" Target="../media/image56.wmf"/><Relationship Id="rId9" Type="http://schemas.openxmlformats.org/officeDocument/2006/relationships/oleObject" Target="../embeddings/oleObject43.bin"/></Relationships>
</file>

<file path=ppt/slides/_rels/slide42.xml.rels><?xml version="1.0" encoding="UTF-8" standalone="yes"?>
<Relationships xmlns="http://schemas.openxmlformats.org/package/2006/relationships"><Relationship Id="rId8" Type="http://schemas.openxmlformats.org/officeDocument/2006/relationships/image" Target="../media/image62.wmf"/><Relationship Id="rId3" Type="http://schemas.openxmlformats.org/officeDocument/2006/relationships/oleObject" Target="../embeddings/oleObject44.bin"/><Relationship Id="rId7" Type="http://schemas.openxmlformats.org/officeDocument/2006/relationships/oleObject" Target="../embeddings/oleObject46.bin"/><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61.wmf"/><Relationship Id="rId5" Type="http://schemas.openxmlformats.org/officeDocument/2006/relationships/oleObject" Target="../embeddings/oleObject45.bin"/><Relationship Id="rId4" Type="http://schemas.openxmlformats.org/officeDocument/2006/relationships/image" Target="../media/image60.wmf"/><Relationship Id="rId9" Type="http://schemas.openxmlformats.org/officeDocument/2006/relationships/image" Target="../media/image46.jpg"/></Relationships>
</file>

<file path=ppt/slides/_rels/slide43.xml.rels><?xml version="1.0" encoding="UTF-8" standalone="yes"?>
<Relationships xmlns="http://schemas.openxmlformats.org/package/2006/relationships"><Relationship Id="rId2" Type="http://schemas.openxmlformats.org/officeDocument/2006/relationships/image" Target="../media/image63.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2.xml"/><Relationship Id="rId1" Type="http://schemas.openxmlformats.org/officeDocument/2006/relationships/vmlDrawing" Target="../drawings/vmlDrawing24.vml"/><Relationship Id="rId5" Type="http://schemas.openxmlformats.org/officeDocument/2006/relationships/image" Target="../media/image63.jpg"/><Relationship Id="rId4" Type="http://schemas.openxmlformats.org/officeDocument/2006/relationships/image" Target="../media/image64.w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66.wmf"/><Relationship Id="rId5" Type="http://schemas.openxmlformats.org/officeDocument/2006/relationships/oleObject" Target="../embeddings/oleObject49.bin"/><Relationship Id="rId4" Type="http://schemas.openxmlformats.org/officeDocument/2006/relationships/image" Target="../media/image65.wmf"/></Relationships>
</file>

<file path=ppt/slides/_rels/slide46.xml.rels><?xml version="1.0" encoding="UTF-8" standalone="yes"?>
<Relationships xmlns="http://schemas.openxmlformats.org/package/2006/relationships"><Relationship Id="rId3" Type="http://schemas.openxmlformats.org/officeDocument/2006/relationships/image" Target="../media/image63.jpg"/><Relationship Id="rId2" Type="http://schemas.openxmlformats.org/officeDocument/2006/relationships/slideLayout" Target="../slideLayouts/slideLayout2.xml"/><Relationship Id="rId1" Type="http://schemas.openxmlformats.org/officeDocument/2006/relationships/vmlDrawing" Target="../drawings/vmlDrawing26.vml"/><Relationship Id="rId5" Type="http://schemas.openxmlformats.org/officeDocument/2006/relationships/image" Target="../media/image67.wmf"/><Relationship Id="rId4" Type="http://schemas.openxmlformats.org/officeDocument/2006/relationships/oleObject" Target="../embeddings/oleObject50.bin"/></Relationships>
</file>

<file path=ppt/slides/_rels/slide47.xml.rels><?xml version="1.0" encoding="UTF-8" standalone="yes"?>
<Relationships xmlns="http://schemas.openxmlformats.org/package/2006/relationships"><Relationship Id="rId3" Type="http://schemas.openxmlformats.org/officeDocument/2006/relationships/image" Target="../media/image70.png"/><Relationship Id="rId7" Type="http://schemas.openxmlformats.org/officeDocument/2006/relationships/image" Target="../media/image69.wmf"/><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oleObject" Target="../embeddings/oleObject52.bin"/><Relationship Id="rId5" Type="http://schemas.openxmlformats.org/officeDocument/2006/relationships/image" Target="../media/image68.wmf"/><Relationship Id="rId4" Type="http://schemas.openxmlformats.org/officeDocument/2006/relationships/oleObject" Target="../embeddings/oleObject51.bin"/></Relationships>
</file>

<file path=ppt/slides/_rels/slide48.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image" Target="../media/image75.wmf"/><Relationship Id="rId3" Type="http://schemas.openxmlformats.org/officeDocument/2006/relationships/oleObject" Target="../embeddings/oleObject53.bin"/><Relationship Id="rId7" Type="http://schemas.openxmlformats.org/officeDocument/2006/relationships/oleObject" Target="../embeddings/oleObject55.bin"/><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image" Target="../media/image74.wmf"/><Relationship Id="rId5" Type="http://schemas.openxmlformats.org/officeDocument/2006/relationships/oleObject" Target="../embeddings/oleObject54.bin"/><Relationship Id="rId4" Type="http://schemas.openxmlformats.org/officeDocument/2006/relationships/image" Target="../media/image73.wmf"/><Relationship Id="rId9" Type="http://schemas.openxmlformats.org/officeDocument/2006/relationships/image" Target="../media/image76.png"/></Relationships>
</file>

<file path=ppt/slides/_rels/slide52.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8" Type="http://schemas.openxmlformats.org/officeDocument/2006/relationships/image" Target="../media/image80.wmf"/><Relationship Id="rId3" Type="http://schemas.openxmlformats.org/officeDocument/2006/relationships/oleObject" Target="../embeddings/oleObject56.bin"/><Relationship Id="rId7" Type="http://schemas.openxmlformats.org/officeDocument/2006/relationships/oleObject" Target="../embeddings/oleObject58.bin"/><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image" Target="../media/image79.wmf"/><Relationship Id="rId5" Type="http://schemas.openxmlformats.org/officeDocument/2006/relationships/oleObject" Target="../embeddings/oleObject57.bin"/><Relationship Id="rId10" Type="http://schemas.openxmlformats.org/officeDocument/2006/relationships/image" Target="../media/image81.wmf"/><Relationship Id="rId4" Type="http://schemas.openxmlformats.org/officeDocument/2006/relationships/image" Target="../media/image78.wmf"/><Relationship Id="rId9" Type="http://schemas.openxmlformats.org/officeDocument/2006/relationships/oleObject" Target="../embeddings/oleObject59.bin"/></Relationships>
</file>

<file path=ppt/slides/_rels/slide54.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83.jp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8" Type="http://schemas.openxmlformats.org/officeDocument/2006/relationships/oleObject" Target="../embeddings/oleObject62.bin"/><Relationship Id="rId3" Type="http://schemas.openxmlformats.org/officeDocument/2006/relationships/image" Target="../media/image87.png"/><Relationship Id="rId7" Type="http://schemas.openxmlformats.org/officeDocument/2006/relationships/image" Target="../media/image85.wmf"/><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oleObject" Target="../embeddings/oleObject61.bin"/><Relationship Id="rId5" Type="http://schemas.openxmlformats.org/officeDocument/2006/relationships/image" Target="../media/image84.wmf"/><Relationship Id="rId4" Type="http://schemas.openxmlformats.org/officeDocument/2006/relationships/oleObject" Target="../embeddings/oleObject60.bin"/><Relationship Id="rId9" Type="http://schemas.openxmlformats.org/officeDocument/2006/relationships/image" Target="../media/image86.wmf"/></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63.bin"/><Relationship Id="rId7" Type="http://schemas.openxmlformats.org/officeDocument/2006/relationships/image" Target="../media/image87.png"/><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image" Target="../media/image89.wmf"/><Relationship Id="rId5" Type="http://schemas.openxmlformats.org/officeDocument/2006/relationships/oleObject" Target="../embeddings/oleObject64.bin"/><Relationship Id="rId4" Type="http://schemas.openxmlformats.org/officeDocument/2006/relationships/image" Target="../media/image88.wmf"/></Relationships>
</file>

<file path=ppt/slides/_rels/slide58.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8" Type="http://schemas.openxmlformats.org/officeDocument/2006/relationships/image" Target="../media/image93.wmf"/><Relationship Id="rId3" Type="http://schemas.openxmlformats.org/officeDocument/2006/relationships/oleObject" Target="../embeddings/oleObject65.bin"/><Relationship Id="rId7" Type="http://schemas.openxmlformats.org/officeDocument/2006/relationships/oleObject" Target="../embeddings/oleObject67.bin"/><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image" Target="../media/image92.wmf"/><Relationship Id="rId5" Type="http://schemas.openxmlformats.org/officeDocument/2006/relationships/oleObject" Target="../embeddings/oleObject66.bin"/><Relationship Id="rId10" Type="http://schemas.openxmlformats.org/officeDocument/2006/relationships/image" Target="../media/image94.wmf"/><Relationship Id="rId4" Type="http://schemas.openxmlformats.org/officeDocument/2006/relationships/image" Target="../media/image91.wmf"/><Relationship Id="rId9" Type="http://schemas.openxmlformats.org/officeDocument/2006/relationships/oleObject" Target="../embeddings/oleObject68.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3.wmf"/></Relationships>
</file>

<file path=ppt/slides/_rels/slide60.xml.rels><?xml version="1.0" encoding="UTF-8" standalone="yes"?>
<Relationships xmlns="http://schemas.openxmlformats.org/package/2006/relationships"><Relationship Id="rId8" Type="http://schemas.openxmlformats.org/officeDocument/2006/relationships/image" Target="../media/image97.wmf"/><Relationship Id="rId3" Type="http://schemas.openxmlformats.org/officeDocument/2006/relationships/oleObject" Target="../embeddings/oleObject69.bin"/><Relationship Id="rId7" Type="http://schemas.openxmlformats.org/officeDocument/2006/relationships/oleObject" Target="../embeddings/oleObject71.bin"/><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image" Target="../media/image96.wmf"/><Relationship Id="rId5" Type="http://schemas.openxmlformats.org/officeDocument/2006/relationships/oleObject" Target="../embeddings/oleObject70.bin"/><Relationship Id="rId4" Type="http://schemas.openxmlformats.org/officeDocument/2006/relationships/image" Target="../media/image95.w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72.bin"/><Relationship Id="rId2" Type="http://schemas.openxmlformats.org/officeDocument/2006/relationships/slideLayout" Target="../slideLayouts/slideLayout2.xml"/><Relationship Id="rId1" Type="http://schemas.openxmlformats.org/officeDocument/2006/relationships/vmlDrawing" Target="../drawings/vmlDrawing34.vml"/><Relationship Id="rId5" Type="http://schemas.openxmlformats.org/officeDocument/2006/relationships/image" Target="../media/image100.jpg"/><Relationship Id="rId4" Type="http://schemas.openxmlformats.org/officeDocument/2006/relationships/image" Target="../media/image99.wmf"/></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73.bin"/><Relationship Id="rId2" Type="http://schemas.openxmlformats.org/officeDocument/2006/relationships/slideLayout" Target="../slideLayouts/slideLayout2.xml"/><Relationship Id="rId1" Type="http://schemas.openxmlformats.org/officeDocument/2006/relationships/vmlDrawing" Target="../drawings/vmlDrawing35.vml"/><Relationship Id="rId5" Type="http://schemas.openxmlformats.org/officeDocument/2006/relationships/image" Target="../media/image100.jpg"/><Relationship Id="rId4" Type="http://schemas.openxmlformats.org/officeDocument/2006/relationships/image" Target="../media/image101.wmf"/></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74.bin"/><Relationship Id="rId2" Type="http://schemas.openxmlformats.org/officeDocument/2006/relationships/slideLayout" Target="../slideLayouts/slideLayout2.xml"/><Relationship Id="rId1" Type="http://schemas.openxmlformats.org/officeDocument/2006/relationships/vmlDrawing" Target="../drawings/vmlDrawing36.vml"/><Relationship Id="rId4" Type="http://schemas.openxmlformats.org/officeDocument/2006/relationships/image" Target="../media/image102.wmf"/></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8" Type="http://schemas.openxmlformats.org/officeDocument/2006/relationships/image" Target="../media/image106.wmf"/><Relationship Id="rId3" Type="http://schemas.openxmlformats.org/officeDocument/2006/relationships/oleObject" Target="../embeddings/oleObject75.bin"/><Relationship Id="rId7" Type="http://schemas.openxmlformats.org/officeDocument/2006/relationships/oleObject" Target="../embeddings/oleObject77.bin"/><Relationship Id="rId2" Type="http://schemas.openxmlformats.org/officeDocument/2006/relationships/slideLayout" Target="../slideLayouts/slideLayout2.xml"/><Relationship Id="rId1" Type="http://schemas.openxmlformats.org/officeDocument/2006/relationships/vmlDrawing" Target="../drawings/vmlDrawing37.vml"/><Relationship Id="rId6" Type="http://schemas.openxmlformats.org/officeDocument/2006/relationships/image" Target="../media/image105.wmf"/><Relationship Id="rId5" Type="http://schemas.openxmlformats.org/officeDocument/2006/relationships/oleObject" Target="../embeddings/oleObject76.bin"/><Relationship Id="rId4" Type="http://schemas.openxmlformats.org/officeDocument/2006/relationships/image" Target="../media/image104.wmf"/></Relationships>
</file>

<file path=ppt/slides/_rels/slide69.xml.rels><?xml version="1.0" encoding="UTF-8" standalone="yes"?>
<Relationships xmlns="http://schemas.openxmlformats.org/package/2006/relationships"><Relationship Id="rId8" Type="http://schemas.openxmlformats.org/officeDocument/2006/relationships/image" Target="../media/image109.wmf"/><Relationship Id="rId13" Type="http://schemas.openxmlformats.org/officeDocument/2006/relationships/image" Target="../media/image112.emf"/><Relationship Id="rId3" Type="http://schemas.openxmlformats.org/officeDocument/2006/relationships/oleObject" Target="../embeddings/oleObject78.bin"/><Relationship Id="rId7" Type="http://schemas.openxmlformats.org/officeDocument/2006/relationships/oleObject" Target="../embeddings/oleObject80.bin"/><Relationship Id="rId12" Type="http://schemas.openxmlformats.org/officeDocument/2006/relationships/image" Target="../media/image111.wmf"/><Relationship Id="rId2" Type="http://schemas.openxmlformats.org/officeDocument/2006/relationships/slideLayout" Target="../slideLayouts/slideLayout2.xml"/><Relationship Id="rId1" Type="http://schemas.openxmlformats.org/officeDocument/2006/relationships/vmlDrawing" Target="../drawings/vmlDrawing38.vml"/><Relationship Id="rId6" Type="http://schemas.openxmlformats.org/officeDocument/2006/relationships/image" Target="../media/image108.wmf"/><Relationship Id="rId11" Type="http://schemas.openxmlformats.org/officeDocument/2006/relationships/oleObject" Target="../embeddings/oleObject82.bin"/><Relationship Id="rId5" Type="http://schemas.openxmlformats.org/officeDocument/2006/relationships/oleObject" Target="../embeddings/oleObject79.bin"/><Relationship Id="rId10" Type="http://schemas.openxmlformats.org/officeDocument/2006/relationships/image" Target="../media/image110.wmf"/><Relationship Id="rId4" Type="http://schemas.openxmlformats.org/officeDocument/2006/relationships/image" Target="../media/image107.wmf"/><Relationship Id="rId9" Type="http://schemas.openxmlformats.org/officeDocument/2006/relationships/oleObject" Target="../embeddings/oleObject81.bin"/></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wmf"/></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ctrTitle"/>
          </p:nvPr>
        </p:nvSpPr>
        <p:spPr/>
        <p:txBody>
          <a:bodyPr rtlCol="0">
            <a:noAutofit/>
          </a:bodyPr>
          <a:lstStyle/>
          <a:p>
            <a:pPr eaLnBrk="1" fontAlgn="auto" hangingPunct="1">
              <a:spcAft>
                <a:spcPts val="0"/>
              </a:spcAft>
              <a:defRPr/>
            </a:pPr>
            <a:r>
              <a:rPr lang="en-US" sz="4400">
                <a:latin typeface="UT Sans" panose="00000500000000000000" pitchFamily="50" charset="0"/>
              </a:rPr>
              <a:t>DISPOZITIVE ELECTRONICE</a:t>
            </a:r>
          </a:p>
        </p:txBody>
      </p:sp>
      <p:sp>
        <p:nvSpPr>
          <p:cNvPr id="20483" name="Rectangle 3"/>
          <p:cNvSpPr>
            <a:spLocks noGrp="1" noChangeArrowheads="1"/>
          </p:cNvSpPr>
          <p:nvPr>
            <p:ph type="subTitle" idx="1"/>
          </p:nvPr>
        </p:nvSpPr>
        <p:spPr/>
        <p:txBody>
          <a:bodyPr/>
          <a:lstStyle/>
          <a:p>
            <a:pPr marR="0" algn="l" eaLnBrk="1" hangingPunct="1">
              <a:lnSpc>
                <a:spcPct val="60000"/>
              </a:lnSpc>
              <a:buFont typeface="Arial" charset="0"/>
              <a:buNone/>
            </a:pPr>
            <a:r>
              <a:rPr lang="ro-RO" sz="3100" b="1"/>
              <a:t>Notiţe de curs</a:t>
            </a:r>
          </a:p>
          <a:p>
            <a:pPr marR="0" algn="l" eaLnBrk="1" hangingPunct="1">
              <a:lnSpc>
                <a:spcPct val="60000"/>
              </a:lnSpc>
              <a:buFont typeface="Arial" charset="0"/>
              <a:buNone/>
            </a:pPr>
            <a:r>
              <a:rPr lang="ro-RO" sz="1600" b="1"/>
              <a:t>Cursul nr. 9</a:t>
            </a:r>
          </a:p>
          <a:p>
            <a:pPr marR="0" eaLnBrk="1" hangingPunct="1">
              <a:lnSpc>
                <a:spcPct val="60000"/>
              </a:lnSpc>
              <a:buFont typeface="Arial" charset="0"/>
              <a:buNone/>
            </a:pPr>
            <a:endParaRPr lang="ro-RO" sz="1600"/>
          </a:p>
          <a:p>
            <a:pPr marR="0" eaLnBrk="1" hangingPunct="1">
              <a:lnSpc>
                <a:spcPct val="60000"/>
              </a:lnSpc>
              <a:buFont typeface="Arial" charset="0"/>
              <a:buNone/>
            </a:pPr>
            <a:r>
              <a:rPr lang="ro-RO" sz="1600"/>
              <a:t>Conf. Dr. Ing. Gheorghe PANĂ</a:t>
            </a:r>
            <a:endParaRPr lang="en-US" sz="1600"/>
          </a:p>
          <a:p>
            <a:pPr marR="0" eaLnBrk="1" hangingPunct="1">
              <a:lnSpc>
                <a:spcPct val="60000"/>
              </a:lnSpc>
              <a:buFont typeface="Arial" charset="0"/>
              <a:buNone/>
            </a:pPr>
            <a:r>
              <a:rPr lang="en-US" sz="1600">
                <a:hlinkClick r:id="rId2"/>
              </a:rPr>
              <a:t>gheorghe.pana@unitbv.ro</a:t>
            </a:r>
            <a:endParaRPr lang="en-US" sz="1600"/>
          </a:p>
          <a:p>
            <a:pPr marR="0" eaLnBrk="1" hangingPunct="1">
              <a:lnSpc>
                <a:spcPct val="60000"/>
              </a:lnSpc>
              <a:buFont typeface="Arial" charset="0"/>
              <a:buNone/>
            </a:pPr>
            <a:endParaRPr lang="en-US" sz="900"/>
          </a:p>
        </p:txBody>
      </p:sp>
      <p:grpSp>
        <p:nvGrpSpPr>
          <p:cNvPr id="5" name="Group 4">
            <a:extLst>
              <a:ext uri="{FF2B5EF4-FFF2-40B4-BE49-F238E27FC236}">
                <a16:creationId xmlns:a16="http://schemas.microsoft.com/office/drawing/2014/main" id="{6C35F3F4-14C4-4D42-B6FD-B7B64FFB6D2B}"/>
              </a:ext>
            </a:extLst>
          </p:cNvPr>
          <p:cNvGrpSpPr/>
          <p:nvPr/>
        </p:nvGrpSpPr>
        <p:grpSpPr>
          <a:xfrm>
            <a:off x="685800" y="596055"/>
            <a:ext cx="7498846" cy="1138340"/>
            <a:chOff x="685800" y="596055"/>
            <a:chExt cx="7498846" cy="1138340"/>
          </a:xfrm>
        </p:grpSpPr>
        <p:pic>
          <p:nvPicPr>
            <p:cNvPr id="6" name="Picture 5" descr="Logo-UT-IESC-RGB-RO">
              <a:extLst>
                <a:ext uri="{FF2B5EF4-FFF2-40B4-BE49-F238E27FC236}">
                  <a16:creationId xmlns:a16="http://schemas.microsoft.com/office/drawing/2014/main" id="{12AD44D0-05EE-4722-B27B-5047467AE1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5446" b="13008"/>
            <a:stretch>
              <a:fillRect/>
            </a:stretch>
          </p:blipFill>
          <p:spPr bwMode="auto">
            <a:xfrm>
              <a:off x="685800" y="596055"/>
              <a:ext cx="4146813" cy="1138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
              <a:extLst>
                <a:ext uri="{FF2B5EF4-FFF2-40B4-BE49-F238E27FC236}">
                  <a16:creationId xmlns:a16="http://schemas.microsoft.com/office/drawing/2014/main" id="{4E6C2495-1740-44C0-9B5E-74C4AED407A5}"/>
                </a:ext>
              </a:extLst>
            </p:cNvPr>
            <p:cNvSpPr txBox="1">
              <a:spLocks noChangeAspect="1" noChangeArrowheads="1"/>
            </p:cNvSpPr>
            <p:nvPr/>
          </p:nvSpPr>
          <p:spPr bwMode="auto">
            <a:xfrm>
              <a:off x="5182366" y="679028"/>
              <a:ext cx="3002280" cy="609600"/>
            </a:xfrm>
            <a:prstGeom prst="rect">
              <a:avLst/>
            </a:prstGeom>
            <a:noFill/>
            <a:ln w="9525">
              <a:noFill/>
              <a:miter lim="800000"/>
              <a:headEnd/>
              <a:tailEnd/>
            </a:ln>
          </p:spPr>
          <p:txBody>
            <a:bodyPr wrap="square" lIns="91440" tIns="45720" rIns="91440" bIns="4572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r"/>
              <a:r>
                <a:rPr lang="en-US" sz="1100" b="1">
                  <a:latin typeface="UT Sans" panose="00000500000000000000" pitchFamily="50" charset="0"/>
                </a:rPr>
                <a:t>Departamentul de Electronică şi Calculatoare</a:t>
              </a:r>
              <a:endParaRPr lang="ro-RO" sz="1100" b="1">
                <a:latin typeface="UT Sans" panose="00000500000000000000" pitchFamily="50" charset="0"/>
              </a:endParaRPr>
            </a:p>
            <a:p>
              <a:pPr algn="r"/>
              <a:r>
                <a:rPr lang="ro-RO" sz="1100" b="0">
                  <a:latin typeface="UT Sans" panose="00000500000000000000" pitchFamily="50" charset="0"/>
                </a:rPr>
                <a:t>s</a:t>
              </a:r>
              <a:r>
                <a:rPr lang="en-US" sz="1100">
                  <a:latin typeface="UT Sans" panose="00000500000000000000" pitchFamily="50" charset="0"/>
                </a:rPr>
                <a:t>tr. Politehnicii 1, 500024 Braşov</a:t>
              </a:r>
              <a:endParaRPr lang="ro-RO" sz="900">
                <a:latin typeface="UT Sans" panose="00000500000000000000" pitchFamily="50" charset="0"/>
              </a:endParaRPr>
            </a:p>
            <a:p>
              <a:pPr algn="r"/>
              <a:r>
                <a:rPr lang="en-US" sz="1100">
                  <a:latin typeface="UT Sans" panose="00000500000000000000" pitchFamily="50" charset="0"/>
                </a:rPr>
                <a:t>0268 478705</a:t>
              </a:r>
              <a:endParaRPr lang="ro-RO" sz="900">
                <a:latin typeface="UT Sans" panose="00000500000000000000" pitchFamily="50" charset="0"/>
              </a:endParaRPr>
            </a:p>
            <a:p>
              <a:pPr algn="r" rtl="1">
                <a:defRPr sz="1000"/>
              </a:pPr>
              <a:endParaRPr lang="en-GB" sz="900" b="0" i="0" strike="noStrike">
                <a:solidFill>
                  <a:srgbClr val="333333"/>
                </a:solidFill>
                <a:latin typeface="UT Sans" panose="00000500000000000000" pitchFamily="50" charset="0"/>
              </a:endParaRPr>
            </a:p>
          </p:txBody>
        </p:sp>
      </p:grpSp>
    </p:spTree>
    <p:extLst>
      <p:ext uri="{BB962C8B-B14F-4D97-AF65-F5344CB8AC3E}">
        <p14:creationId xmlns:p14="http://schemas.microsoft.com/office/powerpoint/2010/main" val="3964920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o-RO">
                <a:latin typeface="UT Sans" panose="00000500000000000000" pitchFamily="50" charset="0"/>
              </a:rPr>
              <a:t>Amplificarea cu TEC</a:t>
            </a:r>
            <a:br>
              <a:rPr lang="ro-RO">
                <a:latin typeface="UT Sans" panose="00000500000000000000" pitchFamily="50" charset="0"/>
              </a:rPr>
            </a:br>
            <a:r>
              <a:rPr lang="ro-RO" sz="3100">
                <a:latin typeface="UT Sans" panose="00000500000000000000" pitchFamily="50" charset="0"/>
              </a:rPr>
              <a:t>Câștigul în tensiune</a:t>
            </a:r>
            <a:endParaRPr lang="en-US" sz="3100">
              <a:latin typeface="UT Sans" panose="00000500000000000000" pitchFamily="50" charset="0"/>
            </a:endParaRPr>
          </a:p>
        </p:txBody>
      </p:sp>
      <p:sp>
        <p:nvSpPr>
          <p:cNvPr id="3" name="Content Placeholder 2"/>
          <p:cNvSpPr>
            <a:spLocks noGrp="1"/>
          </p:cNvSpPr>
          <p:nvPr>
            <p:ph idx="1"/>
          </p:nvPr>
        </p:nvSpPr>
        <p:spPr/>
        <p:txBody>
          <a:bodyPr/>
          <a:lstStyle/>
          <a:p>
            <a:r>
              <a:rPr lang="ro-RO">
                <a:latin typeface="UT Sans" panose="00000500000000000000" pitchFamily="50" charset="0"/>
              </a:rPr>
              <a:t>În figură se prezintă circuitul echivalent al unui TEC ideal, având o rezistență în circuitul exterior de c.a. al drenei formată din rezistența de polarizare în c.c., R</a:t>
            </a:r>
            <a:r>
              <a:rPr lang="ro-RO" baseline="-25000">
                <a:latin typeface="UT Sans" panose="00000500000000000000" pitchFamily="50" charset="0"/>
              </a:rPr>
              <a:t>D</a:t>
            </a:r>
            <a:r>
              <a:rPr lang="ro-RO">
                <a:latin typeface="UT Sans" panose="00000500000000000000" pitchFamily="50" charset="0"/>
              </a:rPr>
              <a:t>, conectată în paralel cu rezistența de sarcină, R</a:t>
            </a:r>
            <a:r>
              <a:rPr lang="ro-RO" baseline="-25000">
                <a:latin typeface="UT Sans" panose="00000500000000000000" pitchFamily="50" charset="0"/>
              </a:rPr>
              <a:t>L</a:t>
            </a:r>
            <a:r>
              <a:rPr lang="ro-RO">
                <a:latin typeface="UT Sans" panose="00000500000000000000" pitchFamily="50" charset="0"/>
              </a:rPr>
              <a:t>, R</a:t>
            </a:r>
            <a:r>
              <a:rPr lang="ro-RO" baseline="-25000">
                <a:latin typeface="UT Sans" panose="00000500000000000000" pitchFamily="50" charset="0"/>
              </a:rPr>
              <a:t>d</a:t>
            </a:r>
            <a:r>
              <a:rPr lang="ro-RO">
                <a:latin typeface="UT Sans" panose="00000500000000000000" pitchFamily="50" charset="0"/>
              </a:rPr>
              <a:t>=R</a:t>
            </a:r>
            <a:r>
              <a:rPr lang="ro-RO" baseline="-25000">
                <a:latin typeface="UT Sans" panose="00000500000000000000" pitchFamily="50" charset="0"/>
              </a:rPr>
              <a:t>D</a:t>
            </a:r>
            <a:r>
              <a:rPr lang="en-US">
                <a:latin typeface="UT Sans" panose="00000500000000000000" pitchFamily="50" charset="0"/>
              </a:rPr>
              <a:t>||R</a:t>
            </a:r>
            <a:r>
              <a:rPr lang="en-US" baseline="-25000">
                <a:latin typeface="UT Sans" panose="00000500000000000000" pitchFamily="50" charset="0"/>
              </a:rPr>
              <a:t>L</a:t>
            </a:r>
            <a:r>
              <a:rPr lang="en-US">
                <a:latin typeface="UT Sans" panose="00000500000000000000" pitchFamily="50" charset="0"/>
              </a:rPr>
              <a:t>.</a:t>
            </a:r>
            <a:endParaRPr lang="ro-RO">
              <a:latin typeface="UT Sans" panose="00000500000000000000" pitchFamily="50" charset="0"/>
            </a:endParaRPr>
          </a:p>
          <a:p>
            <a:r>
              <a:rPr lang="ro-RO">
                <a:latin typeface="UT Sans" panose="00000500000000000000" pitchFamily="50" charset="0"/>
              </a:rPr>
              <a:t>Câștigul în tensiune alternativă al acestui circuit este V</a:t>
            </a:r>
            <a:r>
              <a:rPr lang="ro-RO" baseline="-25000">
                <a:latin typeface="UT Sans" panose="00000500000000000000" pitchFamily="50" charset="0"/>
              </a:rPr>
              <a:t>out</a:t>
            </a:r>
            <a:r>
              <a:rPr lang="ro-RO">
                <a:latin typeface="UT Sans" panose="00000500000000000000" pitchFamily="50" charset="0"/>
              </a:rPr>
              <a:t>/V</a:t>
            </a:r>
            <a:r>
              <a:rPr lang="ro-RO" baseline="-25000">
                <a:latin typeface="UT Sans" panose="00000500000000000000" pitchFamily="50" charset="0"/>
              </a:rPr>
              <a:t>in</a:t>
            </a:r>
            <a:r>
              <a:rPr lang="ro-RO">
                <a:latin typeface="UT Sans" panose="00000500000000000000" pitchFamily="50" charset="0"/>
              </a:rPr>
              <a:t>, unde V</a:t>
            </a:r>
            <a:r>
              <a:rPr lang="ro-RO" baseline="-25000">
                <a:latin typeface="UT Sans" panose="00000500000000000000" pitchFamily="50" charset="0"/>
              </a:rPr>
              <a:t>in</a:t>
            </a:r>
            <a:r>
              <a:rPr lang="ro-RO">
                <a:latin typeface="UT Sans" panose="00000500000000000000" pitchFamily="50" charset="0"/>
              </a:rPr>
              <a:t>=</a:t>
            </a:r>
            <a:r>
              <a:rPr lang="en-US">
                <a:latin typeface="UT Sans" panose="00000500000000000000" pitchFamily="50" charset="0"/>
              </a:rPr>
              <a:t>V</a:t>
            </a:r>
            <a:r>
              <a:rPr lang="en-US" baseline="-25000">
                <a:latin typeface="UT Sans" panose="00000500000000000000" pitchFamily="50" charset="0"/>
              </a:rPr>
              <a:t>gs</a:t>
            </a:r>
            <a:r>
              <a:rPr lang="en-US">
                <a:latin typeface="UT Sans" panose="00000500000000000000" pitchFamily="50" charset="0"/>
              </a:rPr>
              <a:t> și V</a:t>
            </a:r>
            <a:r>
              <a:rPr lang="en-US" baseline="-25000">
                <a:latin typeface="UT Sans" panose="00000500000000000000" pitchFamily="50" charset="0"/>
              </a:rPr>
              <a:t>out</a:t>
            </a:r>
            <a:r>
              <a:rPr lang="en-US">
                <a:latin typeface="UT Sans" panose="00000500000000000000" pitchFamily="50" charset="0"/>
              </a:rPr>
              <a:t>=V</a:t>
            </a:r>
            <a:r>
              <a:rPr lang="en-US" baseline="-25000">
                <a:latin typeface="UT Sans" panose="00000500000000000000" pitchFamily="50" charset="0"/>
              </a:rPr>
              <a:t>ds</a:t>
            </a:r>
            <a:r>
              <a:rPr lang="en-US">
                <a:latin typeface="UT Sans" panose="00000500000000000000" pitchFamily="50" charset="0"/>
              </a:rPr>
              <a:t>.</a:t>
            </a:r>
            <a:endParaRPr lang="ro-RO">
              <a:latin typeface="UT Sans" panose="00000500000000000000" pitchFamily="50" charset="0"/>
            </a:endParaRPr>
          </a:p>
          <a:p>
            <a:r>
              <a:rPr lang="en-US">
                <a:latin typeface="UT Sans" panose="00000500000000000000" pitchFamily="50" charset="0"/>
              </a:rPr>
              <a:t>Deci expresia câștigului în </a:t>
            </a:r>
            <a:br>
              <a:rPr lang="ro-RO">
                <a:latin typeface="UT Sans" panose="00000500000000000000" pitchFamily="50" charset="0"/>
              </a:rPr>
            </a:br>
            <a:r>
              <a:rPr lang="en-US">
                <a:latin typeface="UT Sans" panose="00000500000000000000" pitchFamily="50" charset="0"/>
              </a:rPr>
              <a:t>tensiune </a:t>
            </a:r>
            <a:r>
              <a:rPr lang="ro-RO">
                <a:latin typeface="UT Sans" panose="00000500000000000000" pitchFamily="50" charset="0"/>
              </a:rPr>
              <a:t>se scrie</a:t>
            </a:r>
            <a:r>
              <a:rPr lang="en-US">
                <a:latin typeface="UT Sans" panose="00000500000000000000" pitchFamily="50" charset="0"/>
              </a:rPr>
              <a:t>:</a:t>
            </a:r>
          </a:p>
        </p:txBody>
      </p:sp>
      <p:sp>
        <p:nvSpPr>
          <p:cNvPr id="4" name="Date Placeholder 3"/>
          <p:cNvSpPr>
            <a:spLocks noGrp="1"/>
          </p:cNvSpPr>
          <p:nvPr>
            <p:ph type="dt" sz="half" idx="10"/>
          </p:nvPr>
        </p:nvSpPr>
        <p:spPr/>
        <p:txBody>
          <a:bodyPr/>
          <a:lstStyle/>
          <a:p>
            <a:fld id="{E9CCAEE8-C25D-4120-BAC5-7A3BD87F1883}" type="datetime1">
              <a:rPr lang="en-US" smtClean="0"/>
              <a:t>12/13/2018</a:t>
            </a:fld>
            <a:endParaRPr lang="en-US"/>
          </a:p>
        </p:txBody>
      </p:sp>
      <p:sp>
        <p:nvSpPr>
          <p:cNvPr id="5" name="Footer Placeholder 4"/>
          <p:cNvSpPr>
            <a:spLocks noGrp="1"/>
          </p:cNvSpPr>
          <p:nvPr>
            <p:ph type="ftr" sz="quarter" idx="11"/>
          </p:nvPr>
        </p:nvSpPr>
        <p:spPr/>
        <p:txBody>
          <a:bodyPr/>
          <a:lstStyle/>
          <a:p>
            <a:r>
              <a:rPr lang="en-US"/>
              <a:t>DE Cursul nr. 9</a:t>
            </a:r>
          </a:p>
        </p:txBody>
      </p:sp>
      <p:sp>
        <p:nvSpPr>
          <p:cNvPr id="6" name="Slide Number Placeholder 5"/>
          <p:cNvSpPr>
            <a:spLocks noGrp="1"/>
          </p:cNvSpPr>
          <p:nvPr>
            <p:ph type="sldNum" sz="quarter" idx="12"/>
          </p:nvPr>
        </p:nvSpPr>
        <p:spPr/>
        <p:txBody>
          <a:bodyPr/>
          <a:lstStyle/>
          <a:p>
            <a:fld id="{1E09B8D1-E382-410E-A5B9-1FDDF9D03BF0}" type="slidenum">
              <a:rPr lang="en-US" smtClean="0"/>
              <a:t>10</a:t>
            </a:fld>
            <a:endParaRPr lang="en-US"/>
          </a:p>
        </p:txBody>
      </p:sp>
      <p:sp>
        <p:nvSpPr>
          <p:cNvPr id="9" name="Rectangle 2"/>
          <p:cNvSpPr>
            <a:spLocks noChangeArrowheads="1"/>
          </p:cNvSpPr>
          <p:nvPr/>
        </p:nvSpPr>
        <p:spPr bwMode="auto">
          <a:xfrm>
            <a:off x="762000" y="396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 name="Object 9"/>
          <p:cNvGraphicFramePr>
            <a:graphicFrameLocks noChangeAspect="1"/>
          </p:cNvGraphicFramePr>
          <p:nvPr>
            <p:extLst>
              <p:ext uri="{D42A27DB-BD31-4B8C-83A1-F6EECF244321}">
                <p14:modId xmlns:p14="http://schemas.microsoft.com/office/powerpoint/2010/main" val="99792424"/>
              </p:ext>
            </p:extLst>
          </p:nvPr>
        </p:nvGraphicFramePr>
        <p:xfrm>
          <a:off x="1828800" y="4961138"/>
          <a:ext cx="1066800" cy="1016000"/>
        </p:xfrm>
        <a:graphic>
          <a:graphicData uri="http://schemas.openxmlformats.org/presentationml/2006/ole">
            <mc:AlternateContent xmlns:mc="http://schemas.openxmlformats.org/markup-compatibility/2006">
              <mc:Choice xmlns:v="urn:schemas-microsoft-com:vml" Requires="v">
                <p:oleObj spid="_x0000_s23713" name="Equation" r:id="rId3" imgW="533160" imgH="507960" progId="Equation.DSMT4">
                  <p:embed/>
                </p:oleObj>
              </mc:Choice>
              <mc:Fallback>
                <p:oleObj name="Equation" r:id="rId3" imgW="533160" imgH="507960" progId="Equation.DSMT4">
                  <p:embed/>
                  <p:pic>
                    <p:nvPicPr>
                      <p:cNvPr id="10" name="Object 9"/>
                      <p:cNvPicPr>
                        <a:picLocks noChangeAspect="1" noChangeArrowheads="1"/>
                      </p:cNvPicPr>
                      <p:nvPr/>
                    </p:nvPicPr>
                    <p:blipFill>
                      <a:blip r:embed="rId4"/>
                      <a:srcRect/>
                      <a:stretch>
                        <a:fillRect/>
                      </a:stretch>
                    </p:blipFill>
                    <p:spPr bwMode="auto">
                      <a:xfrm>
                        <a:off x="1828800" y="4961138"/>
                        <a:ext cx="1066800" cy="101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2" name="Picture 11">
            <a:extLst>
              <a:ext uri="{FF2B5EF4-FFF2-40B4-BE49-F238E27FC236}">
                <a16:creationId xmlns:a16="http://schemas.microsoft.com/office/drawing/2014/main" id="{642245AD-2183-4AE5-83F4-35E639942381}"/>
              </a:ext>
            </a:extLst>
          </p:cNvPr>
          <p:cNvPicPr>
            <a:picLocks noChangeAspect="1"/>
          </p:cNvPicPr>
          <p:nvPr/>
        </p:nvPicPr>
        <p:blipFill>
          <a:blip r:embed="rId5"/>
          <a:stretch>
            <a:fillRect/>
          </a:stretch>
        </p:blipFill>
        <p:spPr>
          <a:xfrm>
            <a:off x="4267200" y="4722467"/>
            <a:ext cx="4271963" cy="1824075"/>
          </a:xfrm>
          <a:prstGeom prst="rect">
            <a:avLst/>
          </a:prstGeom>
        </p:spPr>
      </p:pic>
    </p:spTree>
    <p:extLst>
      <p:ext uri="{BB962C8B-B14F-4D97-AF65-F5344CB8AC3E}">
        <p14:creationId xmlns:p14="http://schemas.microsoft.com/office/powerpoint/2010/main" val="850361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o-RO">
                <a:latin typeface="UT Sans" panose="00000500000000000000" pitchFamily="50" charset="0"/>
              </a:rPr>
              <a:t>Amplificarea cu TEC</a:t>
            </a:r>
            <a:br>
              <a:rPr lang="ro-RO">
                <a:latin typeface="UT Sans" panose="00000500000000000000" pitchFamily="50" charset="0"/>
              </a:rPr>
            </a:br>
            <a:r>
              <a:rPr lang="ro-RO" sz="3100">
                <a:latin typeface="UT Sans" panose="00000500000000000000" pitchFamily="50" charset="0"/>
              </a:rPr>
              <a:t>Câștigul în tensiune</a:t>
            </a:r>
            <a:endParaRPr lang="en-US" sz="3100">
              <a:latin typeface="UT Sans" panose="00000500000000000000" pitchFamily="50" charset="0"/>
            </a:endParaRPr>
          </a:p>
        </p:txBody>
      </p:sp>
      <p:sp>
        <p:nvSpPr>
          <p:cNvPr id="3" name="Content Placeholder 2"/>
          <p:cNvSpPr>
            <a:spLocks noGrp="1"/>
          </p:cNvSpPr>
          <p:nvPr>
            <p:ph idx="1"/>
          </p:nvPr>
        </p:nvSpPr>
        <p:spPr/>
        <p:txBody>
          <a:bodyPr/>
          <a:lstStyle/>
          <a:p>
            <a:r>
              <a:rPr lang="ro-RO">
                <a:latin typeface="UT Sans" panose="00000500000000000000" pitchFamily="50" charset="0"/>
              </a:rPr>
              <a:t>Din circuitul echivalent rezultă</a:t>
            </a:r>
            <a:endParaRPr lang="en-US">
              <a:latin typeface="UT Sans" panose="00000500000000000000" pitchFamily="50" charset="0"/>
            </a:endParaRPr>
          </a:p>
          <a:p>
            <a:endParaRPr lang="ro-RO">
              <a:latin typeface="UT Sans" panose="00000500000000000000" pitchFamily="50" charset="0"/>
            </a:endParaRPr>
          </a:p>
          <a:p>
            <a:r>
              <a:rPr lang="ro-RO">
                <a:latin typeface="UT Sans" panose="00000500000000000000" pitchFamily="50" charset="0"/>
              </a:rPr>
              <a:t>și din definiția transconductanței:</a:t>
            </a:r>
            <a:endParaRPr lang="en-US">
              <a:latin typeface="UT Sans" panose="00000500000000000000" pitchFamily="50" charset="0"/>
            </a:endParaRPr>
          </a:p>
          <a:p>
            <a:endParaRPr lang="ro-RO">
              <a:latin typeface="UT Sans" panose="00000500000000000000" pitchFamily="50" charset="0"/>
            </a:endParaRPr>
          </a:p>
          <a:p>
            <a:endParaRPr lang="ro-RO">
              <a:latin typeface="UT Sans" panose="00000500000000000000" pitchFamily="50" charset="0"/>
            </a:endParaRPr>
          </a:p>
          <a:p>
            <a:r>
              <a:rPr lang="ro-RO">
                <a:latin typeface="UT Sans" panose="00000500000000000000" pitchFamily="50" charset="0"/>
              </a:rPr>
              <a:t>Introducând ultimele două expresii în ecuația amplificării </a:t>
            </a:r>
            <a:br>
              <a:rPr lang="ro-RO">
                <a:latin typeface="UT Sans" panose="00000500000000000000" pitchFamily="50" charset="0"/>
              </a:rPr>
            </a:br>
            <a:r>
              <a:rPr lang="ro-RO">
                <a:latin typeface="UT Sans" panose="00000500000000000000" pitchFamily="50" charset="0"/>
              </a:rPr>
              <a:t>se obține:</a:t>
            </a:r>
            <a:endParaRPr lang="en-US">
              <a:latin typeface="UT Sans" panose="00000500000000000000" pitchFamily="50" charset="0"/>
            </a:endParaRPr>
          </a:p>
        </p:txBody>
      </p:sp>
      <p:sp>
        <p:nvSpPr>
          <p:cNvPr id="4" name="Date Placeholder 3"/>
          <p:cNvSpPr>
            <a:spLocks noGrp="1"/>
          </p:cNvSpPr>
          <p:nvPr>
            <p:ph type="dt" sz="half" idx="10"/>
          </p:nvPr>
        </p:nvSpPr>
        <p:spPr/>
        <p:txBody>
          <a:bodyPr/>
          <a:lstStyle/>
          <a:p>
            <a:fld id="{F095B72B-3752-4D90-B04C-A2C321F9B842}" type="datetime1">
              <a:rPr lang="en-US" smtClean="0"/>
              <a:t>12/13/2018</a:t>
            </a:fld>
            <a:endParaRPr lang="en-US"/>
          </a:p>
        </p:txBody>
      </p:sp>
      <p:sp>
        <p:nvSpPr>
          <p:cNvPr id="5" name="Footer Placeholder 4"/>
          <p:cNvSpPr>
            <a:spLocks noGrp="1"/>
          </p:cNvSpPr>
          <p:nvPr>
            <p:ph type="ftr" sz="quarter" idx="11"/>
          </p:nvPr>
        </p:nvSpPr>
        <p:spPr/>
        <p:txBody>
          <a:bodyPr/>
          <a:lstStyle/>
          <a:p>
            <a:r>
              <a:rPr lang="en-US"/>
              <a:t>DE Cursul nr. 9</a:t>
            </a:r>
          </a:p>
        </p:txBody>
      </p:sp>
      <p:sp>
        <p:nvSpPr>
          <p:cNvPr id="6" name="Slide Number Placeholder 5"/>
          <p:cNvSpPr>
            <a:spLocks noGrp="1"/>
          </p:cNvSpPr>
          <p:nvPr>
            <p:ph type="sldNum" sz="quarter" idx="12"/>
          </p:nvPr>
        </p:nvSpPr>
        <p:spPr/>
        <p:txBody>
          <a:bodyPr/>
          <a:lstStyle/>
          <a:p>
            <a:fld id="{1E09B8D1-E382-410E-A5B9-1FDDF9D03BF0}" type="slidenum">
              <a:rPr lang="en-US" smtClean="0"/>
              <a:t>11</a:t>
            </a:fld>
            <a:endParaRPr lang="en-US"/>
          </a:p>
        </p:txBody>
      </p:sp>
      <p:sp>
        <p:nvSpPr>
          <p:cNvPr id="8" name="Rectangle 2"/>
          <p:cNvSpPr>
            <a:spLocks noChangeArrowheads="1"/>
          </p:cNvSpPr>
          <p:nvPr/>
        </p:nvSpPr>
        <p:spPr bwMode="auto">
          <a:xfrm>
            <a:off x="685800" y="2209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val="34450426"/>
              </p:ext>
            </p:extLst>
          </p:nvPr>
        </p:nvGraphicFramePr>
        <p:xfrm>
          <a:off x="825500" y="2032000"/>
          <a:ext cx="2082800" cy="508000"/>
        </p:xfrm>
        <a:graphic>
          <a:graphicData uri="http://schemas.openxmlformats.org/presentationml/2006/ole">
            <mc:AlternateContent xmlns:mc="http://schemas.openxmlformats.org/markup-compatibility/2006">
              <mc:Choice xmlns:v="urn:schemas-microsoft-com:vml" Requires="v">
                <p:oleObj spid="_x0000_s25218" name="Equation" r:id="rId3" imgW="1041120" imgH="253800" progId="Equation.DSMT4">
                  <p:embed/>
                </p:oleObj>
              </mc:Choice>
              <mc:Fallback>
                <p:oleObj name="Equation" r:id="rId3" imgW="1041120" imgH="253800" progId="Equation.DSMT4">
                  <p:embed/>
                  <p:pic>
                    <p:nvPicPr>
                      <p:cNvPr id="9" name="Object 8"/>
                      <p:cNvPicPr>
                        <a:picLocks noChangeAspect="1" noChangeArrowheads="1"/>
                      </p:cNvPicPr>
                      <p:nvPr/>
                    </p:nvPicPr>
                    <p:blipFill>
                      <a:blip r:embed="rId4"/>
                      <a:srcRect/>
                      <a:stretch>
                        <a:fillRect/>
                      </a:stretch>
                    </p:blipFill>
                    <p:spPr bwMode="auto">
                      <a:xfrm>
                        <a:off x="825500" y="2032000"/>
                        <a:ext cx="2082800"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1568096731"/>
              </p:ext>
            </p:extLst>
          </p:nvPr>
        </p:nvGraphicFramePr>
        <p:xfrm>
          <a:off x="838200" y="2895600"/>
          <a:ext cx="1143000" cy="965200"/>
        </p:xfrm>
        <a:graphic>
          <a:graphicData uri="http://schemas.openxmlformats.org/presentationml/2006/ole">
            <mc:AlternateContent xmlns:mc="http://schemas.openxmlformats.org/markup-compatibility/2006">
              <mc:Choice xmlns:v="urn:schemas-microsoft-com:vml" Requires="v">
                <p:oleObj spid="_x0000_s25219" name="Equation" r:id="rId5" imgW="571320" imgH="482400" progId="Equation.DSMT4">
                  <p:embed/>
                </p:oleObj>
              </mc:Choice>
              <mc:Fallback>
                <p:oleObj name="Equation" r:id="rId5" imgW="571320" imgH="482400" progId="Equation.DSMT4">
                  <p:embed/>
                  <p:pic>
                    <p:nvPicPr>
                      <p:cNvPr id="11" name="Object 10"/>
                      <p:cNvPicPr>
                        <a:picLocks noChangeAspect="1" noChangeArrowheads="1"/>
                      </p:cNvPicPr>
                      <p:nvPr/>
                    </p:nvPicPr>
                    <p:blipFill>
                      <a:blip r:embed="rId6"/>
                      <a:srcRect/>
                      <a:stretch>
                        <a:fillRect/>
                      </a:stretch>
                    </p:blipFill>
                    <p:spPr bwMode="auto">
                      <a:xfrm>
                        <a:off x="838200" y="2895600"/>
                        <a:ext cx="1143000" cy="965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Rectangle 6"/>
          <p:cNvSpPr>
            <a:spLocks noChangeArrowheads="1"/>
          </p:cNvSpPr>
          <p:nvPr/>
        </p:nvSpPr>
        <p:spPr bwMode="auto">
          <a:xfrm>
            <a:off x="723900" y="5181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3" name="Object 12"/>
          <p:cNvGraphicFramePr>
            <a:graphicFrameLocks noChangeAspect="1"/>
          </p:cNvGraphicFramePr>
          <p:nvPr>
            <p:extLst>
              <p:ext uri="{D42A27DB-BD31-4B8C-83A1-F6EECF244321}">
                <p14:modId xmlns:p14="http://schemas.microsoft.com/office/powerpoint/2010/main" val="694472401"/>
              </p:ext>
            </p:extLst>
          </p:nvPr>
        </p:nvGraphicFramePr>
        <p:xfrm>
          <a:off x="3117850" y="4588374"/>
          <a:ext cx="2794000" cy="990600"/>
        </p:xfrm>
        <a:graphic>
          <a:graphicData uri="http://schemas.openxmlformats.org/presentationml/2006/ole">
            <mc:AlternateContent xmlns:mc="http://schemas.openxmlformats.org/markup-compatibility/2006">
              <mc:Choice xmlns:v="urn:schemas-microsoft-com:vml" Requires="v">
                <p:oleObj spid="_x0000_s25220" name="Equation" r:id="rId7" imgW="1396800" imgH="495000" progId="Equation.DSMT4">
                  <p:embed/>
                </p:oleObj>
              </mc:Choice>
              <mc:Fallback>
                <p:oleObj name="Equation" r:id="rId7" imgW="1396800" imgH="495000" progId="Equation.DSMT4">
                  <p:embed/>
                  <p:pic>
                    <p:nvPicPr>
                      <p:cNvPr id="13" name="Object 12"/>
                      <p:cNvPicPr>
                        <a:picLocks noChangeAspect="1" noChangeArrowheads="1"/>
                      </p:cNvPicPr>
                      <p:nvPr/>
                    </p:nvPicPr>
                    <p:blipFill>
                      <a:blip r:embed="rId8"/>
                      <a:srcRect/>
                      <a:stretch>
                        <a:fillRect/>
                      </a:stretch>
                    </p:blipFill>
                    <p:spPr bwMode="auto">
                      <a:xfrm>
                        <a:off x="3117850" y="4588374"/>
                        <a:ext cx="2794000"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Rectangle 8"/>
          <p:cNvSpPr>
            <a:spLocks noChangeArrowheads="1"/>
          </p:cNvSpPr>
          <p:nvPr/>
        </p:nvSpPr>
        <p:spPr bwMode="auto">
          <a:xfrm>
            <a:off x="723900" y="619671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5" name="Object 14"/>
          <p:cNvGraphicFramePr>
            <a:graphicFrameLocks noChangeAspect="1"/>
          </p:cNvGraphicFramePr>
          <p:nvPr>
            <p:extLst>
              <p:ext uri="{D42A27DB-BD31-4B8C-83A1-F6EECF244321}">
                <p14:modId xmlns:p14="http://schemas.microsoft.com/office/powerpoint/2010/main" val="3003854506"/>
              </p:ext>
            </p:extLst>
          </p:nvPr>
        </p:nvGraphicFramePr>
        <p:xfrm>
          <a:off x="3778250" y="5867400"/>
          <a:ext cx="1473200" cy="508000"/>
        </p:xfrm>
        <a:graphic>
          <a:graphicData uri="http://schemas.openxmlformats.org/presentationml/2006/ole">
            <mc:AlternateContent xmlns:mc="http://schemas.openxmlformats.org/markup-compatibility/2006">
              <mc:Choice xmlns:v="urn:schemas-microsoft-com:vml" Requires="v">
                <p:oleObj spid="_x0000_s25221" name="Equation" r:id="rId9" imgW="736560" imgH="253800" progId="Equation.DSMT4">
                  <p:embed/>
                </p:oleObj>
              </mc:Choice>
              <mc:Fallback>
                <p:oleObj name="Equation" r:id="rId9" imgW="736560" imgH="253800" progId="Equation.DSMT4">
                  <p:embed/>
                  <p:pic>
                    <p:nvPicPr>
                      <p:cNvPr id="15" name="Object 14"/>
                      <p:cNvPicPr>
                        <a:picLocks noChangeAspect="1" noChangeArrowheads="1"/>
                      </p:cNvPicPr>
                      <p:nvPr/>
                    </p:nvPicPr>
                    <p:blipFill>
                      <a:blip r:embed="rId10"/>
                      <a:srcRect/>
                      <a:stretch>
                        <a:fillRect/>
                      </a:stretch>
                    </p:blipFill>
                    <p:spPr bwMode="auto">
                      <a:xfrm>
                        <a:off x="3778250" y="5867400"/>
                        <a:ext cx="1473200" cy="508000"/>
                      </a:xfrm>
                      <a:prstGeom prst="rect">
                        <a:avLst/>
                      </a:prstGeom>
                      <a:solidFill>
                        <a:srgbClr val="FFFF00"/>
                      </a:solidFill>
                      <a:extLst/>
                    </p:spPr>
                  </p:pic>
                </p:oleObj>
              </mc:Fallback>
            </mc:AlternateContent>
          </a:graphicData>
        </a:graphic>
      </p:graphicFrame>
      <p:pic>
        <p:nvPicPr>
          <p:cNvPr id="16" name="Picture 15">
            <a:extLst>
              <a:ext uri="{FF2B5EF4-FFF2-40B4-BE49-F238E27FC236}">
                <a16:creationId xmlns:a16="http://schemas.microsoft.com/office/drawing/2014/main" id="{7AFA22DF-BCE9-450C-8EF2-F8E9B2A60C72}"/>
              </a:ext>
            </a:extLst>
          </p:cNvPr>
          <p:cNvPicPr>
            <a:picLocks noChangeAspect="1"/>
          </p:cNvPicPr>
          <p:nvPr/>
        </p:nvPicPr>
        <p:blipFill>
          <a:blip r:embed="rId11"/>
          <a:stretch>
            <a:fillRect/>
          </a:stretch>
        </p:blipFill>
        <p:spPr>
          <a:xfrm>
            <a:off x="4783137" y="867283"/>
            <a:ext cx="4271963" cy="1824075"/>
          </a:xfrm>
          <a:prstGeom prst="rect">
            <a:avLst/>
          </a:prstGeom>
        </p:spPr>
      </p:pic>
    </p:spTree>
    <p:extLst>
      <p:ext uri="{BB962C8B-B14F-4D97-AF65-F5344CB8AC3E}">
        <p14:creationId xmlns:p14="http://schemas.microsoft.com/office/powerpoint/2010/main" val="3283601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o-RO">
                <a:latin typeface="UT Sans" panose="00000500000000000000" pitchFamily="50" charset="0"/>
              </a:rPr>
              <a:t>Amplificarea cu TEC</a:t>
            </a:r>
            <a:br>
              <a:rPr lang="ro-RO">
                <a:latin typeface="UT Sans" panose="00000500000000000000" pitchFamily="50" charset="0"/>
              </a:rPr>
            </a:br>
            <a:r>
              <a:rPr lang="ro-RO" sz="3100">
                <a:latin typeface="UT Sans" panose="00000500000000000000" pitchFamily="50" charset="0"/>
              </a:rPr>
              <a:t>Câștigul în tensiune</a:t>
            </a:r>
            <a:endParaRPr lang="en-US">
              <a:latin typeface="UT Sans" panose="00000500000000000000" pitchFamily="50" charset="0"/>
            </a:endParaRPr>
          </a:p>
        </p:txBody>
      </p:sp>
      <p:sp>
        <p:nvSpPr>
          <p:cNvPr id="3" name="Content Placeholder 2"/>
          <p:cNvSpPr>
            <a:spLocks noGrp="1"/>
          </p:cNvSpPr>
          <p:nvPr>
            <p:ph idx="1"/>
          </p:nvPr>
        </p:nvSpPr>
        <p:spPr/>
        <p:txBody>
          <a:bodyPr/>
          <a:lstStyle/>
          <a:p>
            <a:pPr marL="0" indent="0">
              <a:buNone/>
            </a:pPr>
            <a:r>
              <a:rPr lang="ro-RO" b="1">
                <a:solidFill>
                  <a:srgbClr val="0070C0"/>
                </a:solidFill>
                <a:latin typeface="UT Sans" panose="00000500000000000000" pitchFamily="50" charset="0"/>
              </a:rPr>
              <a:t>Observații</a:t>
            </a:r>
          </a:p>
          <a:p>
            <a:r>
              <a:rPr lang="ro-RO">
                <a:latin typeface="UT Sans" panose="00000500000000000000" pitchFamily="50" charset="0"/>
              </a:rPr>
              <a:t>Semnul minus are semnificația următoare: semnalul de ieșire este defazat cu -180</a:t>
            </a:r>
            <a:r>
              <a:rPr lang="ro-RO">
                <a:latin typeface="UT Sans" panose="00000500000000000000" pitchFamily="50" charset="0"/>
                <a:sym typeface="Symbol" panose="05050102010706020507" pitchFamily="18" charset="2"/>
              </a:rPr>
              <a:t> față de cel de intrare, adică atunci când semnalul de intrare (</a:t>
            </a:r>
            <a:r>
              <a:rPr lang="ro-RO" b="1">
                <a:solidFill>
                  <a:srgbClr val="00B050"/>
                </a:solidFill>
                <a:latin typeface="UT Sans" panose="00000500000000000000" pitchFamily="50" charset="0"/>
                <a:sym typeface="Symbol" panose="05050102010706020507" pitchFamily="18" charset="2"/>
              </a:rPr>
              <a:t>verde</a:t>
            </a:r>
            <a:r>
              <a:rPr lang="ro-RO">
                <a:latin typeface="UT Sans" panose="00000500000000000000" pitchFamily="50" charset="0"/>
                <a:sym typeface="Symbol" panose="05050102010706020507" pitchFamily="18" charset="2"/>
              </a:rPr>
              <a:t>) începe cu alternanța pozitivă, cel de ieșire (</a:t>
            </a:r>
            <a:r>
              <a:rPr lang="ro-RO" b="1">
                <a:solidFill>
                  <a:srgbClr val="C00000"/>
                </a:solidFill>
                <a:latin typeface="UT Sans" panose="00000500000000000000" pitchFamily="50" charset="0"/>
                <a:sym typeface="Symbol" panose="05050102010706020507" pitchFamily="18" charset="2"/>
              </a:rPr>
              <a:t>roșu</a:t>
            </a:r>
            <a:r>
              <a:rPr lang="ro-RO">
                <a:latin typeface="UT Sans" panose="00000500000000000000" pitchFamily="50" charset="0"/>
                <a:sym typeface="Symbol" panose="05050102010706020507" pitchFamily="18" charset="2"/>
              </a:rPr>
              <a:t>) începe cu alternanța negativă.</a:t>
            </a:r>
            <a:endParaRPr lang="en-US">
              <a:latin typeface="UT Sans" panose="00000500000000000000" pitchFamily="50" charset="0"/>
            </a:endParaRPr>
          </a:p>
        </p:txBody>
      </p:sp>
      <p:sp>
        <p:nvSpPr>
          <p:cNvPr id="4" name="Date Placeholder 3"/>
          <p:cNvSpPr>
            <a:spLocks noGrp="1"/>
          </p:cNvSpPr>
          <p:nvPr>
            <p:ph type="dt" sz="half" idx="10"/>
          </p:nvPr>
        </p:nvSpPr>
        <p:spPr/>
        <p:txBody>
          <a:bodyPr/>
          <a:lstStyle/>
          <a:p>
            <a:fld id="{77619BA6-7436-473B-833A-B9DFEAE42B84}" type="datetime1">
              <a:rPr lang="en-US" smtClean="0"/>
              <a:t>12/13/2018</a:t>
            </a:fld>
            <a:endParaRPr lang="en-US"/>
          </a:p>
        </p:txBody>
      </p:sp>
      <p:sp>
        <p:nvSpPr>
          <p:cNvPr id="5" name="Footer Placeholder 4"/>
          <p:cNvSpPr>
            <a:spLocks noGrp="1"/>
          </p:cNvSpPr>
          <p:nvPr>
            <p:ph type="ftr" sz="quarter" idx="11"/>
          </p:nvPr>
        </p:nvSpPr>
        <p:spPr/>
        <p:txBody>
          <a:bodyPr/>
          <a:lstStyle/>
          <a:p>
            <a:r>
              <a:rPr lang="en-US"/>
              <a:t>DE Cursul nr. 9</a:t>
            </a:r>
          </a:p>
        </p:txBody>
      </p:sp>
      <p:sp>
        <p:nvSpPr>
          <p:cNvPr id="6" name="Slide Number Placeholder 5"/>
          <p:cNvSpPr>
            <a:spLocks noGrp="1"/>
          </p:cNvSpPr>
          <p:nvPr>
            <p:ph type="sldNum" sz="quarter" idx="12"/>
          </p:nvPr>
        </p:nvSpPr>
        <p:spPr/>
        <p:txBody>
          <a:bodyPr/>
          <a:lstStyle/>
          <a:p>
            <a:fld id="{1E09B8D1-E382-410E-A5B9-1FDDF9D03BF0}" type="slidenum">
              <a:rPr lang="en-US" smtClean="0"/>
              <a:t>12</a:t>
            </a:fld>
            <a:endParaRPr lang="en-US"/>
          </a:p>
        </p:txBody>
      </p:sp>
      <p:pic>
        <p:nvPicPr>
          <p:cNvPr id="8" name="Picture 7"/>
          <p:cNvPicPr>
            <a:picLocks noChangeAspect="1"/>
          </p:cNvPicPr>
          <p:nvPr/>
        </p:nvPicPr>
        <p:blipFill>
          <a:blip r:embed="rId3"/>
          <a:stretch>
            <a:fillRect/>
          </a:stretch>
        </p:blipFill>
        <p:spPr>
          <a:xfrm>
            <a:off x="1448587" y="4103100"/>
            <a:ext cx="6246826" cy="2373900"/>
          </a:xfrm>
          <a:prstGeom prst="rect">
            <a:avLst/>
          </a:prstGeom>
        </p:spPr>
      </p:pic>
      <p:graphicFrame>
        <p:nvGraphicFramePr>
          <p:cNvPr id="9" name="Object 8">
            <a:extLst>
              <a:ext uri="{FF2B5EF4-FFF2-40B4-BE49-F238E27FC236}">
                <a16:creationId xmlns:a16="http://schemas.microsoft.com/office/drawing/2014/main" id="{61ABFD4E-9F64-4D6C-9D73-D8409B5509E8}"/>
              </a:ext>
            </a:extLst>
          </p:cNvPr>
          <p:cNvGraphicFramePr>
            <a:graphicFrameLocks noChangeAspect="1"/>
          </p:cNvGraphicFramePr>
          <p:nvPr>
            <p:extLst>
              <p:ext uri="{D42A27DB-BD31-4B8C-83A1-F6EECF244321}">
                <p14:modId xmlns:p14="http://schemas.microsoft.com/office/powerpoint/2010/main" val="3176557986"/>
              </p:ext>
            </p:extLst>
          </p:nvPr>
        </p:nvGraphicFramePr>
        <p:xfrm>
          <a:off x="6324600" y="774700"/>
          <a:ext cx="1473200" cy="508000"/>
        </p:xfrm>
        <a:graphic>
          <a:graphicData uri="http://schemas.openxmlformats.org/presentationml/2006/ole">
            <mc:AlternateContent xmlns:mc="http://schemas.openxmlformats.org/markup-compatibility/2006">
              <mc:Choice xmlns:v="urn:schemas-microsoft-com:vml" Requires="v">
                <p:oleObj spid="_x0000_s69669" name="Equation" r:id="rId4" imgW="736560" imgH="253800" progId="Equation.DSMT4">
                  <p:embed/>
                </p:oleObj>
              </mc:Choice>
              <mc:Fallback>
                <p:oleObj name="Equation" r:id="rId4" imgW="736560" imgH="253800" progId="Equation.DSMT4">
                  <p:embed/>
                  <p:pic>
                    <p:nvPicPr>
                      <p:cNvPr id="15" name="Object 14"/>
                      <p:cNvPicPr>
                        <a:picLocks noChangeAspect="1" noChangeArrowheads="1"/>
                      </p:cNvPicPr>
                      <p:nvPr/>
                    </p:nvPicPr>
                    <p:blipFill>
                      <a:blip r:embed="rId5"/>
                      <a:srcRect/>
                      <a:stretch>
                        <a:fillRect/>
                      </a:stretch>
                    </p:blipFill>
                    <p:spPr bwMode="auto">
                      <a:xfrm>
                        <a:off x="6324600" y="774700"/>
                        <a:ext cx="1473200" cy="508000"/>
                      </a:xfrm>
                      <a:prstGeom prst="rect">
                        <a:avLst/>
                      </a:prstGeom>
                      <a:solidFill>
                        <a:srgbClr val="FFFF00"/>
                      </a:solidFill>
                      <a:extLst/>
                    </p:spPr>
                  </p:pic>
                </p:oleObj>
              </mc:Fallback>
            </mc:AlternateContent>
          </a:graphicData>
        </a:graphic>
      </p:graphicFrame>
    </p:spTree>
    <p:extLst>
      <p:ext uri="{BB962C8B-B14F-4D97-AF65-F5344CB8AC3E}">
        <p14:creationId xmlns:p14="http://schemas.microsoft.com/office/powerpoint/2010/main" val="7015860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latin typeface="UT Sans" panose="00000500000000000000" pitchFamily="50" charset="0"/>
              </a:rPr>
              <a:t>Exemplul 1</a:t>
            </a:r>
            <a:endParaRPr lang="en-US">
              <a:latin typeface="UT Sans" panose="00000500000000000000" pitchFamily="50" charset="0"/>
            </a:endParaRPr>
          </a:p>
        </p:txBody>
      </p:sp>
      <p:sp>
        <p:nvSpPr>
          <p:cNvPr id="3" name="Content Placeholder 2"/>
          <p:cNvSpPr>
            <a:spLocks noGrp="1"/>
          </p:cNvSpPr>
          <p:nvPr>
            <p:ph idx="1"/>
          </p:nvPr>
        </p:nvSpPr>
        <p:spPr/>
        <p:txBody>
          <a:bodyPr/>
          <a:lstStyle/>
          <a:p>
            <a:r>
              <a:rPr lang="ro-RO">
                <a:latin typeface="UT Sans" panose="00000500000000000000" pitchFamily="50" charset="0"/>
              </a:rPr>
              <a:t>Un TEC are g</a:t>
            </a:r>
            <a:r>
              <a:rPr lang="ro-RO" baseline="-25000">
                <a:latin typeface="UT Sans" panose="00000500000000000000" pitchFamily="50" charset="0"/>
              </a:rPr>
              <a:t>m</a:t>
            </a:r>
            <a:r>
              <a:rPr lang="ro-RO">
                <a:latin typeface="UT Sans" panose="00000500000000000000" pitchFamily="50" charset="0"/>
              </a:rPr>
              <a:t>=4mS.</a:t>
            </a:r>
            <a:br>
              <a:rPr lang="ro-RO">
                <a:latin typeface="UT Sans" panose="00000500000000000000" pitchFamily="50" charset="0"/>
              </a:rPr>
            </a:br>
            <a:r>
              <a:rPr lang="ro-RO">
                <a:latin typeface="UT Sans" panose="00000500000000000000" pitchFamily="50" charset="0"/>
              </a:rPr>
              <a:t>Care este câștigul teoretic în tensiune dacă în circuitul exterior de c.a. al drenei se află o rezistență de 1,5k</a:t>
            </a:r>
            <a:r>
              <a:rPr lang="ro-RO">
                <a:latin typeface="UT Sans" panose="00000500000000000000" pitchFamily="50" charset="0"/>
                <a:sym typeface="Symbol" panose="05050102010706020507" pitchFamily="18" charset="2"/>
              </a:rPr>
              <a:t></a:t>
            </a:r>
            <a:r>
              <a:rPr lang="ro-RO">
                <a:latin typeface="UT Sans" panose="00000500000000000000" pitchFamily="50" charset="0"/>
              </a:rPr>
              <a:t>?</a:t>
            </a:r>
          </a:p>
          <a:p>
            <a:pPr marL="0" indent="0">
              <a:buNone/>
            </a:pPr>
            <a:endParaRPr lang="ro-RO" b="1">
              <a:latin typeface="UT Sans" panose="00000500000000000000" pitchFamily="50" charset="0"/>
            </a:endParaRPr>
          </a:p>
          <a:p>
            <a:pPr marL="0" indent="0">
              <a:buNone/>
            </a:pPr>
            <a:r>
              <a:rPr lang="ro-RO" b="1">
                <a:latin typeface="UT Sans" panose="00000500000000000000" pitchFamily="50" charset="0"/>
              </a:rPr>
              <a:t>Rezolvare:</a:t>
            </a:r>
          </a:p>
        </p:txBody>
      </p:sp>
      <p:sp>
        <p:nvSpPr>
          <p:cNvPr id="4" name="Date Placeholder 3"/>
          <p:cNvSpPr>
            <a:spLocks noGrp="1"/>
          </p:cNvSpPr>
          <p:nvPr>
            <p:ph type="dt" sz="half" idx="10"/>
          </p:nvPr>
        </p:nvSpPr>
        <p:spPr/>
        <p:txBody>
          <a:bodyPr/>
          <a:lstStyle/>
          <a:p>
            <a:fld id="{82100D9F-7A2D-4E85-A363-F685FD1B7CE8}" type="datetime1">
              <a:rPr lang="en-US" smtClean="0"/>
              <a:t>12/13/2018</a:t>
            </a:fld>
            <a:endParaRPr lang="en-US"/>
          </a:p>
        </p:txBody>
      </p:sp>
      <p:sp>
        <p:nvSpPr>
          <p:cNvPr id="5" name="Footer Placeholder 4"/>
          <p:cNvSpPr>
            <a:spLocks noGrp="1"/>
          </p:cNvSpPr>
          <p:nvPr>
            <p:ph type="ftr" sz="quarter" idx="11"/>
          </p:nvPr>
        </p:nvSpPr>
        <p:spPr/>
        <p:txBody>
          <a:bodyPr/>
          <a:lstStyle/>
          <a:p>
            <a:r>
              <a:rPr lang="en-US"/>
              <a:t>DE Cursul nr. 9</a:t>
            </a:r>
          </a:p>
        </p:txBody>
      </p:sp>
      <p:sp>
        <p:nvSpPr>
          <p:cNvPr id="6" name="Slide Number Placeholder 5"/>
          <p:cNvSpPr>
            <a:spLocks noGrp="1"/>
          </p:cNvSpPr>
          <p:nvPr>
            <p:ph type="sldNum" sz="quarter" idx="12"/>
          </p:nvPr>
        </p:nvSpPr>
        <p:spPr/>
        <p:txBody>
          <a:bodyPr/>
          <a:lstStyle/>
          <a:p>
            <a:fld id="{1E09B8D1-E382-410E-A5B9-1FDDF9D03BF0}" type="slidenum">
              <a:rPr lang="en-US" smtClean="0"/>
              <a:t>13</a:t>
            </a:fld>
            <a:endParaRPr lang="en-US"/>
          </a:p>
        </p:txBody>
      </p:sp>
      <p:sp>
        <p:nvSpPr>
          <p:cNvPr id="7" name="Rectangle 2"/>
          <p:cNvSpPr>
            <a:spLocks noChangeArrowheads="1"/>
          </p:cNvSpPr>
          <p:nvPr/>
        </p:nvSpPr>
        <p:spPr bwMode="auto">
          <a:xfrm>
            <a:off x="685800" y="3581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2936292682"/>
              </p:ext>
            </p:extLst>
          </p:nvPr>
        </p:nvGraphicFramePr>
        <p:xfrm>
          <a:off x="647700" y="3746500"/>
          <a:ext cx="4572000" cy="584200"/>
        </p:xfrm>
        <a:graphic>
          <a:graphicData uri="http://schemas.openxmlformats.org/presentationml/2006/ole">
            <mc:AlternateContent xmlns:mc="http://schemas.openxmlformats.org/markup-compatibility/2006">
              <mc:Choice xmlns:v="urn:schemas-microsoft-com:vml" Requires="v">
                <p:oleObj spid="_x0000_s25760" name="Equation" r:id="rId3" imgW="2286000" imgH="291960" progId="Equation.DSMT4">
                  <p:embed/>
                </p:oleObj>
              </mc:Choice>
              <mc:Fallback>
                <p:oleObj name="Equation" r:id="rId3" imgW="2286000" imgH="291960" progId="Equation.DSMT4">
                  <p:embed/>
                  <p:pic>
                    <p:nvPicPr>
                      <p:cNvPr id="8" name="Object 7"/>
                      <p:cNvPicPr>
                        <a:picLocks noChangeAspect="1" noChangeArrowheads="1"/>
                      </p:cNvPicPr>
                      <p:nvPr/>
                    </p:nvPicPr>
                    <p:blipFill>
                      <a:blip r:embed="rId4"/>
                      <a:srcRect/>
                      <a:stretch>
                        <a:fillRect/>
                      </a:stretch>
                    </p:blipFill>
                    <p:spPr bwMode="auto">
                      <a:xfrm>
                        <a:off x="647700" y="3746500"/>
                        <a:ext cx="4572000" cy="584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9" name="Picture 8">
            <a:extLst>
              <a:ext uri="{FF2B5EF4-FFF2-40B4-BE49-F238E27FC236}">
                <a16:creationId xmlns:a16="http://schemas.microsoft.com/office/drawing/2014/main" id="{21F4F0B0-DFBD-4637-BA30-9E5D2BA5886E}"/>
              </a:ext>
            </a:extLst>
          </p:cNvPr>
          <p:cNvPicPr>
            <a:picLocks noChangeAspect="1"/>
          </p:cNvPicPr>
          <p:nvPr/>
        </p:nvPicPr>
        <p:blipFill>
          <a:blip r:embed="rId5"/>
          <a:stretch>
            <a:fillRect/>
          </a:stretch>
        </p:blipFill>
        <p:spPr>
          <a:xfrm>
            <a:off x="2436018" y="4500525"/>
            <a:ext cx="4271963" cy="1824075"/>
          </a:xfrm>
          <a:prstGeom prst="rect">
            <a:avLst/>
          </a:prstGeom>
        </p:spPr>
      </p:pic>
    </p:spTree>
    <p:extLst>
      <p:ext uri="{BB962C8B-B14F-4D97-AF65-F5344CB8AC3E}">
        <p14:creationId xmlns:p14="http://schemas.microsoft.com/office/powerpoint/2010/main" val="2732252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o-RO">
                <a:latin typeface="UT Sans" panose="00000500000000000000" pitchFamily="50" charset="0"/>
              </a:rPr>
              <a:t>Amplificarea cu TEC</a:t>
            </a:r>
            <a:br>
              <a:rPr lang="ro-RO">
                <a:latin typeface="UT Sans" panose="00000500000000000000" pitchFamily="50" charset="0"/>
              </a:rPr>
            </a:br>
            <a:r>
              <a:rPr lang="ro-RO" sz="3100">
                <a:latin typeface="UT Sans" panose="00000500000000000000" pitchFamily="50" charset="0"/>
              </a:rPr>
              <a:t>Dependența câștigului de rezistența </a:t>
            </a:r>
            <a:r>
              <a:rPr lang="en-US" sz="3100">
                <a:latin typeface="UT Sans" panose="00000500000000000000" pitchFamily="50" charset="0"/>
              </a:rPr>
              <a:t>r’</a:t>
            </a:r>
            <a:r>
              <a:rPr lang="en-US" sz="3100" baseline="-25000">
                <a:latin typeface="UT Sans" panose="00000500000000000000" pitchFamily="50" charset="0"/>
              </a:rPr>
              <a:t>ds</a:t>
            </a:r>
            <a:endParaRPr lang="en-US">
              <a:latin typeface="UT Sans" panose="00000500000000000000" pitchFamily="50" charset="0"/>
            </a:endParaRPr>
          </a:p>
        </p:txBody>
      </p:sp>
      <p:sp>
        <p:nvSpPr>
          <p:cNvPr id="3" name="Content Placeholder 2"/>
          <p:cNvSpPr>
            <a:spLocks noGrp="1"/>
          </p:cNvSpPr>
          <p:nvPr>
            <p:ph idx="1"/>
          </p:nvPr>
        </p:nvSpPr>
        <p:spPr/>
        <p:txBody>
          <a:bodyPr/>
          <a:lstStyle/>
          <a:p>
            <a:r>
              <a:rPr lang="ro-RO">
                <a:latin typeface="UT Sans" panose="00000500000000000000" pitchFamily="50" charset="0"/>
              </a:rPr>
              <a:t>Dacă se ține seama de rezistența internă dintre drenă și sursă a tranzistorului, aceasta apare în paralel cu R</a:t>
            </a:r>
            <a:r>
              <a:rPr lang="ro-RO" baseline="-25000">
                <a:latin typeface="UT Sans" panose="00000500000000000000" pitchFamily="50" charset="0"/>
              </a:rPr>
              <a:t>d</a:t>
            </a:r>
            <a:r>
              <a:rPr lang="ro-RO">
                <a:latin typeface="UT Sans" panose="00000500000000000000" pitchFamily="50" charset="0"/>
              </a:rPr>
              <a:t>.</a:t>
            </a:r>
          </a:p>
          <a:p>
            <a:r>
              <a:rPr lang="ro-RO">
                <a:latin typeface="UT Sans" panose="00000500000000000000" pitchFamily="50" charset="0"/>
              </a:rPr>
              <a:t>Dacă </a:t>
            </a:r>
            <a:r>
              <a:rPr lang="en-US" b="1">
                <a:solidFill>
                  <a:srgbClr val="0070C0"/>
                </a:solidFill>
                <a:latin typeface="UT Sans" panose="00000500000000000000" pitchFamily="50" charset="0"/>
              </a:rPr>
              <a:t>r’</a:t>
            </a:r>
            <a:r>
              <a:rPr lang="en-US" b="1" baseline="-25000">
                <a:solidFill>
                  <a:srgbClr val="0070C0"/>
                </a:solidFill>
                <a:latin typeface="UT Sans" panose="00000500000000000000" pitchFamily="50" charset="0"/>
              </a:rPr>
              <a:t>ds</a:t>
            </a:r>
            <a:r>
              <a:rPr lang="en-US">
                <a:latin typeface="UT Sans" panose="00000500000000000000" pitchFamily="50" charset="0"/>
              </a:rPr>
              <a:t> nu este mult mai mare decât </a:t>
            </a:r>
            <a:r>
              <a:rPr lang="en-US" b="1">
                <a:solidFill>
                  <a:srgbClr val="0070C0"/>
                </a:solidFill>
                <a:latin typeface="UT Sans" panose="00000500000000000000" pitchFamily="50" charset="0"/>
              </a:rPr>
              <a:t>R</a:t>
            </a:r>
            <a:r>
              <a:rPr lang="en-US" b="1" baseline="-25000">
                <a:solidFill>
                  <a:srgbClr val="0070C0"/>
                </a:solidFill>
                <a:latin typeface="UT Sans" panose="00000500000000000000" pitchFamily="50" charset="0"/>
              </a:rPr>
              <a:t>d</a:t>
            </a:r>
            <a:r>
              <a:rPr lang="en-US">
                <a:latin typeface="UT Sans" panose="00000500000000000000" pitchFamily="50" charset="0"/>
              </a:rPr>
              <a:t> (de minimum 10 ori), câștigul este diminuat față de valoarea teoretică rezultată din ecuația amplificării ideale, având în cazul de față expresia:</a:t>
            </a:r>
          </a:p>
        </p:txBody>
      </p:sp>
      <p:sp>
        <p:nvSpPr>
          <p:cNvPr id="4" name="Date Placeholder 3"/>
          <p:cNvSpPr>
            <a:spLocks noGrp="1"/>
          </p:cNvSpPr>
          <p:nvPr>
            <p:ph type="dt" sz="half" idx="10"/>
          </p:nvPr>
        </p:nvSpPr>
        <p:spPr/>
        <p:txBody>
          <a:bodyPr/>
          <a:lstStyle/>
          <a:p>
            <a:fld id="{76EBAEA8-0A9E-4502-89CC-73D8045CAAD5}" type="datetime1">
              <a:rPr lang="en-US" smtClean="0"/>
              <a:t>12/13/2018</a:t>
            </a:fld>
            <a:endParaRPr lang="en-US"/>
          </a:p>
        </p:txBody>
      </p:sp>
      <p:sp>
        <p:nvSpPr>
          <p:cNvPr id="5" name="Footer Placeholder 4"/>
          <p:cNvSpPr>
            <a:spLocks noGrp="1"/>
          </p:cNvSpPr>
          <p:nvPr>
            <p:ph type="ftr" sz="quarter" idx="11"/>
          </p:nvPr>
        </p:nvSpPr>
        <p:spPr/>
        <p:txBody>
          <a:bodyPr/>
          <a:lstStyle/>
          <a:p>
            <a:r>
              <a:rPr lang="en-US"/>
              <a:t>DE Cursul nr. 9</a:t>
            </a:r>
          </a:p>
        </p:txBody>
      </p:sp>
      <p:sp>
        <p:nvSpPr>
          <p:cNvPr id="6" name="Slide Number Placeholder 5"/>
          <p:cNvSpPr>
            <a:spLocks noGrp="1"/>
          </p:cNvSpPr>
          <p:nvPr>
            <p:ph type="sldNum" sz="quarter" idx="12"/>
          </p:nvPr>
        </p:nvSpPr>
        <p:spPr/>
        <p:txBody>
          <a:bodyPr/>
          <a:lstStyle/>
          <a:p>
            <a:fld id="{1E09B8D1-E382-410E-A5B9-1FDDF9D03BF0}" type="slidenum">
              <a:rPr lang="en-US" smtClean="0"/>
              <a:t>14</a:t>
            </a:fld>
            <a:endParaRPr lang="en-US"/>
          </a:p>
        </p:txBody>
      </p:sp>
      <p:sp>
        <p:nvSpPr>
          <p:cNvPr id="8" name="Rectangle 2"/>
          <p:cNvSpPr>
            <a:spLocks noChangeArrowheads="1"/>
          </p:cNvSpPr>
          <p:nvPr/>
        </p:nvSpPr>
        <p:spPr bwMode="auto">
          <a:xfrm>
            <a:off x="762000" y="441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val="685099889"/>
              </p:ext>
            </p:extLst>
          </p:nvPr>
        </p:nvGraphicFramePr>
        <p:xfrm>
          <a:off x="2527300" y="3754726"/>
          <a:ext cx="4089400" cy="1016000"/>
        </p:xfrm>
        <a:graphic>
          <a:graphicData uri="http://schemas.openxmlformats.org/presentationml/2006/ole">
            <mc:AlternateContent xmlns:mc="http://schemas.openxmlformats.org/markup-compatibility/2006">
              <mc:Choice xmlns:v="urn:schemas-microsoft-com:vml" Requires="v">
                <p:oleObj spid="_x0000_s26784" name="Equation" r:id="rId3" imgW="2044440" imgH="507960" progId="Equation.DSMT4">
                  <p:embed/>
                </p:oleObj>
              </mc:Choice>
              <mc:Fallback>
                <p:oleObj name="Equation" r:id="rId3" imgW="2044440" imgH="507960" progId="Equation.DSMT4">
                  <p:embed/>
                  <p:pic>
                    <p:nvPicPr>
                      <p:cNvPr id="9" name="Object 8"/>
                      <p:cNvPicPr>
                        <a:picLocks noChangeAspect="1" noChangeArrowheads="1"/>
                      </p:cNvPicPr>
                      <p:nvPr/>
                    </p:nvPicPr>
                    <p:blipFill>
                      <a:blip r:embed="rId4"/>
                      <a:srcRect/>
                      <a:stretch>
                        <a:fillRect/>
                      </a:stretch>
                    </p:blipFill>
                    <p:spPr bwMode="auto">
                      <a:xfrm>
                        <a:off x="2527300" y="3754726"/>
                        <a:ext cx="4089400" cy="1016000"/>
                      </a:xfrm>
                      <a:prstGeom prst="rect">
                        <a:avLst/>
                      </a:prstGeom>
                      <a:solidFill>
                        <a:srgbClr val="FFFF00"/>
                      </a:solidFill>
                      <a:extLst/>
                    </p:spPr>
                  </p:pic>
                </p:oleObj>
              </mc:Fallback>
            </mc:AlternateContent>
          </a:graphicData>
        </a:graphic>
      </p:graphicFrame>
      <p:pic>
        <p:nvPicPr>
          <p:cNvPr id="7" name="Picture 6">
            <a:extLst>
              <a:ext uri="{FF2B5EF4-FFF2-40B4-BE49-F238E27FC236}">
                <a16:creationId xmlns:a16="http://schemas.microsoft.com/office/drawing/2014/main" id="{68FB13B3-9AC2-4C15-8E55-5A0D4F6A0226}"/>
              </a:ext>
            </a:extLst>
          </p:cNvPr>
          <p:cNvPicPr>
            <a:picLocks noChangeAspect="1"/>
          </p:cNvPicPr>
          <p:nvPr/>
        </p:nvPicPr>
        <p:blipFill>
          <a:blip r:embed="rId5"/>
          <a:stretch>
            <a:fillRect/>
          </a:stretch>
        </p:blipFill>
        <p:spPr>
          <a:xfrm>
            <a:off x="2794793" y="4770726"/>
            <a:ext cx="3986213" cy="1824075"/>
          </a:xfrm>
          <a:prstGeom prst="rect">
            <a:avLst/>
          </a:prstGeom>
        </p:spPr>
      </p:pic>
    </p:spTree>
    <p:extLst>
      <p:ext uri="{BB962C8B-B14F-4D97-AF65-F5344CB8AC3E}">
        <p14:creationId xmlns:p14="http://schemas.microsoft.com/office/powerpoint/2010/main" val="12336622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latin typeface="UT Sans" panose="00000500000000000000" pitchFamily="50" charset="0"/>
              </a:rPr>
              <a:t>Exemplul 2</a:t>
            </a:r>
            <a:endParaRPr lang="en-US">
              <a:latin typeface="UT Sans" panose="00000500000000000000" pitchFamily="50" charset="0"/>
            </a:endParaRPr>
          </a:p>
        </p:txBody>
      </p:sp>
      <p:sp>
        <p:nvSpPr>
          <p:cNvPr id="3" name="Content Placeholder 2"/>
          <p:cNvSpPr>
            <a:spLocks noGrp="1"/>
          </p:cNvSpPr>
          <p:nvPr>
            <p:ph idx="1"/>
          </p:nvPr>
        </p:nvSpPr>
        <p:spPr/>
        <p:txBody>
          <a:bodyPr/>
          <a:lstStyle/>
          <a:p>
            <a:r>
              <a:rPr lang="en-US">
                <a:latin typeface="UT Sans" panose="00000500000000000000" pitchFamily="50" charset="0"/>
              </a:rPr>
              <a:t>Dispozitivul TEC din exemplul </a:t>
            </a:r>
            <a:r>
              <a:rPr lang="ro-RO">
                <a:latin typeface="UT Sans" panose="00000500000000000000" pitchFamily="50" charset="0"/>
              </a:rPr>
              <a:t>1</a:t>
            </a:r>
            <a:r>
              <a:rPr lang="en-US">
                <a:latin typeface="UT Sans" panose="00000500000000000000" pitchFamily="50" charset="0"/>
              </a:rPr>
              <a:t> are r’</a:t>
            </a:r>
            <a:r>
              <a:rPr lang="en-US" baseline="-25000">
                <a:latin typeface="UT Sans" panose="00000500000000000000" pitchFamily="50" charset="0"/>
              </a:rPr>
              <a:t>ds</a:t>
            </a:r>
            <a:r>
              <a:rPr lang="en-US">
                <a:latin typeface="UT Sans" panose="00000500000000000000" pitchFamily="50" charset="0"/>
              </a:rPr>
              <a:t>=10k</a:t>
            </a:r>
            <a:r>
              <a:rPr lang="en-US">
                <a:latin typeface="UT Sans" panose="00000500000000000000" pitchFamily="50" charset="0"/>
                <a:sym typeface="Symbol" panose="05050102010706020507" pitchFamily="18" charset="2"/>
              </a:rPr>
              <a:t></a:t>
            </a:r>
            <a:r>
              <a:rPr lang="en-US">
                <a:latin typeface="UT Sans" panose="00000500000000000000" pitchFamily="50" charset="0"/>
              </a:rPr>
              <a:t>.</a:t>
            </a:r>
          </a:p>
          <a:p>
            <a:r>
              <a:rPr lang="en-US">
                <a:latin typeface="UT Sans" panose="00000500000000000000" pitchFamily="50" charset="0"/>
              </a:rPr>
              <a:t>Calculați câștigul în tensiune ținând cont de r’</a:t>
            </a:r>
            <a:r>
              <a:rPr lang="en-US" baseline="-25000">
                <a:latin typeface="UT Sans" panose="00000500000000000000" pitchFamily="50" charset="0"/>
              </a:rPr>
              <a:t>ds</a:t>
            </a:r>
            <a:r>
              <a:rPr lang="en-US">
                <a:latin typeface="UT Sans" panose="00000500000000000000" pitchFamily="50" charset="0"/>
              </a:rPr>
              <a:t>.</a:t>
            </a:r>
          </a:p>
        </p:txBody>
      </p:sp>
      <p:sp>
        <p:nvSpPr>
          <p:cNvPr id="4" name="Date Placeholder 3"/>
          <p:cNvSpPr>
            <a:spLocks noGrp="1"/>
          </p:cNvSpPr>
          <p:nvPr>
            <p:ph type="dt" sz="half" idx="10"/>
          </p:nvPr>
        </p:nvSpPr>
        <p:spPr/>
        <p:txBody>
          <a:bodyPr/>
          <a:lstStyle/>
          <a:p>
            <a:fld id="{CDB0CC65-5F12-4A69-B884-2DD4B0C2E4C7}" type="datetime1">
              <a:rPr lang="en-US" smtClean="0"/>
              <a:t>12/13/2018</a:t>
            </a:fld>
            <a:endParaRPr lang="en-US"/>
          </a:p>
        </p:txBody>
      </p:sp>
      <p:sp>
        <p:nvSpPr>
          <p:cNvPr id="5" name="Footer Placeholder 4"/>
          <p:cNvSpPr>
            <a:spLocks noGrp="1"/>
          </p:cNvSpPr>
          <p:nvPr>
            <p:ph type="ftr" sz="quarter" idx="11"/>
          </p:nvPr>
        </p:nvSpPr>
        <p:spPr/>
        <p:txBody>
          <a:bodyPr/>
          <a:lstStyle/>
          <a:p>
            <a:r>
              <a:rPr lang="en-US"/>
              <a:t>DE Cursul nr. 9</a:t>
            </a:r>
          </a:p>
        </p:txBody>
      </p:sp>
      <p:sp>
        <p:nvSpPr>
          <p:cNvPr id="6" name="Slide Number Placeholder 5"/>
          <p:cNvSpPr>
            <a:spLocks noGrp="1"/>
          </p:cNvSpPr>
          <p:nvPr>
            <p:ph type="sldNum" sz="quarter" idx="12"/>
          </p:nvPr>
        </p:nvSpPr>
        <p:spPr/>
        <p:txBody>
          <a:bodyPr/>
          <a:lstStyle/>
          <a:p>
            <a:fld id="{1E09B8D1-E382-410E-A5B9-1FDDF9D03BF0}" type="slidenum">
              <a:rPr lang="en-US" smtClean="0"/>
              <a:t>15</a:t>
            </a:fld>
            <a:endParaRPr lang="en-US"/>
          </a:p>
        </p:txBody>
      </p:sp>
      <p:sp>
        <p:nvSpPr>
          <p:cNvPr id="7" name="Rectangle 2"/>
          <p:cNvSpPr>
            <a:spLocks noChangeArrowheads="1"/>
          </p:cNvSpPr>
          <p:nvPr/>
        </p:nvSpPr>
        <p:spPr bwMode="auto">
          <a:xfrm>
            <a:off x="609600" y="4038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 name="Picture 8">
            <a:extLst>
              <a:ext uri="{FF2B5EF4-FFF2-40B4-BE49-F238E27FC236}">
                <a16:creationId xmlns:a16="http://schemas.microsoft.com/office/drawing/2014/main" id="{7344C8A6-1B25-4C0C-9219-386D8236FAA0}"/>
              </a:ext>
            </a:extLst>
          </p:cNvPr>
          <p:cNvPicPr>
            <a:picLocks noChangeAspect="1"/>
          </p:cNvPicPr>
          <p:nvPr/>
        </p:nvPicPr>
        <p:blipFill>
          <a:blip r:embed="rId2"/>
          <a:stretch>
            <a:fillRect/>
          </a:stretch>
        </p:blipFill>
        <p:spPr>
          <a:xfrm>
            <a:off x="2578893" y="2819400"/>
            <a:ext cx="3986213" cy="1824075"/>
          </a:xfrm>
          <a:prstGeom prst="rect">
            <a:avLst/>
          </a:prstGeom>
        </p:spPr>
      </p:pic>
    </p:spTree>
    <p:extLst>
      <p:ext uri="{BB962C8B-B14F-4D97-AF65-F5344CB8AC3E}">
        <p14:creationId xmlns:p14="http://schemas.microsoft.com/office/powerpoint/2010/main" val="36007227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o-RO">
                <a:latin typeface="UT Sans" panose="00000500000000000000" pitchFamily="50" charset="0"/>
              </a:rPr>
              <a:t>Exemplul 2</a:t>
            </a:r>
            <a:br>
              <a:rPr lang="en-US">
                <a:latin typeface="UT Sans" panose="00000500000000000000" pitchFamily="50" charset="0"/>
              </a:rPr>
            </a:br>
            <a:r>
              <a:rPr lang="en-US" sz="3100">
                <a:latin typeface="UT Sans" panose="00000500000000000000" pitchFamily="50" charset="0"/>
              </a:rPr>
              <a:t>Rezolvare</a:t>
            </a:r>
            <a:endParaRPr lang="en-US">
              <a:latin typeface="UT Sans" panose="00000500000000000000" pitchFamily="50" charset="0"/>
            </a:endParaRPr>
          </a:p>
        </p:txBody>
      </p:sp>
      <p:sp>
        <p:nvSpPr>
          <p:cNvPr id="3" name="Content Placeholder 2"/>
          <p:cNvSpPr>
            <a:spLocks noGrp="1"/>
          </p:cNvSpPr>
          <p:nvPr>
            <p:ph idx="1"/>
          </p:nvPr>
        </p:nvSpPr>
        <p:spPr/>
        <p:txBody>
          <a:bodyPr/>
          <a:lstStyle/>
          <a:p>
            <a:r>
              <a:rPr lang="en-US">
                <a:latin typeface="UT Sans" panose="00000500000000000000" pitchFamily="50" charset="0"/>
              </a:rPr>
              <a:t>r’</a:t>
            </a:r>
            <a:r>
              <a:rPr lang="en-US" baseline="-25000">
                <a:latin typeface="UT Sans" panose="00000500000000000000" pitchFamily="50" charset="0"/>
              </a:rPr>
              <a:t>ds</a:t>
            </a:r>
            <a:r>
              <a:rPr lang="en-US">
                <a:latin typeface="UT Sans" panose="00000500000000000000" pitchFamily="50" charset="0"/>
              </a:rPr>
              <a:t> este prectic în paralel cu rezistența externă din circuitul de c.a. al drenei, R</a:t>
            </a:r>
            <a:r>
              <a:rPr lang="en-US" baseline="-25000">
                <a:latin typeface="UT Sans" panose="00000500000000000000" pitchFamily="50" charset="0"/>
              </a:rPr>
              <a:t>d</a:t>
            </a:r>
            <a:r>
              <a:rPr lang="en-US">
                <a:latin typeface="UT Sans" panose="00000500000000000000" pitchFamily="50" charset="0"/>
              </a:rPr>
              <a:t>. Deci:</a:t>
            </a:r>
            <a:endParaRPr lang="ro-RO">
              <a:latin typeface="UT Sans" panose="00000500000000000000" pitchFamily="50" charset="0"/>
            </a:endParaRPr>
          </a:p>
          <a:p>
            <a:endParaRPr lang="ro-RO">
              <a:latin typeface="UT Sans" panose="00000500000000000000" pitchFamily="50" charset="0"/>
            </a:endParaRPr>
          </a:p>
          <a:p>
            <a:endParaRPr lang="ro-RO">
              <a:latin typeface="UT Sans" panose="00000500000000000000" pitchFamily="50" charset="0"/>
            </a:endParaRPr>
          </a:p>
          <a:p>
            <a:r>
              <a:rPr lang="en-US">
                <a:latin typeface="UT Sans" panose="00000500000000000000" pitchFamily="50" charset="0"/>
              </a:rPr>
              <a:t>Câștigul în tensiune </a:t>
            </a:r>
            <a:r>
              <a:rPr lang="ro-RO">
                <a:latin typeface="UT Sans" panose="00000500000000000000" pitchFamily="50" charset="0"/>
              </a:rPr>
              <a:t>(în modul) egal cu 5,2 </a:t>
            </a:r>
            <a:r>
              <a:rPr lang="en-US">
                <a:latin typeface="UT Sans" panose="00000500000000000000" pitchFamily="50" charset="0"/>
              </a:rPr>
              <a:t>este mai mic decât valoarea 6 (obținută în exemplul </a:t>
            </a:r>
            <a:r>
              <a:rPr lang="ro-RO">
                <a:latin typeface="UT Sans" panose="00000500000000000000" pitchFamily="50" charset="0"/>
              </a:rPr>
              <a:t>1</a:t>
            </a:r>
            <a:r>
              <a:rPr lang="en-US">
                <a:latin typeface="UT Sans" panose="00000500000000000000" pitchFamily="50" charset="0"/>
              </a:rPr>
              <a:t>) din cauză că r’</a:t>
            </a:r>
            <a:r>
              <a:rPr lang="en-US" baseline="-25000">
                <a:latin typeface="UT Sans" panose="00000500000000000000" pitchFamily="50" charset="0"/>
              </a:rPr>
              <a:t>ds</a:t>
            </a:r>
            <a:r>
              <a:rPr lang="en-US">
                <a:latin typeface="UT Sans" panose="00000500000000000000" pitchFamily="50" charset="0"/>
              </a:rPr>
              <a:t> apare în paralel cu R</a:t>
            </a:r>
            <a:r>
              <a:rPr lang="en-US" baseline="-25000">
                <a:latin typeface="UT Sans" panose="00000500000000000000" pitchFamily="50" charset="0"/>
              </a:rPr>
              <a:t>d</a:t>
            </a:r>
            <a:r>
              <a:rPr lang="en-US">
                <a:latin typeface="UT Sans" panose="00000500000000000000" pitchFamily="50" charset="0"/>
              </a:rPr>
              <a:t>.</a:t>
            </a:r>
          </a:p>
          <a:p>
            <a:endParaRPr lang="en-US">
              <a:latin typeface="UT Sans" panose="00000500000000000000" pitchFamily="50" charset="0"/>
            </a:endParaRPr>
          </a:p>
        </p:txBody>
      </p:sp>
      <p:sp>
        <p:nvSpPr>
          <p:cNvPr id="4" name="Date Placeholder 3"/>
          <p:cNvSpPr>
            <a:spLocks noGrp="1"/>
          </p:cNvSpPr>
          <p:nvPr>
            <p:ph type="dt" sz="half" idx="10"/>
          </p:nvPr>
        </p:nvSpPr>
        <p:spPr/>
        <p:txBody>
          <a:bodyPr/>
          <a:lstStyle/>
          <a:p>
            <a:fld id="{CDB0CC65-5F12-4A69-B884-2DD4B0C2E4C7}" type="datetime1">
              <a:rPr lang="en-US" smtClean="0"/>
              <a:t>12/13/2018</a:t>
            </a:fld>
            <a:endParaRPr lang="en-US"/>
          </a:p>
        </p:txBody>
      </p:sp>
      <p:sp>
        <p:nvSpPr>
          <p:cNvPr id="5" name="Footer Placeholder 4"/>
          <p:cNvSpPr>
            <a:spLocks noGrp="1"/>
          </p:cNvSpPr>
          <p:nvPr>
            <p:ph type="ftr" sz="quarter" idx="11"/>
          </p:nvPr>
        </p:nvSpPr>
        <p:spPr/>
        <p:txBody>
          <a:bodyPr/>
          <a:lstStyle/>
          <a:p>
            <a:r>
              <a:rPr lang="en-US"/>
              <a:t>DE Cursul nr. 9</a:t>
            </a:r>
          </a:p>
        </p:txBody>
      </p:sp>
      <p:sp>
        <p:nvSpPr>
          <p:cNvPr id="6" name="Slide Number Placeholder 5"/>
          <p:cNvSpPr>
            <a:spLocks noGrp="1"/>
          </p:cNvSpPr>
          <p:nvPr>
            <p:ph type="sldNum" sz="quarter" idx="12"/>
          </p:nvPr>
        </p:nvSpPr>
        <p:spPr/>
        <p:txBody>
          <a:bodyPr/>
          <a:lstStyle/>
          <a:p>
            <a:fld id="{1E09B8D1-E382-410E-A5B9-1FDDF9D03BF0}" type="slidenum">
              <a:rPr lang="en-US" smtClean="0"/>
              <a:t>16</a:t>
            </a:fld>
            <a:endParaRPr lang="en-US"/>
          </a:p>
        </p:txBody>
      </p:sp>
      <p:sp>
        <p:nvSpPr>
          <p:cNvPr id="7" name="Rectangle 2"/>
          <p:cNvSpPr>
            <a:spLocks noChangeArrowheads="1"/>
          </p:cNvSpPr>
          <p:nvPr/>
        </p:nvSpPr>
        <p:spPr bwMode="auto">
          <a:xfrm>
            <a:off x="609600" y="4038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2605304486"/>
              </p:ext>
            </p:extLst>
          </p:nvPr>
        </p:nvGraphicFramePr>
        <p:xfrm>
          <a:off x="762000" y="2354072"/>
          <a:ext cx="7493000" cy="1016000"/>
        </p:xfrm>
        <a:graphic>
          <a:graphicData uri="http://schemas.openxmlformats.org/presentationml/2006/ole">
            <mc:AlternateContent xmlns:mc="http://schemas.openxmlformats.org/markup-compatibility/2006">
              <mc:Choice xmlns:v="urn:schemas-microsoft-com:vml" Requires="v">
                <p:oleObj spid="_x0000_s71700" name="Equation" r:id="rId3" imgW="3746160" imgH="507960" progId="Equation.DSMT4">
                  <p:embed/>
                </p:oleObj>
              </mc:Choice>
              <mc:Fallback>
                <p:oleObj name="Equation" r:id="rId3" imgW="3746160" imgH="507960" progId="Equation.DSMT4">
                  <p:embed/>
                  <p:pic>
                    <p:nvPicPr>
                      <p:cNvPr id="8" name="Object 7"/>
                      <p:cNvPicPr>
                        <a:picLocks noChangeAspect="1" noChangeArrowheads="1"/>
                      </p:cNvPicPr>
                      <p:nvPr/>
                    </p:nvPicPr>
                    <p:blipFill>
                      <a:blip r:embed="rId4"/>
                      <a:srcRect/>
                      <a:stretch>
                        <a:fillRect/>
                      </a:stretch>
                    </p:blipFill>
                    <p:spPr bwMode="auto">
                      <a:xfrm>
                        <a:off x="762000" y="2354072"/>
                        <a:ext cx="7493000" cy="101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9" name="Picture 8">
            <a:extLst>
              <a:ext uri="{FF2B5EF4-FFF2-40B4-BE49-F238E27FC236}">
                <a16:creationId xmlns:a16="http://schemas.microsoft.com/office/drawing/2014/main" id="{B352DD9D-72E1-43A3-BDEA-F841A7C7D186}"/>
              </a:ext>
            </a:extLst>
          </p:cNvPr>
          <p:cNvPicPr>
            <a:picLocks noChangeAspect="1"/>
          </p:cNvPicPr>
          <p:nvPr/>
        </p:nvPicPr>
        <p:blipFill>
          <a:blip r:embed="rId5"/>
          <a:stretch>
            <a:fillRect/>
          </a:stretch>
        </p:blipFill>
        <p:spPr>
          <a:xfrm>
            <a:off x="2566987" y="4729125"/>
            <a:ext cx="3986213" cy="1824075"/>
          </a:xfrm>
          <a:prstGeom prst="rect">
            <a:avLst/>
          </a:prstGeom>
        </p:spPr>
      </p:pic>
    </p:spTree>
    <p:extLst>
      <p:ext uri="{BB962C8B-B14F-4D97-AF65-F5344CB8AC3E}">
        <p14:creationId xmlns:p14="http://schemas.microsoft.com/office/powerpoint/2010/main" val="10852475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ro-RO" sz="3600">
                <a:latin typeface="UT Sans" panose="00000500000000000000" pitchFamily="50" charset="0"/>
              </a:rPr>
              <a:t>Amplificarea cu TEC</a:t>
            </a:r>
            <a:br>
              <a:rPr lang="ro-RO" sz="3600">
                <a:latin typeface="UT Sans" panose="00000500000000000000" pitchFamily="50" charset="0"/>
              </a:rPr>
            </a:br>
            <a:r>
              <a:rPr lang="en-US" sz="2800">
                <a:latin typeface="UT Sans" panose="00000500000000000000" pitchFamily="50" charset="0"/>
              </a:rPr>
              <a:t>Dependența câștigului de </a:t>
            </a:r>
            <a:r>
              <a:rPr lang="ro-RO" sz="2800">
                <a:latin typeface="UT Sans" panose="00000500000000000000" pitchFamily="50" charset="0"/>
              </a:rPr>
              <a:t>R</a:t>
            </a:r>
            <a:r>
              <a:rPr lang="ro-RO" sz="2800" baseline="-25000">
                <a:latin typeface="UT Sans" panose="00000500000000000000" pitchFamily="50" charset="0"/>
              </a:rPr>
              <a:t>s</a:t>
            </a:r>
            <a:endParaRPr lang="en-US" sz="2800">
              <a:latin typeface="UT Sans" panose="00000500000000000000" pitchFamily="50" charset="0"/>
            </a:endParaRPr>
          </a:p>
        </p:txBody>
      </p:sp>
      <p:sp>
        <p:nvSpPr>
          <p:cNvPr id="3" name="Content Placeholder 2"/>
          <p:cNvSpPr>
            <a:spLocks noGrp="1"/>
          </p:cNvSpPr>
          <p:nvPr>
            <p:ph idx="1"/>
          </p:nvPr>
        </p:nvSpPr>
        <p:spPr/>
        <p:txBody>
          <a:bodyPr/>
          <a:lstStyle/>
          <a:p>
            <a:r>
              <a:rPr lang="en-US">
                <a:latin typeface="UT Sans" panose="00000500000000000000" pitchFamily="50" charset="0"/>
              </a:rPr>
              <a:t>Prin introducerea unei rezistențe externe între terminalul </a:t>
            </a:r>
            <a:r>
              <a:rPr lang="ro-RO">
                <a:latin typeface="UT Sans" panose="00000500000000000000" pitchFamily="50" charset="0"/>
              </a:rPr>
              <a:t>de </a:t>
            </a:r>
            <a:r>
              <a:rPr lang="en-US">
                <a:latin typeface="UT Sans" panose="00000500000000000000" pitchFamily="50" charset="0"/>
              </a:rPr>
              <a:t>surs</a:t>
            </a:r>
            <a:r>
              <a:rPr lang="ro-RO">
                <a:latin typeface="UT Sans" panose="00000500000000000000" pitchFamily="50" charset="0"/>
              </a:rPr>
              <a:t>ă al</a:t>
            </a:r>
            <a:r>
              <a:rPr lang="en-US">
                <a:latin typeface="UT Sans" panose="00000500000000000000" pitchFamily="50" charset="0"/>
              </a:rPr>
              <a:t> tranzistorului și masă </a:t>
            </a:r>
            <a:r>
              <a:rPr lang="ro-RO">
                <a:latin typeface="UT Sans" panose="00000500000000000000" pitchFamily="50" charset="0"/>
              </a:rPr>
              <a:t>(R</a:t>
            </a:r>
            <a:r>
              <a:rPr lang="ro-RO" baseline="-25000">
                <a:latin typeface="UT Sans" panose="00000500000000000000" pitchFamily="50" charset="0"/>
              </a:rPr>
              <a:t>s</a:t>
            </a:r>
            <a:r>
              <a:rPr lang="ro-RO">
                <a:latin typeface="UT Sans" panose="00000500000000000000" pitchFamily="50" charset="0"/>
              </a:rPr>
              <a:t>) </a:t>
            </a:r>
            <a:r>
              <a:rPr lang="en-US">
                <a:latin typeface="UT Sans" panose="00000500000000000000" pitchFamily="50" charset="0"/>
              </a:rPr>
              <a:t>se obține circuitul echivalent din fig</a:t>
            </a:r>
            <a:r>
              <a:rPr lang="ro-RO">
                <a:latin typeface="UT Sans" panose="00000500000000000000" pitchFamily="50" charset="0"/>
              </a:rPr>
              <a:t>ură:</a:t>
            </a:r>
          </a:p>
          <a:p>
            <a:endParaRPr lang="ro-RO">
              <a:latin typeface="UT Sans" panose="00000500000000000000" pitchFamily="50" charset="0"/>
            </a:endParaRPr>
          </a:p>
          <a:p>
            <a:endParaRPr lang="ro-RO">
              <a:latin typeface="UT Sans" panose="00000500000000000000" pitchFamily="50" charset="0"/>
            </a:endParaRPr>
          </a:p>
          <a:p>
            <a:endParaRPr lang="ro-RO">
              <a:latin typeface="UT Sans" panose="00000500000000000000" pitchFamily="50" charset="0"/>
            </a:endParaRPr>
          </a:p>
          <a:p>
            <a:endParaRPr lang="ro-RO">
              <a:latin typeface="UT Sans" panose="00000500000000000000" pitchFamily="50" charset="0"/>
            </a:endParaRPr>
          </a:p>
          <a:p>
            <a:endParaRPr lang="ro-RO">
              <a:latin typeface="UT Sans" panose="00000500000000000000" pitchFamily="50" charset="0"/>
            </a:endParaRPr>
          </a:p>
          <a:p>
            <a:r>
              <a:rPr lang="en-US">
                <a:latin typeface="UT Sans" panose="00000500000000000000" pitchFamily="50" charset="0"/>
              </a:rPr>
              <a:t>Examinând acest circuit, se constată că tensiunea de intrare totală dintre poartă și masă este:</a:t>
            </a:r>
            <a:endParaRPr lang="ro-RO">
              <a:latin typeface="UT Sans" panose="00000500000000000000" pitchFamily="50" charset="0"/>
            </a:endParaRPr>
          </a:p>
        </p:txBody>
      </p:sp>
      <p:sp>
        <p:nvSpPr>
          <p:cNvPr id="4" name="Date Placeholder 3"/>
          <p:cNvSpPr>
            <a:spLocks noGrp="1"/>
          </p:cNvSpPr>
          <p:nvPr>
            <p:ph type="dt" sz="half" idx="10"/>
          </p:nvPr>
        </p:nvSpPr>
        <p:spPr/>
        <p:txBody>
          <a:bodyPr/>
          <a:lstStyle/>
          <a:p>
            <a:fld id="{720D765D-4F07-46D5-8261-766F5AC0EE7A}" type="datetime1">
              <a:rPr lang="en-US" smtClean="0"/>
              <a:t>12/13/2018</a:t>
            </a:fld>
            <a:endParaRPr lang="en-US"/>
          </a:p>
        </p:txBody>
      </p:sp>
      <p:sp>
        <p:nvSpPr>
          <p:cNvPr id="5" name="Footer Placeholder 4"/>
          <p:cNvSpPr>
            <a:spLocks noGrp="1"/>
          </p:cNvSpPr>
          <p:nvPr>
            <p:ph type="ftr" sz="quarter" idx="11"/>
          </p:nvPr>
        </p:nvSpPr>
        <p:spPr/>
        <p:txBody>
          <a:bodyPr/>
          <a:lstStyle/>
          <a:p>
            <a:r>
              <a:rPr lang="en-US"/>
              <a:t>DE Cursul nr. 9</a:t>
            </a:r>
          </a:p>
        </p:txBody>
      </p:sp>
      <p:sp>
        <p:nvSpPr>
          <p:cNvPr id="6" name="Slide Number Placeholder 5"/>
          <p:cNvSpPr>
            <a:spLocks noGrp="1"/>
          </p:cNvSpPr>
          <p:nvPr>
            <p:ph type="sldNum" sz="quarter" idx="12"/>
          </p:nvPr>
        </p:nvSpPr>
        <p:spPr/>
        <p:txBody>
          <a:bodyPr/>
          <a:lstStyle/>
          <a:p>
            <a:fld id="{1E09B8D1-E382-410E-A5B9-1FDDF9D03BF0}" type="slidenum">
              <a:rPr lang="en-US" smtClean="0"/>
              <a:t>17</a:t>
            </a:fld>
            <a:endParaRPr lang="en-US"/>
          </a:p>
        </p:txBody>
      </p:sp>
      <p:graphicFrame>
        <p:nvGraphicFramePr>
          <p:cNvPr id="10" name="Object 9"/>
          <p:cNvGraphicFramePr>
            <a:graphicFrameLocks noChangeAspect="1"/>
          </p:cNvGraphicFramePr>
          <p:nvPr>
            <p:extLst>
              <p:ext uri="{D42A27DB-BD31-4B8C-83A1-F6EECF244321}">
                <p14:modId xmlns:p14="http://schemas.microsoft.com/office/powerpoint/2010/main" val="2314550453"/>
              </p:ext>
            </p:extLst>
          </p:nvPr>
        </p:nvGraphicFramePr>
        <p:xfrm>
          <a:off x="3696492" y="5917163"/>
          <a:ext cx="1751013" cy="533400"/>
        </p:xfrm>
        <a:graphic>
          <a:graphicData uri="http://schemas.openxmlformats.org/presentationml/2006/ole">
            <mc:AlternateContent xmlns:mc="http://schemas.openxmlformats.org/markup-compatibility/2006">
              <mc:Choice xmlns:v="urn:schemas-microsoft-com:vml" Requires="v">
                <p:oleObj spid="_x0000_s39040" name="Equation" r:id="rId3" imgW="876240" imgH="266400" progId="Equation.DSMT4">
                  <p:embed/>
                </p:oleObj>
              </mc:Choice>
              <mc:Fallback>
                <p:oleObj name="Equation" r:id="rId3" imgW="876240" imgH="266400" progId="Equation.DSMT4">
                  <p:embed/>
                  <p:pic>
                    <p:nvPicPr>
                      <p:cNvPr id="9" name="Object 8"/>
                      <p:cNvPicPr>
                        <a:picLocks noChangeAspect="1" noChangeArrowheads="1"/>
                      </p:cNvPicPr>
                      <p:nvPr/>
                    </p:nvPicPr>
                    <p:blipFill>
                      <a:blip r:embed="rId4"/>
                      <a:srcRect/>
                      <a:stretch>
                        <a:fillRect/>
                      </a:stretch>
                    </p:blipFill>
                    <p:spPr bwMode="auto">
                      <a:xfrm>
                        <a:off x="3696492" y="5917163"/>
                        <a:ext cx="1751013"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1" name="Picture 10">
            <a:extLst>
              <a:ext uri="{FF2B5EF4-FFF2-40B4-BE49-F238E27FC236}">
                <a16:creationId xmlns:a16="http://schemas.microsoft.com/office/drawing/2014/main" id="{E1A575E8-626A-41B7-8431-A9F596EC7EE0}"/>
              </a:ext>
            </a:extLst>
          </p:cNvPr>
          <p:cNvPicPr>
            <a:picLocks noChangeAspect="1"/>
          </p:cNvPicPr>
          <p:nvPr/>
        </p:nvPicPr>
        <p:blipFill>
          <a:blip r:embed="rId5"/>
          <a:stretch>
            <a:fillRect/>
          </a:stretch>
        </p:blipFill>
        <p:spPr>
          <a:xfrm>
            <a:off x="2436016" y="2667000"/>
            <a:ext cx="4271963" cy="2394098"/>
          </a:xfrm>
          <a:prstGeom prst="rect">
            <a:avLst/>
          </a:prstGeom>
        </p:spPr>
      </p:pic>
    </p:spTree>
    <p:extLst>
      <p:ext uri="{BB962C8B-B14F-4D97-AF65-F5344CB8AC3E}">
        <p14:creationId xmlns:p14="http://schemas.microsoft.com/office/powerpoint/2010/main" val="26969361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o-RO">
                <a:latin typeface="UT Sans" panose="00000500000000000000" pitchFamily="50" charset="0"/>
              </a:rPr>
              <a:t>Amplificarea cu TEC</a:t>
            </a:r>
            <a:br>
              <a:rPr lang="ro-RO">
                <a:latin typeface="UT Sans" panose="00000500000000000000" pitchFamily="50" charset="0"/>
              </a:rPr>
            </a:br>
            <a:r>
              <a:rPr lang="en-US" sz="3100">
                <a:latin typeface="UT Sans" panose="00000500000000000000" pitchFamily="50" charset="0"/>
              </a:rPr>
              <a:t>Dependența câștigului de </a:t>
            </a:r>
            <a:r>
              <a:rPr lang="ro-RO" sz="3100">
                <a:latin typeface="UT Sans" panose="00000500000000000000" pitchFamily="50" charset="0"/>
              </a:rPr>
              <a:t>R</a:t>
            </a:r>
            <a:r>
              <a:rPr lang="ro-RO" sz="3100" baseline="-25000">
                <a:latin typeface="UT Sans" panose="00000500000000000000" pitchFamily="50" charset="0"/>
              </a:rPr>
              <a:t>s</a:t>
            </a:r>
            <a:endParaRPr lang="en-US">
              <a:latin typeface="UT Sans" panose="00000500000000000000" pitchFamily="50" charset="0"/>
            </a:endParaRPr>
          </a:p>
        </p:txBody>
      </p:sp>
      <p:sp>
        <p:nvSpPr>
          <p:cNvPr id="3" name="Content Placeholder 2"/>
          <p:cNvSpPr>
            <a:spLocks noGrp="1"/>
          </p:cNvSpPr>
          <p:nvPr>
            <p:ph idx="1"/>
          </p:nvPr>
        </p:nvSpPr>
        <p:spPr/>
        <p:txBody>
          <a:bodyPr/>
          <a:lstStyle/>
          <a:p>
            <a:r>
              <a:rPr lang="ro-RO">
                <a:latin typeface="UT Sans" panose="00000500000000000000" pitchFamily="50" charset="0"/>
              </a:rPr>
              <a:t>Tensiunea de ieșire, culeasă pe R</a:t>
            </a:r>
            <a:r>
              <a:rPr lang="ro-RO" baseline="-25000">
                <a:latin typeface="UT Sans" panose="00000500000000000000" pitchFamily="50" charset="0"/>
              </a:rPr>
              <a:t>d</a:t>
            </a:r>
            <a:r>
              <a:rPr lang="ro-RO">
                <a:latin typeface="UT Sans" panose="00000500000000000000" pitchFamily="50" charset="0"/>
              </a:rPr>
              <a:t>, este:</a:t>
            </a:r>
          </a:p>
          <a:p>
            <a:pPr marL="0" indent="0">
              <a:buNone/>
            </a:pPr>
            <a:endParaRPr lang="en-US">
              <a:latin typeface="UT Sans" panose="00000500000000000000" pitchFamily="50" charset="0"/>
            </a:endParaRPr>
          </a:p>
          <a:p>
            <a:r>
              <a:rPr lang="ro-RO">
                <a:latin typeface="UT Sans" panose="00000500000000000000" pitchFamily="50" charset="0"/>
              </a:rPr>
              <a:t>Formula câștigului în tensiune se deduce astfel</a:t>
            </a:r>
            <a:br>
              <a:rPr lang="ro-RO">
                <a:latin typeface="UT Sans" panose="00000500000000000000" pitchFamily="50" charset="0"/>
              </a:rPr>
            </a:br>
            <a:br>
              <a:rPr lang="ro-RO">
                <a:latin typeface="UT Sans" panose="00000500000000000000" pitchFamily="50" charset="0"/>
              </a:rPr>
            </a:br>
            <a:br>
              <a:rPr lang="ro-RO">
                <a:latin typeface="UT Sans" panose="00000500000000000000" pitchFamily="50" charset="0"/>
              </a:rPr>
            </a:br>
            <a:br>
              <a:rPr lang="ro-RO">
                <a:latin typeface="UT Sans" panose="00000500000000000000" pitchFamily="50" charset="0"/>
              </a:rPr>
            </a:br>
            <a:br>
              <a:rPr lang="ro-RO">
                <a:latin typeface="UT Sans" panose="00000500000000000000" pitchFamily="50" charset="0"/>
              </a:rPr>
            </a:br>
            <a:r>
              <a:rPr lang="ro-RO">
                <a:latin typeface="UT Sans" panose="00000500000000000000" pitchFamily="50" charset="0"/>
              </a:rPr>
              <a:t>și prin simplificare</a:t>
            </a:r>
            <a:endParaRPr lang="en-US">
              <a:latin typeface="UT Sans" panose="00000500000000000000" pitchFamily="50" charset="0"/>
            </a:endParaRPr>
          </a:p>
          <a:p>
            <a:endParaRPr lang="en-US">
              <a:latin typeface="UT Sans" panose="00000500000000000000" pitchFamily="50" charset="0"/>
            </a:endParaRPr>
          </a:p>
        </p:txBody>
      </p:sp>
      <p:sp>
        <p:nvSpPr>
          <p:cNvPr id="4" name="Date Placeholder 3"/>
          <p:cNvSpPr>
            <a:spLocks noGrp="1"/>
          </p:cNvSpPr>
          <p:nvPr>
            <p:ph type="dt" sz="half" idx="10"/>
          </p:nvPr>
        </p:nvSpPr>
        <p:spPr/>
        <p:txBody>
          <a:bodyPr/>
          <a:lstStyle/>
          <a:p>
            <a:fld id="{B4ADF48F-513E-41BC-9032-AA71BEC3D5EE}" type="datetime1">
              <a:rPr lang="en-US" smtClean="0"/>
              <a:t>12/13/2018</a:t>
            </a:fld>
            <a:endParaRPr lang="en-US"/>
          </a:p>
        </p:txBody>
      </p:sp>
      <p:sp>
        <p:nvSpPr>
          <p:cNvPr id="5" name="Footer Placeholder 4"/>
          <p:cNvSpPr>
            <a:spLocks noGrp="1"/>
          </p:cNvSpPr>
          <p:nvPr>
            <p:ph type="ftr" sz="quarter" idx="11"/>
          </p:nvPr>
        </p:nvSpPr>
        <p:spPr/>
        <p:txBody>
          <a:bodyPr/>
          <a:lstStyle/>
          <a:p>
            <a:r>
              <a:rPr lang="en-US"/>
              <a:t>DE Cursul nr. 9</a:t>
            </a:r>
          </a:p>
        </p:txBody>
      </p:sp>
      <p:sp>
        <p:nvSpPr>
          <p:cNvPr id="6" name="Slide Number Placeholder 5"/>
          <p:cNvSpPr>
            <a:spLocks noGrp="1"/>
          </p:cNvSpPr>
          <p:nvPr>
            <p:ph type="sldNum" sz="quarter" idx="12"/>
          </p:nvPr>
        </p:nvSpPr>
        <p:spPr/>
        <p:txBody>
          <a:bodyPr/>
          <a:lstStyle/>
          <a:p>
            <a:fld id="{1E09B8D1-E382-410E-A5B9-1FDDF9D03BF0}" type="slidenum">
              <a:rPr lang="en-US" smtClean="0"/>
              <a:t>18</a:t>
            </a:fld>
            <a:endParaRPr lang="en-US"/>
          </a:p>
        </p:txBody>
      </p:sp>
      <p:sp>
        <p:nvSpPr>
          <p:cNvPr id="7" name="Rectangle 2"/>
          <p:cNvSpPr>
            <a:spLocks noChangeArrowheads="1"/>
          </p:cNvSpPr>
          <p:nvPr/>
        </p:nvSpPr>
        <p:spPr bwMode="auto">
          <a:xfrm>
            <a:off x="762000" y="2590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4"/>
          <p:cNvSpPr>
            <a:spLocks noChangeArrowheads="1"/>
          </p:cNvSpPr>
          <p:nvPr/>
        </p:nvSpPr>
        <p:spPr bwMode="auto">
          <a:xfrm>
            <a:off x="761999" y="342900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1" name="Object 10"/>
          <p:cNvGraphicFramePr>
            <a:graphicFrameLocks noChangeAspect="1"/>
          </p:cNvGraphicFramePr>
          <p:nvPr>
            <p:extLst>
              <p:ext uri="{D42A27DB-BD31-4B8C-83A1-F6EECF244321}">
                <p14:modId xmlns:p14="http://schemas.microsoft.com/office/powerpoint/2010/main" val="1422839883"/>
              </p:ext>
            </p:extLst>
          </p:nvPr>
        </p:nvGraphicFramePr>
        <p:xfrm>
          <a:off x="800100" y="2000250"/>
          <a:ext cx="1447800" cy="508000"/>
        </p:xfrm>
        <a:graphic>
          <a:graphicData uri="http://schemas.openxmlformats.org/presentationml/2006/ole">
            <mc:AlternateContent xmlns:mc="http://schemas.openxmlformats.org/markup-compatibility/2006">
              <mc:Choice xmlns:v="urn:schemas-microsoft-com:vml" Requires="v">
                <p:oleObj spid="_x0000_s29200" name="Equation" r:id="rId3" imgW="723600" imgH="253800" progId="Equation.DSMT4">
                  <p:embed/>
                </p:oleObj>
              </mc:Choice>
              <mc:Fallback>
                <p:oleObj name="Equation" r:id="rId3" imgW="723600" imgH="253800" progId="Equation.DSMT4">
                  <p:embed/>
                  <p:pic>
                    <p:nvPicPr>
                      <p:cNvPr id="11" name="Object 10"/>
                      <p:cNvPicPr>
                        <a:picLocks noChangeAspect="1" noChangeArrowheads="1"/>
                      </p:cNvPicPr>
                      <p:nvPr/>
                    </p:nvPicPr>
                    <p:blipFill>
                      <a:blip r:embed="rId4"/>
                      <a:srcRect/>
                      <a:stretch>
                        <a:fillRect/>
                      </a:stretch>
                    </p:blipFill>
                    <p:spPr bwMode="auto">
                      <a:xfrm>
                        <a:off x="800100" y="2000250"/>
                        <a:ext cx="1447800"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Rectangle 6"/>
          <p:cNvSpPr>
            <a:spLocks noChangeArrowheads="1"/>
          </p:cNvSpPr>
          <p:nvPr/>
        </p:nvSpPr>
        <p:spPr bwMode="auto">
          <a:xfrm>
            <a:off x="761999" y="436899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3" name="Object 12"/>
          <p:cNvGraphicFramePr>
            <a:graphicFrameLocks noChangeAspect="1"/>
          </p:cNvGraphicFramePr>
          <p:nvPr>
            <p:extLst>
              <p:ext uri="{D42A27DB-BD31-4B8C-83A1-F6EECF244321}">
                <p14:modId xmlns:p14="http://schemas.microsoft.com/office/powerpoint/2010/main" val="3707364066"/>
              </p:ext>
            </p:extLst>
          </p:nvPr>
        </p:nvGraphicFramePr>
        <p:xfrm>
          <a:off x="787400" y="2974975"/>
          <a:ext cx="6502400" cy="1092200"/>
        </p:xfrm>
        <a:graphic>
          <a:graphicData uri="http://schemas.openxmlformats.org/presentationml/2006/ole">
            <mc:AlternateContent xmlns:mc="http://schemas.openxmlformats.org/markup-compatibility/2006">
              <mc:Choice xmlns:v="urn:schemas-microsoft-com:vml" Requires="v">
                <p:oleObj spid="_x0000_s29201" name="Equation" r:id="rId5" imgW="3251160" imgH="545760" progId="Equation.DSMT4">
                  <p:embed/>
                </p:oleObj>
              </mc:Choice>
              <mc:Fallback>
                <p:oleObj name="Equation" r:id="rId5" imgW="3251160" imgH="545760" progId="Equation.DSMT4">
                  <p:embed/>
                  <p:pic>
                    <p:nvPicPr>
                      <p:cNvPr id="13" name="Object 12"/>
                      <p:cNvPicPr>
                        <a:picLocks noChangeAspect="1" noChangeArrowheads="1"/>
                      </p:cNvPicPr>
                      <p:nvPr/>
                    </p:nvPicPr>
                    <p:blipFill>
                      <a:blip r:embed="rId6"/>
                      <a:srcRect/>
                      <a:stretch>
                        <a:fillRect/>
                      </a:stretch>
                    </p:blipFill>
                    <p:spPr bwMode="auto">
                      <a:xfrm>
                        <a:off x="787400" y="2974975"/>
                        <a:ext cx="6502400" cy="1092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Rectangle 8"/>
          <p:cNvSpPr>
            <a:spLocks noChangeArrowheads="1"/>
          </p:cNvSpPr>
          <p:nvPr/>
        </p:nvSpPr>
        <p:spPr bwMode="auto">
          <a:xfrm>
            <a:off x="2640783" y="566816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5" name="Object 14"/>
          <p:cNvGraphicFramePr>
            <a:graphicFrameLocks noChangeAspect="1"/>
          </p:cNvGraphicFramePr>
          <p:nvPr>
            <p:extLst>
              <p:ext uri="{D42A27DB-BD31-4B8C-83A1-F6EECF244321}">
                <p14:modId xmlns:p14="http://schemas.microsoft.com/office/powerpoint/2010/main" val="3376157259"/>
              </p:ext>
            </p:extLst>
          </p:nvPr>
        </p:nvGraphicFramePr>
        <p:xfrm>
          <a:off x="1270000" y="5182490"/>
          <a:ext cx="1955800" cy="963613"/>
        </p:xfrm>
        <a:graphic>
          <a:graphicData uri="http://schemas.openxmlformats.org/presentationml/2006/ole">
            <mc:AlternateContent xmlns:mc="http://schemas.openxmlformats.org/markup-compatibility/2006">
              <mc:Choice xmlns:v="urn:schemas-microsoft-com:vml" Requires="v">
                <p:oleObj spid="_x0000_s29202" name="Equation" r:id="rId7" imgW="977760" imgH="482400" progId="Equation.DSMT4">
                  <p:embed/>
                </p:oleObj>
              </mc:Choice>
              <mc:Fallback>
                <p:oleObj name="Equation" r:id="rId7" imgW="977760" imgH="482400" progId="Equation.DSMT4">
                  <p:embed/>
                  <p:pic>
                    <p:nvPicPr>
                      <p:cNvPr id="15" name="Object 14"/>
                      <p:cNvPicPr>
                        <a:picLocks noChangeAspect="1" noChangeArrowheads="1"/>
                      </p:cNvPicPr>
                      <p:nvPr/>
                    </p:nvPicPr>
                    <p:blipFill>
                      <a:blip r:embed="rId8"/>
                      <a:srcRect/>
                      <a:stretch>
                        <a:fillRect/>
                      </a:stretch>
                    </p:blipFill>
                    <p:spPr bwMode="auto">
                      <a:xfrm>
                        <a:off x="1270000" y="5182490"/>
                        <a:ext cx="1955800" cy="963613"/>
                      </a:xfrm>
                      <a:prstGeom prst="rect">
                        <a:avLst/>
                      </a:prstGeom>
                      <a:solidFill>
                        <a:srgbClr val="FFFF00"/>
                      </a:solidFill>
                      <a:extLst/>
                    </p:spPr>
                  </p:pic>
                </p:oleObj>
              </mc:Fallback>
            </mc:AlternateContent>
          </a:graphicData>
        </a:graphic>
      </p:graphicFrame>
      <p:pic>
        <p:nvPicPr>
          <p:cNvPr id="8" name="Picture 7">
            <a:extLst>
              <a:ext uri="{FF2B5EF4-FFF2-40B4-BE49-F238E27FC236}">
                <a16:creationId xmlns:a16="http://schemas.microsoft.com/office/drawing/2014/main" id="{C97EB591-72FC-478A-B42B-E94772FEF800}"/>
              </a:ext>
            </a:extLst>
          </p:cNvPr>
          <p:cNvPicPr>
            <a:picLocks noChangeAspect="1"/>
          </p:cNvPicPr>
          <p:nvPr/>
        </p:nvPicPr>
        <p:blipFill>
          <a:blip r:embed="rId9"/>
          <a:stretch>
            <a:fillRect/>
          </a:stretch>
        </p:blipFill>
        <p:spPr>
          <a:xfrm>
            <a:off x="3909550" y="4082902"/>
            <a:ext cx="4271963" cy="2394098"/>
          </a:xfrm>
          <a:prstGeom prst="rect">
            <a:avLst/>
          </a:prstGeom>
        </p:spPr>
      </p:pic>
    </p:spTree>
    <p:extLst>
      <p:ext uri="{BB962C8B-B14F-4D97-AF65-F5344CB8AC3E}">
        <p14:creationId xmlns:p14="http://schemas.microsoft.com/office/powerpoint/2010/main" val="16640257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latin typeface="UT Sans" panose="00000500000000000000" pitchFamily="50" charset="0"/>
              </a:rPr>
              <a:t>Exemplul 3</a:t>
            </a:r>
            <a:endParaRPr lang="en-US">
              <a:latin typeface="UT Sans" panose="00000500000000000000" pitchFamily="50" charset="0"/>
            </a:endParaRPr>
          </a:p>
        </p:txBody>
      </p:sp>
      <p:sp>
        <p:nvSpPr>
          <p:cNvPr id="3" name="Content Placeholder 2"/>
          <p:cNvSpPr>
            <a:spLocks noGrp="1"/>
          </p:cNvSpPr>
          <p:nvPr>
            <p:ph idx="1"/>
          </p:nvPr>
        </p:nvSpPr>
        <p:spPr/>
        <p:txBody>
          <a:bodyPr>
            <a:normAutofit/>
          </a:bodyPr>
          <a:lstStyle/>
          <a:p>
            <a:r>
              <a:rPr lang="ro-RO">
                <a:latin typeface="UT Sans" panose="00000500000000000000" pitchFamily="50" charset="0"/>
              </a:rPr>
              <a:t>Pentru circuitul echivalent al unui TEC din figură, calculați câștigul în tensiune, considerând că tensiunea de ieșire se culege de pe R</a:t>
            </a:r>
            <a:r>
              <a:rPr lang="ro-RO" baseline="-25000">
                <a:latin typeface="UT Sans" panose="00000500000000000000" pitchFamily="50" charset="0"/>
              </a:rPr>
              <a:t>d</a:t>
            </a:r>
            <a:r>
              <a:rPr lang="ro-RO">
                <a:latin typeface="UT Sans" panose="00000500000000000000" pitchFamily="50" charset="0"/>
              </a:rPr>
              <a:t>. Se neglijează r</a:t>
            </a:r>
            <a:r>
              <a:rPr lang="en-US">
                <a:latin typeface="UT Sans" panose="00000500000000000000" pitchFamily="50" charset="0"/>
              </a:rPr>
              <a:t>’</a:t>
            </a:r>
            <a:r>
              <a:rPr lang="en-US" baseline="-25000">
                <a:latin typeface="UT Sans" panose="00000500000000000000" pitchFamily="50" charset="0"/>
              </a:rPr>
              <a:t>ds</a:t>
            </a:r>
            <a:r>
              <a:rPr lang="en-US">
                <a:latin typeface="UT Sans" panose="00000500000000000000" pitchFamily="50" charset="0"/>
              </a:rPr>
              <a:t>.</a:t>
            </a:r>
          </a:p>
          <a:p>
            <a:endParaRPr lang="en-US">
              <a:latin typeface="UT Sans" panose="00000500000000000000" pitchFamily="50" charset="0"/>
            </a:endParaRPr>
          </a:p>
        </p:txBody>
      </p:sp>
      <p:sp>
        <p:nvSpPr>
          <p:cNvPr id="4" name="Date Placeholder 3"/>
          <p:cNvSpPr>
            <a:spLocks noGrp="1"/>
          </p:cNvSpPr>
          <p:nvPr>
            <p:ph type="dt" sz="half" idx="10"/>
          </p:nvPr>
        </p:nvSpPr>
        <p:spPr/>
        <p:txBody>
          <a:bodyPr/>
          <a:lstStyle/>
          <a:p>
            <a:fld id="{B58A228B-F80E-48CF-B452-0CF119C3EA46}" type="datetime1">
              <a:rPr lang="en-US" smtClean="0"/>
              <a:t>12/13/2018</a:t>
            </a:fld>
            <a:endParaRPr lang="en-US"/>
          </a:p>
        </p:txBody>
      </p:sp>
      <p:sp>
        <p:nvSpPr>
          <p:cNvPr id="5" name="Footer Placeholder 4"/>
          <p:cNvSpPr>
            <a:spLocks noGrp="1"/>
          </p:cNvSpPr>
          <p:nvPr>
            <p:ph type="ftr" sz="quarter" idx="11"/>
          </p:nvPr>
        </p:nvSpPr>
        <p:spPr/>
        <p:txBody>
          <a:bodyPr/>
          <a:lstStyle/>
          <a:p>
            <a:r>
              <a:rPr lang="en-US"/>
              <a:t>DE Cursul nr. 9</a:t>
            </a:r>
          </a:p>
        </p:txBody>
      </p:sp>
      <p:sp>
        <p:nvSpPr>
          <p:cNvPr id="6" name="Slide Number Placeholder 5"/>
          <p:cNvSpPr>
            <a:spLocks noGrp="1"/>
          </p:cNvSpPr>
          <p:nvPr>
            <p:ph type="sldNum" sz="quarter" idx="12"/>
          </p:nvPr>
        </p:nvSpPr>
        <p:spPr/>
        <p:txBody>
          <a:bodyPr/>
          <a:lstStyle/>
          <a:p>
            <a:fld id="{1E09B8D1-E382-410E-A5B9-1FDDF9D03BF0}" type="slidenum">
              <a:rPr lang="en-US" smtClean="0"/>
              <a:t>19</a:t>
            </a:fld>
            <a:endParaRPr lang="en-US"/>
          </a:p>
        </p:txBody>
      </p:sp>
      <p:sp>
        <p:nvSpPr>
          <p:cNvPr id="8" name="Rectangle 2"/>
          <p:cNvSpPr>
            <a:spLocks noChangeArrowheads="1"/>
          </p:cNvSpPr>
          <p:nvPr/>
        </p:nvSpPr>
        <p:spPr bwMode="auto">
          <a:xfrm>
            <a:off x="685800" y="4114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id="{1FCF31E9-9D5F-4133-A398-B63CCF9CD653}"/>
              </a:ext>
            </a:extLst>
          </p:cNvPr>
          <p:cNvPicPr>
            <a:picLocks noChangeAspect="1"/>
          </p:cNvPicPr>
          <p:nvPr/>
        </p:nvPicPr>
        <p:blipFill>
          <a:blip r:embed="rId2"/>
          <a:stretch>
            <a:fillRect/>
          </a:stretch>
        </p:blipFill>
        <p:spPr>
          <a:xfrm>
            <a:off x="2578893" y="3418643"/>
            <a:ext cx="3986213" cy="2394098"/>
          </a:xfrm>
          <a:prstGeom prst="rect">
            <a:avLst/>
          </a:prstGeom>
        </p:spPr>
      </p:pic>
    </p:spTree>
    <p:extLst>
      <p:ext uri="{BB962C8B-B14F-4D97-AF65-F5344CB8AC3E}">
        <p14:creationId xmlns:p14="http://schemas.microsoft.com/office/powerpoint/2010/main" val="2656966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fontAlgn="auto" hangingPunct="1">
              <a:spcAft>
                <a:spcPts val="0"/>
              </a:spcAft>
              <a:defRPr/>
            </a:pPr>
            <a:r>
              <a:rPr lang="en-US">
                <a:latin typeface="UT Sans" panose="00000500000000000000" pitchFamily="50" charset="0"/>
              </a:rPr>
              <a:t>Probleme tratate</a:t>
            </a:r>
          </a:p>
        </p:txBody>
      </p:sp>
      <p:sp>
        <p:nvSpPr>
          <p:cNvPr id="15361" name="Content Placeholder 2"/>
          <p:cNvSpPr>
            <a:spLocks noGrp="1"/>
          </p:cNvSpPr>
          <p:nvPr>
            <p:ph idx="1"/>
          </p:nvPr>
        </p:nvSpPr>
        <p:spPr/>
        <p:txBody>
          <a:bodyPr>
            <a:normAutofit/>
          </a:bodyPr>
          <a:lstStyle/>
          <a:p>
            <a:pPr eaLnBrk="1" hangingPunct="1"/>
            <a:r>
              <a:rPr lang="ro-RO" b="1">
                <a:latin typeface="UT Sans" panose="00000500000000000000" pitchFamily="50" charset="0"/>
              </a:rPr>
              <a:t>Amplificatoare de semnal mic realizate cu TEC</a:t>
            </a:r>
          </a:p>
          <a:p>
            <a:pPr lvl="1"/>
            <a:r>
              <a:rPr lang="ro-RO">
                <a:latin typeface="UT Sans" panose="00000500000000000000" pitchFamily="50" charset="0"/>
              </a:rPr>
              <a:t>Generalități</a:t>
            </a:r>
          </a:p>
          <a:p>
            <a:pPr lvl="1"/>
            <a:r>
              <a:rPr lang="ro-RO">
                <a:latin typeface="UT Sans" panose="00000500000000000000" pitchFamily="50" charset="0"/>
              </a:rPr>
              <a:t>Amplificarea cu TEC</a:t>
            </a:r>
          </a:p>
          <a:p>
            <a:pPr lvl="2"/>
            <a:r>
              <a:rPr lang="ro-RO">
                <a:latin typeface="UT Sans" panose="00000500000000000000" pitchFamily="50" charset="0"/>
              </a:rPr>
              <a:t>Circuitul echivalent de semnal mic</a:t>
            </a:r>
          </a:p>
          <a:p>
            <a:pPr lvl="2"/>
            <a:r>
              <a:rPr lang="ro-RO">
                <a:latin typeface="UT Sans" panose="00000500000000000000" pitchFamily="50" charset="0"/>
              </a:rPr>
              <a:t>Câștigul în tensiune</a:t>
            </a:r>
          </a:p>
          <a:p>
            <a:pPr lvl="3"/>
            <a:r>
              <a:rPr lang="ro-RO">
                <a:latin typeface="UT Sans" panose="00000500000000000000" pitchFamily="50" charset="0"/>
              </a:rPr>
              <a:t>Dependența câștigului de rezistența </a:t>
            </a:r>
            <a:r>
              <a:rPr lang="en-US">
                <a:latin typeface="UT Sans" panose="00000500000000000000" pitchFamily="50" charset="0"/>
              </a:rPr>
              <a:t>r’</a:t>
            </a:r>
            <a:r>
              <a:rPr lang="en-US" baseline="-25000">
                <a:latin typeface="UT Sans" panose="00000500000000000000" pitchFamily="50" charset="0"/>
              </a:rPr>
              <a:t>ds</a:t>
            </a:r>
            <a:endParaRPr lang="ro-RO">
              <a:latin typeface="UT Sans" panose="00000500000000000000" pitchFamily="50" charset="0"/>
            </a:endParaRPr>
          </a:p>
          <a:p>
            <a:pPr lvl="3"/>
            <a:r>
              <a:rPr lang="ro-RO">
                <a:latin typeface="UT Sans" panose="00000500000000000000" pitchFamily="50" charset="0"/>
              </a:rPr>
              <a:t>Dependența câștigului de R</a:t>
            </a:r>
            <a:r>
              <a:rPr lang="ro-RO" baseline="-25000">
                <a:latin typeface="UT Sans" panose="00000500000000000000" pitchFamily="50" charset="0"/>
              </a:rPr>
              <a:t>s</a:t>
            </a:r>
            <a:endParaRPr lang="en-US">
              <a:latin typeface="UT Sans" panose="00000500000000000000" pitchFamily="50" charset="0"/>
            </a:endParaRPr>
          </a:p>
          <a:p>
            <a:pPr lvl="2"/>
            <a:r>
              <a:rPr lang="ro-RO">
                <a:latin typeface="UT Sans" panose="00000500000000000000" pitchFamily="50" charset="0"/>
              </a:rPr>
              <a:t>Rezistența poartă-sursă, R</a:t>
            </a:r>
            <a:r>
              <a:rPr lang="ro-RO" baseline="-25000">
                <a:latin typeface="UT Sans" panose="00000500000000000000" pitchFamily="50" charset="0"/>
              </a:rPr>
              <a:t>IN(gate)</a:t>
            </a:r>
            <a:endParaRPr lang="ro-RO">
              <a:latin typeface="UT Sans" panose="00000500000000000000" pitchFamily="50" charset="0"/>
            </a:endParaRPr>
          </a:p>
          <a:p>
            <a:pPr lvl="1"/>
            <a:r>
              <a:rPr lang="ro-RO">
                <a:latin typeface="UT Sans" panose="00000500000000000000" pitchFamily="50" charset="0"/>
              </a:rPr>
              <a:t>Amplificato</a:t>
            </a:r>
            <a:r>
              <a:rPr lang="en-US">
                <a:latin typeface="UT Sans" panose="00000500000000000000" pitchFamily="50" charset="0"/>
              </a:rPr>
              <a:t>a</a:t>
            </a:r>
            <a:r>
              <a:rPr lang="ro-RO">
                <a:latin typeface="UT Sans" panose="00000500000000000000" pitchFamily="50" charset="0"/>
              </a:rPr>
              <a:t>r</a:t>
            </a:r>
            <a:r>
              <a:rPr lang="en-US">
                <a:latin typeface="UT Sans" panose="00000500000000000000" pitchFamily="50" charset="0"/>
              </a:rPr>
              <a:t>e</a:t>
            </a:r>
            <a:r>
              <a:rPr lang="ro-RO">
                <a:latin typeface="UT Sans" panose="00000500000000000000" pitchFamily="50" charset="0"/>
              </a:rPr>
              <a:t> cu TEC-J</a:t>
            </a:r>
          </a:p>
          <a:p>
            <a:pPr lvl="2"/>
            <a:r>
              <a:rPr lang="ro-RO">
                <a:latin typeface="UT Sans" panose="00000500000000000000" pitchFamily="50" charset="0"/>
              </a:rPr>
              <a:t>Configurația de amplificare cu sursa comună</a:t>
            </a:r>
          </a:p>
          <a:p>
            <a:pPr lvl="2"/>
            <a:r>
              <a:rPr lang="ro-RO">
                <a:latin typeface="UT Sans" panose="00000500000000000000" pitchFamily="50" charset="0"/>
              </a:rPr>
              <a:t>Configurația de amplificare cu drena comună</a:t>
            </a:r>
          </a:p>
          <a:p>
            <a:pPr lvl="2"/>
            <a:r>
              <a:rPr lang="ro-RO">
                <a:latin typeface="UT Sans" panose="00000500000000000000" pitchFamily="50" charset="0"/>
              </a:rPr>
              <a:t>Configurația de amplificare cu poarta comună</a:t>
            </a:r>
          </a:p>
          <a:p>
            <a:pPr lvl="1"/>
            <a:r>
              <a:rPr lang="ro-RO">
                <a:latin typeface="UT Sans" panose="00000500000000000000" pitchFamily="50" charset="0"/>
              </a:rPr>
              <a:t>Amplificato</a:t>
            </a:r>
            <a:r>
              <a:rPr lang="en-US">
                <a:latin typeface="UT Sans" panose="00000500000000000000" pitchFamily="50" charset="0"/>
              </a:rPr>
              <a:t>a</a:t>
            </a:r>
            <a:r>
              <a:rPr lang="ro-RO">
                <a:latin typeface="UT Sans" panose="00000500000000000000" pitchFamily="50" charset="0"/>
              </a:rPr>
              <a:t>r</a:t>
            </a:r>
            <a:r>
              <a:rPr lang="en-US">
                <a:latin typeface="UT Sans" panose="00000500000000000000" pitchFamily="50" charset="0"/>
              </a:rPr>
              <a:t>e</a:t>
            </a:r>
            <a:r>
              <a:rPr lang="ro-RO">
                <a:latin typeface="UT Sans" panose="00000500000000000000" pitchFamily="50" charset="0"/>
              </a:rPr>
              <a:t> cu TEC-MOS cu canal inițial</a:t>
            </a:r>
          </a:p>
          <a:p>
            <a:pPr lvl="1"/>
            <a:r>
              <a:rPr lang="ro-RO">
                <a:latin typeface="UT Sans" panose="00000500000000000000" pitchFamily="50" charset="0"/>
              </a:rPr>
              <a:t>Amplificato</a:t>
            </a:r>
            <a:r>
              <a:rPr lang="en-US">
                <a:latin typeface="UT Sans" panose="00000500000000000000" pitchFamily="50" charset="0"/>
              </a:rPr>
              <a:t>a</a:t>
            </a:r>
            <a:r>
              <a:rPr lang="ro-RO">
                <a:latin typeface="UT Sans" panose="00000500000000000000" pitchFamily="50" charset="0"/>
              </a:rPr>
              <a:t>r</a:t>
            </a:r>
            <a:r>
              <a:rPr lang="en-US">
                <a:latin typeface="UT Sans" panose="00000500000000000000" pitchFamily="50" charset="0"/>
              </a:rPr>
              <a:t>e</a:t>
            </a:r>
            <a:r>
              <a:rPr lang="ro-RO">
                <a:latin typeface="UT Sans" panose="00000500000000000000" pitchFamily="50" charset="0"/>
              </a:rPr>
              <a:t> cu TEC-MOS cu canal indus</a:t>
            </a:r>
          </a:p>
        </p:txBody>
      </p:sp>
      <p:sp>
        <p:nvSpPr>
          <p:cNvPr id="14339" name="Date Placeholder 3"/>
          <p:cNvSpPr>
            <a:spLocks noGrp="1"/>
          </p:cNvSpPr>
          <p:nvPr>
            <p:ph type="dt" sz="half" idx="10"/>
          </p:nvPr>
        </p:nvSpPr>
        <p:spPr bwMode="auto">
          <a:ln>
            <a:miter lim="800000"/>
            <a:headEnd/>
            <a:tailEnd/>
          </a:ln>
        </p:spPr>
        <p:txBody>
          <a:bodyPr wrap="square" lIns="91440" tIns="45720" rIns="91440" bIns="45720" numCol="1" anchorCtr="0" compatLnSpc="1">
            <a:prstTxWarp prst="textNoShape">
              <a:avLst/>
            </a:prstTxWarp>
          </a:bodyPr>
          <a:lstStyle/>
          <a:p>
            <a:pPr>
              <a:defRPr/>
            </a:pPr>
            <a:fld id="{4D8A4C67-C89B-4503-A65C-C786C798F1A8}" type="datetime1">
              <a:rPr lang="en-US" smtClean="0"/>
              <a:t>12/13/2018</a:t>
            </a:fld>
            <a:endParaRPr lang="en-US"/>
          </a:p>
        </p:txBody>
      </p:sp>
      <p:sp>
        <p:nvSpPr>
          <p:cNvPr id="14340" name="Footer Placeholder 4"/>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a:defRPr/>
            </a:pPr>
            <a:r>
              <a:rPr lang="en-US"/>
              <a:t>DE Cursul nr. 9</a:t>
            </a:r>
          </a:p>
        </p:txBody>
      </p:sp>
      <p:sp>
        <p:nvSpPr>
          <p:cNvPr id="14341" name="Slide Number Placeholder 5"/>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4880D6BB-DD75-4D24-9D8C-BF554B0EC575}" type="slidenum">
              <a:rPr lang="en-US" smtClean="0"/>
              <a:pPr>
                <a:defRPr/>
              </a:pPr>
              <a:t>2</a:t>
            </a:fld>
            <a:endParaRPr lang="en-US"/>
          </a:p>
        </p:txBody>
      </p:sp>
    </p:spTree>
    <p:extLst>
      <p:ext uri="{BB962C8B-B14F-4D97-AF65-F5344CB8AC3E}">
        <p14:creationId xmlns:p14="http://schemas.microsoft.com/office/powerpoint/2010/main" val="10262138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o-RO">
                <a:latin typeface="UT Sans" panose="00000500000000000000" pitchFamily="50" charset="0"/>
              </a:rPr>
              <a:t>Exemplul 3</a:t>
            </a:r>
            <a:br>
              <a:rPr lang="en-US">
                <a:latin typeface="UT Sans" panose="00000500000000000000" pitchFamily="50" charset="0"/>
              </a:rPr>
            </a:br>
            <a:r>
              <a:rPr lang="en-US" sz="3100">
                <a:latin typeface="UT Sans" panose="00000500000000000000" pitchFamily="50" charset="0"/>
              </a:rPr>
              <a:t>Rezolvare</a:t>
            </a:r>
            <a:endParaRPr lang="en-US">
              <a:latin typeface="UT Sans" panose="00000500000000000000" pitchFamily="50" charset="0"/>
            </a:endParaRPr>
          </a:p>
        </p:txBody>
      </p:sp>
      <p:sp>
        <p:nvSpPr>
          <p:cNvPr id="3" name="Content Placeholder 2"/>
          <p:cNvSpPr>
            <a:spLocks noGrp="1"/>
          </p:cNvSpPr>
          <p:nvPr>
            <p:ph idx="1"/>
          </p:nvPr>
        </p:nvSpPr>
        <p:spPr/>
        <p:txBody>
          <a:bodyPr>
            <a:normAutofit/>
          </a:bodyPr>
          <a:lstStyle/>
          <a:p>
            <a:r>
              <a:rPr lang="ro-RO">
                <a:latin typeface="UT Sans" panose="00000500000000000000" pitchFamily="50" charset="0"/>
              </a:rPr>
              <a:t>În circuitul exterior al sursei se află un rezistor, deci câștigul în tensiune este:</a:t>
            </a:r>
          </a:p>
          <a:p>
            <a:endParaRPr lang="ro-RO">
              <a:latin typeface="UT Sans" panose="00000500000000000000" pitchFamily="50" charset="0"/>
            </a:endParaRPr>
          </a:p>
          <a:p>
            <a:endParaRPr lang="ro-RO">
              <a:latin typeface="UT Sans" panose="00000500000000000000" pitchFamily="50" charset="0"/>
            </a:endParaRPr>
          </a:p>
          <a:p>
            <a:r>
              <a:rPr lang="ro-RO">
                <a:latin typeface="UT Sans" panose="00000500000000000000" pitchFamily="50" charset="0"/>
              </a:rPr>
              <a:t>Prin introducerea rezistorului R</a:t>
            </a:r>
            <a:r>
              <a:rPr lang="ro-RO" baseline="-25000">
                <a:latin typeface="UT Sans" panose="00000500000000000000" pitchFamily="50" charset="0"/>
              </a:rPr>
              <a:t>s</a:t>
            </a:r>
            <a:r>
              <a:rPr lang="ro-RO">
                <a:latin typeface="UT Sans" panose="00000500000000000000" pitchFamily="50" charset="0"/>
              </a:rPr>
              <a:t>, câștigul în tensiune (în modul) a scăzut de peste 3 ori de la 6 la 1,85.</a:t>
            </a:r>
            <a:endParaRPr lang="en-US">
              <a:latin typeface="UT Sans" panose="00000500000000000000" pitchFamily="50" charset="0"/>
            </a:endParaRPr>
          </a:p>
          <a:p>
            <a:endParaRPr lang="en-US">
              <a:latin typeface="UT Sans" panose="00000500000000000000" pitchFamily="50" charset="0"/>
            </a:endParaRPr>
          </a:p>
        </p:txBody>
      </p:sp>
      <p:sp>
        <p:nvSpPr>
          <p:cNvPr id="4" name="Date Placeholder 3"/>
          <p:cNvSpPr>
            <a:spLocks noGrp="1"/>
          </p:cNvSpPr>
          <p:nvPr>
            <p:ph type="dt" sz="half" idx="10"/>
          </p:nvPr>
        </p:nvSpPr>
        <p:spPr/>
        <p:txBody>
          <a:bodyPr/>
          <a:lstStyle/>
          <a:p>
            <a:fld id="{B58A228B-F80E-48CF-B452-0CF119C3EA46}" type="datetime1">
              <a:rPr lang="en-US" smtClean="0"/>
              <a:t>12/13/2018</a:t>
            </a:fld>
            <a:endParaRPr lang="en-US"/>
          </a:p>
        </p:txBody>
      </p:sp>
      <p:sp>
        <p:nvSpPr>
          <p:cNvPr id="5" name="Footer Placeholder 4"/>
          <p:cNvSpPr>
            <a:spLocks noGrp="1"/>
          </p:cNvSpPr>
          <p:nvPr>
            <p:ph type="ftr" sz="quarter" idx="11"/>
          </p:nvPr>
        </p:nvSpPr>
        <p:spPr/>
        <p:txBody>
          <a:bodyPr/>
          <a:lstStyle/>
          <a:p>
            <a:r>
              <a:rPr lang="en-US"/>
              <a:t>DE Cursul nr. 9</a:t>
            </a:r>
          </a:p>
        </p:txBody>
      </p:sp>
      <p:sp>
        <p:nvSpPr>
          <p:cNvPr id="6" name="Slide Number Placeholder 5"/>
          <p:cNvSpPr>
            <a:spLocks noGrp="1"/>
          </p:cNvSpPr>
          <p:nvPr>
            <p:ph type="sldNum" sz="quarter" idx="12"/>
          </p:nvPr>
        </p:nvSpPr>
        <p:spPr/>
        <p:txBody>
          <a:bodyPr/>
          <a:lstStyle/>
          <a:p>
            <a:fld id="{1E09B8D1-E382-410E-A5B9-1FDDF9D03BF0}" type="slidenum">
              <a:rPr lang="en-US" smtClean="0"/>
              <a:t>20</a:t>
            </a:fld>
            <a:endParaRPr lang="en-US"/>
          </a:p>
        </p:txBody>
      </p:sp>
      <p:sp>
        <p:nvSpPr>
          <p:cNvPr id="8" name="Rectangle 2"/>
          <p:cNvSpPr>
            <a:spLocks noChangeArrowheads="1"/>
          </p:cNvSpPr>
          <p:nvPr/>
        </p:nvSpPr>
        <p:spPr bwMode="auto">
          <a:xfrm>
            <a:off x="685800" y="4114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val="1777263161"/>
              </p:ext>
            </p:extLst>
          </p:nvPr>
        </p:nvGraphicFramePr>
        <p:xfrm>
          <a:off x="749300" y="2260600"/>
          <a:ext cx="7645400" cy="1117600"/>
        </p:xfrm>
        <a:graphic>
          <a:graphicData uri="http://schemas.openxmlformats.org/presentationml/2006/ole">
            <mc:AlternateContent xmlns:mc="http://schemas.openxmlformats.org/markup-compatibility/2006">
              <mc:Choice xmlns:v="urn:schemas-microsoft-com:vml" Requires="v">
                <p:oleObj spid="_x0000_s72720" name="Equation" r:id="rId3" imgW="3822480" imgH="558720" progId="Equation.DSMT4">
                  <p:embed/>
                </p:oleObj>
              </mc:Choice>
              <mc:Fallback>
                <p:oleObj name="Equation" r:id="rId3" imgW="3822480" imgH="558720" progId="Equation.DSMT4">
                  <p:embed/>
                  <p:pic>
                    <p:nvPicPr>
                      <p:cNvPr id="9" name="Object 8"/>
                      <p:cNvPicPr>
                        <a:picLocks noChangeAspect="1" noChangeArrowheads="1"/>
                      </p:cNvPicPr>
                      <p:nvPr/>
                    </p:nvPicPr>
                    <p:blipFill>
                      <a:blip r:embed="rId4"/>
                      <a:srcRect/>
                      <a:stretch>
                        <a:fillRect/>
                      </a:stretch>
                    </p:blipFill>
                    <p:spPr bwMode="auto">
                      <a:xfrm>
                        <a:off x="749300" y="2260600"/>
                        <a:ext cx="7645400" cy="111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7" name="Picture 6">
            <a:extLst>
              <a:ext uri="{FF2B5EF4-FFF2-40B4-BE49-F238E27FC236}">
                <a16:creationId xmlns:a16="http://schemas.microsoft.com/office/drawing/2014/main" id="{1FCF31E9-9D5F-4133-A398-B63CCF9CD653}"/>
              </a:ext>
            </a:extLst>
          </p:cNvPr>
          <p:cNvPicPr>
            <a:picLocks noChangeAspect="1"/>
          </p:cNvPicPr>
          <p:nvPr/>
        </p:nvPicPr>
        <p:blipFill>
          <a:blip r:embed="rId5"/>
          <a:stretch>
            <a:fillRect/>
          </a:stretch>
        </p:blipFill>
        <p:spPr>
          <a:xfrm>
            <a:off x="2578893" y="4175378"/>
            <a:ext cx="3986213" cy="2394098"/>
          </a:xfrm>
          <a:prstGeom prst="rect">
            <a:avLst/>
          </a:prstGeom>
        </p:spPr>
      </p:pic>
    </p:spTree>
    <p:extLst>
      <p:ext uri="{BB962C8B-B14F-4D97-AF65-F5344CB8AC3E}">
        <p14:creationId xmlns:p14="http://schemas.microsoft.com/office/powerpoint/2010/main" val="19295324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latin typeface="UT Sans" panose="00000500000000000000" pitchFamily="50" charset="0"/>
              </a:rPr>
              <a:t>Rezistența poartă-sursă</a:t>
            </a:r>
            <a:endParaRPr lang="en-US">
              <a:latin typeface="UT Sans" panose="00000500000000000000" pitchFamily="50" charset="0"/>
            </a:endParaRPr>
          </a:p>
        </p:txBody>
      </p:sp>
      <p:sp>
        <p:nvSpPr>
          <p:cNvPr id="3" name="Content Placeholder 2"/>
          <p:cNvSpPr>
            <a:spLocks noGrp="1"/>
          </p:cNvSpPr>
          <p:nvPr>
            <p:ph idx="1"/>
          </p:nvPr>
        </p:nvSpPr>
        <p:spPr/>
        <p:txBody>
          <a:bodyPr/>
          <a:lstStyle/>
          <a:p>
            <a:r>
              <a:rPr lang="ro-RO">
                <a:latin typeface="UT Sans" panose="00000500000000000000" pitchFamily="50" charset="0"/>
              </a:rPr>
              <a:t>Teoretic, rezistența poartă sursă este infinită.</a:t>
            </a:r>
          </a:p>
          <a:p>
            <a:r>
              <a:rPr lang="ro-RO">
                <a:latin typeface="UT Sans" panose="00000500000000000000" pitchFamily="50" charset="0"/>
              </a:rPr>
              <a:t>În realitate, valoarea rezistenței poartă-sursă este finită, dar de valoare foarte mare.</a:t>
            </a:r>
          </a:p>
          <a:p>
            <a:r>
              <a:rPr lang="ro-RO">
                <a:latin typeface="UT Sans" panose="00000500000000000000" pitchFamily="50" charset="0"/>
              </a:rPr>
              <a:t>Valoarea foarte mare a rezistenței poartă-sursă este impusă:</a:t>
            </a:r>
          </a:p>
          <a:p>
            <a:pPr lvl="1"/>
            <a:r>
              <a:rPr lang="ro-RO">
                <a:latin typeface="UT Sans" panose="00000500000000000000" pitchFamily="50" charset="0"/>
              </a:rPr>
              <a:t>de joncțiunea </a:t>
            </a:r>
            <a:r>
              <a:rPr lang="ro-RO" i="1">
                <a:latin typeface="UT Sans" panose="00000500000000000000" pitchFamily="50" charset="0"/>
              </a:rPr>
              <a:t>pn</a:t>
            </a:r>
            <a:r>
              <a:rPr lang="ro-RO">
                <a:latin typeface="UT Sans" panose="00000500000000000000" pitchFamily="50" charset="0"/>
              </a:rPr>
              <a:t>, polarizată invers, la TEC-J și </a:t>
            </a:r>
          </a:p>
          <a:p>
            <a:pPr lvl="1"/>
            <a:r>
              <a:rPr lang="ro-RO">
                <a:latin typeface="UT Sans" panose="00000500000000000000" pitchFamily="50" charset="0"/>
              </a:rPr>
              <a:t>de structura de izolare a porții la TEC-MOS.</a:t>
            </a:r>
            <a:endParaRPr lang="en-US">
              <a:latin typeface="UT Sans" panose="00000500000000000000" pitchFamily="50" charset="0"/>
            </a:endParaRPr>
          </a:p>
          <a:p>
            <a:r>
              <a:rPr lang="ro-RO">
                <a:latin typeface="UT Sans" panose="00000500000000000000" pitchFamily="50" charset="0"/>
              </a:rPr>
              <a:t>De obicei, </a:t>
            </a:r>
            <a:r>
              <a:rPr lang="ro-RO" b="1">
                <a:solidFill>
                  <a:srgbClr val="0070C0"/>
                </a:solidFill>
                <a:latin typeface="UT Sans" panose="00000500000000000000" pitchFamily="50" charset="0"/>
              </a:rPr>
              <a:t>în catalog</a:t>
            </a:r>
            <a:r>
              <a:rPr lang="ro-RO">
                <a:latin typeface="UT Sans" panose="00000500000000000000" pitchFamily="50" charset="0"/>
              </a:rPr>
              <a:t>, valoarea curentului rezidual invers, </a:t>
            </a:r>
            <a:r>
              <a:rPr lang="ro-RO" b="1">
                <a:solidFill>
                  <a:srgbClr val="0070C0"/>
                </a:solidFill>
                <a:latin typeface="UT Sans" panose="00000500000000000000" pitchFamily="50" charset="0"/>
              </a:rPr>
              <a:t>I</a:t>
            </a:r>
            <a:r>
              <a:rPr lang="ro-RO" b="1" baseline="-25000">
                <a:solidFill>
                  <a:srgbClr val="0070C0"/>
                </a:solidFill>
                <a:latin typeface="UT Sans" panose="00000500000000000000" pitchFamily="50" charset="0"/>
              </a:rPr>
              <a:t>GSS</a:t>
            </a:r>
            <a:r>
              <a:rPr lang="ro-RO">
                <a:latin typeface="UT Sans" panose="00000500000000000000" pitchFamily="50" charset="0"/>
              </a:rPr>
              <a:t>, este specificată pentru o anumită valoare </a:t>
            </a:r>
            <a:r>
              <a:rPr lang="ro-RO" b="1">
                <a:solidFill>
                  <a:srgbClr val="0070C0"/>
                </a:solidFill>
                <a:latin typeface="UT Sans" panose="00000500000000000000" pitchFamily="50" charset="0"/>
              </a:rPr>
              <a:t>V</a:t>
            </a:r>
            <a:r>
              <a:rPr lang="ro-RO" b="1" baseline="-25000">
                <a:solidFill>
                  <a:srgbClr val="0070C0"/>
                </a:solidFill>
                <a:latin typeface="UT Sans" panose="00000500000000000000" pitchFamily="50" charset="0"/>
              </a:rPr>
              <a:t>GS</a:t>
            </a:r>
            <a:r>
              <a:rPr lang="ro-RO">
                <a:latin typeface="UT Sans" panose="00000500000000000000" pitchFamily="50" charset="0"/>
              </a:rPr>
              <a:t>, și astfel se poate calcula rezistența poartă-sursă, </a:t>
            </a:r>
            <a:r>
              <a:rPr lang="ro-RO" b="1">
                <a:solidFill>
                  <a:srgbClr val="0070C0"/>
                </a:solidFill>
                <a:latin typeface="UT Sans" panose="00000500000000000000" pitchFamily="50" charset="0"/>
              </a:rPr>
              <a:t>R</a:t>
            </a:r>
            <a:r>
              <a:rPr lang="ro-RO" b="1" baseline="-25000">
                <a:solidFill>
                  <a:srgbClr val="0070C0"/>
                </a:solidFill>
                <a:latin typeface="UT Sans" panose="00000500000000000000" pitchFamily="50" charset="0"/>
              </a:rPr>
              <a:t>IN(gate)</a:t>
            </a:r>
            <a:r>
              <a:rPr lang="ro-RO">
                <a:latin typeface="UT Sans" panose="00000500000000000000" pitchFamily="50" charset="0"/>
              </a:rPr>
              <a:t>:</a:t>
            </a:r>
            <a:endParaRPr lang="en-US">
              <a:latin typeface="UT Sans" panose="00000500000000000000" pitchFamily="50" charset="0"/>
            </a:endParaRPr>
          </a:p>
        </p:txBody>
      </p:sp>
      <p:sp>
        <p:nvSpPr>
          <p:cNvPr id="4" name="Date Placeholder 3"/>
          <p:cNvSpPr>
            <a:spLocks noGrp="1"/>
          </p:cNvSpPr>
          <p:nvPr>
            <p:ph type="dt" sz="half" idx="10"/>
          </p:nvPr>
        </p:nvSpPr>
        <p:spPr/>
        <p:txBody>
          <a:bodyPr/>
          <a:lstStyle/>
          <a:p>
            <a:fld id="{A642BFC7-97A6-4588-B085-D4EBAD31E443}" type="datetime1">
              <a:rPr lang="en-US" smtClean="0"/>
              <a:t>12/13/2018</a:t>
            </a:fld>
            <a:endParaRPr lang="en-US"/>
          </a:p>
        </p:txBody>
      </p:sp>
      <p:sp>
        <p:nvSpPr>
          <p:cNvPr id="5" name="Footer Placeholder 4"/>
          <p:cNvSpPr>
            <a:spLocks noGrp="1"/>
          </p:cNvSpPr>
          <p:nvPr>
            <p:ph type="ftr" sz="quarter" idx="11"/>
          </p:nvPr>
        </p:nvSpPr>
        <p:spPr/>
        <p:txBody>
          <a:bodyPr/>
          <a:lstStyle/>
          <a:p>
            <a:r>
              <a:rPr lang="en-US"/>
              <a:t>DE Cursul nr. 9</a:t>
            </a:r>
          </a:p>
        </p:txBody>
      </p:sp>
      <p:sp>
        <p:nvSpPr>
          <p:cNvPr id="6" name="Slide Number Placeholder 5"/>
          <p:cNvSpPr>
            <a:spLocks noGrp="1"/>
          </p:cNvSpPr>
          <p:nvPr>
            <p:ph type="sldNum" sz="quarter" idx="12"/>
          </p:nvPr>
        </p:nvSpPr>
        <p:spPr/>
        <p:txBody>
          <a:bodyPr/>
          <a:lstStyle/>
          <a:p>
            <a:fld id="{1E09B8D1-E382-410E-A5B9-1FDDF9D03BF0}" type="slidenum">
              <a:rPr lang="en-US" smtClean="0"/>
              <a:t>21</a:t>
            </a:fld>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702576119"/>
              </p:ext>
            </p:extLst>
          </p:nvPr>
        </p:nvGraphicFramePr>
        <p:xfrm>
          <a:off x="3721100" y="5511800"/>
          <a:ext cx="1701800" cy="965200"/>
        </p:xfrm>
        <a:graphic>
          <a:graphicData uri="http://schemas.openxmlformats.org/presentationml/2006/ole">
            <mc:AlternateContent xmlns:mc="http://schemas.openxmlformats.org/markup-compatibility/2006">
              <mc:Choice xmlns:v="urn:schemas-microsoft-com:vml" Requires="v">
                <p:oleObj spid="_x0000_s34951" name="Equation" r:id="rId3" imgW="850680" imgH="482400" progId="Equation.DSMT4">
                  <p:embed/>
                </p:oleObj>
              </mc:Choice>
              <mc:Fallback>
                <p:oleObj name="Equation" r:id="rId3" imgW="850680" imgH="482400" progId="Equation.DSMT4">
                  <p:embed/>
                  <p:pic>
                    <p:nvPicPr>
                      <p:cNvPr id="0" name=""/>
                      <p:cNvPicPr/>
                      <p:nvPr/>
                    </p:nvPicPr>
                    <p:blipFill>
                      <a:blip r:embed="rId4"/>
                      <a:stretch>
                        <a:fillRect/>
                      </a:stretch>
                    </p:blipFill>
                    <p:spPr>
                      <a:xfrm>
                        <a:off x="3721100" y="5511800"/>
                        <a:ext cx="1701800" cy="965200"/>
                      </a:xfrm>
                      <a:prstGeom prst="rect">
                        <a:avLst/>
                      </a:prstGeom>
                      <a:solidFill>
                        <a:srgbClr val="FFFF00"/>
                      </a:solidFill>
                    </p:spPr>
                  </p:pic>
                </p:oleObj>
              </mc:Fallback>
            </mc:AlternateContent>
          </a:graphicData>
        </a:graphic>
      </p:graphicFrame>
    </p:spTree>
    <p:extLst>
      <p:ext uri="{BB962C8B-B14F-4D97-AF65-F5344CB8AC3E}">
        <p14:creationId xmlns:p14="http://schemas.microsoft.com/office/powerpoint/2010/main" val="37360250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latin typeface="UT Sans" panose="00000500000000000000" pitchFamily="50" charset="0"/>
              </a:rPr>
              <a:t>Exemplul 4</a:t>
            </a:r>
            <a:endParaRPr lang="en-US">
              <a:latin typeface="UT Sans" panose="00000500000000000000" pitchFamily="50" charset="0"/>
            </a:endParaRPr>
          </a:p>
        </p:txBody>
      </p:sp>
      <p:sp>
        <p:nvSpPr>
          <p:cNvPr id="3" name="Content Placeholder 2"/>
          <p:cNvSpPr>
            <a:spLocks noGrp="1"/>
          </p:cNvSpPr>
          <p:nvPr>
            <p:ph idx="1"/>
          </p:nvPr>
        </p:nvSpPr>
        <p:spPr/>
        <p:txBody>
          <a:bodyPr/>
          <a:lstStyle/>
          <a:p>
            <a:r>
              <a:rPr lang="ro-RO">
                <a:latin typeface="UT Sans" panose="00000500000000000000" pitchFamily="50" charset="0"/>
              </a:rPr>
              <a:t>Care este valoarea rezistenței poartă-sursă, dacă TEC-J se caracterizează prin I</a:t>
            </a:r>
            <a:r>
              <a:rPr lang="ro-RO" baseline="-25000">
                <a:latin typeface="UT Sans" panose="00000500000000000000" pitchFamily="50" charset="0"/>
              </a:rPr>
              <a:t>GSS</a:t>
            </a:r>
            <a:r>
              <a:rPr lang="ro-RO">
                <a:latin typeface="UT Sans" panose="00000500000000000000" pitchFamily="50" charset="0"/>
              </a:rPr>
              <a:t>=30nA la V</a:t>
            </a:r>
            <a:r>
              <a:rPr lang="ro-RO" baseline="-25000">
                <a:latin typeface="UT Sans" panose="00000500000000000000" pitchFamily="50" charset="0"/>
              </a:rPr>
              <a:t>GS</a:t>
            </a:r>
            <a:r>
              <a:rPr lang="ro-RO">
                <a:latin typeface="UT Sans" panose="00000500000000000000" pitchFamily="50" charset="0"/>
              </a:rPr>
              <a:t>=10V?</a:t>
            </a:r>
          </a:p>
          <a:p>
            <a:endParaRPr lang="ro-RO">
              <a:latin typeface="UT Sans" panose="00000500000000000000" pitchFamily="50" charset="0"/>
            </a:endParaRPr>
          </a:p>
          <a:p>
            <a:r>
              <a:rPr lang="ro-RO" b="1">
                <a:latin typeface="UT Sans" panose="00000500000000000000" pitchFamily="50" charset="0"/>
              </a:rPr>
              <a:t>Rezolvare</a:t>
            </a:r>
            <a:endParaRPr lang="en-US" b="1">
              <a:latin typeface="UT Sans" panose="00000500000000000000" pitchFamily="50" charset="0"/>
            </a:endParaRPr>
          </a:p>
        </p:txBody>
      </p:sp>
      <p:sp>
        <p:nvSpPr>
          <p:cNvPr id="4" name="Date Placeholder 3"/>
          <p:cNvSpPr>
            <a:spLocks noGrp="1"/>
          </p:cNvSpPr>
          <p:nvPr>
            <p:ph type="dt" sz="half" idx="10"/>
          </p:nvPr>
        </p:nvSpPr>
        <p:spPr/>
        <p:txBody>
          <a:bodyPr/>
          <a:lstStyle/>
          <a:p>
            <a:fld id="{45F303BF-4FAE-4496-8685-DD1854C283D3}" type="datetime1">
              <a:rPr lang="en-US" smtClean="0"/>
              <a:t>12/13/2018</a:t>
            </a:fld>
            <a:endParaRPr lang="en-US"/>
          </a:p>
        </p:txBody>
      </p:sp>
      <p:sp>
        <p:nvSpPr>
          <p:cNvPr id="5" name="Footer Placeholder 4"/>
          <p:cNvSpPr>
            <a:spLocks noGrp="1"/>
          </p:cNvSpPr>
          <p:nvPr>
            <p:ph type="ftr" sz="quarter" idx="11"/>
          </p:nvPr>
        </p:nvSpPr>
        <p:spPr/>
        <p:txBody>
          <a:bodyPr/>
          <a:lstStyle/>
          <a:p>
            <a:r>
              <a:rPr lang="en-US"/>
              <a:t>DE Cursul nr. 9</a:t>
            </a:r>
          </a:p>
        </p:txBody>
      </p:sp>
      <p:sp>
        <p:nvSpPr>
          <p:cNvPr id="6" name="Slide Number Placeholder 5"/>
          <p:cNvSpPr>
            <a:spLocks noGrp="1"/>
          </p:cNvSpPr>
          <p:nvPr>
            <p:ph type="sldNum" sz="quarter" idx="12"/>
          </p:nvPr>
        </p:nvSpPr>
        <p:spPr/>
        <p:txBody>
          <a:bodyPr/>
          <a:lstStyle/>
          <a:p>
            <a:fld id="{1E09B8D1-E382-410E-A5B9-1FDDF9D03BF0}" type="slidenum">
              <a:rPr lang="en-US" smtClean="0"/>
              <a:t>22</a:t>
            </a:fld>
            <a:endParaRPr lang="en-US"/>
          </a:p>
        </p:txBody>
      </p:sp>
      <p:sp>
        <p:nvSpPr>
          <p:cNvPr id="7" name="Rectangle 2"/>
          <p:cNvSpPr>
            <a:spLocks noChangeArrowheads="1"/>
          </p:cNvSpPr>
          <p:nvPr/>
        </p:nvSpPr>
        <p:spPr bwMode="auto">
          <a:xfrm>
            <a:off x="685800" y="3505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4260352448"/>
              </p:ext>
            </p:extLst>
          </p:nvPr>
        </p:nvGraphicFramePr>
        <p:xfrm>
          <a:off x="736600" y="3454400"/>
          <a:ext cx="3962400" cy="965200"/>
        </p:xfrm>
        <a:graphic>
          <a:graphicData uri="http://schemas.openxmlformats.org/presentationml/2006/ole">
            <mc:AlternateContent xmlns:mc="http://schemas.openxmlformats.org/markup-compatibility/2006">
              <mc:Choice xmlns:v="urn:schemas-microsoft-com:vml" Requires="v">
                <p:oleObj spid="_x0000_s47210" name="Equation" r:id="rId3" imgW="1981080" imgH="482400" progId="Equation.DSMT4">
                  <p:embed/>
                </p:oleObj>
              </mc:Choice>
              <mc:Fallback>
                <p:oleObj name="Equation" r:id="rId3" imgW="1981080" imgH="482400" progId="Equation.DSMT4">
                  <p:embed/>
                  <p:pic>
                    <p:nvPicPr>
                      <p:cNvPr id="0" name="Object 1"/>
                      <p:cNvPicPr>
                        <a:picLocks noChangeAspect="1" noChangeArrowheads="1"/>
                      </p:cNvPicPr>
                      <p:nvPr/>
                    </p:nvPicPr>
                    <p:blipFill>
                      <a:blip r:embed="rId4"/>
                      <a:srcRect/>
                      <a:stretch>
                        <a:fillRect/>
                      </a:stretch>
                    </p:blipFill>
                    <p:spPr bwMode="auto">
                      <a:xfrm>
                        <a:off x="736600" y="3454400"/>
                        <a:ext cx="3962400" cy="965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586461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o-RO">
                <a:latin typeface="UT Sans" panose="00000500000000000000" pitchFamily="50" charset="0"/>
              </a:rPr>
              <a:t>Amplificatoare cu TEC-J cu sursa comună</a:t>
            </a:r>
            <a:br>
              <a:rPr lang="ro-RO">
                <a:latin typeface="UT Sans" panose="00000500000000000000" pitchFamily="50" charset="0"/>
              </a:rPr>
            </a:br>
            <a:r>
              <a:rPr lang="ro-RO" sz="3100">
                <a:latin typeface="UT Sans" panose="00000500000000000000" pitchFamily="50" charset="0"/>
              </a:rPr>
              <a:t>Funcționare</a:t>
            </a:r>
            <a:endParaRPr lang="en-US" sz="3100">
              <a:latin typeface="UT Sans" panose="00000500000000000000" pitchFamily="50" charset="0"/>
            </a:endParaRPr>
          </a:p>
        </p:txBody>
      </p:sp>
      <p:sp>
        <p:nvSpPr>
          <p:cNvPr id="3" name="Content Placeholder 2"/>
          <p:cNvSpPr>
            <a:spLocks noGrp="1"/>
          </p:cNvSpPr>
          <p:nvPr>
            <p:ph idx="1"/>
          </p:nvPr>
        </p:nvSpPr>
        <p:spPr/>
        <p:txBody>
          <a:bodyPr/>
          <a:lstStyle/>
          <a:p>
            <a:r>
              <a:rPr lang="ro-RO">
                <a:latin typeface="UT Sans" panose="00000500000000000000" pitchFamily="50" charset="0"/>
              </a:rPr>
              <a:t>se prezintă un TEC-J cu canal </a:t>
            </a:r>
            <a:r>
              <a:rPr lang="ro-RO" i="1">
                <a:latin typeface="UT Sans" panose="00000500000000000000" pitchFamily="50" charset="0"/>
              </a:rPr>
              <a:t>n</a:t>
            </a:r>
            <a:r>
              <a:rPr lang="ro-RO">
                <a:latin typeface="UT Sans" panose="00000500000000000000" pitchFamily="50" charset="0"/>
              </a:rPr>
              <a:t>, cu polarizare automată și cu surs</a:t>
            </a:r>
            <a:r>
              <a:rPr lang="en-US">
                <a:latin typeface="UT Sans" panose="00000500000000000000" pitchFamily="50" charset="0"/>
              </a:rPr>
              <a:t>a</a:t>
            </a:r>
            <a:r>
              <a:rPr lang="ro-RO">
                <a:latin typeface="UT Sans" panose="00000500000000000000" pitchFamily="50" charset="0"/>
              </a:rPr>
              <a:t> de c.a. </a:t>
            </a:r>
            <a:r>
              <a:rPr lang="en-US">
                <a:latin typeface="UT Sans" panose="00000500000000000000" pitchFamily="50" charset="0"/>
              </a:rPr>
              <a:t>V</a:t>
            </a:r>
            <a:r>
              <a:rPr lang="en-US" baseline="-25000">
                <a:latin typeface="UT Sans" panose="00000500000000000000" pitchFamily="50" charset="0"/>
              </a:rPr>
              <a:t>in</a:t>
            </a:r>
            <a:r>
              <a:rPr lang="en-US">
                <a:latin typeface="UT Sans" panose="00000500000000000000" pitchFamily="50" charset="0"/>
              </a:rPr>
              <a:t> </a:t>
            </a:r>
            <a:r>
              <a:rPr lang="ro-RO">
                <a:latin typeface="UT Sans" panose="00000500000000000000" pitchFamily="50" charset="0"/>
              </a:rPr>
              <a:t>cuplată capacitiv cu poarta.</a:t>
            </a:r>
          </a:p>
        </p:txBody>
      </p:sp>
      <p:sp>
        <p:nvSpPr>
          <p:cNvPr id="4" name="Date Placeholder 3"/>
          <p:cNvSpPr>
            <a:spLocks noGrp="1"/>
          </p:cNvSpPr>
          <p:nvPr>
            <p:ph type="dt" sz="half" idx="10"/>
          </p:nvPr>
        </p:nvSpPr>
        <p:spPr/>
        <p:txBody>
          <a:bodyPr/>
          <a:lstStyle/>
          <a:p>
            <a:fld id="{7DBD2B6A-F832-4AB0-B524-B4EC5C3B792D}" type="datetime1">
              <a:rPr lang="en-US" smtClean="0"/>
              <a:t>12/13/2018</a:t>
            </a:fld>
            <a:endParaRPr lang="en-US"/>
          </a:p>
        </p:txBody>
      </p:sp>
      <p:sp>
        <p:nvSpPr>
          <p:cNvPr id="5" name="Footer Placeholder 4"/>
          <p:cNvSpPr>
            <a:spLocks noGrp="1"/>
          </p:cNvSpPr>
          <p:nvPr>
            <p:ph type="ftr" sz="quarter" idx="11"/>
          </p:nvPr>
        </p:nvSpPr>
        <p:spPr/>
        <p:txBody>
          <a:bodyPr/>
          <a:lstStyle/>
          <a:p>
            <a:r>
              <a:rPr lang="en-US"/>
              <a:t>DE Cursul nr. 9</a:t>
            </a:r>
          </a:p>
        </p:txBody>
      </p:sp>
      <p:sp>
        <p:nvSpPr>
          <p:cNvPr id="6" name="Slide Number Placeholder 5"/>
          <p:cNvSpPr>
            <a:spLocks noGrp="1"/>
          </p:cNvSpPr>
          <p:nvPr>
            <p:ph type="sldNum" sz="quarter" idx="12"/>
          </p:nvPr>
        </p:nvSpPr>
        <p:spPr/>
        <p:txBody>
          <a:bodyPr/>
          <a:lstStyle/>
          <a:p>
            <a:fld id="{1E09B8D1-E382-410E-A5B9-1FDDF9D03BF0}" type="slidenum">
              <a:rPr lang="en-US" smtClean="0"/>
              <a:t>23</a:t>
            </a:fld>
            <a:endParaRPr lang="en-US"/>
          </a:p>
        </p:txBody>
      </p:sp>
      <p:pic>
        <p:nvPicPr>
          <p:cNvPr id="8" name="Picture 7"/>
          <p:cNvPicPr>
            <a:picLocks noChangeAspect="1"/>
          </p:cNvPicPr>
          <p:nvPr/>
        </p:nvPicPr>
        <p:blipFill>
          <a:blip r:embed="rId2"/>
          <a:stretch>
            <a:fillRect/>
          </a:stretch>
        </p:blipFill>
        <p:spPr>
          <a:xfrm>
            <a:off x="891540" y="2667000"/>
            <a:ext cx="7360920" cy="3649980"/>
          </a:xfrm>
          <a:prstGeom prst="rect">
            <a:avLst/>
          </a:prstGeom>
        </p:spPr>
      </p:pic>
    </p:spTree>
    <p:extLst>
      <p:ext uri="{BB962C8B-B14F-4D97-AF65-F5344CB8AC3E}">
        <p14:creationId xmlns:p14="http://schemas.microsoft.com/office/powerpoint/2010/main" val="18464646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o-RO">
                <a:latin typeface="UT Sans" panose="00000500000000000000" pitchFamily="50" charset="0"/>
              </a:rPr>
              <a:t>Amplificatoare cu TEC-J cu sursa comună</a:t>
            </a:r>
            <a:br>
              <a:rPr lang="ro-RO">
                <a:latin typeface="UT Sans" panose="00000500000000000000" pitchFamily="50" charset="0"/>
              </a:rPr>
            </a:br>
            <a:r>
              <a:rPr lang="ro-RO" sz="3100">
                <a:latin typeface="UT Sans" panose="00000500000000000000" pitchFamily="50" charset="0"/>
              </a:rPr>
              <a:t>Funcționare</a:t>
            </a:r>
            <a:endParaRPr lang="en-US">
              <a:latin typeface="UT Sans" panose="00000500000000000000" pitchFamily="50" charset="0"/>
            </a:endParaRPr>
          </a:p>
        </p:txBody>
      </p:sp>
      <p:sp>
        <p:nvSpPr>
          <p:cNvPr id="3" name="Content Placeholder 2"/>
          <p:cNvSpPr>
            <a:spLocks noGrp="1"/>
          </p:cNvSpPr>
          <p:nvPr>
            <p:ph idx="1"/>
          </p:nvPr>
        </p:nvSpPr>
        <p:spPr/>
        <p:txBody>
          <a:bodyPr/>
          <a:lstStyle/>
          <a:p>
            <a:r>
              <a:rPr lang="ro-RO">
                <a:latin typeface="UT Sans" panose="00000500000000000000" pitchFamily="50" charset="0"/>
              </a:rPr>
              <a:t>Rezistorul </a:t>
            </a:r>
            <a:r>
              <a:rPr lang="ro-RO" b="1">
                <a:solidFill>
                  <a:srgbClr val="0070C0"/>
                </a:solidFill>
                <a:latin typeface="UT Sans" panose="00000500000000000000" pitchFamily="50" charset="0"/>
              </a:rPr>
              <a:t>R</a:t>
            </a:r>
            <a:r>
              <a:rPr lang="ro-RO" b="1" baseline="-25000">
                <a:solidFill>
                  <a:srgbClr val="0070C0"/>
                </a:solidFill>
                <a:latin typeface="UT Sans" panose="00000500000000000000" pitchFamily="50" charset="0"/>
              </a:rPr>
              <a:t>G</a:t>
            </a:r>
            <a:r>
              <a:rPr lang="ro-RO">
                <a:latin typeface="UT Sans" panose="00000500000000000000" pitchFamily="50" charset="0"/>
              </a:rPr>
              <a:t> îndeplinește două funcții:</a:t>
            </a:r>
          </a:p>
          <a:p>
            <a:pPr lvl="1"/>
            <a:r>
              <a:rPr lang="ro-RO">
                <a:latin typeface="UT Sans" panose="00000500000000000000" pitchFamily="50" charset="0"/>
              </a:rPr>
              <a:t>menține tensiunea continuă pe poartă la aproximativ 0V (deoarece I</a:t>
            </a:r>
            <a:r>
              <a:rPr lang="ro-RO" baseline="-25000">
                <a:latin typeface="UT Sans" panose="00000500000000000000" pitchFamily="50" charset="0"/>
              </a:rPr>
              <a:t>GSS</a:t>
            </a:r>
            <a:r>
              <a:rPr lang="ro-RO">
                <a:latin typeface="UT Sans" panose="00000500000000000000" pitchFamily="50" charset="0"/>
              </a:rPr>
              <a:t> este extrem de mic) și</a:t>
            </a:r>
          </a:p>
          <a:p>
            <a:pPr lvl="1"/>
            <a:r>
              <a:rPr lang="ro-RO">
                <a:latin typeface="UT Sans" panose="00000500000000000000" pitchFamily="50" charset="0"/>
              </a:rPr>
              <a:t>facilitează o bună adaptare cu sursa de c.a. prin valoarea sa mare (de obicei, de câțiva M</a:t>
            </a:r>
            <a:r>
              <a:rPr lang="ro-RO">
                <a:latin typeface="UT Sans" panose="00000500000000000000" pitchFamily="50" charset="0"/>
                <a:sym typeface="Symbol" panose="05050102010706020507" pitchFamily="18" charset="2"/>
              </a:rPr>
              <a:t></a:t>
            </a:r>
            <a:r>
              <a:rPr lang="ro-RO">
                <a:latin typeface="UT Sans" panose="00000500000000000000" pitchFamily="50" charset="0"/>
              </a:rPr>
              <a:t>).</a:t>
            </a:r>
          </a:p>
          <a:p>
            <a:r>
              <a:rPr lang="ro-RO">
                <a:latin typeface="UT Sans" panose="00000500000000000000" pitchFamily="50" charset="0"/>
              </a:rPr>
              <a:t>Tensiunea de polarizare a TEC-J este asigurată de căderea de tensiune de pe R</a:t>
            </a:r>
            <a:r>
              <a:rPr lang="ro-RO" baseline="-25000">
                <a:latin typeface="UT Sans" panose="00000500000000000000" pitchFamily="50" charset="0"/>
              </a:rPr>
              <a:t>S</a:t>
            </a:r>
            <a:r>
              <a:rPr lang="ro-RO">
                <a:latin typeface="UT Sans" panose="00000500000000000000" pitchFamily="50" charset="0"/>
              </a:rPr>
              <a:t> (autopolarizare).</a:t>
            </a:r>
          </a:p>
          <a:p>
            <a:r>
              <a:rPr lang="ro-RO">
                <a:latin typeface="UT Sans" panose="00000500000000000000" pitchFamily="50" charset="0"/>
              </a:rPr>
              <a:t>Condensatorul de decuplare C</a:t>
            </a:r>
            <a:r>
              <a:rPr lang="ro-RO" baseline="-25000">
                <a:latin typeface="UT Sans" panose="00000500000000000000" pitchFamily="50" charset="0"/>
              </a:rPr>
              <a:t>2</a:t>
            </a:r>
            <a:r>
              <a:rPr lang="ro-RO">
                <a:latin typeface="UT Sans" panose="00000500000000000000" pitchFamily="50" charset="0"/>
              </a:rPr>
              <a:t> menține, practic, sursa tranzistorului la masa de c.a.</a:t>
            </a:r>
            <a:br>
              <a:rPr lang="ro-RO">
                <a:latin typeface="UT Sans" panose="00000500000000000000" pitchFamily="50" charset="0"/>
              </a:rPr>
            </a:br>
            <a:r>
              <a:rPr lang="ro-RO">
                <a:latin typeface="UT Sans" panose="00000500000000000000" pitchFamily="50" charset="0"/>
              </a:rPr>
              <a:t>(scurtcircuit în c.a.)</a:t>
            </a:r>
            <a:endParaRPr lang="en-US">
              <a:latin typeface="UT Sans" panose="00000500000000000000" pitchFamily="50" charset="0"/>
            </a:endParaRPr>
          </a:p>
        </p:txBody>
      </p:sp>
      <p:sp>
        <p:nvSpPr>
          <p:cNvPr id="4" name="Date Placeholder 3"/>
          <p:cNvSpPr>
            <a:spLocks noGrp="1"/>
          </p:cNvSpPr>
          <p:nvPr>
            <p:ph type="dt" sz="half" idx="10"/>
          </p:nvPr>
        </p:nvSpPr>
        <p:spPr/>
        <p:txBody>
          <a:bodyPr/>
          <a:lstStyle/>
          <a:p>
            <a:fld id="{8B92CA83-FEEC-4E6A-9CEE-8786F904BE02}" type="datetime1">
              <a:rPr lang="en-US" smtClean="0"/>
              <a:t>12/13/2018</a:t>
            </a:fld>
            <a:endParaRPr lang="en-US"/>
          </a:p>
        </p:txBody>
      </p:sp>
      <p:sp>
        <p:nvSpPr>
          <p:cNvPr id="5" name="Footer Placeholder 4"/>
          <p:cNvSpPr>
            <a:spLocks noGrp="1"/>
          </p:cNvSpPr>
          <p:nvPr>
            <p:ph type="ftr" sz="quarter" idx="11"/>
          </p:nvPr>
        </p:nvSpPr>
        <p:spPr/>
        <p:txBody>
          <a:bodyPr/>
          <a:lstStyle/>
          <a:p>
            <a:r>
              <a:rPr lang="en-US"/>
              <a:t>DE Cursul nr. 9</a:t>
            </a:r>
          </a:p>
        </p:txBody>
      </p:sp>
      <p:sp>
        <p:nvSpPr>
          <p:cNvPr id="6" name="Slide Number Placeholder 5"/>
          <p:cNvSpPr>
            <a:spLocks noGrp="1"/>
          </p:cNvSpPr>
          <p:nvPr>
            <p:ph type="sldNum" sz="quarter" idx="12"/>
          </p:nvPr>
        </p:nvSpPr>
        <p:spPr/>
        <p:txBody>
          <a:bodyPr/>
          <a:lstStyle/>
          <a:p>
            <a:fld id="{1E09B8D1-E382-410E-A5B9-1FDDF9D03BF0}" type="slidenum">
              <a:rPr lang="en-US" smtClean="0"/>
              <a:t>24</a:t>
            </a:fld>
            <a:endParaRPr lang="en-US"/>
          </a:p>
        </p:txBody>
      </p:sp>
      <p:pic>
        <p:nvPicPr>
          <p:cNvPr id="8" name="Picture 7"/>
          <p:cNvPicPr>
            <a:picLocks noChangeAspect="1"/>
          </p:cNvPicPr>
          <p:nvPr/>
        </p:nvPicPr>
        <p:blipFill rotWithShape="1">
          <a:blip r:embed="rId2"/>
          <a:srcRect b="7596"/>
          <a:stretch/>
        </p:blipFill>
        <p:spPr>
          <a:xfrm>
            <a:off x="4876798" y="4800599"/>
            <a:ext cx="4140518" cy="1897159"/>
          </a:xfrm>
          <a:prstGeom prst="rect">
            <a:avLst/>
          </a:prstGeom>
        </p:spPr>
      </p:pic>
    </p:spTree>
    <p:extLst>
      <p:ext uri="{BB962C8B-B14F-4D97-AF65-F5344CB8AC3E}">
        <p14:creationId xmlns:p14="http://schemas.microsoft.com/office/powerpoint/2010/main" val="8971244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o-RO">
                <a:latin typeface="UT Sans" panose="00000500000000000000" pitchFamily="50" charset="0"/>
              </a:rPr>
              <a:t>Amplificatoare cu TEC-J cu sursa comună</a:t>
            </a:r>
            <a:br>
              <a:rPr lang="ro-RO">
                <a:latin typeface="UT Sans" panose="00000500000000000000" pitchFamily="50" charset="0"/>
              </a:rPr>
            </a:br>
            <a:r>
              <a:rPr lang="ro-RO" sz="3100">
                <a:latin typeface="UT Sans" panose="00000500000000000000" pitchFamily="50" charset="0"/>
              </a:rPr>
              <a:t>Funcționare</a:t>
            </a:r>
            <a:endParaRPr lang="en-US">
              <a:latin typeface="UT Sans" panose="00000500000000000000" pitchFamily="50" charset="0"/>
            </a:endParaRPr>
          </a:p>
        </p:txBody>
      </p:sp>
      <p:sp>
        <p:nvSpPr>
          <p:cNvPr id="3" name="Content Placeholder 2"/>
          <p:cNvSpPr>
            <a:spLocks noGrp="1"/>
          </p:cNvSpPr>
          <p:nvPr>
            <p:ph idx="1"/>
          </p:nvPr>
        </p:nvSpPr>
        <p:spPr/>
        <p:txBody>
          <a:bodyPr/>
          <a:lstStyle/>
          <a:p>
            <a:r>
              <a:rPr lang="en-US">
                <a:latin typeface="UT Sans" panose="00000500000000000000" pitchFamily="50" charset="0"/>
              </a:rPr>
              <a:t>S</a:t>
            </a:r>
            <a:r>
              <a:rPr lang="ro-RO">
                <a:latin typeface="UT Sans" panose="00000500000000000000" pitchFamily="50" charset="0"/>
              </a:rPr>
              <a:t>emnalul de intrare produce variația tensiunii poartă-sursă de o parte și de cealaltă a valorii sale d</a:t>
            </a:r>
            <a:r>
              <a:rPr lang="en-US">
                <a:latin typeface="UT Sans" panose="00000500000000000000" pitchFamily="50" charset="0"/>
              </a:rPr>
              <a:t>in</a:t>
            </a:r>
            <a:r>
              <a:rPr lang="ro-RO">
                <a:latin typeface="UT Sans" panose="00000500000000000000" pitchFamily="50" charset="0"/>
              </a:rPr>
              <a:t> PSF, având drept consecință variația corespunzătoare a curentului de drenă.</a:t>
            </a:r>
          </a:p>
          <a:p>
            <a:r>
              <a:rPr lang="ro-RO">
                <a:latin typeface="UT Sans" panose="00000500000000000000" pitchFamily="50" charset="0"/>
              </a:rPr>
              <a:t>La creșterea curentului de drenă se mărește și căderea de tensiune pe R</a:t>
            </a:r>
            <a:r>
              <a:rPr lang="ro-RO" baseline="-25000">
                <a:latin typeface="UT Sans" panose="00000500000000000000" pitchFamily="50" charset="0"/>
              </a:rPr>
              <a:t>D</a:t>
            </a:r>
            <a:r>
              <a:rPr lang="ro-RO">
                <a:latin typeface="UT Sans" panose="00000500000000000000" pitchFamily="50" charset="0"/>
              </a:rPr>
              <a:t>, urmarea fiind o scădere a tensiunii din drenă.</a:t>
            </a:r>
          </a:p>
          <a:p>
            <a:r>
              <a:rPr lang="ro-RO">
                <a:latin typeface="UT Sans" panose="00000500000000000000" pitchFamily="50" charset="0"/>
              </a:rPr>
              <a:t>Excursia curentului de drenă de o parte și de cealaltă a PSF se desfășoară în fază cu tensiunea poartă-sursă.</a:t>
            </a:r>
          </a:p>
          <a:p>
            <a:r>
              <a:rPr lang="ro-RO">
                <a:latin typeface="UT Sans" panose="00000500000000000000" pitchFamily="50" charset="0"/>
              </a:rPr>
              <a:t>Tensiunea drenă-sursă este</a:t>
            </a:r>
            <a:br>
              <a:rPr lang="ro-RO">
                <a:latin typeface="UT Sans" panose="00000500000000000000" pitchFamily="50" charset="0"/>
              </a:rPr>
            </a:br>
            <a:r>
              <a:rPr lang="ro-RO">
                <a:latin typeface="UT Sans" panose="00000500000000000000" pitchFamily="50" charset="0"/>
              </a:rPr>
              <a:t>defazată cu -180</a:t>
            </a:r>
            <a:r>
              <a:rPr lang="ro-RO">
                <a:latin typeface="UT Sans" panose="00000500000000000000" pitchFamily="50" charset="0"/>
                <a:sym typeface="Symbol" panose="05050102010706020507" pitchFamily="18" charset="2"/>
              </a:rPr>
              <a:t></a:t>
            </a:r>
            <a:r>
              <a:rPr lang="ro-RO">
                <a:latin typeface="UT Sans" panose="00000500000000000000" pitchFamily="50" charset="0"/>
              </a:rPr>
              <a:t> față de</a:t>
            </a:r>
            <a:br>
              <a:rPr lang="ro-RO">
                <a:latin typeface="UT Sans" panose="00000500000000000000" pitchFamily="50" charset="0"/>
              </a:rPr>
            </a:br>
            <a:r>
              <a:rPr lang="ro-RO">
                <a:latin typeface="UT Sans" panose="00000500000000000000" pitchFamily="50" charset="0"/>
              </a:rPr>
              <a:t>tensiunea poartă-sursă.</a:t>
            </a:r>
            <a:endParaRPr lang="en-US">
              <a:latin typeface="UT Sans" panose="00000500000000000000" pitchFamily="50" charset="0"/>
            </a:endParaRPr>
          </a:p>
        </p:txBody>
      </p:sp>
      <p:sp>
        <p:nvSpPr>
          <p:cNvPr id="4" name="Date Placeholder 3"/>
          <p:cNvSpPr>
            <a:spLocks noGrp="1"/>
          </p:cNvSpPr>
          <p:nvPr>
            <p:ph type="dt" sz="half" idx="10"/>
          </p:nvPr>
        </p:nvSpPr>
        <p:spPr/>
        <p:txBody>
          <a:bodyPr/>
          <a:lstStyle/>
          <a:p>
            <a:fld id="{1490347B-8BCC-41A1-918F-6B0E360BD5FC}" type="datetime1">
              <a:rPr lang="en-US" smtClean="0"/>
              <a:t>12/13/2018</a:t>
            </a:fld>
            <a:endParaRPr lang="en-US"/>
          </a:p>
        </p:txBody>
      </p:sp>
      <p:sp>
        <p:nvSpPr>
          <p:cNvPr id="5" name="Footer Placeholder 4"/>
          <p:cNvSpPr>
            <a:spLocks noGrp="1"/>
          </p:cNvSpPr>
          <p:nvPr>
            <p:ph type="ftr" sz="quarter" idx="11"/>
          </p:nvPr>
        </p:nvSpPr>
        <p:spPr/>
        <p:txBody>
          <a:bodyPr/>
          <a:lstStyle/>
          <a:p>
            <a:r>
              <a:rPr lang="en-US"/>
              <a:t>DE Cursul nr. 9</a:t>
            </a:r>
          </a:p>
        </p:txBody>
      </p:sp>
      <p:sp>
        <p:nvSpPr>
          <p:cNvPr id="6" name="Slide Number Placeholder 5"/>
          <p:cNvSpPr>
            <a:spLocks noGrp="1"/>
          </p:cNvSpPr>
          <p:nvPr>
            <p:ph type="sldNum" sz="quarter" idx="12"/>
          </p:nvPr>
        </p:nvSpPr>
        <p:spPr/>
        <p:txBody>
          <a:bodyPr/>
          <a:lstStyle/>
          <a:p>
            <a:fld id="{1E09B8D1-E382-410E-A5B9-1FDDF9D03BF0}" type="slidenum">
              <a:rPr lang="en-US" smtClean="0"/>
              <a:t>25</a:t>
            </a:fld>
            <a:endParaRPr lang="en-US"/>
          </a:p>
        </p:txBody>
      </p:sp>
      <p:pic>
        <p:nvPicPr>
          <p:cNvPr id="7" name="Picture 6">
            <a:extLst>
              <a:ext uri="{FF2B5EF4-FFF2-40B4-BE49-F238E27FC236}">
                <a16:creationId xmlns:a16="http://schemas.microsoft.com/office/drawing/2014/main" id="{496689AF-FF0A-4E31-B2D4-EBF284EFEC97}"/>
              </a:ext>
            </a:extLst>
          </p:cNvPr>
          <p:cNvPicPr>
            <a:picLocks noChangeAspect="1"/>
          </p:cNvPicPr>
          <p:nvPr/>
        </p:nvPicPr>
        <p:blipFill rotWithShape="1">
          <a:blip r:embed="rId2"/>
          <a:srcRect b="7596"/>
          <a:stretch/>
        </p:blipFill>
        <p:spPr>
          <a:xfrm>
            <a:off x="4876798" y="4800599"/>
            <a:ext cx="4140518" cy="1897159"/>
          </a:xfrm>
          <a:prstGeom prst="rect">
            <a:avLst/>
          </a:prstGeom>
        </p:spPr>
      </p:pic>
    </p:spTree>
    <p:extLst>
      <p:ext uri="{BB962C8B-B14F-4D97-AF65-F5344CB8AC3E}">
        <p14:creationId xmlns:p14="http://schemas.microsoft.com/office/powerpoint/2010/main" val="22258584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o-RO">
                <a:latin typeface="UT Sans" panose="00000500000000000000" pitchFamily="50" charset="0"/>
              </a:rPr>
              <a:t>Amplificatoare cu TEC-J cu sursa comună</a:t>
            </a:r>
            <a:br>
              <a:rPr lang="ro-RO">
                <a:latin typeface="UT Sans" panose="00000500000000000000" pitchFamily="50" charset="0"/>
              </a:rPr>
            </a:br>
            <a:r>
              <a:rPr lang="ro-RO" sz="3100">
                <a:latin typeface="UT Sans" panose="00000500000000000000" pitchFamily="50" charset="0"/>
              </a:rPr>
              <a:t>Funcționare</a:t>
            </a:r>
            <a:endParaRPr lang="en-US">
              <a:latin typeface="UT Sans" panose="00000500000000000000" pitchFamily="50" charset="0"/>
            </a:endParaRPr>
          </a:p>
        </p:txBody>
      </p:sp>
      <p:sp>
        <p:nvSpPr>
          <p:cNvPr id="3" name="Content Placeholder 2"/>
          <p:cNvSpPr>
            <a:spLocks noGrp="1"/>
          </p:cNvSpPr>
          <p:nvPr>
            <p:ph idx="1"/>
          </p:nvPr>
        </p:nvSpPr>
        <p:spPr/>
        <p:txBody>
          <a:bodyPr/>
          <a:lstStyle/>
          <a:p>
            <a:r>
              <a:rPr lang="ro-RO">
                <a:latin typeface="UT Sans" panose="00000500000000000000" pitchFamily="50" charset="0"/>
              </a:rPr>
              <a:t>Modul de funcționare poate fi ilustrat grafic folosind curba caracteristicii de transfer, cât și pe cea a caracteristicii de drenă.</a:t>
            </a:r>
            <a:endParaRPr lang="en-US">
              <a:latin typeface="UT Sans" panose="00000500000000000000" pitchFamily="50" charset="0"/>
            </a:endParaRPr>
          </a:p>
        </p:txBody>
      </p:sp>
      <p:sp>
        <p:nvSpPr>
          <p:cNvPr id="4" name="Date Placeholder 3"/>
          <p:cNvSpPr>
            <a:spLocks noGrp="1"/>
          </p:cNvSpPr>
          <p:nvPr>
            <p:ph type="dt" sz="half" idx="10"/>
          </p:nvPr>
        </p:nvSpPr>
        <p:spPr/>
        <p:txBody>
          <a:bodyPr/>
          <a:lstStyle/>
          <a:p>
            <a:fld id="{15FB125F-05E1-46D3-B9A9-42D95CD72783}" type="datetime1">
              <a:rPr lang="en-US" smtClean="0"/>
              <a:t>12/13/2018</a:t>
            </a:fld>
            <a:endParaRPr lang="en-US"/>
          </a:p>
        </p:txBody>
      </p:sp>
      <p:sp>
        <p:nvSpPr>
          <p:cNvPr id="5" name="Footer Placeholder 4"/>
          <p:cNvSpPr>
            <a:spLocks noGrp="1"/>
          </p:cNvSpPr>
          <p:nvPr>
            <p:ph type="ftr" sz="quarter" idx="11"/>
          </p:nvPr>
        </p:nvSpPr>
        <p:spPr/>
        <p:txBody>
          <a:bodyPr/>
          <a:lstStyle/>
          <a:p>
            <a:r>
              <a:rPr lang="en-US"/>
              <a:t>DE Cursul nr. 9</a:t>
            </a:r>
          </a:p>
        </p:txBody>
      </p:sp>
      <p:sp>
        <p:nvSpPr>
          <p:cNvPr id="6" name="Slide Number Placeholder 5"/>
          <p:cNvSpPr>
            <a:spLocks noGrp="1"/>
          </p:cNvSpPr>
          <p:nvPr>
            <p:ph type="sldNum" sz="quarter" idx="12"/>
          </p:nvPr>
        </p:nvSpPr>
        <p:spPr/>
        <p:txBody>
          <a:bodyPr/>
          <a:lstStyle/>
          <a:p>
            <a:fld id="{1E09B8D1-E382-410E-A5B9-1FDDF9D03BF0}" type="slidenum">
              <a:rPr lang="en-US" smtClean="0"/>
              <a:t>26</a:t>
            </a:fld>
            <a:endParaRPr lang="en-US"/>
          </a:p>
        </p:txBody>
      </p:sp>
      <p:pic>
        <p:nvPicPr>
          <p:cNvPr id="8" name="Picture 7"/>
          <p:cNvPicPr>
            <a:picLocks noChangeAspect="1"/>
          </p:cNvPicPr>
          <p:nvPr/>
        </p:nvPicPr>
        <p:blipFill>
          <a:blip r:embed="rId2"/>
          <a:stretch>
            <a:fillRect/>
          </a:stretch>
        </p:blipFill>
        <p:spPr>
          <a:xfrm>
            <a:off x="931068" y="2971800"/>
            <a:ext cx="7281863" cy="3331845"/>
          </a:xfrm>
          <a:prstGeom prst="rect">
            <a:avLst/>
          </a:prstGeom>
        </p:spPr>
      </p:pic>
    </p:spTree>
    <p:extLst>
      <p:ext uri="{BB962C8B-B14F-4D97-AF65-F5344CB8AC3E}">
        <p14:creationId xmlns:p14="http://schemas.microsoft.com/office/powerpoint/2010/main" val="5707265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o-RO">
                <a:latin typeface="UT Sans" panose="00000500000000000000" pitchFamily="50" charset="0"/>
              </a:rPr>
              <a:t>Amplificatoare cu TEC-J cu sursa comună</a:t>
            </a:r>
            <a:br>
              <a:rPr lang="ro-RO">
                <a:latin typeface="UT Sans" panose="00000500000000000000" pitchFamily="50" charset="0"/>
              </a:rPr>
            </a:br>
            <a:r>
              <a:rPr lang="ro-RO" sz="3100">
                <a:latin typeface="UT Sans" panose="00000500000000000000" pitchFamily="50" charset="0"/>
              </a:rPr>
              <a:t>Funcționare</a:t>
            </a:r>
            <a:endParaRPr lang="en-US">
              <a:latin typeface="UT Sans" panose="00000500000000000000" pitchFamily="50" charset="0"/>
            </a:endParaRPr>
          </a:p>
        </p:txBody>
      </p:sp>
      <p:sp>
        <p:nvSpPr>
          <p:cNvPr id="3" name="Content Placeholder 2"/>
          <p:cNvSpPr>
            <a:spLocks noGrp="1"/>
          </p:cNvSpPr>
          <p:nvPr>
            <p:ph idx="1"/>
          </p:nvPr>
        </p:nvSpPr>
        <p:spPr/>
        <p:txBody>
          <a:bodyPr/>
          <a:lstStyle/>
          <a:p>
            <a:r>
              <a:rPr lang="ro-RO">
                <a:latin typeface="UT Sans" panose="00000500000000000000" pitchFamily="50" charset="0"/>
              </a:rPr>
              <a:t>Pe caracteristica de transfer, când V</a:t>
            </a:r>
            <a:r>
              <a:rPr lang="ro-RO" baseline="-25000">
                <a:latin typeface="UT Sans" panose="00000500000000000000" pitchFamily="50" charset="0"/>
              </a:rPr>
              <a:t>gs</a:t>
            </a:r>
            <a:r>
              <a:rPr lang="ro-RO">
                <a:latin typeface="UT Sans" panose="00000500000000000000" pitchFamily="50" charset="0"/>
              </a:rPr>
              <a:t> variază de la valoarea d</a:t>
            </a:r>
            <a:r>
              <a:rPr lang="en-US">
                <a:latin typeface="UT Sans" panose="00000500000000000000" pitchFamily="50" charset="0"/>
              </a:rPr>
              <a:t>in</a:t>
            </a:r>
            <a:r>
              <a:rPr lang="ro-RO">
                <a:latin typeface="UT Sans" panose="00000500000000000000" pitchFamily="50" charset="0"/>
              </a:rPr>
              <a:t> PSF către valori mai negative, I</a:t>
            </a:r>
            <a:r>
              <a:rPr lang="ro-RO" baseline="-25000">
                <a:latin typeface="UT Sans" panose="00000500000000000000" pitchFamily="50" charset="0"/>
              </a:rPr>
              <a:t>d</a:t>
            </a:r>
            <a:r>
              <a:rPr lang="ro-RO">
                <a:latin typeface="UT Sans" panose="00000500000000000000" pitchFamily="50" charset="0"/>
              </a:rPr>
              <a:t> scade față de valoarea sa d</a:t>
            </a:r>
            <a:r>
              <a:rPr lang="en-US">
                <a:latin typeface="UT Sans" panose="00000500000000000000" pitchFamily="50" charset="0"/>
              </a:rPr>
              <a:t>in</a:t>
            </a:r>
            <a:r>
              <a:rPr lang="ro-RO">
                <a:latin typeface="UT Sans" panose="00000500000000000000" pitchFamily="50" charset="0"/>
              </a:rPr>
              <a:t> PSF.</a:t>
            </a:r>
          </a:p>
          <a:p>
            <a:r>
              <a:rPr lang="ro-RO">
                <a:latin typeface="UT Sans" panose="00000500000000000000" pitchFamily="50" charset="0"/>
              </a:rPr>
              <a:t>Dacă V</a:t>
            </a:r>
            <a:r>
              <a:rPr lang="ro-RO" baseline="-25000">
                <a:latin typeface="UT Sans" panose="00000500000000000000" pitchFamily="50" charset="0"/>
              </a:rPr>
              <a:t>gs</a:t>
            </a:r>
            <a:r>
              <a:rPr lang="ro-RO">
                <a:latin typeface="UT Sans" panose="00000500000000000000" pitchFamily="50" charset="0"/>
              </a:rPr>
              <a:t> evoluează către tensiuni mai puțin negative, I</a:t>
            </a:r>
            <a:r>
              <a:rPr lang="ro-RO" baseline="-25000">
                <a:latin typeface="UT Sans" panose="00000500000000000000" pitchFamily="50" charset="0"/>
              </a:rPr>
              <a:t>d</a:t>
            </a:r>
            <a:r>
              <a:rPr lang="ro-RO">
                <a:latin typeface="UT Sans" panose="00000500000000000000" pitchFamily="50" charset="0"/>
              </a:rPr>
              <a:t> crește.</a:t>
            </a:r>
            <a:endParaRPr lang="en-US">
              <a:latin typeface="UT Sans" panose="00000500000000000000" pitchFamily="50" charset="0"/>
            </a:endParaRPr>
          </a:p>
        </p:txBody>
      </p:sp>
      <p:sp>
        <p:nvSpPr>
          <p:cNvPr id="4" name="Date Placeholder 3"/>
          <p:cNvSpPr>
            <a:spLocks noGrp="1"/>
          </p:cNvSpPr>
          <p:nvPr>
            <p:ph type="dt" sz="half" idx="10"/>
          </p:nvPr>
        </p:nvSpPr>
        <p:spPr/>
        <p:txBody>
          <a:bodyPr/>
          <a:lstStyle/>
          <a:p>
            <a:fld id="{07351F22-9601-4F65-9ABE-21E58266A267}" type="datetime1">
              <a:rPr lang="en-US" smtClean="0"/>
              <a:t>12/13/2018</a:t>
            </a:fld>
            <a:endParaRPr lang="en-US"/>
          </a:p>
        </p:txBody>
      </p:sp>
      <p:sp>
        <p:nvSpPr>
          <p:cNvPr id="5" name="Footer Placeholder 4"/>
          <p:cNvSpPr>
            <a:spLocks noGrp="1"/>
          </p:cNvSpPr>
          <p:nvPr>
            <p:ph type="ftr" sz="quarter" idx="11"/>
          </p:nvPr>
        </p:nvSpPr>
        <p:spPr/>
        <p:txBody>
          <a:bodyPr/>
          <a:lstStyle/>
          <a:p>
            <a:r>
              <a:rPr lang="en-US"/>
              <a:t>DE Cursul nr. 9</a:t>
            </a:r>
          </a:p>
        </p:txBody>
      </p:sp>
      <p:sp>
        <p:nvSpPr>
          <p:cNvPr id="6" name="Slide Number Placeholder 5"/>
          <p:cNvSpPr>
            <a:spLocks noGrp="1"/>
          </p:cNvSpPr>
          <p:nvPr>
            <p:ph type="sldNum" sz="quarter" idx="12"/>
          </p:nvPr>
        </p:nvSpPr>
        <p:spPr/>
        <p:txBody>
          <a:bodyPr/>
          <a:lstStyle/>
          <a:p>
            <a:fld id="{1E09B8D1-E382-410E-A5B9-1FDDF9D03BF0}" type="slidenum">
              <a:rPr lang="en-US" smtClean="0"/>
              <a:t>27</a:t>
            </a:fld>
            <a:endParaRPr lang="en-US"/>
          </a:p>
        </p:txBody>
      </p:sp>
      <p:pic>
        <p:nvPicPr>
          <p:cNvPr id="9" name="Picture 8"/>
          <p:cNvPicPr>
            <a:picLocks noChangeAspect="1"/>
          </p:cNvPicPr>
          <p:nvPr/>
        </p:nvPicPr>
        <p:blipFill rotWithShape="1">
          <a:blip r:embed="rId2"/>
          <a:srcRect t="6861" r="59418" b="6232"/>
          <a:stretch/>
        </p:blipFill>
        <p:spPr>
          <a:xfrm>
            <a:off x="5562600" y="3394357"/>
            <a:ext cx="3223773" cy="3158843"/>
          </a:xfrm>
          <a:prstGeom prst="rect">
            <a:avLst/>
          </a:prstGeom>
        </p:spPr>
      </p:pic>
      <p:sp>
        <p:nvSpPr>
          <p:cNvPr id="7" name="TextBox 6"/>
          <p:cNvSpPr txBox="1"/>
          <p:nvPr/>
        </p:nvSpPr>
        <p:spPr>
          <a:xfrm>
            <a:off x="3810000" y="5943600"/>
            <a:ext cx="990600" cy="369332"/>
          </a:xfrm>
          <a:prstGeom prst="rect">
            <a:avLst/>
          </a:prstGeom>
          <a:noFill/>
        </p:spPr>
        <p:txBody>
          <a:bodyPr wrap="square" rtlCol="0">
            <a:spAutoFit/>
          </a:bodyPr>
          <a:lstStyle/>
          <a:p>
            <a:r>
              <a:rPr lang="ro-RO" b="1">
                <a:solidFill>
                  <a:srgbClr val="0070C0"/>
                </a:solidFill>
              </a:rPr>
              <a:t>PSF</a:t>
            </a:r>
            <a:r>
              <a:rPr lang="ro-RO" b="1">
                <a:solidFill>
                  <a:srgbClr val="0070C0"/>
                </a:solidFill>
                <a:sym typeface="Symbol" panose="05050102010706020507" pitchFamily="18" charset="2"/>
              </a:rPr>
              <a:t>Q</a:t>
            </a:r>
            <a:endParaRPr lang="en-US" b="1">
              <a:solidFill>
                <a:srgbClr val="0070C0"/>
              </a:solidFill>
            </a:endParaRPr>
          </a:p>
        </p:txBody>
      </p:sp>
    </p:spTree>
    <p:extLst>
      <p:ext uri="{BB962C8B-B14F-4D97-AF65-F5344CB8AC3E}">
        <p14:creationId xmlns:p14="http://schemas.microsoft.com/office/powerpoint/2010/main" val="6447349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o-RO">
                <a:latin typeface="UT Sans" panose="00000500000000000000" pitchFamily="50" charset="0"/>
              </a:rPr>
              <a:t>Amplificatoare cu TEC-J cu sursa comună</a:t>
            </a:r>
            <a:br>
              <a:rPr lang="ro-RO">
                <a:latin typeface="UT Sans" panose="00000500000000000000" pitchFamily="50" charset="0"/>
              </a:rPr>
            </a:br>
            <a:r>
              <a:rPr lang="ro-RO" sz="3100">
                <a:latin typeface="UT Sans" panose="00000500000000000000" pitchFamily="50" charset="0"/>
              </a:rPr>
              <a:t>Funcționare</a:t>
            </a:r>
            <a:endParaRPr lang="en-US">
              <a:latin typeface="UT Sans" panose="00000500000000000000" pitchFamily="50" charset="0"/>
            </a:endParaRPr>
          </a:p>
        </p:txBody>
      </p:sp>
      <p:sp>
        <p:nvSpPr>
          <p:cNvPr id="3" name="Content Placeholder 2"/>
          <p:cNvSpPr>
            <a:spLocks noGrp="1"/>
          </p:cNvSpPr>
          <p:nvPr>
            <p:ph idx="1"/>
          </p:nvPr>
        </p:nvSpPr>
        <p:spPr/>
        <p:txBody>
          <a:bodyPr/>
          <a:lstStyle/>
          <a:p>
            <a:r>
              <a:rPr lang="ro-RO">
                <a:latin typeface="UT Sans" panose="00000500000000000000" pitchFamily="50" charset="0"/>
              </a:rPr>
              <a:t>Pe caracteristica de drenă, semnalul aplicat pe poartă produce o variație a curentului de drenă, pe dreapta de sarcină, cu aceeași valoare în ambele sensuri față de PSF.</a:t>
            </a:r>
          </a:p>
          <a:p>
            <a:r>
              <a:rPr lang="ro-RO">
                <a:latin typeface="UT Sans" panose="00000500000000000000" pitchFamily="50" charset="0"/>
              </a:rPr>
              <a:t>Proiecțiile vârfurilor tensiunii </a:t>
            </a:r>
            <a:br>
              <a:rPr lang="ro-RO">
                <a:latin typeface="UT Sans" panose="00000500000000000000" pitchFamily="50" charset="0"/>
              </a:rPr>
            </a:br>
            <a:r>
              <a:rPr lang="ro-RO">
                <a:latin typeface="UT Sans" panose="00000500000000000000" pitchFamily="50" charset="0"/>
              </a:rPr>
              <a:t>din poartă pe axele I</a:t>
            </a:r>
            <a:r>
              <a:rPr lang="ro-RO" baseline="-25000">
                <a:latin typeface="UT Sans" panose="00000500000000000000" pitchFamily="50" charset="0"/>
              </a:rPr>
              <a:t>D</a:t>
            </a:r>
            <a:r>
              <a:rPr lang="ro-RO">
                <a:latin typeface="UT Sans" panose="00000500000000000000" pitchFamily="50" charset="0"/>
              </a:rPr>
              <a:t>, </a:t>
            </a:r>
            <a:br>
              <a:rPr lang="ro-RO">
                <a:latin typeface="UT Sans" panose="00000500000000000000" pitchFamily="50" charset="0"/>
              </a:rPr>
            </a:br>
            <a:r>
              <a:rPr lang="ro-RO">
                <a:latin typeface="UT Sans" panose="00000500000000000000" pitchFamily="50" charset="0"/>
              </a:rPr>
              <a:t>respectiv V</a:t>
            </a:r>
            <a:r>
              <a:rPr lang="ro-RO" baseline="-25000">
                <a:latin typeface="UT Sans" panose="00000500000000000000" pitchFamily="50" charset="0"/>
              </a:rPr>
              <a:t>DS</a:t>
            </a:r>
            <a:r>
              <a:rPr lang="ro-RO">
                <a:latin typeface="UT Sans" panose="00000500000000000000" pitchFamily="50" charset="0"/>
              </a:rPr>
              <a:t> delimitează </a:t>
            </a:r>
            <a:br>
              <a:rPr lang="ro-RO">
                <a:latin typeface="UT Sans" panose="00000500000000000000" pitchFamily="50" charset="0"/>
              </a:rPr>
            </a:br>
            <a:r>
              <a:rPr lang="ro-RO">
                <a:latin typeface="UT Sans" panose="00000500000000000000" pitchFamily="50" charset="0"/>
              </a:rPr>
              <a:t>variația vârf la vârf a curentului </a:t>
            </a:r>
            <a:br>
              <a:rPr lang="ro-RO">
                <a:latin typeface="UT Sans" panose="00000500000000000000" pitchFamily="50" charset="0"/>
              </a:rPr>
            </a:br>
            <a:r>
              <a:rPr lang="ro-RO">
                <a:latin typeface="UT Sans" panose="00000500000000000000" pitchFamily="50" charset="0"/>
              </a:rPr>
              <a:t>de drenă, respectiv a tensiunii </a:t>
            </a:r>
            <a:br>
              <a:rPr lang="ro-RO">
                <a:latin typeface="UT Sans" panose="00000500000000000000" pitchFamily="50" charset="0"/>
              </a:rPr>
            </a:br>
            <a:r>
              <a:rPr lang="ro-RO">
                <a:latin typeface="UT Sans" panose="00000500000000000000" pitchFamily="50" charset="0"/>
              </a:rPr>
              <a:t>drenă-sursă.</a:t>
            </a:r>
            <a:endParaRPr lang="en-US">
              <a:latin typeface="UT Sans" panose="00000500000000000000" pitchFamily="50" charset="0"/>
            </a:endParaRPr>
          </a:p>
        </p:txBody>
      </p:sp>
      <p:sp>
        <p:nvSpPr>
          <p:cNvPr id="4" name="Date Placeholder 3"/>
          <p:cNvSpPr>
            <a:spLocks noGrp="1"/>
          </p:cNvSpPr>
          <p:nvPr>
            <p:ph type="dt" sz="half" idx="10"/>
          </p:nvPr>
        </p:nvSpPr>
        <p:spPr/>
        <p:txBody>
          <a:bodyPr/>
          <a:lstStyle/>
          <a:p>
            <a:fld id="{7734035E-D6F4-4596-AEFE-713ECA196A0A}" type="datetime1">
              <a:rPr lang="en-US" smtClean="0"/>
              <a:t>12/13/2018</a:t>
            </a:fld>
            <a:endParaRPr lang="en-US"/>
          </a:p>
        </p:txBody>
      </p:sp>
      <p:sp>
        <p:nvSpPr>
          <p:cNvPr id="5" name="Footer Placeholder 4"/>
          <p:cNvSpPr>
            <a:spLocks noGrp="1"/>
          </p:cNvSpPr>
          <p:nvPr>
            <p:ph type="ftr" sz="quarter" idx="11"/>
          </p:nvPr>
        </p:nvSpPr>
        <p:spPr/>
        <p:txBody>
          <a:bodyPr/>
          <a:lstStyle/>
          <a:p>
            <a:r>
              <a:rPr lang="en-US"/>
              <a:t>DE Cursul nr. 9</a:t>
            </a:r>
          </a:p>
        </p:txBody>
      </p:sp>
      <p:sp>
        <p:nvSpPr>
          <p:cNvPr id="6" name="Slide Number Placeholder 5"/>
          <p:cNvSpPr>
            <a:spLocks noGrp="1"/>
          </p:cNvSpPr>
          <p:nvPr>
            <p:ph type="sldNum" sz="quarter" idx="12"/>
          </p:nvPr>
        </p:nvSpPr>
        <p:spPr/>
        <p:txBody>
          <a:bodyPr/>
          <a:lstStyle/>
          <a:p>
            <a:fld id="{1E09B8D1-E382-410E-A5B9-1FDDF9D03BF0}" type="slidenum">
              <a:rPr lang="en-US" smtClean="0"/>
              <a:t>28</a:t>
            </a:fld>
            <a:endParaRPr lang="en-US"/>
          </a:p>
        </p:txBody>
      </p:sp>
      <p:pic>
        <p:nvPicPr>
          <p:cNvPr id="8" name="Picture 7"/>
          <p:cNvPicPr>
            <a:picLocks noChangeAspect="1"/>
          </p:cNvPicPr>
          <p:nvPr/>
        </p:nvPicPr>
        <p:blipFill rotWithShape="1">
          <a:blip r:embed="rId2"/>
          <a:srcRect l="46861"/>
          <a:stretch/>
        </p:blipFill>
        <p:spPr>
          <a:xfrm>
            <a:off x="5198269" y="3352800"/>
            <a:ext cx="3869531" cy="3331845"/>
          </a:xfrm>
          <a:prstGeom prst="rect">
            <a:avLst/>
          </a:prstGeom>
        </p:spPr>
      </p:pic>
      <p:sp>
        <p:nvSpPr>
          <p:cNvPr id="10" name="TextBox 9"/>
          <p:cNvSpPr txBox="1"/>
          <p:nvPr/>
        </p:nvSpPr>
        <p:spPr>
          <a:xfrm>
            <a:off x="3810000" y="5943600"/>
            <a:ext cx="990600" cy="369332"/>
          </a:xfrm>
          <a:prstGeom prst="rect">
            <a:avLst/>
          </a:prstGeom>
          <a:noFill/>
        </p:spPr>
        <p:txBody>
          <a:bodyPr wrap="square" rtlCol="0">
            <a:spAutoFit/>
          </a:bodyPr>
          <a:lstStyle/>
          <a:p>
            <a:r>
              <a:rPr lang="ro-RO" b="1">
                <a:solidFill>
                  <a:srgbClr val="0070C0"/>
                </a:solidFill>
              </a:rPr>
              <a:t>PSF</a:t>
            </a:r>
            <a:r>
              <a:rPr lang="ro-RO" b="1">
                <a:solidFill>
                  <a:srgbClr val="0070C0"/>
                </a:solidFill>
                <a:sym typeface="Symbol" panose="05050102010706020507" pitchFamily="18" charset="2"/>
              </a:rPr>
              <a:t>Q</a:t>
            </a:r>
            <a:endParaRPr lang="en-US" b="1">
              <a:solidFill>
                <a:srgbClr val="0070C0"/>
              </a:solidFill>
            </a:endParaRPr>
          </a:p>
        </p:txBody>
      </p:sp>
    </p:spTree>
    <p:extLst>
      <p:ext uri="{BB962C8B-B14F-4D97-AF65-F5344CB8AC3E}">
        <p14:creationId xmlns:p14="http://schemas.microsoft.com/office/powerpoint/2010/main" val="11401248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o-RO">
                <a:latin typeface="UT Sans" panose="00000500000000000000" pitchFamily="50" charset="0"/>
              </a:rPr>
              <a:t>Amplificatoare cu TEC-J cu sursa comună</a:t>
            </a:r>
            <a:br>
              <a:rPr lang="ro-RO">
                <a:latin typeface="UT Sans" panose="00000500000000000000" pitchFamily="50" charset="0"/>
              </a:rPr>
            </a:br>
            <a:r>
              <a:rPr lang="ro-RO" sz="3100">
                <a:latin typeface="UT Sans" panose="00000500000000000000" pitchFamily="50" charset="0"/>
              </a:rPr>
              <a:t>Analiza în c.c.</a:t>
            </a:r>
            <a:endParaRPr lang="en-US" sz="3100">
              <a:latin typeface="UT Sans" panose="00000500000000000000" pitchFamily="50" charset="0"/>
            </a:endParaRPr>
          </a:p>
        </p:txBody>
      </p:sp>
      <p:sp>
        <p:nvSpPr>
          <p:cNvPr id="3" name="Content Placeholder 2"/>
          <p:cNvSpPr>
            <a:spLocks noGrp="1"/>
          </p:cNvSpPr>
          <p:nvPr>
            <p:ph idx="1"/>
          </p:nvPr>
        </p:nvSpPr>
        <p:spPr/>
        <p:txBody>
          <a:bodyPr/>
          <a:lstStyle/>
          <a:p>
            <a:r>
              <a:rPr lang="ro-RO">
                <a:latin typeface="UT Sans" panose="00000500000000000000" pitchFamily="50" charset="0"/>
              </a:rPr>
              <a:t>Pentru a analiza amplificatorul din fig. (a) trebuie să se afle mai întâi valorile mărămilor de c.c., necesare pentru polarizare</a:t>
            </a:r>
            <a:r>
              <a:rPr lang="en-US">
                <a:latin typeface="UT Sans" panose="00000500000000000000" pitchFamily="50" charset="0"/>
              </a:rPr>
              <a:t> (valorile din PSF)</a:t>
            </a:r>
            <a:r>
              <a:rPr lang="ro-RO">
                <a:latin typeface="UT Sans" panose="00000500000000000000" pitchFamily="50" charset="0"/>
              </a:rPr>
              <a:t>.</a:t>
            </a:r>
          </a:p>
          <a:p>
            <a:r>
              <a:rPr lang="ro-RO">
                <a:latin typeface="UT Sans" panose="00000500000000000000" pitchFamily="50" charset="0"/>
              </a:rPr>
              <a:t>În acest scop se desenează circuitul echivalent de c.c., înlocuind toate condensatoarele cu întreruperi ale circuitului, ca în fig. (b)</a:t>
            </a:r>
            <a:r>
              <a:rPr lang="en-US">
                <a:latin typeface="UT Sans" panose="00000500000000000000" pitchFamily="50" charset="0"/>
              </a:rPr>
              <a:t> (condensatoarele </a:t>
            </a:r>
            <a:r>
              <a:rPr lang="ro-RO">
                <a:latin typeface="UT Sans" panose="00000500000000000000" pitchFamily="50" charset="0"/>
              </a:rPr>
              <a:t>se șterg):</a:t>
            </a:r>
            <a:endParaRPr lang="en-US">
              <a:latin typeface="UT Sans" panose="00000500000000000000" pitchFamily="50" charset="0"/>
            </a:endParaRPr>
          </a:p>
        </p:txBody>
      </p:sp>
      <p:sp>
        <p:nvSpPr>
          <p:cNvPr id="4" name="Date Placeholder 3"/>
          <p:cNvSpPr>
            <a:spLocks noGrp="1"/>
          </p:cNvSpPr>
          <p:nvPr>
            <p:ph type="dt" sz="half" idx="10"/>
          </p:nvPr>
        </p:nvSpPr>
        <p:spPr/>
        <p:txBody>
          <a:bodyPr/>
          <a:lstStyle/>
          <a:p>
            <a:fld id="{438CEC1A-57C9-41B5-8258-683533D26846}" type="datetime1">
              <a:rPr lang="en-US" smtClean="0"/>
              <a:t>12/13/2018</a:t>
            </a:fld>
            <a:endParaRPr lang="en-US"/>
          </a:p>
        </p:txBody>
      </p:sp>
      <p:sp>
        <p:nvSpPr>
          <p:cNvPr id="5" name="Footer Placeholder 4"/>
          <p:cNvSpPr>
            <a:spLocks noGrp="1"/>
          </p:cNvSpPr>
          <p:nvPr>
            <p:ph type="ftr" sz="quarter" idx="11"/>
          </p:nvPr>
        </p:nvSpPr>
        <p:spPr/>
        <p:txBody>
          <a:bodyPr/>
          <a:lstStyle/>
          <a:p>
            <a:r>
              <a:rPr lang="en-US"/>
              <a:t>DE Cursul nr. 9</a:t>
            </a:r>
          </a:p>
        </p:txBody>
      </p:sp>
      <p:sp>
        <p:nvSpPr>
          <p:cNvPr id="6" name="Slide Number Placeholder 5"/>
          <p:cNvSpPr>
            <a:spLocks noGrp="1"/>
          </p:cNvSpPr>
          <p:nvPr>
            <p:ph type="sldNum" sz="quarter" idx="12"/>
          </p:nvPr>
        </p:nvSpPr>
        <p:spPr/>
        <p:txBody>
          <a:bodyPr/>
          <a:lstStyle/>
          <a:p>
            <a:fld id="{1E09B8D1-E382-410E-A5B9-1FDDF9D03BF0}" type="slidenum">
              <a:rPr lang="en-US" smtClean="0"/>
              <a:t>29</a:t>
            </a:fld>
            <a:endParaRPr lang="en-US"/>
          </a:p>
        </p:txBody>
      </p:sp>
      <p:pic>
        <p:nvPicPr>
          <p:cNvPr id="7" name="Picture 6"/>
          <p:cNvPicPr/>
          <p:nvPr/>
        </p:nvPicPr>
        <p:blipFill>
          <a:blip r:embed="rId2"/>
          <a:stretch>
            <a:fillRect/>
          </a:stretch>
        </p:blipFill>
        <p:spPr>
          <a:xfrm>
            <a:off x="1688285" y="4043796"/>
            <a:ext cx="3514778" cy="2286900"/>
          </a:xfrm>
          <a:prstGeom prst="rect">
            <a:avLst/>
          </a:prstGeom>
        </p:spPr>
      </p:pic>
      <p:pic>
        <p:nvPicPr>
          <p:cNvPr id="8" name="Picture 7"/>
          <p:cNvPicPr/>
          <p:nvPr/>
        </p:nvPicPr>
        <p:blipFill>
          <a:blip r:embed="rId3"/>
          <a:stretch>
            <a:fillRect/>
          </a:stretch>
        </p:blipFill>
        <p:spPr>
          <a:xfrm>
            <a:off x="6096000" y="4038600"/>
            <a:ext cx="1285895" cy="2292096"/>
          </a:xfrm>
          <a:prstGeom prst="rect">
            <a:avLst/>
          </a:prstGeom>
        </p:spPr>
      </p:pic>
      <p:sp>
        <p:nvSpPr>
          <p:cNvPr id="10" name="TextBox 9"/>
          <p:cNvSpPr txBox="1"/>
          <p:nvPr/>
        </p:nvSpPr>
        <p:spPr>
          <a:xfrm>
            <a:off x="3217074" y="6399925"/>
            <a:ext cx="457200" cy="338554"/>
          </a:xfrm>
          <a:prstGeom prst="rect">
            <a:avLst/>
          </a:prstGeom>
          <a:noFill/>
        </p:spPr>
        <p:txBody>
          <a:bodyPr wrap="square" rtlCol="0">
            <a:spAutoFit/>
          </a:bodyPr>
          <a:lstStyle/>
          <a:p>
            <a:pPr algn="ctr"/>
            <a:r>
              <a:rPr lang="ro-RO" sz="1600"/>
              <a:t>(a)</a:t>
            </a:r>
            <a:endParaRPr lang="en-US" sz="1600"/>
          </a:p>
        </p:txBody>
      </p:sp>
      <p:sp>
        <p:nvSpPr>
          <p:cNvPr id="11" name="TextBox 10"/>
          <p:cNvSpPr txBox="1"/>
          <p:nvPr/>
        </p:nvSpPr>
        <p:spPr>
          <a:xfrm>
            <a:off x="6510347" y="6390400"/>
            <a:ext cx="457200" cy="338554"/>
          </a:xfrm>
          <a:prstGeom prst="rect">
            <a:avLst/>
          </a:prstGeom>
          <a:noFill/>
        </p:spPr>
        <p:txBody>
          <a:bodyPr wrap="square" rtlCol="0">
            <a:spAutoFit/>
          </a:bodyPr>
          <a:lstStyle/>
          <a:p>
            <a:pPr algn="ctr"/>
            <a:r>
              <a:rPr lang="ro-RO" sz="1600"/>
              <a:t>(b)</a:t>
            </a:r>
            <a:endParaRPr lang="en-US" sz="1600"/>
          </a:p>
        </p:txBody>
      </p:sp>
    </p:spTree>
    <p:extLst>
      <p:ext uri="{BB962C8B-B14F-4D97-AF65-F5344CB8AC3E}">
        <p14:creationId xmlns:p14="http://schemas.microsoft.com/office/powerpoint/2010/main" val="2113676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latin typeface="UT Sans" panose="00000500000000000000" pitchFamily="50" charset="0"/>
              </a:rPr>
              <a:t>Generalități</a:t>
            </a:r>
            <a:endParaRPr lang="en-US">
              <a:latin typeface="UT Sans" panose="00000500000000000000" pitchFamily="50" charset="0"/>
            </a:endParaRPr>
          </a:p>
        </p:txBody>
      </p:sp>
      <p:sp>
        <p:nvSpPr>
          <p:cNvPr id="3" name="Content Placeholder 2"/>
          <p:cNvSpPr>
            <a:spLocks noGrp="1"/>
          </p:cNvSpPr>
          <p:nvPr>
            <p:ph idx="1"/>
          </p:nvPr>
        </p:nvSpPr>
        <p:spPr/>
        <p:txBody>
          <a:bodyPr/>
          <a:lstStyle/>
          <a:p>
            <a:r>
              <a:rPr lang="ro-RO">
                <a:latin typeface="UT Sans" panose="00000500000000000000" pitchFamily="50" charset="0"/>
              </a:rPr>
              <a:t>Scopul polarizării este stabilirea unui PSF în jurul căruia curentul și tensiunea să poată varia ca răspuns la aplicarea la intrare a unui semnal de c.a.</a:t>
            </a:r>
          </a:p>
          <a:p>
            <a:r>
              <a:rPr lang="ro-RO">
                <a:latin typeface="UT Sans" panose="00000500000000000000" pitchFamily="50" charset="0"/>
              </a:rPr>
              <a:t>În cazurile în care este necesară amplificarea unor semnale de nivel redus – de la antene, microfoane etc. – variațiile din jurul PSF sunt relativ mici.</a:t>
            </a:r>
          </a:p>
          <a:p>
            <a:r>
              <a:rPr lang="ro-RO">
                <a:latin typeface="UT Sans" panose="00000500000000000000" pitchFamily="50" charset="0"/>
              </a:rPr>
              <a:t>Amplificatoarele destinate prelucrării unor asemenea semnale se numesc </a:t>
            </a:r>
            <a:r>
              <a:rPr lang="ro-RO" b="1">
                <a:solidFill>
                  <a:srgbClr val="0070C0"/>
                </a:solidFill>
                <a:latin typeface="UT Sans" panose="00000500000000000000" pitchFamily="50" charset="0"/>
              </a:rPr>
              <a:t>amplificatoare de semnal mic</a:t>
            </a:r>
            <a:r>
              <a:rPr lang="ro-RO">
                <a:latin typeface="UT Sans" panose="00000500000000000000" pitchFamily="50" charset="0"/>
              </a:rPr>
              <a:t>.</a:t>
            </a:r>
            <a:endParaRPr lang="en-US">
              <a:latin typeface="UT Sans" panose="00000500000000000000" pitchFamily="50" charset="0"/>
            </a:endParaRPr>
          </a:p>
        </p:txBody>
      </p:sp>
      <p:sp>
        <p:nvSpPr>
          <p:cNvPr id="4" name="Date Placeholder 3"/>
          <p:cNvSpPr>
            <a:spLocks noGrp="1"/>
          </p:cNvSpPr>
          <p:nvPr>
            <p:ph type="dt" sz="half" idx="10"/>
          </p:nvPr>
        </p:nvSpPr>
        <p:spPr/>
        <p:txBody>
          <a:bodyPr/>
          <a:lstStyle/>
          <a:p>
            <a:fld id="{D9DCCAEB-EB64-4493-8C84-8B2969CD64F0}" type="datetime1">
              <a:rPr lang="en-US" smtClean="0"/>
              <a:t>12/13/2018</a:t>
            </a:fld>
            <a:endParaRPr lang="en-US"/>
          </a:p>
        </p:txBody>
      </p:sp>
      <p:sp>
        <p:nvSpPr>
          <p:cNvPr id="5" name="Footer Placeholder 4"/>
          <p:cNvSpPr>
            <a:spLocks noGrp="1"/>
          </p:cNvSpPr>
          <p:nvPr>
            <p:ph type="ftr" sz="quarter" idx="11"/>
          </p:nvPr>
        </p:nvSpPr>
        <p:spPr/>
        <p:txBody>
          <a:bodyPr/>
          <a:lstStyle/>
          <a:p>
            <a:r>
              <a:rPr lang="en-US"/>
              <a:t>DE Cursul nr. 9</a:t>
            </a:r>
          </a:p>
        </p:txBody>
      </p:sp>
      <p:sp>
        <p:nvSpPr>
          <p:cNvPr id="6" name="Slide Number Placeholder 5"/>
          <p:cNvSpPr>
            <a:spLocks noGrp="1"/>
          </p:cNvSpPr>
          <p:nvPr>
            <p:ph type="sldNum" sz="quarter" idx="12"/>
          </p:nvPr>
        </p:nvSpPr>
        <p:spPr/>
        <p:txBody>
          <a:bodyPr/>
          <a:lstStyle/>
          <a:p>
            <a:fld id="{1E09B8D1-E382-410E-A5B9-1FDDF9D03BF0}" type="slidenum">
              <a:rPr lang="en-US" smtClean="0"/>
              <a:t>3</a:t>
            </a:fld>
            <a:endParaRPr lang="en-US"/>
          </a:p>
        </p:txBody>
      </p:sp>
    </p:spTree>
    <p:extLst>
      <p:ext uri="{BB962C8B-B14F-4D97-AF65-F5344CB8AC3E}">
        <p14:creationId xmlns:p14="http://schemas.microsoft.com/office/powerpoint/2010/main" val="23018475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o-RO">
                <a:latin typeface="UT Sans" panose="00000500000000000000" pitchFamily="50" charset="0"/>
              </a:rPr>
              <a:t>Amplificatoare cu TEC-J cu sursa comună</a:t>
            </a:r>
            <a:br>
              <a:rPr lang="ro-RO">
                <a:latin typeface="UT Sans" panose="00000500000000000000" pitchFamily="50" charset="0"/>
              </a:rPr>
            </a:br>
            <a:r>
              <a:rPr lang="ro-RO" sz="3100">
                <a:latin typeface="UT Sans" panose="00000500000000000000" pitchFamily="50" charset="0"/>
              </a:rPr>
              <a:t>Analiza în c.c.</a:t>
            </a:r>
            <a:endParaRPr lang="en-US" sz="3100">
              <a:latin typeface="UT Sans" panose="00000500000000000000" pitchFamily="50" charset="0"/>
            </a:endParaRPr>
          </a:p>
        </p:txBody>
      </p:sp>
      <p:sp>
        <p:nvSpPr>
          <p:cNvPr id="3" name="Content Placeholder 2"/>
          <p:cNvSpPr>
            <a:spLocks noGrp="1"/>
          </p:cNvSpPr>
          <p:nvPr>
            <p:ph idx="1"/>
          </p:nvPr>
        </p:nvSpPr>
        <p:spPr/>
        <p:txBody>
          <a:bodyPr/>
          <a:lstStyle/>
          <a:p>
            <a:r>
              <a:rPr lang="ro-RO">
                <a:latin typeface="UT Sans" panose="00000500000000000000" pitchFamily="50" charset="0"/>
              </a:rPr>
              <a:t>Înainte de începerea analizei propriu-zise trebuie calculat I</a:t>
            </a:r>
            <a:r>
              <a:rPr lang="ro-RO" baseline="-25000">
                <a:latin typeface="UT Sans" panose="00000500000000000000" pitchFamily="50" charset="0"/>
              </a:rPr>
              <a:t>D</a:t>
            </a:r>
            <a:r>
              <a:rPr lang="ro-RO">
                <a:latin typeface="UT Sans" panose="00000500000000000000" pitchFamily="50" charset="0"/>
              </a:rPr>
              <a:t>. </a:t>
            </a:r>
            <a:endParaRPr lang="en-US">
              <a:latin typeface="UT Sans" panose="00000500000000000000" pitchFamily="50" charset="0"/>
            </a:endParaRPr>
          </a:p>
          <a:p>
            <a:r>
              <a:rPr lang="en-US">
                <a:latin typeface="UT Sans" panose="00000500000000000000" pitchFamily="50" charset="0"/>
              </a:rPr>
              <a:t>Pentru ca amplificatorul s</a:t>
            </a:r>
            <a:r>
              <a:rPr lang="ro-RO">
                <a:latin typeface="UT Sans" panose="00000500000000000000" pitchFamily="50" charset="0"/>
              </a:rPr>
              <a:t>ă</a:t>
            </a:r>
            <a:r>
              <a:rPr lang="en-US">
                <a:latin typeface="UT Sans" panose="00000500000000000000" pitchFamily="50" charset="0"/>
              </a:rPr>
              <a:t> poat</a:t>
            </a:r>
            <a:r>
              <a:rPr lang="ro-RO">
                <a:latin typeface="UT Sans" panose="00000500000000000000" pitchFamily="50" charset="0"/>
              </a:rPr>
              <a:t>ă</a:t>
            </a:r>
            <a:r>
              <a:rPr lang="en-US">
                <a:latin typeface="UT Sans" panose="00000500000000000000" pitchFamily="50" charset="0"/>
              </a:rPr>
              <a:t> prelucra, f</a:t>
            </a:r>
            <a:r>
              <a:rPr lang="ro-RO">
                <a:latin typeface="UT Sans" panose="00000500000000000000" pitchFamily="50" charset="0"/>
              </a:rPr>
              <a:t>ără distorsiuni, semnale simetrice (ex. sinusoidale), PSF-ul trebuie ales în centrul dreptei de sarcină.</a:t>
            </a:r>
            <a:endParaRPr lang="en-US">
              <a:latin typeface="UT Sans" panose="00000500000000000000" pitchFamily="50" charset="0"/>
            </a:endParaRPr>
          </a:p>
          <a:p>
            <a:r>
              <a:rPr lang="ro-RO">
                <a:latin typeface="UT Sans" panose="00000500000000000000" pitchFamily="50" charset="0"/>
              </a:rPr>
              <a:t>Dacă s-a polarizat circuitul în centrul dreptei de sarcină, I</a:t>
            </a:r>
            <a:r>
              <a:rPr lang="ro-RO" baseline="-25000">
                <a:latin typeface="UT Sans" panose="00000500000000000000" pitchFamily="50" charset="0"/>
              </a:rPr>
              <a:t>D</a:t>
            </a:r>
            <a:r>
              <a:rPr lang="ro-RO">
                <a:latin typeface="UT Sans" panose="00000500000000000000" pitchFamily="50" charset="0"/>
              </a:rPr>
              <a:t> se poate calcula pornind de la valoarea I</a:t>
            </a:r>
            <a:r>
              <a:rPr lang="en-US" baseline="-25000">
                <a:latin typeface="UT Sans" panose="00000500000000000000" pitchFamily="50" charset="0"/>
              </a:rPr>
              <a:t>D</a:t>
            </a:r>
            <a:r>
              <a:rPr lang="ro-RO" baseline="-25000">
                <a:latin typeface="UT Sans" panose="00000500000000000000" pitchFamily="50" charset="0"/>
              </a:rPr>
              <a:t>SS</a:t>
            </a:r>
            <a:r>
              <a:rPr lang="ro-RO">
                <a:latin typeface="UT Sans" panose="00000500000000000000" pitchFamily="50" charset="0"/>
              </a:rPr>
              <a:t> din foaia de catalog pentru TEC-J, astfel:</a:t>
            </a:r>
            <a:endParaRPr lang="en-US">
              <a:latin typeface="UT Sans" panose="00000500000000000000" pitchFamily="50" charset="0"/>
            </a:endParaRPr>
          </a:p>
        </p:txBody>
      </p:sp>
      <p:sp>
        <p:nvSpPr>
          <p:cNvPr id="4" name="Date Placeholder 3"/>
          <p:cNvSpPr>
            <a:spLocks noGrp="1"/>
          </p:cNvSpPr>
          <p:nvPr>
            <p:ph type="dt" sz="half" idx="10"/>
          </p:nvPr>
        </p:nvSpPr>
        <p:spPr/>
        <p:txBody>
          <a:bodyPr/>
          <a:lstStyle/>
          <a:p>
            <a:fld id="{F356B185-FE24-437F-BFAE-E90BAECD0E3A}" type="datetime1">
              <a:rPr lang="en-US" smtClean="0"/>
              <a:t>12/13/2018</a:t>
            </a:fld>
            <a:endParaRPr lang="en-US"/>
          </a:p>
        </p:txBody>
      </p:sp>
      <p:sp>
        <p:nvSpPr>
          <p:cNvPr id="5" name="Footer Placeholder 4"/>
          <p:cNvSpPr>
            <a:spLocks noGrp="1"/>
          </p:cNvSpPr>
          <p:nvPr>
            <p:ph type="ftr" sz="quarter" idx="11"/>
          </p:nvPr>
        </p:nvSpPr>
        <p:spPr/>
        <p:txBody>
          <a:bodyPr/>
          <a:lstStyle/>
          <a:p>
            <a:r>
              <a:rPr lang="en-US"/>
              <a:t>DE Cursul nr. 9</a:t>
            </a:r>
          </a:p>
        </p:txBody>
      </p:sp>
      <p:sp>
        <p:nvSpPr>
          <p:cNvPr id="6" name="Slide Number Placeholder 5"/>
          <p:cNvSpPr>
            <a:spLocks noGrp="1"/>
          </p:cNvSpPr>
          <p:nvPr>
            <p:ph type="sldNum" sz="quarter" idx="12"/>
          </p:nvPr>
        </p:nvSpPr>
        <p:spPr/>
        <p:txBody>
          <a:bodyPr/>
          <a:lstStyle/>
          <a:p>
            <a:fld id="{1E09B8D1-E382-410E-A5B9-1FDDF9D03BF0}" type="slidenum">
              <a:rPr lang="en-US" smtClean="0"/>
              <a:t>30</a:t>
            </a:fld>
            <a:endParaRPr lang="en-US"/>
          </a:p>
        </p:txBody>
      </p:sp>
      <p:sp>
        <p:nvSpPr>
          <p:cNvPr id="9" name="Rectangle 2"/>
          <p:cNvSpPr>
            <a:spLocks noChangeArrowheads="1"/>
          </p:cNvSpPr>
          <p:nvPr/>
        </p:nvSpPr>
        <p:spPr bwMode="auto">
          <a:xfrm>
            <a:off x="4343400" y="5334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2" name="Object 11"/>
          <p:cNvGraphicFramePr>
            <a:graphicFrameLocks noChangeAspect="1"/>
          </p:cNvGraphicFramePr>
          <p:nvPr>
            <p:extLst>
              <p:ext uri="{D42A27DB-BD31-4B8C-83A1-F6EECF244321}">
                <p14:modId xmlns:p14="http://schemas.microsoft.com/office/powerpoint/2010/main" val="2382439004"/>
              </p:ext>
            </p:extLst>
          </p:nvPr>
        </p:nvGraphicFramePr>
        <p:xfrm>
          <a:off x="4038600" y="5143329"/>
          <a:ext cx="1066800" cy="863600"/>
        </p:xfrm>
        <a:graphic>
          <a:graphicData uri="http://schemas.openxmlformats.org/presentationml/2006/ole">
            <mc:AlternateContent xmlns:mc="http://schemas.openxmlformats.org/markup-compatibility/2006">
              <mc:Choice xmlns:v="urn:schemas-microsoft-com:vml" Requires="v">
                <p:oleObj spid="_x0000_s40049" name="Equation" r:id="rId3" imgW="533160" imgH="431640" progId="Equation.DSMT4">
                  <p:embed/>
                </p:oleObj>
              </mc:Choice>
              <mc:Fallback>
                <p:oleObj name="Equation" r:id="rId3" imgW="533160" imgH="431640" progId="Equation.DSMT4">
                  <p:embed/>
                  <p:pic>
                    <p:nvPicPr>
                      <p:cNvPr id="0" name="Object 1"/>
                      <p:cNvPicPr>
                        <a:picLocks noChangeAspect="1" noChangeArrowheads="1"/>
                      </p:cNvPicPr>
                      <p:nvPr/>
                    </p:nvPicPr>
                    <p:blipFill>
                      <a:blip r:embed="rId4"/>
                      <a:srcRect/>
                      <a:stretch>
                        <a:fillRect/>
                      </a:stretch>
                    </p:blipFill>
                    <p:spPr bwMode="auto">
                      <a:xfrm>
                        <a:off x="4038600" y="5143329"/>
                        <a:ext cx="1066800" cy="863600"/>
                      </a:xfrm>
                      <a:prstGeom prst="rect">
                        <a:avLst/>
                      </a:prstGeom>
                      <a:solidFill>
                        <a:srgbClr val="FFFF00"/>
                      </a:solidFill>
                    </p:spPr>
                  </p:pic>
                </p:oleObj>
              </mc:Fallback>
            </mc:AlternateContent>
          </a:graphicData>
        </a:graphic>
      </p:graphicFrame>
      <p:pic>
        <p:nvPicPr>
          <p:cNvPr id="13" name="Picture 12"/>
          <p:cNvPicPr/>
          <p:nvPr/>
        </p:nvPicPr>
        <p:blipFill>
          <a:blip r:embed="rId5"/>
          <a:stretch>
            <a:fillRect/>
          </a:stretch>
        </p:blipFill>
        <p:spPr>
          <a:xfrm>
            <a:off x="7510452" y="4429081"/>
            <a:ext cx="1285895" cy="2292096"/>
          </a:xfrm>
          <a:prstGeom prst="rect">
            <a:avLst/>
          </a:prstGeom>
        </p:spPr>
      </p:pic>
    </p:spTree>
    <p:extLst>
      <p:ext uri="{BB962C8B-B14F-4D97-AF65-F5344CB8AC3E}">
        <p14:creationId xmlns:p14="http://schemas.microsoft.com/office/powerpoint/2010/main" val="25057040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o-RO">
                <a:latin typeface="UT Sans" panose="00000500000000000000" pitchFamily="50" charset="0"/>
              </a:rPr>
              <a:t>Amplificatoare cu TEC-J cu sursa comună</a:t>
            </a:r>
            <a:br>
              <a:rPr lang="ro-RO">
                <a:latin typeface="UT Sans" panose="00000500000000000000" pitchFamily="50" charset="0"/>
              </a:rPr>
            </a:br>
            <a:r>
              <a:rPr lang="ro-RO" sz="3100">
                <a:latin typeface="UT Sans" panose="00000500000000000000" pitchFamily="50" charset="0"/>
              </a:rPr>
              <a:t>Analiza în c.c.</a:t>
            </a:r>
            <a:endParaRPr lang="en-US" sz="3100">
              <a:latin typeface="UT Sans" panose="00000500000000000000" pitchFamily="50" charset="0"/>
            </a:endParaRPr>
          </a:p>
        </p:txBody>
      </p:sp>
      <p:sp>
        <p:nvSpPr>
          <p:cNvPr id="3" name="Content Placeholder 2"/>
          <p:cNvSpPr>
            <a:spLocks noGrp="1"/>
          </p:cNvSpPr>
          <p:nvPr>
            <p:ph idx="1"/>
          </p:nvPr>
        </p:nvSpPr>
        <p:spPr/>
        <p:txBody>
          <a:bodyPr/>
          <a:lstStyle/>
          <a:p>
            <a:r>
              <a:rPr lang="ro-RO">
                <a:latin typeface="UT Sans" panose="00000500000000000000" pitchFamily="50" charset="0"/>
              </a:rPr>
              <a:t>În caz contrar, trebuie calculat I</a:t>
            </a:r>
            <a:r>
              <a:rPr lang="ro-RO" baseline="-25000">
                <a:latin typeface="UT Sans" panose="00000500000000000000" pitchFamily="50" charset="0"/>
              </a:rPr>
              <a:t>D</a:t>
            </a:r>
            <a:r>
              <a:rPr lang="ro-RO">
                <a:latin typeface="UT Sans" panose="00000500000000000000" pitchFamily="50" charset="0"/>
              </a:rPr>
              <a:t> pornind de la valorile parametrilor circuitului și rezolvând ecuația de dispozitiv.</a:t>
            </a:r>
          </a:p>
          <a:p>
            <a:r>
              <a:rPr lang="ro-RO">
                <a:latin typeface="UT Sans" panose="00000500000000000000" pitchFamily="50" charset="0"/>
              </a:rPr>
              <a:t>Această ecuație rezultă, în acest caz, prin substituția V</a:t>
            </a:r>
            <a:r>
              <a:rPr lang="ro-RO" baseline="-25000">
                <a:latin typeface="UT Sans" panose="00000500000000000000" pitchFamily="50" charset="0"/>
              </a:rPr>
              <a:t>GS</a:t>
            </a:r>
            <a:r>
              <a:rPr lang="ro-RO">
                <a:latin typeface="UT Sans" panose="00000500000000000000" pitchFamily="50" charset="0"/>
              </a:rPr>
              <a:t>=I</a:t>
            </a:r>
            <a:r>
              <a:rPr lang="ro-RO" baseline="-25000">
                <a:latin typeface="UT Sans" panose="00000500000000000000" pitchFamily="50" charset="0"/>
              </a:rPr>
              <a:t>D</a:t>
            </a:r>
            <a:r>
              <a:rPr lang="ro-RO">
                <a:latin typeface="UT Sans" panose="00000500000000000000" pitchFamily="50" charset="0"/>
              </a:rPr>
              <a:t>R</a:t>
            </a:r>
            <a:r>
              <a:rPr lang="ro-RO" baseline="-25000">
                <a:latin typeface="UT Sans" panose="00000500000000000000" pitchFamily="50" charset="0"/>
              </a:rPr>
              <a:t>S</a:t>
            </a:r>
            <a:r>
              <a:rPr lang="ro-RO">
                <a:latin typeface="UT Sans" panose="00000500000000000000" pitchFamily="50" charset="0"/>
              </a:rPr>
              <a:t> (</a:t>
            </a:r>
            <a:r>
              <a:rPr lang="en-US">
                <a:latin typeface="UT Sans" panose="00000500000000000000" pitchFamily="50" charset="0"/>
              </a:rPr>
              <a:t>adic</a:t>
            </a:r>
            <a:r>
              <a:rPr lang="ro-RO">
                <a:latin typeface="UT Sans" panose="00000500000000000000" pitchFamily="50" charset="0"/>
              </a:rPr>
              <a:t>ă ecuația de circuit) în ecuația de dispozitiv. </a:t>
            </a:r>
            <a:endParaRPr lang="en-US">
              <a:latin typeface="UT Sans" panose="00000500000000000000" pitchFamily="50" charset="0"/>
            </a:endParaRPr>
          </a:p>
        </p:txBody>
      </p:sp>
      <p:sp>
        <p:nvSpPr>
          <p:cNvPr id="4" name="Date Placeholder 3"/>
          <p:cNvSpPr>
            <a:spLocks noGrp="1"/>
          </p:cNvSpPr>
          <p:nvPr>
            <p:ph type="dt" sz="half" idx="10"/>
          </p:nvPr>
        </p:nvSpPr>
        <p:spPr/>
        <p:txBody>
          <a:bodyPr/>
          <a:lstStyle/>
          <a:p>
            <a:fld id="{8CA844F2-85C6-44D1-B811-3B877C60D15A}" type="datetime1">
              <a:rPr lang="en-US" smtClean="0"/>
              <a:t>12/13/2018</a:t>
            </a:fld>
            <a:endParaRPr lang="en-US"/>
          </a:p>
        </p:txBody>
      </p:sp>
      <p:sp>
        <p:nvSpPr>
          <p:cNvPr id="5" name="Footer Placeholder 4"/>
          <p:cNvSpPr>
            <a:spLocks noGrp="1"/>
          </p:cNvSpPr>
          <p:nvPr>
            <p:ph type="ftr" sz="quarter" idx="11"/>
          </p:nvPr>
        </p:nvSpPr>
        <p:spPr/>
        <p:txBody>
          <a:bodyPr/>
          <a:lstStyle/>
          <a:p>
            <a:r>
              <a:rPr lang="en-US"/>
              <a:t>DE Cursul nr. 9</a:t>
            </a:r>
          </a:p>
        </p:txBody>
      </p:sp>
      <p:sp>
        <p:nvSpPr>
          <p:cNvPr id="6" name="Slide Number Placeholder 5"/>
          <p:cNvSpPr>
            <a:spLocks noGrp="1"/>
          </p:cNvSpPr>
          <p:nvPr>
            <p:ph type="sldNum" sz="quarter" idx="12"/>
          </p:nvPr>
        </p:nvSpPr>
        <p:spPr/>
        <p:txBody>
          <a:bodyPr/>
          <a:lstStyle/>
          <a:p>
            <a:fld id="{1E09B8D1-E382-410E-A5B9-1FDDF9D03BF0}" type="slidenum">
              <a:rPr lang="en-US" smtClean="0"/>
              <a:t>31</a:t>
            </a:fld>
            <a:endParaRPr lang="en-US"/>
          </a:p>
        </p:txBody>
      </p:sp>
      <p:sp>
        <p:nvSpPr>
          <p:cNvPr id="9" name="Rectangle 2"/>
          <p:cNvSpPr>
            <a:spLocks noChangeArrowheads="1"/>
          </p:cNvSpPr>
          <p:nvPr/>
        </p:nvSpPr>
        <p:spPr bwMode="auto">
          <a:xfrm>
            <a:off x="4343400" y="5334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 name="Picture 9"/>
          <p:cNvPicPr/>
          <p:nvPr/>
        </p:nvPicPr>
        <p:blipFill>
          <a:blip r:embed="rId3"/>
          <a:stretch>
            <a:fillRect/>
          </a:stretch>
        </p:blipFill>
        <p:spPr>
          <a:xfrm>
            <a:off x="7510452" y="4429081"/>
            <a:ext cx="1285895" cy="2292096"/>
          </a:xfrm>
          <a:prstGeom prst="rect">
            <a:avLst/>
          </a:prstGeom>
        </p:spPr>
      </p:pic>
      <p:sp>
        <p:nvSpPr>
          <p:cNvPr id="7" name="Rectangle 2"/>
          <p:cNvSpPr>
            <a:spLocks noChangeArrowheads="1"/>
          </p:cNvSpPr>
          <p:nvPr/>
        </p:nvSpPr>
        <p:spPr bwMode="auto">
          <a:xfrm>
            <a:off x="3200400" y="530999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1402594144"/>
              </p:ext>
            </p:extLst>
          </p:nvPr>
        </p:nvGraphicFramePr>
        <p:xfrm>
          <a:off x="3276600" y="4178300"/>
          <a:ext cx="2590800" cy="1143000"/>
        </p:xfrm>
        <a:graphic>
          <a:graphicData uri="http://schemas.openxmlformats.org/presentationml/2006/ole">
            <mc:AlternateContent xmlns:mc="http://schemas.openxmlformats.org/markup-compatibility/2006">
              <mc:Choice xmlns:v="urn:schemas-microsoft-com:vml" Requires="v">
                <p:oleObj spid="_x0000_s41072" name="Equation" r:id="rId4" imgW="1295280" imgH="571320" progId="Equation.DSMT4">
                  <p:embed/>
                </p:oleObj>
              </mc:Choice>
              <mc:Fallback>
                <p:oleObj name="Equation" r:id="rId4" imgW="1295280" imgH="571320" progId="Equation.DSMT4">
                  <p:embed/>
                  <p:pic>
                    <p:nvPicPr>
                      <p:cNvPr id="0" name="Object 1"/>
                      <p:cNvPicPr>
                        <a:picLocks noChangeAspect="1" noChangeArrowheads="1"/>
                      </p:cNvPicPr>
                      <p:nvPr/>
                    </p:nvPicPr>
                    <p:blipFill>
                      <a:blip r:embed="rId5"/>
                      <a:srcRect/>
                      <a:stretch>
                        <a:fillRect/>
                      </a:stretch>
                    </p:blipFill>
                    <p:spPr bwMode="auto">
                      <a:xfrm>
                        <a:off x="3276600" y="4178300"/>
                        <a:ext cx="2590800" cy="1143000"/>
                      </a:xfrm>
                      <a:prstGeom prst="rect">
                        <a:avLst/>
                      </a:prstGeom>
                      <a:solidFill>
                        <a:srgbClr val="FFFF00"/>
                      </a:solidFill>
                    </p:spPr>
                  </p:pic>
                </p:oleObj>
              </mc:Fallback>
            </mc:AlternateContent>
          </a:graphicData>
        </a:graphic>
      </p:graphicFrame>
    </p:spTree>
    <p:extLst>
      <p:ext uri="{BB962C8B-B14F-4D97-AF65-F5344CB8AC3E}">
        <p14:creationId xmlns:p14="http://schemas.microsoft.com/office/powerpoint/2010/main" val="23161099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o-RO">
                <a:latin typeface="UT Sans" panose="00000500000000000000" pitchFamily="50" charset="0"/>
              </a:rPr>
              <a:t>Amplificatoare cu TEC-J cu sursa comună</a:t>
            </a:r>
            <a:br>
              <a:rPr lang="ro-RO">
                <a:latin typeface="UT Sans" panose="00000500000000000000" pitchFamily="50" charset="0"/>
              </a:rPr>
            </a:br>
            <a:r>
              <a:rPr lang="ro-RO" sz="3100">
                <a:latin typeface="UT Sans" panose="00000500000000000000" pitchFamily="50" charset="0"/>
              </a:rPr>
              <a:t>Analiza în c.c.</a:t>
            </a:r>
            <a:endParaRPr lang="en-US" sz="3100">
              <a:latin typeface="UT Sans" panose="00000500000000000000" pitchFamily="50" charset="0"/>
            </a:endParaRPr>
          </a:p>
        </p:txBody>
      </p:sp>
      <p:sp>
        <p:nvSpPr>
          <p:cNvPr id="3" name="Content Placeholder 2"/>
          <p:cNvSpPr>
            <a:spLocks noGrp="1"/>
          </p:cNvSpPr>
          <p:nvPr>
            <p:ph idx="1"/>
          </p:nvPr>
        </p:nvSpPr>
        <p:spPr/>
        <p:txBody>
          <a:bodyPr/>
          <a:lstStyle/>
          <a:p>
            <a:r>
              <a:rPr lang="en-US">
                <a:latin typeface="UT Sans" panose="00000500000000000000" pitchFamily="50" charset="0"/>
              </a:rPr>
              <a:t>După ce </a:t>
            </a:r>
            <a:r>
              <a:rPr lang="ro-RO">
                <a:latin typeface="UT Sans" panose="00000500000000000000" pitchFamily="50" charset="0"/>
              </a:rPr>
              <a:t>s-a</a:t>
            </a:r>
            <a:r>
              <a:rPr lang="en-US">
                <a:latin typeface="UT Sans" panose="00000500000000000000" pitchFamily="50" charset="0"/>
              </a:rPr>
              <a:t> aflat valoarea I</a:t>
            </a:r>
            <a:r>
              <a:rPr lang="en-US" baseline="-25000">
                <a:latin typeface="UT Sans" panose="00000500000000000000" pitchFamily="50" charset="0"/>
              </a:rPr>
              <a:t>D</a:t>
            </a:r>
            <a:r>
              <a:rPr lang="en-US">
                <a:latin typeface="UT Sans" panose="00000500000000000000" pitchFamily="50" charset="0"/>
              </a:rPr>
              <a:t>, </a:t>
            </a:r>
            <a:r>
              <a:rPr lang="ro-RO">
                <a:latin typeface="UT Sans" panose="00000500000000000000" pitchFamily="50" charset="0"/>
              </a:rPr>
              <a:t>se </a:t>
            </a:r>
            <a:r>
              <a:rPr lang="en-US">
                <a:latin typeface="UT Sans" panose="00000500000000000000" pitchFamily="50" charset="0"/>
              </a:rPr>
              <a:t>p</a:t>
            </a:r>
            <a:r>
              <a:rPr lang="ro-RO">
                <a:latin typeface="UT Sans" panose="00000500000000000000" pitchFamily="50" charset="0"/>
              </a:rPr>
              <a:t>oa</a:t>
            </a:r>
            <a:r>
              <a:rPr lang="en-US">
                <a:latin typeface="UT Sans" panose="00000500000000000000" pitchFamily="50" charset="0"/>
              </a:rPr>
              <a:t>te continua analiza în c.c. utilizând relațiile:</a:t>
            </a:r>
            <a:endParaRPr lang="ro-RO">
              <a:latin typeface="UT Sans" panose="00000500000000000000" pitchFamily="50" charset="0"/>
            </a:endParaRPr>
          </a:p>
          <a:p>
            <a:pPr lvl="1"/>
            <a:r>
              <a:rPr lang="ro-RO">
                <a:latin typeface="UT Sans" panose="00000500000000000000" pitchFamily="50" charset="0"/>
              </a:rPr>
              <a:t>pentru tensiunea poartă-sursă</a:t>
            </a:r>
            <a:br>
              <a:rPr lang="ro-RO">
                <a:latin typeface="UT Sans" panose="00000500000000000000" pitchFamily="50" charset="0"/>
              </a:rPr>
            </a:br>
            <a:br>
              <a:rPr lang="ro-RO">
                <a:latin typeface="UT Sans" panose="00000500000000000000" pitchFamily="50" charset="0"/>
              </a:rPr>
            </a:br>
            <a:br>
              <a:rPr lang="ro-RO">
                <a:latin typeface="UT Sans" panose="00000500000000000000" pitchFamily="50" charset="0"/>
              </a:rPr>
            </a:br>
            <a:r>
              <a:rPr lang="ro-RO">
                <a:latin typeface="UT Sans" panose="00000500000000000000" pitchFamily="50" charset="0"/>
              </a:rPr>
              <a:t>deoarece curentul de poartă se consideră nul (I</a:t>
            </a:r>
            <a:r>
              <a:rPr lang="ro-RO" baseline="-25000">
                <a:latin typeface="UT Sans" panose="00000500000000000000" pitchFamily="50" charset="0"/>
              </a:rPr>
              <a:t>G</a:t>
            </a:r>
            <a:r>
              <a:rPr lang="ro-RO">
                <a:latin typeface="UT Sans" panose="00000500000000000000" pitchFamily="50" charset="0"/>
              </a:rPr>
              <a:t>=0).</a:t>
            </a:r>
          </a:p>
          <a:p>
            <a:pPr lvl="1"/>
            <a:r>
              <a:rPr lang="ro-RO">
                <a:latin typeface="UT Sans" panose="00000500000000000000" pitchFamily="50" charset="0"/>
              </a:rPr>
              <a:t>pentru tensiunea drenă-sursă</a:t>
            </a:r>
          </a:p>
          <a:p>
            <a:pPr lvl="1"/>
            <a:endParaRPr lang="ro-RO">
              <a:latin typeface="UT Sans" panose="00000500000000000000" pitchFamily="50" charset="0"/>
            </a:endParaRPr>
          </a:p>
          <a:p>
            <a:pPr lvl="1"/>
            <a:r>
              <a:rPr lang="ro-RO">
                <a:latin typeface="UT Sans" panose="00000500000000000000" pitchFamily="50" charset="0"/>
              </a:rPr>
              <a:t>Potențialul din drenă, în jurul căreia se modifică</a:t>
            </a:r>
            <a:br>
              <a:rPr lang="ro-RO">
                <a:latin typeface="UT Sans" panose="00000500000000000000" pitchFamily="50" charset="0"/>
              </a:rPr>
            </a:br>
            <a:r>
              <a:rPr lang="ro-RO">
                <a:latin typeface="UT Sans" panose="00000500000000000000" pitchFamily="50" charset="0"/>
              </a:rPr>
              <a:t>semnalul amplificat</a:t>
            </a:r>
          </a:p>
          <a:p>
            <a:pPr lvl="1"/>
            <a:endParaRPr lang="ro-RO">
              <a:latin typeface="UT Sans" panose="00000500000000000000" pitchFamily="50" charset="0"/>
            </a:endParaRPr>
          </a:p>
          <a:p>
            <a:pPr lvl="1"/>
            <a:r>
              <a:rPr lang="ro-RO">
                <a:latin typeface="UT Sans" panose="00000500000000000000" pitchFamily="50" charset="0"/>
              </a:rPr>
              <a:t>Potențialul din sursă</a:t>
            </a:r>
            <a:endParaRPr lang="en-US">
              <a:latin typeface="UT Sans" panose="00000500000000000000" pitchFamily="50" charset="0"/>
            </a:endParaRPr>
          </a:p>
        </p:txBody>
      </p:sp>
      <p:sp>
        <p:nvSpPr>
          <p:cNvPr id="4" name="Date Placeholder 3"/>
          <p:cNvSpPr>
            <a:spLocks noGrp="1"/>
          </p:cNvSpPr>
          <p:nvPr>
            <p:ph type="dt" sz="half" idx="10"/>
          </p:nvPr>
        </p:nvSpPr>
        <p:spPr/>
        <p:txBody>
          <a:bodyPr/>
          <a:lstStyle/>
          <a:p>
            <a:fld id="{F89DB59C-C77E-4A1F-A3E1-4D110E485F01}" type="datetime1">
              <a:rPr lang="en-US" smtClean="0"/>
              <a:t>12/13/2018</a:t>
            </a:fld>
            <a:endParaRPr lang="en-US"/>
          </a:p>
        </p:txBody>
      </p:sp>
      <p:sp>
        <p:nvSpPr>
          <p:cNvPr id="5" name="Footer Placeholder 4"/>
          <p:cNvSpPr>
            <a:spLocks noGrp="1"/>
          </p:cNvSpPr>
          <p:nvPr>
            <p:ph type="ftr" sz="quarter" idx="11"/>
          </p:nvPr>
        </p:nvSpPr>
        <p:spPr/>
        <p:txBody>
          <a:bodyPr/>
          <a:lstStyle/>
          <a:p>
            <a:r>
              <a:rPr lang="en-US"/>
              <a:t>DE Cursul nr. 9</a:t>
            </a:r>
          </a:p>
        </p:txBody>
      </p:sp>
      <p:sp>
        <p:nvSpPr>
          <p:cNvPr id="6" name="Slide Number Placeholder 5"/>
          <p:cNvSpPr>
            <a:spLocks noGrp="1"/>
          </p:cNvSpPr>
          <p:nvPr>
            <p:ph type="sldNum" sz="quarter" idx="12"/>
          </p:nvPr>
        </p:nvSpPr>
        <p:spPr/>
        <p:txBody>
          <a:bodyPr/>
          <a:lstStyle/>
          <a:p>
            <a:fld id="{1E09B8D1-E382-410E-A5B9-1FDDF9D03BF0}" type="slidenum">
              <a:rPr lang="en-US" smtClean="0"/>
              <a:t>32</a:t>
            </a:fld>
            <a:endParaRPr lang="en-US"/>
          </a:p>
        </p:txBody>
      </p:sp>
      <p:sp>
        <p:nvSpPr>
          <p:cNvPr id="9" name="Rectangle 2"/>
          <p:cNvSpPr>
            <a:spLocks noChangeArrowheads="1"/>
          </p:cNvSpPr>
          <p:nvPr/>
        </p:nvSpPr>
        <p:spPr bwMode="auto">
          <a:xfrm>
            <a:off x="4343400" y="5334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 name="Picture 9"/>
          <p:cNvPicPr/>
          <p:nvPr/>
        </p:nvPicPr>
        <p:blipFill>
          <a:blip r:embed="rId3"/>
          <a:stretch>
            <a:fillRect/>
          </a:stretch>
        </p:blipFill>
        <p:spPr>
          <a:xfrm>
            <a:off x="7510452" y="4429081"/>
            <a:ext cx="1285895" cy="2292096"/>
          </a:xfrm>
          <a:prstGeom prst="rect">
            <a:avLst/>
          </a:prstGeom>
        </p:spPr>
      </p:pic>
      <p:sp>
        <p:nvSpPr>
          <p:cNvPr id="7" name="Rectangle 2"/>
          <p:cNvSpPr>
            <a:spLocks noChangeArrowheads="1"/>
          </p:cNvSpPr>
          <p:nvPr/>
        </p:nvSpPr>
        <p:spPr bwMode="auto">
          <a:xfrm>
            <a:off x="3200400" y="530999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2"/>
          <p:cNvSpPr>
            <a:spLocks noChangeArrowheads="1"/>
          </p:cNvSpPr>
          <p:nvPr/>
        </p:nvSpPr>
        <p:spPr bwMode="auto">
          <a:xfrm>
            <a:off x="990600" y="2895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2" name="Object 11"/>
          <p:cNvGraphicFramePr>
            <a:graphicFrameLocks noChangeAspect="1"/>
          </p:cNvGraphicFramePr>
          <p:nvPr>
            <p:extLst>
              <p:ext uri="{D42A27DB-BD31-4B8C-83A1-F6EECF244321}">
                <p14:modId xmlns:p14="http://schemas.microsoft.com/office/powerpoint/2010/main" val="3221155284"/>
              </p:ext>
            </p:extLst>
          </p:nvPr>
        </p:nvGraphicFramePr>
        <p:xfrm>
          <a:off x="1130300" y="2870200"/>
          <a:ext cx="3505200" cy="508000"/>
        </p:xfrm>
        <a:graphic>
          <a:graphicData uri="http://schemas.openxmlformats.org/presentationml/2006/ole">
            <mc:AlternateContent xmlns:mc="http://schemas.openxmlformats.org/markup-compatibility/2006">
              <mc:Choice xmlns:v="urn:schemas-microsoft-com:vml" Requires="v">
                <p:oleObj spid="_x0000_s42392" name="Equation" r:id="rId4" imgW="1752480" imgH="253800" progId="Equation.DSMT4">
                  <p:embed/>
                </p:oleObj>
              </mc:Choice>
              <mc:Fallback>
                <p:oleObj name="Equation" r:id="rId4" imgW="1752480" imgH="253800" progId="Equation.DSMT4">
                  <p:embed/>
                  <p:pic>
                    <p:nvPicPr>
                      <p:cNvPr id="0" name="Object 1"/>
                      <p:cNvPicPr>
                        <a:picLocks noChangeAspect="1" noChangeArrowheads="1"/>
                      </p:cNvPicPr>
                      <p:nvPr/>
                    </p:nvPicPr>
                    <p:blipFill>
                      <a:blip r:embed="rId5"/>
                      <a:srcRect/>
                      <a:stretch>
                        <a:fillRect/>
                      </a:stretch>
                    </p:blipFill>
                    <p:spPr bwMode="auto">
                      <a:xfrm>
                        <a:off x="1130300" y="2870200"/>
                        <a:ext cx="3505200"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4"/>
          <p:cNvSpPr>
            <a:spLocks noChangeArrowheads="1"/>
          </p:cNvSpPr>
          <p:nvPr/>
        </p:nvSpPr>
        <p:spPr bwMode="auto">
          <a:xfrm>
            <a:off x="990600" y="410279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4" name="Object 13"/>
          <p:cNvGraphicFramePr>
            <a:graphicFrameLocks noChangeAspect="1"/>
          </p:cNvGraphicFramePr>
          <p:nvPr>
            <p:extLst>
              <p:ext uri="{D42A27DB-BD31-4B8C-83A1-F6EECF244321}">
                <p14:modId xmlns:p14="http://schemas.microsoft.com/office/powerpoint/2010/main" val="4001431189"/>
              </p:ext>
            </p:extLst>
          </p:nvPr>
        </p:nvGraphicFramePr>
        <p:xfrm>
          <a:off x="1117600" y="3962400"/>
          <a:ext cx="3937000" cy="584200"/>
        </p:xfrm>
        <a:graphic>
          <a:graphicData uri="http://schemas.openxmlformats.org/presentationml/2006/ole">
            <mc:AlternateContent xmlns:mc="http://schemas.openxmlformats.org/markup-compatibility/2006">
              <mc:Choice xmlns:v="urn:schemas-microsoft-com:vml" Requires="v">
                <p:oleObj spid="_x0000_s42393" name="Equation" r:id="rId6" imgW="1968480" imgH="291960" progId="Equation.DSMT4">
                  <p:embed/>
                </p:oleObj>
              </mc:Choice>
              <mc:Fallback>
                <p:oleObj name="Equation" r:id="rId6" imgW="1968480" imgH="291960" progId="Equation.DSMT4">
                  <p:embed/>
                  <p:pic>
                    <p:nvPicPr>
                      <p:cNvPr id="0" name="Object 3"/>
                      <p:cNvPicPr>
                        <a:picLocks noChangeAspect="1" noChangeArrowheads="1"/>
                      </p:cNvPicPr>
                      <p:nvPr/>
                    </p:nvPicPr>
                    <p:blipFill>
                      <a:blip r:embed="rId7"/>
                      <a:srcRect/>
                      <a:stretch>
                        <a:fillRect/>
                      </a:stretch>
                    </p:blipFill>
                    <p:spPr bwMode="auto">
                      <a:xfrm>
                        <a:off x="1117600" y="3962400"/>
                        <a:ext cx="3937000" cy="584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Rectangle 6"/>
          <p:cNvSpPr>
            <a:spLocks noChangeArrowheads="1"/>
          </p:cNvSpPr>
          <p:nvPr/>
        </p:nvSpPr>
        <p:spPr bwMode="auto">
          <a:xfrm>
            <a:off x="990600" y="479564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6" name="Object 15"/>
          <p:cNvGraphicFramePr>
            <a:graphicFrameLocks noChangeAspect="1"/>
          </p:cNvGraphicFramePr>
          <p:nvPr>
            <p:extLst>
              <p:ext uri="{D42A27DB-BD31-4B8C-83A1-F6EECF244321}">
                <p14:modId xmlns:p14="http://schemas.microsoft.com/office/powerpoint/2010/main" val="3818899239"/>
              </p:ext>
            </p:extLst>
          </p:nvPr>
        </p:nvGraphicFramePr>
        <p:xfrm>
          <a:off x="1104900" y="4978400"/>
          <a:ext cx="1827213" cy="508000"/>
        </p:xfrm>
        <a:graphic>
          <a:graphicData uri="http://schemas.openxmlformats.org/presentationml/2006/ole">
            <mc:AlternateContent xmlns:mc="http://schemas.openxmlformats.org/markup-compatibility/2006">
              <mc:Choice xmlns:v="urn:schemas-microsoft-com:vml" Requires="v">
                <p:oleObj spid="_x0000_s42394" name="Equation" r:id="rId8" imgW="914400" imgH="253800" progId="Equation.DSMT4">
                  <p:embed/>
                </p:oleObj>
              </mc:Choice>
              <mc:Fallback>
                <p:oleObj name="Equation" r:id="rId8" imgW="914400" imgH="253800" progId="Equation.DSMT4">
                  <p:embed/>
                  <p:pic>
                    <p:nvPicPr>
                      <p:cNvPr id="0" name="Object 5"/>
                      <p:cNvPicPr>
                        <a:picLocks noChangeAspect="1" noChangeArrowheads="1"/>
                      </p:cNvPicPr>
                      <p:nvPr/>
                    </p:nvPicPr>
                    <p:blipFill>
                      <a:blip r:embed="rId9"/>
                      <a:srcRect/>
                      <a:stretch>
                        <a:fillRect/>
                      </a:stretch>
                    </p:blipFill>
                    <p:spPr bwMode="auto">
                      <a:xfrm>
                        <a:off x="1104900" y="4978400"/>
                        <a:ext cx="1827213"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702194872"/>
              </p:ext>
            </p:extLst>
          </p:nvPr>
        </p:nvGraphicFramePr>
        <p:xfrm>
          <a:off x="1143000" y="5740400"/>
          <a:ext cx="1143000" cy="508000"/>
        </p:xfrm>
        <a:graphic>
          <a:graphicData uri="http://schemas.openxmlformats.org/presentationml/2006/ole">
            <mc:AlternateContent xmlns:mc="http://schemas.openxmlformats.org/markup-compatibility/2006">
              <mc:Choice xmlns:v="urn:schemas-microsoft-com:vml" Requires="v">
                <p:oleObj spid="_x0000_s42395" name="Equation" r:id="rId10" imgW="571320" imgH="253800" progId="Equation.DSMT4">
                  <p:embed/>
                </p:oleObj>
              </mc:Choice>
              <mc:Fallback>
                <p:oleObj name="Equation" r:id="rId10" imgW="571320" imgH="253800" progId="Equation.DSMT4">
                  <p:embed/>
                  <p:pic>
                    <p:nvPicPr>
                      <p:cNvPr id="0" name=""/>
                      <p:cNvPicPr/>
                      <p:nvPr/>
                    </p:nvPicPr>
                    <p:blipFill>
                      <a:blip r:embed="rId11"/>
                      <a:stretch>
                        <a:fillRect/>
                      </a:stretch>
                    </p:blipFill>
                    <p:spPr>
                      <a:xfrm>
                        <a:off x="1143000" y="5740400"/>
                        <a:ext cx="1143000" cy="508000"/>
                      </a:xfrm>
                      <a:prstGeom prst="rect">
                        <a:avLst/>
                      </a:prstGeom>
                    </p:spPr>
                  </p:pic>
                </p:oleObj>
              </mc:Fallback>
            </mc:AlternateContent>
          </a:graphicData>
        </a:graphic>
      </p:graphicFrame>
    </p:spTree>
    <p:extLst>
      <p:ext uri="{BB962C8B-B14F-4D97-AF65-F5344CB8AC3E}">
        <p14:creationId xmlns:p14="http://schemas.microsoft.com/office/powerpoint/2010/main" val="13189772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o-RO">
                <a:latin typeface="UT Sans" panose="00000500000000000000" pitchFamily="50" charset="0"/>
              </a:rPr>
              <a:t>Amplificatoare cu TEC-J cu sursa comună</a:t>
            </a:r>
            <a:br>
              <a:rPr lang="ro-RO">
                <a:latin typeface="UT Sans" panose="00000500000000000000" pitchFamily="50" charset="0"/>
              </a:rPr>
            </a:br>
            <a:r>
              <a:rPr lang="ro-RO" sz="3100">
                <a:latin typeface="UT Sans" panose="00000500000000000000" pitchFamily="50" charset="0"/>
              </a:rPr>
              <a:t>Analiza în c.a.</a:t>
            </a:r>
            <a:endParaRPr lang="en-US" sz="3100">
              <a:latin typeface="UT Sans" panose="00000500000000000000" pitchFamily="50" charset="0"/>
            </a:endParaRPr>
          </a:p>
        </p:txBody>
      </p:sp>
      <p:sp>
        <p:nvSpPr>
          <p:cNvPr id="3" name="Content Placeholder 2"/>
          <p:cNvSpPr>
            <a:spLocks noGrp="1"/>
          </p:cNvSpPr>
          <p:nvPr>
            <p:ph idx="1"/>
          </p:nvPr>
        </p:nvSpPr>
        <p:spPr/>
        <p:txBody>
          <a:bodyPr/>
          <a:lstStyle/>
          <a:p>
            <a:r>
              <a:rPr lang="ro-RO">
                <a:latin typeface="UT Sans" panose="00000500000000000000" pitchFamily="50" charset="0"/>
              </a:rPr>
              <a:t>Pentru a analiza funcționarea cu semnal a amplificatorului trebuie desenat circuitul de c.a.</a:t>
            </a:r>
          </a:p>
          <a:p>
            <a:r>
              <a:rPr lang="ro-RO">
                <a:latin typeface="UT Sans" panose="00000500000000000000" pitchFamily="50" charset="0"/>
              </a:rPr>
              <a:t>Condensatoarele se înlocuiesc, practic, prin scurtcircuite, în ipoteza simplificatoare că X</a:t>
            </a:r>
            <a:r>
              <a:rPr lang="ro-RO" baseline="-25000">
                <a:latin typeface="UT Sans" panose="00000500000000000000" pitchFamily="50" charset="0"/>
              </a:rPr>
              <a:t>C</a:t>
            </a:r>
            <a:r>
              <a:rPr lang="ro-RO">
                <a:latin typeface="UT Sans" panose="00000500000000000000" pitchFamily="50" charset="0"/>
                <a:sym typeface="Symbol" panose="05050102010706020507" pitchFamily="18" charset="2"/>
              </a:rPr>
              <a:t></a:t>
            </a:r>
            <a:r>
              <a:rPr lang="ro-RO">
                <a:latin typeface="UT Sans" panose="00000500000000000000" pitchFamily="50" charset="0"/>
              </a:rPr>
              <a:t>0 la frecvența semanlului.</a:t>
            </a:r>
          </a:p>
          <a:p>
            <a:r>
              <a:rPr lang="ro-RO">
                <a:latin typeface="UT Sans" panose="00000500000000000000" pitchFamily="50" charset="0"/>
              </a:rPr>
              <a:t>Sursa de alimentare de c.c se pasivizează (scurtcircuit la masă), în ipoteza că rezistența ei internă este zero.</a:t>
            </a:r>
          </a:p>
        </p:txBody>
      </p:sp>
      <p:sp>
        <p:nvSpPr>
          <p:cNvPr id="4" name="Date Placeholder 3"/>
          <p:cNvSpPr>
            <a:spLocks noGrp="1"/>
          </p:cNvSpPr>
          <p:nvPr>
            <p:ph type="dt" sz="half" idx="10"/>
          </p:nvPr>
        </p:nvSpPr>
        <p:spPr/>
        <p:txBody>
          <a:bodyPr/>
          <a:lstStyle/>
          <a:p>
            <a:fld id="{2BD99546-49D6-4221-A4D1-54000C9A33AC}" type="datetime1">
              <a:rPr lang="en-US" smtClean="0"/>
              <a:t>12/13/2018</a:t>
            </a:fld>
            <a:endParaRPr lang="en-US"/>
          </a:p>
        </p:txBody>
      </p:sp>
      <p:sp>
        <p:nvSpPr>
          <p:cNvPr id="5" name="Footer Placeholder 4"/>
          <p:cNvSpPr>
            <a:spLocks noGrp="1"/>
          </p:cNvSpPr>
          <p:nvPr>
            <p:ph type="ftr" sz="quarter" idx="11"/>
          </p:nvPr>
        </p:nvSpPr>
        <p:spPr/>
        <p:txBody>
          <a:bodyPr/>
          <a:lstStyle/>
          <a:p>
            <a:r>
              <a:rPr lang="en-US"/>
              <a:t>DE Cursul nr. 9</a:t>
            </a:r>
          </a:p>
        </p:txBody>
      </p:sp>
      <p:sp>
        <p:nvSpPr>
          <p:cNvPr id="6" name="Slide Number Placeholder 5"/>
          <p:cNvSpPr>
            <a:spLocks noGrp="1"/>
          </p:cNvSpPr>
          <p:nvPr>
            <p:ph type="sldNum" sz="quarter" idx="12"/>
          </p:nvPr>
        </p:nvSpPr>
        <p:spPr/>
        <p:txBody>
          <a:bodyPr/>
          <a:lstStyle/>
          <a:p>
            <a:fld id="{1E09B8D1-E382-410E-A5B9-1FDDF9D03BF0}" type="slidenum">
              <a:rPr lang="en-US" smtClean="0"/>
              <a:t>33</a:t>
            </a:fld>
            <a:endParaRPr lang="en-US"/>
          </a:p>
        </p:txBody>
      </p:sp>
      <p:sp>
        <p:nvSpPr>
          <p:cNvPr id="9" name="Rectangle 2"/>
          <p:cNvSpPr>
            <a:spLocks noChangeArrowheads="1"/>
          </p:cNvSpPr>
          <p:nvPr/>
        </p:nvSpPr>
        <p:spPr bwMode="auto">
          <a:xfrm>
            <a:off x="4343400" y="5334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2"/>
          <p:cNvSpPr>
            <a:spLocks noChangeArrowheads="1"/>
          </p:cNvSpPr>
          <p:nvPr/>
        </p:nvSpPr>
        <p:spPr bwMode="auto">
          <a:xfrm>
            <a:off x="3200400" y="530999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3500" y="4105275"/>
            <a:ext cx="6477000" cy="2524125"/>
          </a:xfrm>
          <a:prstGeom prst="rect">
            <a:avLst/>
          </a:prstGeom>
        </p:spPr>
      </p:pic>
    </p:spTree>
    <p:extLst>
      <p:ext uri="{BB962C8B-B14F-4D97-AF65-F5344CB8AC3E}">
        <p14:creationId xmlns:p14="http://schemas.microsoft.com/office/powerpoint/2010/main" val="3152680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o-RO">
                <a:latin typeface="UT Sans" panose="00000500000000000000" pitchFamily="50" charset="0"/>
              </a:rPr>
              <a:t>Amplificatoare cu TEC-J cu sursa comună</a:t>
            </a:r>
            <a:br>
              <a:rPr lang="ro-RO">
                <a:latin typeface="UT Sans" panose="00000500000000000000" pitchFamily="50" charset="0"/>
              </a:rPr>
            </a:br>
            <a:r>
              <a:rPr lang="ro-RO" sz="3100">
                <a:latin typeface="UT Sans" panose="00000500000000000000" pitchFamily="50" charset="0"/>
              </a:rPr>
              <a:t>Analiza în c.a.</a:t>
            </a:r>
            <a:endParaRPr lang="en-US" sz="3100">
              <a:latin typeface="UT Sans" panose="00000500000000000000" pitchFamily="50" charset="0"/>
            </a:endParaRPr>
          </a:p>
        </p:txBody>
      </p:sp>
      <p:sp>
        <p:nvSpPr>
          <p:cNvPr id="3" name="Content Placeholder 2"/>
          <p:cNvSpPr>
            <a:spLocks noGrp="1"/>
          </p:cNvSpPr>
          <p:nvPr>
            <p:ph idx="1"/>
          </p:nvPr>
        </p:nvSpPr>
        <p:spPr/>
        <p:txBody>
          <a:bodyPr/>
          <a:lstStyle/>
          <a:p>
            <a:r>
              <a:rPr lang="ro-RO">
                <a:latin typeface="UT Sans" panose="00000500000000000000" pitchFamily="50" charset="0"/>
              </a:rPr>
              <a:t>Borna de alimentare în c.c., V</a:t>
            </a:r>
            <a:r>
              <a:rPr lang="ro-RO" baseline="-25000">
                <a:latin typeface="UT Sans" panose="00000500000000000000" pitchFamily="50" charset="0"/>
              </a:rPr>
              <a:t>DD</a:t>
            </a:r>
            <a:r>
              <a:rPr lang="ro-RO">
                <a:latin typeface="UT Sans" panose="00000500000000000000" pitchFamily="50" charset="0"/>
              </a:rPr>
              <a:t> este, în c.a., la potențialul de zero volți, prin urmare se comportă ca </a:t>
            </a:r>
            <a:r>
              <a:rPr lang="ro-RO">
                <a:solidFill>
                  <a:srgbClr val="0070C0"/>
                </a:solidFill>
                <a:latin typeface="UT Sans" panose="00000500000000000000" pitchFamily="50" charset="0"/>
              </a:rPr>
              <a:t>masă de c.a.</a:t>
            </a:r>
          </a:p>
          <a:p>
            <a:r>
              <a:rPr lang="ro-RO">
                <a:latin typeface="UT Sans" panose="00000500000000000000" pitchFamily="50" charset="0"/>
              </a:rPr>
              <a:t>Altfel spus, prin pasivizarea bateriei de c.c., se creează un scurtcircuit între </a:t>
            </a:r>
            <a:r>
              <a:rPr lang="ro-RO">
                <a:solidFill>
                  <a:srgbClr val="0070C0"/>
                </a:solidFill>
                <a:latin typeface="UT Sans" panose="00000500000000000000" pitchFamily="50" charset="0"/>
              </a:rPr>
              <a:t>masa fizică a circuitului </a:t>
            </a:r>
            <a:r>
              <a:rPr lang="ro-RO">
                <a:latin typeface="UT Sans" panose="00000500000000000000" pitchFamily="50" charset="0"/>
              </a:rPr>
              <a:t>(bara minus) și bara plus de alimentare care a devenit </a:t>
            </a:r>
            <a:r>
              <a:rPr lang="ro-RO">
                <a:solidFill>
                  <a:srgbClr val="0070C0"/>
                </a:solidFill>
                <a:latin typeface="UT Sans" panose="00000500000000000000" pitchFamily="50" charset="0"/>
              </a:rPr>
              <a:t>masă de c.a.</a:t>
            </a:r>
            <a:endParaRPr lang="en-US">
              <a:solidFill>
                <a:srgbClr val="0070C0"/>
              </a:solidFill>
              <a:latin typeface="UT Sans" panose="00000500000000000000" pitchFamily="50" charset="0"/>
            </a:endParaRPr>
          </a:p>
        </p:txBody>
      </p:sp>
      <p:sp>
        <p:nvSpPr>
          <p:cNvPr id="4" name="Date Placeholder 3"/>
          <p:cNvSpPr>
            <a:spLocks noGrp="1"/>
          </p:cNvSpPr>
          <p:nvPr>
            <p:ph type="dt" sz="half" idx="10"/>
          </p:nvPr>
        </p:nvSpPr>
        <p:spPr/>
        <p:txBody>
          <a:bodyPr/>
          <a:lstStyle/>
          <a:p>
            <a:fld id="{71634C20-322E-4BEB-A2E9-3E0232C4BAB0}" type="datetime1">
              <a:rPr lang="en-US" smtClean="0"/>
              <a:t>12/13/2018</a:t>
            </a:fld>
            <a:endParaRPr lang="en-US"/>
          </a:p>
        </p:txBody>
      </p:sp>
      <p:sp>
        <p:nvSpPr>
          <p:cNvPr id="5" name="Footer Placeholder 4"/>
          <p:cNvSpPr>
            <a:spLocks noGrp="1"/>
          </p:cNvSpPr>
          <p:nvPr>
            <p:ph type="ftr" sz="quarter" idx="11"/>
          </p:nvPr>
        </p:nvSpPr>
        <p:spPr/>
        <p:txBody>
          <a:bodyPr/>
          <a:lstStyle/>
          <a:p>
            <a:r>
              <a:rPr lang="en-US"/>
              <a:t>DE Cursul nr. 9</a:t>
            </a:r>
          </a:p>
        </p:txBody>
      </p:sp>
      <p:sp>
        <p:nvSpPr>
          <p:cNvPr id="6" name="Slide Number Placeholder 5"/>
          <p:cNvSpPr>
            <a:spLocks noGrp="1"/>
          </p:cNvSpPr>
          <p:nvPr>
            <p:ph type="sldNum" sz="quarter" idx="12"/>
          </p:nvPr>
        </p:nvSpPr>
        <p:spPr/>
        <p:txBody>
          <a:bodyPr/>
          <a:lstStyle/>
          <a:p>
            <a:fld id="{1E09B8D1-E382-410E-A5B9-1FDDF9D03BF0}" type="slidenum">
              <a:rPr lang="en-US" smtClean="0"/>
              <a:t>34</a:t>
            </a:fld>
            <a:endParaRPr lang="en-US"/>
          </a:p>
        </p:txBody>
      </p:sp>
      <p:sp>
        <p:nvSpPr>
          <p:cNvPr id="9" name="Rectangle 2"/>
          <p:cNvSpPr>
            <a:spLocks noChangeArrowheads="1"/>
          </p:cNvSpPr>
          <p:nvPr/>
        </p:nvSpPr>
        <p:spPr bwMode="auto">
          <a:xfrm>
            <a:off x="4343400" y="5334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2"/>
          <p:cNvSpPr>
            <a:spLocks noChangeArrowheads="1"/>
          </p:cNvSpPr>
          <p:nvPr/>
        </p:nvSpPr>
        <p:spPr bwMode="auto">
          <a:xfrm>
            <a:off x="3200400" y="530999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3500" y="4105275"/>
            <a:ext cx="6477000" cy="2524125"/>
          </a:xfrm>
          <a:prstGeom prst="rect">
            <a:avLst/>
          </a:prstGeom>
        </p:spPr>
      </p:pic>
    </p:spTree>
    <p:extLst>
      <p:ext uri="{BB962C8B-B14F-4D97-AF65-F5344CB8AC3E}">
        <p14:creationId xmlns:p14="http://schemas.microsoft.com/office/powerpoint/2010/main" val="41990474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o-RO">
                <a:latin typeface="UT Sans" panose="00000500000000000000" pitchFamily="50" charset="0"/>
              </a:rPr>
              <a:t>Amplificatoare cu TEC-J cu sursa comună</a:t>
            </a:r>
            <a:br>
              <a:rPr lang="ro-RO">
                <a:latin typeface="UT Sans" panose="00000500000000000000" pitchFamily="50" charset="0"/>
              </a:rPr>
            </a:br>
            <a:r>
              <a:rPr lang="ro-RO" sz="3100">
                <a:latin typeface="UT Sans" panose="00000500000000000000" pitchFamily="50" charset="0"/>
              </a:rPr>
              <a:t>Analiza în c.a.</a:t>
            </a:r>
            <a:endParaRPr lang="en-US" sz="3100">
              <a:latin typeface="UT Sans" panose="00000500000000000000" pitchFamily="50" charset="0"/>
            </a:endParaRPr>
          </a:p>
        </p:txBody>
      </p:sp>
      <p:sp>
        <p:nvSpPr>
          <p:cNvPr id="3" name="Content Placeholder 2"/>
          <p:cNvSpPr>
            <a:spLocks noGrp="1"/>
          </p:cNvSpPr>
          <p:nvPr>
            <p:ph idx="1"/>
          </p:nvPr>
        </p:nvSpPr>
        <p:spPr/>
        <p:txBody>
          <a:bodyPr/>
          <a:lstStyle/>
          <a:p>
            <a:pPr marL="0" indent="0">
              <a:buNone/>
            </a:pPr>
            <a:r>
              <a:rPr lang="ro-RO" b="1">
                <a:solidFill>
                  <a:srgbClr val="0070C0"/>
                </a:solidFill>
                <a:latin typeface="UT Sans" panose="00000500000000000000" pitchFamily="50" charset="0"/>
              </a:rPr>
              <a:t>Tensiunea semnalului de poartă</a:t>
            </a:r>
            <a:endParaRPr lang="en-US" b="1">
              <a:solidFill>
                <a:srgbClr val="0070C0"/>
              </a:solidFill>
              <a:latin typeface="UT Sans" panose="00000500000000000000" pitchFamily="50" charset="0"/>
            </a:endParaRPr>
          </a:p>
          <a:p>
            <a:r>
              <a:rPr lang="ro-RO">
                <a:latin typeface="UT Sans" panose="00000500000000000000" pitchFamily="50" charset="0"/>
              </a:rPr>
              <a:t>la intrarea circuitului este conectată o sursă de tensiune alternativă.</a:t>
            </a:r>
          </a:p>
          <a:p>
            <a:r>
              <a:rPr lang="ro-RO">
                <a:latin typeface="UT Sans" panose="00000500000000000000" pitchFamily="50" charset="0"/>
              </a:rPr>
              <a:t>Deoarece rezistența de intrare a TEC este foarte mare, practic, toată tensiunea de intrare furnizată de sursa de semnal se regăsește în poartă, căderea de tensiune pe rezistența internă a sursei de </a:t>
            </a:r>
            <a:br>
              <a:rPr lang="ro-RO">
                <a:latin typeface="UT Sans" panose="00000500000000000000" pitchFamily="50" charset="0"/>
              </a:rPr>
            </a:br>
            <a:r>
              <a:rPr lang="ro-RO">
                <a:latin typeface="UT Sans" panose="00000500000000000000" pitchFamily="50" charset="0"/>
              </a:rPr>
              <a:t>semnal fiind foarte mică.</a:t>
            </a:r>
            <a:endParaRPr lang="en-US">
              <a:latin typeface="UT Sans" panose="00000500000000000000" pitchFamily="50" charset="0"/>
            </a:endParaRPr>
          </a:p>
        </p:txBody>
      </p:sp>
      <p:sp>
        <p:nvSpPr>
          <p:cNvPr id="4" name="Date Placeholder 3"/>
          <p:cNvSpPr>
            <a:spLocks noGrp="1"/>
          </p:cNvSpPr>
          <p:nvPr>
            <p:ph type="dt" sz="half" idx="10"/>
          </p:nvPr>
        </p:nvSpPr>
        <p:spPr/>
        <p:txBody>
          <a:bodyPr/>
          <a:lstStyle/>
          <a:p>
            <a:fld id="{70C6D141-97A4-427A-95DC-376BF541CA2C}" type="datetime1">
              <a:rPr lang="en-US" smtClean="0"/>
              <a:t>12/13/2018</a:t>
            </a:fld>
            <a:endParaRPr lang="en-US"/>
          </a:p>
        </p:txBody>
      </p:sp>
      <p:sp>
        <p:nvSpPr>
          <p:cNvPr id="5" name="Footer Placeholder 4"/>
          <p:cNvSpPr>
            <a:spLocks noGrp="1"/>
          </p:cNvSpPr>
          <p:nvPr>
            <p:ph type="ftr" sz="quarter" idx="11"/>
          </p:nvPr>
        </p:nvSpPr>
        <p:spPr/>
        <p:txBody>
          <a:bodyPr/>
          <a:lstStyle/>
          <a:p>
            <a:r>
              <a:rPr lang="en-US"/>
              <a:t>DE Cursul nr. 9</a:t>
            </a:r>
          </a:p>
        </p:txBody>
      </p:sp>
      <p:sp>
        <p:nvSpPr>
          <p:cNvPr id="6" name="Slide Number Placeholder 5"/>
          <p:cNvSpPr>
            <a:spLocks noGrp="1"/>
          </p:cNvSpPr>
          <p:nvPr>
            <p:ph type="sldNum" sz="quarter" idx="12"/>
          </p:nvPr>
        </p:nvSpPr>
        <p:spPr/>
        <p:txBody>
          <a:bodyPr/>
          <a:lstStyle/>
          <a:p>
            <a:fld id="{1E09B8D1-E382-410E-A5B9-1FDDF9D03BF0}" type="slidenum">
              <a:rPr lang="en-US" smtClean="0"/>
              <a:t>35</a:t>
            </a:fld>
            <a:endParaRPr lang="en-US"/>
          </a:p>
        </p:txBody>
      </p:sp>
      <p:sp>
        <p:nvSpPr>
          <p:cNvPr id="9" name="Rectangle 2"/>
          <p:cNvSpPr>
            <a:spLocks noChangeArrowheads="1"/>
          </p:cNvSpPr>
          <p:nvPr/>
        </p:nvSpPr>
        <p:spPr bwMode="auto">
          <a:xfrm>
            <a:off x="4343400" y="5334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2"/>
          <p:cNvSpPr>
            <a:spLocks noChangeArrowheads="1"/>
          </p:cNvSpPr>
          <p:nvPr/>
        </p:nvSpPr>
        <p:spPr bwMode="auto">
          <a:xfrm>
            <a:off x="3200400" y="530999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l="51177"/>
          <a:stretch/>
        </p:blipFill>
        <p:spPr>
          <a:xfrm>
            <a:off x="5753100" y="4257675"/>
            <a:ext cx="3162300" cy="2524125"/>
          </a:xfrm>
          <a:prstGeom prst="rect">
            <a:avLst/>
          </a:prstGeom>
        </p:spPr>
      </p:pic>
      <p:sp>
        <p:nvSpPr>
          <p:cNvPr id="8" name="Rectangle 2"/>
          <p:cNvSpPr>
            <a:spLocks noChangeArrowheads="1"/>
          </p:cNvSpPr>
          <p:nvPr/>
        </p:nvSpPr>
        <p:spPr bwMode="auto">
          <a:xfrm>
            <a:off x="990600" y="5334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2" name="Object 11"/>
          <p:cNvGraphicFramePr>
            <a:graphicFrameLocks noChangeAspect="1"/>
          </p:cNvGraphicFramePr>
          <p:nvPr>
            <p:extLst>
              <p:ext uri="{D42A27DB-BD31-4B8C-83A1-F6EECF244321}">
                <p14:modId xmlns:p14="http://schemas.microsoft.com/office/powerpoint/2010/main" val="970136255"/>
              </p:ext>
            </p:extLst>
          </p:nvPr>
        </p:nvGraphicFramePr>
        <p:xfrm>
          <a:off x="2705100" y="5067300"/>
          <a:ext cx="990600" cy="533400"/>
        </p:xfrm>
        <a:graphic>
          <a:graphicData uri="http://schemas.openxmlformats.org/presentationml/2006/ole">
            <mc:AlternateContent xmlns:mc="http://schemas.openxmlformats.org/markup-compatibility/2006">
              <mc:Choice xmlns:v="urn:schemas-microsoft-com:vml" Requires="v">
                <p:oleObj spid="_x0000_s43117" name="Equation" r:id="rId4" imgW="495000" imgH="266400" progId="Equation.DSMT4">
                  <p:embed/>
                </p:oleObj>
              </mc:Choice>
              <mc:Fallback>
                <p:oleObj name="Equation" r:id="rId4" imgW="495000" imgH="266400" progId="Equation.DSMT4">
                  <p:embed/>
                  <p:pic>
                    <p:nvPicPr>
                      <p:cNvPr id="0" name="Object 1"/>
                      <p:cNvPicPr>
                        <a:picLocks noChangeAspect="1" noChangeArrowheads="1"/>
                      </p:cNvPicPr>
                      <p:nvPr/>
                    </p:nvPicPr>
                    <p:blipFill>
                      <a:blip r:embed="rId5"/>
                      <a:srcRect/>
                      <a:stretch>
                        <a:fillRect/>
                      </a:stretch>
                    </p:blipFill>
                    <p:spPr bwMode="auto">
                      <a:xfrm>
                        <a:off x="2705100" y="5067300"/>
                        <a:ext cx="9906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2665192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o-RO">
                <a:latin typeface="UT Sans" panose="00000500000000000000" pitchFamily="50" charset="0"/>
              </a:rPr>
              <a:t>Amplificatoare cu TEC-J cu sursa comună</a:t>
            </a:r>
            <a:br>
              <a:rPr lang="ro-RO">
                <a:latin typeface="UT Sans" panose="00000500000000000000" pitchFamily="50" charset="0"/>
              </a:rPr>
            </a:br>
            <a:r>
              <a:rPr lang="ro-RO" sz="3100">
                <a:latin typeface="UT Sans" panose="00000500000000000000" pitchFamily="50" charset="0"/>
              </a:rPr>
              <a:t>Analiza în c.a.</a:t>
            </a:r>
            <a:endParaRPr lang="en-US" sz="3100">
              <a:latin typeface="UT Sans" panose="00000500000000000000" pitchFamily="50" charset="0"/>
            </a:endParaRPr>
          </a:p>
        </p:txBody>
      </p:sp>
      <p:sp>
        <p:nvSpPr>
          <p:cNvPr id="3" name="Content Placeholder 2"/>
          <p:cNvSpPr>
            <a:spLocks noGrp="1"/>
          </p:cNvSpPr>
          <p:nvPr>
            <p:ph idx="1"/>
          </p:nvPr>
        </p:nvSpPr>
        <p:spPr/>
        <p:txBody>
          <a:bodyPr/>
          <a:lstStyle/>
          <a:p>
            <a:pPr marL="0" indent="0">
              <a:buNone/>
            </a:pPr>
            <a:r>
              <a:rPr lang="ro-RO" b="1">
                <a:solidFill>
                  <a:srgbClr val="0070C0"/>
                </a:solidFill>
                <a:latin typeface="UT Sans" panose="00000500000000000000" pitchFamily="50" charset="0"/>
              </a:rPr>
              <a:t>Câștigul în tensiune</a:t>
            </a:r>
          </a:p>
          <a:p>
            <a:r>
              <a:rPr lang="ro-RO">
                <a:latin typeface="UT Sans" panose="00000500000000000000" pitchFamily="50" charset="0"/>
              </a:rPr>
              <a:t>Expresia câștigului în tensiune al unui TEC este valabilă și în cazul amplificatorului cu sursa comună:</a:t>
            </a:r>
            <a:endParaRPr lang="en-US">
              <a:latin typeface="UT Sans" panose="00000500000000000000" pitchFamily="50" charset="0"/>
            </a:endParaRPr>
          </a:p>
          <a:p>
            <a:endParaRPr lang="ro-RO">
              <a:latin typeface="UT Sans" panose="00000500000000000000" pitchFamily="50" charset="0"/>
            </a:endParaRPr>
          </a:p>
          <a:p>
            <a:r>
              <a:rPr lang="ro-RO">
                <a:latin typeface="UT Sans" panose="00000500000000000000" pitchFamily="50" charset="0"/>
              </a:rPr>
              <a:t>Tensiunea semnalului de ieșire din drenă, V</a:t>
            </a:r>
            <a:r>
              <a:rPr lang="ro-RO" baseline="-25000">
                <a:latin typeface="UT Sans" panose="00000500000000000000" pitchFamily="50" charset="0"/>
              </a:rPr>
              <a:t>ds</a:t>
            </a:r>
            <a:r>
              <a:rPr lang="ro-RO">
                <a:latin typeface="UT Sans" panose="00000500000000000000" pitchFamily="50" charset="0"/>
              </a:rPr>
              <a:t>, este:</a:t>
            </a:r>
            <a:br>
              <a:rPr lang="ro-RO">
                <a:latin typeface="UT Sans" panose="00000500000000000000" pitchFamily="50" charset="0"/>
              </a:rPr>
            </a:br>
            <a:br>
              <a:rPr lang="ro-RO">
                <a:latin typeface="UT Sans" panose="00000500000000000000" pitchFamily="50" charset="0"/>
              </a:rPr>
            </a:br>
            <a:br>
              <a:rPr lang="ro-RO">
                <a:latin typeface="UT Sans" panose="00000500000000000000" pitchFamily="50" charset="0"/>
              </a:rPr>
            </a:br>
            <a:r>
              <a:rPr lang="ro-RO">
                <a:latin typeface="UT Sans" panose="00000500000000000000" pitchFamily="50" charset="0"/>
              </a:rPr>
              <a:t>unde</a:t>
            </a:r>
            <a:br>
              <a:rPr lang="ro-RO">
                <a:latin typeface="UT Sans" panose="00000500000000000000" pitchFamily="50" charset="0"/>
              </a:rPr>
            </a:br>
            <a:br>
              <a:rPr lang="ro-RO">
                <a:latin typeface="UT Sans" panose="00000500000000000000" pitchFamily="50" charset="0"/>
              </a:rPr>
            </a:br>
            <a:r>
              <a:rPr lang="ro-RO">
                <a:latin typeface="UT Sans" panose="00000500000000000000" pitchFamily="50" charset="0"/>
              </a:rPr>
              <a:t>și</a:t>
            </a:r>
            <a:endParaRPr lang="en-US">
              <a:latin typeface="UT Sans" panose="00000500000000000000" pitchFamily="50" charset="0"/>
            </a:endParaRPr>
          </a:p>
        </p:txBody>
      </p:sp>
      <p:sp>
        <p:nvSpPr>
          <p:cNvPr id="4" name="Date Placeholder 3"/>
          <p:cNvSpPr>
            <a:spLocks noGrp="1"/>
          </p:cNvSpPr>
          <p:nvPr>
            <p:ph type="dt" sz="half" idx="10"/>
          </p:nvPr>
        </p:nvSpPr>
        <p:spPr/>
        <p:txBody>
          <a:bodyPr/>
          <a:lstStyle/>
          <a:p>
            <a:fld id="{4DB39A6E-CA43-456B-A009-82179298F111}" type="datetime1">
              <a:rPr lang="en-US" smtClean="0"/>
              <a:t>12/13/2018</a:t>
            </a:fld>
            <a:endParaRPr lang="en-US"/>
          </a:p>
        </p:txBody>
      </p:sp>
      <p:sp>
        <p:nvSpPr>
          <p:cNvPr id="5" name="Footer Placeholder 4"/>
          <p:cNvSpPr>
            <a:spLocks noGrp="1"/>
          </p:cNvSpPr>
          <p:nvPr>
            <p:ph type="ftr" sz="quarter" idx="11"/>
          </p:nvPr>
        </p:nvSpPr>
        <p:spPr/>
        <p:txBody>
          <a:bodyPr/>
          <a:lstStyle/>
          <a:p>
            <a:r>
              <a:rPr lang="en-US"/>
              <a:t>DE Cursul nr. 9</a:t>
            </a:r>
          </a:p>
        </p:txBody>
      </p:sp>
      <p:sp>
        <p:nvSpPr>
          <p:cNvPr id="6" name="Slide Number Placeholder 5"/>
          <p:cNvSpPr>
            <a:spLocks noGrp="1"/>
          </p:cNvSpPr>
          <p:nvPr>
            <p:ph type="sldNum" sz="quarter" idx="12"/>
          </p:nvPr>
        </p:nvSpPr>
        <p:spPr/>
        <p:txBody>
          <a:bodyPr/>
          <a:lstStyle/>
          <a:p>
            <a:fld id="{1E09B8D1-E382-410E-A5B9-1FDDF9D03BF0}" type="slidenum">
              <a:rPr lang="en-US" smtClean="0"/>
              <a:t>36</a:t>
            </a:fld>
            <a:endParaRPr lang="en-US"/>
          </a:p>
        </p:txBody>
      </p:sp>
      <p:sp>
        <p:nvSpPr>
          <p:cNvPr id="9" name="Rectangle 2"/>
          <p:cNvSpPr>
            <a:spLocks noChangeArrowheads="1"/>
          </p:cNvSpPr>
          <p:nvPr/>
        </p:nvSpPr>
        <p:spPr bwMode="auto">
          <a:xfrm>
            <a:off x="4343400" y="5334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2"/>
          <p:cNvSpPr>
            <a:spLocks noChangeArrowheads="1"/>
          </p:cNvSpPr>
          <p:nvPr/>
        </p:nvSpPr>
        <p:spPr bwMode="auto">
          <a:xfrm>
            <a:off x="3200400" y="530999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l="51177"/>
          <a:stretch/>
        </p:blipFill>
        <p:spPr>
          <a:xfrm>
            <a:off x="5753100" y="4257675"/>
            <a:ext cx="3162300" cy="2524125"/>
          </a:xfrm>
          <a:prstGeom prst="rect">
            <a:avLst/>
          </a:prstGeom>
        </p:spPr>
      </p:pic>
      <p:sp>
        <p:nvSpPr>
          <p:cNvPr id="8" name="Rectangle 2"/>
          <p:cNvSpPr>
            <a:spLocks noChangeArrowheads="1"/>
          </p:cNvSpPr>
          <p:nvPr/>
        </p:nvSpPr>
        <p:spPr bwMode="auto">
          <a:xfrm>
            <a:off x="990600" y="5334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2"/>
          <p:cNvSpPr>
            <a:spLocks noChangeArrowheads="1"/>
          </p:cNvSpPr>
          <p:nvPr/>
        </p:nvSpPr>
        <p:spPr bwMode="auto">
          <a:xfrm>
            <a:off x="838200" y="3124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3" name="Object 12"/>
          <p:cNvGraphicFramePr>
            <a:graphicFrameLocks noChangeAspect="1"/>
          </p:cNvGraphicFramePr>
          <p:nvPr>
            <p:extLst>
              <p:ext uri="{D42A27DB-BD31-4B8C-83A1-F6EECF244321}">
                <p14:modId xmlns:p14="http://schemas.microsoft.com/office/powerpoint/2010/main" val="3995370928"/>
              </p:ext>
            </p:extLst>
          </p:nvPr>
        </p:nvGraphicFramePr>
        <p:xfrm>
          <a:off x="762000" y="2819400"/>
          <a:ext cx="1473200" cy="508000"/>
        </p:xfrm>
        <a:graphic>
          <a:graphicData uri="http://schemas.openxmlformats.org/presentationml/2006/ole">
            <mc:AlternateContent xmlns:mc="http://schemas.openxmlformats.org/markup-compatibility/2006">
              <mc:Choice xmlns:v="urn:schemas-microsoft-com:vml" Requires="v">
                <p:oleObj spid="_x0000_s46509" name="Equation" r:id="rId4" imgW="736560" imgH="253800" progId="Equation.DSMT4">
                  <p:embed/>
                </p:oleObj>
              </mc:Choice>
              <mc:Fallback>
                <p:oleObj name="Equation" r:id="rId4" imgW="736560" imgH="253800" progId="Equation.DSMT4">
                  <p:embed/>
                  <p:pic>
                    <p:nvPicPr>
                      <p:cNvPr id="0" name="Object 1"/>
                      <p:cNvPicPr>
                        <a:picLocks noChangeAspect="1" noChangeArrowheads="1"/>
                      </p:cNvPicPr>
                      <p:nvPr/>
                    </p:nvPicPr>
                    <p:blipFill>
                      <a:blip r:embed="rId5"/>
                      <a:srcRect/>
                      <a:stretch>
                        <a:fillRect/>
                      </a:stretch>
                    </p:blipFill>
                    <p:spPr bwMode="auto">
                      <a:xfrm>
                        <a:off x="762000" y="2819400"/>
                        <a:ext cx="1473200" cy="508000"/>
                      </a:xfrm>
                      <a:prstGeom prst="rect">
                        <a:avLst/>
                      </a:prstGeom>
                      <a:noFill/>
                    </p:spPr>
                  </p:pic>
                </p:oleObj>
              </mc:Fallback>
            </mc:AlternateContent>
          </a:graphicData>
        </a:graphic>
      </p:graphicFrame>
      <p:sp>
        <p:nvSpPr>
          <p:cNvPr id="14" name="Rectangle 4"/>
          <p:cNvSpPr>
            <a:spLocks noChangeArrowheads="1"/>
          </p:cNvSpPr>
          <p:nvPr/>
        </p:nvSpPr>
        <p:spPr bwMode="auto">
          <a:xfrm>
            <a:off x="838200" y="389572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5" name="Object 14"/>
          <p:cNvGraphicFramePr>
            <a:graphicFrameLocks noChangeAspect="1"/>
          </p:cNvGraphicFramePr>
          <p:nvPr>
            <p:extLst>
              <p:ext uri="{D42A27DB-BD31-4B8C-83A1-F6EECF244321}">
                <p14:modId xmlns:p14="http://schemas.microsoft.com/office/powerpoint/2010/main" val="330419904"/>
              </p:ext>
            </p:extLst>
          </p:nvPr>
        </p:nvGraphicFramePr>
        <p:xfrm>
          <a:off x="841375" y="3810000"/>
          <a:ext cx="3425825" cy="533400"/>
        </p:xfrm>
        <a:graphic>
          <a:graphicData uri="http://schemas.openxmlformats.org/presentationml/2006/ole">
            <mc:AlternateContent xmlns:mc="http://schemas.openxmlformats.org/markup-compatibility/2006">
              <mc:Choice xmlns:v="urn:schemas-microsoft-com:vml" Requires="v">
                <p:oleObj spid="_x0000_s46510" name="Equation" r:id="rId6" imgW="1714320" imgH="266400" progId="Equation.DSMT4">
                  <p:embed/>
                </p:oleObj>
              </mc:Choice>
              <mc:Fallback>
                <p:oleObj name="Equation" r:id="rId6" imgW="1714320" imgH="266400" progId="Equation.DSMT4">
                  <p:embed/>
                  <p:pic>
                    <p:nvPicPr>
                      <p:cNvPr id="0" name="Object 3"/>
                      <p:cNvPicPr>
                        <a:picLocks noChangeAspect="1" noChangeArrowheads="1"/>
                      </p:cNvPicPr>
                      <p:nvPr/>
                    </p:nvPicPr>
                    <p:blipFill>
                      <a:blip r:embed="rId7"/>
                      <a:srcRect/>
                      <a:stretch>
                        <a:fillRect/>
                      </a:stretch>
                    </p:blipFill>
                    <p:spPr bwMode="auto">
                      <a:xfrm>
                        <a:off x="841375" y="3810000"/>
                        <a:ext cx="3425825"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Rectangle 6"/>
          <p:cNvSpPr>
            <a:spLocks noChangeArrowheads="1"/>
          </p:cNvSpPr>
          <p:nvPr/>
        </p:nvSpPr>
        <p:spPr bwMode="auto">
          <a:xfrm>
            <a:off x="838200" y="504666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7" name="Object 16"/>
          <p:cNvGraphicFramePr>
            <a:graphicFrameLocks noChangeAspect="1"/>
          </p:cNvGraphicFramePr>
          <p:nvPr>
            <p:extLst>
              <p:ext uri="{D42A27DB-BD31-4B8C-83A1-F6EECF244321}">
                <p14:modId xmlns:p14="http://schemas.microsoft.com/office/powerpoint/2010/main" val="3858245501"/>
              </p:ext>
            </p:extLst>
          </p:nvPr>
        </p:nvGraphicFramePr>
        <p:xfrm>
          <a:off x="762000" y="4730750"/>
          <a:ext cx="1447800" cy="558800"/>
        </p:xfrm>
        <a:graphic>
          <a:graphicData uri="http://schemas.openxmlformats.org/presentationml/2006/ole">
            <mc:AlternateContent xmlns:mc="http://schemas.openxmlformats.org/markup-compatibility/2006">
              <mc:Choice xmlns:v="urn:schemas-microsoft-com:vml" Requires="v">
                <p:oleObj spid="_x0000_s46511" name="Equation" r:id="rId8" imgW="723600" imgH="279360" progId="Equation.DSMT4">
                  <p:embed/>
                </p:oleObj>
              </mc:Choice>
              <mc:Fallback>
                <p:oleObj name="Equation" r:id="rId8" imgW="723600" imgH="279360" progId="Equation.DSMT4">
                  <p:embed/>
                  <p:pic>
                    <p:nvPicPr>
                      <p:cNvPr id="0" name="Object 5"/>
                      <p:cNvPicPr>
                        <a:picLocks noChangeAspect="1" noChangeArrowheads="1"/>
                      </p:cNvPicPr>
                      <p:nvPr/>
                    </p:nvPicPr>
                    <p:blipFill>
                      <a:blip r:embed="rId9"/>
                      <a:srcRect/>
                      <a:stretch>
                        <a:fillRect/>
                      </a:stretch>
                    </p:blipFill>
                    <p:spPr bwMode="auto">
                      <a:xfrm>
                        <a:off x="762000" y="4730750"/>
                        <a:ext cx="1447800" cy="558800"/>
                      </a:xfrm>
                      <a:prstGeom prst="rect">
                        <a:avLst/>
                      </a:prstGeom>
                      <a:noFill/>
                    </p:spPr>
                  </p:pic>
                </p:oleObj>
              </mc:Fallback>
            </mc:AlternateContent>
          </a:graphicData>
        </a:graphic>
      </p:graphicFrame>
      <p:sp>
        <p:nvSpPr>
          <p:cNvPr id="18" name="Rectangle 8"/>
          <p:cNvSpPr>
            <a:spLocks noChangeArrowheads="1"/>
          </p:cNvSpPr>
          <p:nvPr/>
        </p:nvSpPr>
        <p:spPr bwMode="auto">
          <a:xfrm>
            <a:off x="838200" y="601125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9" name="Object 18"/>
          <p:cNvGraphicFramePr>
            <a:graphicFrameLocks noChangeAspect="1"/>
          </p:cNvGraphicFramePr>
          <p:nvPr>
            <p:extLst>
              <p:ext uri="{D42A27DB-BD31-4B8C-83A1-F6EECF244321}">
                <p14:modId xmlns:p14="http://schemas.microsoft.com/office/powerpoint/2010/main" val="409162062"/>
              </p:ext>
            </p:extLst>
          </p:nvPr>
        </p:nvGraphicFramePr>
        <p:xfrm>
          <a:off x="815975" y="5494338"/>
          <a:ext cx="990600" cy="533400"/>
        </p:xfrm>
        <a:graphic>
          <a:graphicData uri="http://schemas.openxmlformats.org/presentationml/2006/ole">
            <mc:AlternateContent xmlns:mc="http://schemas.openxmlformats.org/markup-compatibility/2006">
              <mc:Choice xmlns:v="urn:schemas-microsoft-com:vml" Requires="v">
                <p:oleObj spid="_x0000_s46512" name="Equation" r:id="rId10" imgW="495000" imgH="266400" progId="Equation.DSMT4">
                  <p:embed/>
                </p:oleObj>
              </mc:Choice>
              <mc:Fallback>
                <p:oleObj name="Equation" r:id="rId10" imgW="495000" imgH="266400" progId="Equation.DSMT4">
                  <p:embed/>
                  <p:pic>
                    <p:nvPicPr>
                      <p:cNvPr id="0" name="Object 7"/>
                      <p:cNvPicPr>
                        <a:picLocks noChangeAspect="1" noChangeArrowheads="1"/>
                      </p:cNvPicPr>
                      <p:nvPr/>
                    </p:nvPicPr>
                    <p:blipFill>
                      <a:blip r:embed="rId11"/>
                      <a:srcRect/>
                      <a:stretch>
                        <a:fillRect/>
                      </a:stretch>
                    </p:blipFill>
                    <p:spPr bwMode="auto">
                      <a:xfrm>
                        <a:off x="815975" y="5494338"/>
                        <a:ext cx="9906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8646362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latin typeface="UT Sans" panose="00000500000000000000" pitchFamily="50" charset="0"/>
              </a:rPr>
              <a:t>Exemplul 5</a:t>
            </a:r>
            <a:endParaRPr lang="en-US">
              <a:latin typeface="UT Sans" panose="00000500000000000000" pitchFamily="50" charset="0"/>
            </a:endParaRPr>
          </a:p>
        </p:txBody>
      </p:sp>
      <p:sp>
        <p:nvSpPr>
          <p:cNvPr id="3" name="Content Placeholder 2"/>
          <p:cNvSpPr>
            <a:spLocks noGrp="1"/>
          </p:cNvSpPr>
          <p:nvPr>
            <p:ph idx="1"/>
          </p:nvPr>
        </p:nvSpPr>
        <p:spPr/>
        <p:txBody>
          <a:bodyPr/>
          <a:lstStyle/>
          <a:p>
            <a:r>
              <a:rPr lang="ro-RO">
                <a:latin typeface="UT Sans" panose="00000500000000000000" pitchFamily="50" charset="0"/>
              </a:rPr>
              <a:t>Care este tensiunea totală de ieșire în gol a amplificatorului din figură? Dispozitivul TEC-J utilizat are I</a:t>
            </a:r>
            <a:r>
              <a:rPr lang="ro-RO" baseline="-25000">
                <a:latin typeface="UT Sans" panose="00000500000000000000" pitchFamily="50" charset="0"/>
              </a:rPr>
              <a:t>DSS</a:t>
            </a:r>
            <a:r>
              <a:rPr lang="ro-RO">
                <a:latin typeface="UT Sans" panose="00000500000000000000" pitchFamily="50" charset="0"/>
              </a:rPr>
              <a:t>=12mA și V</a:t>
            </a:r>
            <a:r>
              <a:rPr lang="ro-RO" baseline="-25000">
                <a:latin typeface="UT Sans" panose="00000500000000000000" pitchFamily="50" charset="0"/>
              </a:rPr>
              <a:t>GS(off)</a:t>
            </a:r>
            <a:r>
              <a:rPr lang="ro-RO">
                <a:latin typeface="UT Sans" panose="00000500000000000000" pitchFamily="50" charset="0"/>
              </a:rPr>
              <a:t>=-3V.</a:t>
            </a:r>
            <a:endParaRPr lang="en-US">
              <a:latin typeface="UT Sans" panose="00000500000000000000" pitchFamily="50" charset="0"/>
            </a:endParaRPr>
          </a:p>
        </p:txBody>
      </p:sp>
      <p:sp>
        <p:nvSpPr>
          <p:cNvPr id="4" name="Date Placeholder 3"/>
          <p:cNvSpPr>
            <a:spLocks noGrp="1"/>
          </p:cNvSpPr>
          <p:nvPr>
            <p:ph type="dt" sz="half" idx="10"/>
          </p:nvPr>
        </p:nvSpPr>
        <p:spPr/>
        <p:txBody>
          <a:bodyPr/>
          <a:lstStyle/>
          <a:p>
            <a:fld id="{6AB2549A-4CE0-4239-AE92-8E40871810A6}" type="datetime1">
              <a:rPr lang="en-US" smtClean="0"/>
              <a:t>12/13/2018</a:t>
            </a:fld>
            <a:endParaRPr lang="en-US"/>
          </a:p>
        </p:txBody>
      </p:sp>
      <p:sp>
        <p:nvSpPr>
          <p:cNvPr id="5" name="Footer Placeholder 4"/>
          <p:cNvSpPr>
            <a:spLocks noGrp="1"/>
          </p:cNvSpPr>
          <p:nvPr>
            <p:ph type="ftr" sz="quarter" idx="11"/>
          </p:nvPr>
        </p:nvSpPr>
        <p:spPr/>
        <p:txBody>
          <a:bodyPr/>
          <a:lstStyle/>
          <a:p>
            <a:r>
              <a:rPr lang="en-US"/>
              <a:t>DE Cursul nr. 9</a:t>
            </a:r>
          </a:p>
        </p:txBody>
      </p:sp>
      <p:sp>
        <p:nvSpPr>
          <p:cNvPr id="6" name="Slide Number Placeholder 5"/>
          <p:cNvSpPr>
            <a:spLocks noGrp="1"/>
          </p:cNvSpPr>
          <p:nvPr>
            <p:ph type="sldNum" sz="quarter" idx="12"/>
          </p:nvPr>
        </p:nvSpPr>
        <p:spPr/>
        <p:txBody>
          <a:bodyPr/>
          <a:lstStyle/>
          <a:p>
            <a:fld id="{1E09B8D1-E382-410E-A5B9-1FDDF9D03BF0}" type="slidenum">
              <a:rPr lang="en-US" smtClean="0"/>
              <a:t>37</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0250" y="3048000"/>
            <a:ext cx="5143500" cy="3581400"/>
          </a:xfrm>
          <a:prstGeom prst="rect">
            <a:avLst/>
          </a:prstGeom>
        </p:spPr>
      </p:pic>
    </p:spTree>
    <p:extLst>
      <p:ext uri="{BB962C8B-B14F-4D97-AF65-F5344CB8AC3E}">
        <p14:creationId xmlns:p14="http://schemas.microsoft.com/office/powerpoint/2010/main" val="29838386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o-RO">
                <a:latin typeface="UT Sans" panose="00000500000000000000" pitchFamily="50" charset="0"/>
              </a:rPr>
              <a:t>Exemplul 5</a:t>
            </a:r>
            <a:br>
              <a:rPr lang="ro-RO">
                <a:latin typeface="UT Sans" panose="00000500000000000000" pitchFamily="50" charset="0"/>
              </a:rPr>
            </a:br>
            <a:r>
              <a:rPr lang="ro-RO" sz="3100">
                <a:latin typeface="UT Sans" panose="00000500000000000000" pitchFamily="50" charset="0"/>
              </a:rPr>
              <a:t>Rezolvare</a:t>
            </a:r>
            <a:endParaRPr lang="en-US" sz="3100">
              <a:latin typeface="UT Sans" panose="00000500000000000000" pitchFamily="50" charset="0"/>
            </a:endParaRPr>
          </a:p>
        </p:txBody>
      </p:sp>
      <p:sp>
        <p:nvSpPr>
          <p:cNvPr id="3" name="Content Placeholder 2"/>
          <p:cNvSpPr>
            <a:spLocks noGrp="1"/>
          </p:cNvSpPr>
          <p:nvPr>
            <p:ph idx="1"/>
          </p:nvPr>
        </p:nvSpPr>
        <p:spPr/>
        <p:txBody>
          <a:bodyPr/>
          <a:lstStyle/>
          <a:p>
            <a:r>
              <a:rPr lang="ro-RO">
                <a:latin typeface="UT Sans" panose="00000500000000000000" pitchFamily="50" charset="0"/>
              </a:rPr>
              <a:t>În primul rând se calculează curentul de drenă, I</a:t>
            </a:r>
            <a:r>
              <a:rPr lang="ro-RO" baseline="-25000">
                <a:latin typeface="UT Sans" panose="00000500000000000000" pitchFamily="50" charset="0"/>
              </a:rPr>
              <a:t>D</a:t>
            </a:r>
            <a:r>
              <a:rPr lang="ro-RO">
                <a:latin typeface="UT Sans" panose="00000500000000000000" pitchFamily="50" charset="0"/>
              </a:rPr>
              <a:t>.</a:t>
            </a:r>
            <a:endParaRPr lang="en-US">
              <a:latin typeface="UT Sans" panose="00000500000000000000" pitchFamily="50" charset="0"/>
            </a:endParaRPr>
          </a:p>
          <a:p>
            <a:r>
              <a:rPr lang="ro-RO">
                <a:latin typeface="UT Sans" panose="00000500000000000000" pitchFamily="50" charset="0"/>
              </a:rPr>
              <a:t>Ecuația de circuit</a:t>
            </a:r>
          </a:p>
          <a:p>
            <a:endParaRPr lang="ro-RO">
              <a:latin typeface="UT Sans" panose="00000500000000000000" pitchFamily="50" charset="0"/>
            </a:endParaRPr>
          </a:p>
          <a:p>
            <a:r>
              <a:rPr lang="ro-RO">
                <a:latin typeface="UT Sans" panose="00000500000000000000" pitchFamily="50" charset="0"/>
              </a:rPr>
              <a:t>Cu datele de catalog și înlocuind V</a:t>
            </a:r>
            <a:r>
              <a:rPr lang="ro-RO" baseline="-25000">
                <a:latin typeface="UT Sans" panose="00000500000000000000" pitchFamily="50" charset="0"/>
              </a:rPr>
              <a:t>GS</a:t>
            </a:r>
            <a:r>
              <a:rPr lang="ro-RO">
                <a:latin typeface="UT Sans" panose="00000500000000000000" pitchFamily="50" charset="0"/>
              </a:rPr>
              <a:t> din ecuația de circuit, ecuația de dispozitiv se scrie:</a:t>
            </a:r>
          </a:p>
        </p:txBody>
      </p:sp>
      <p:sp>
        <p:nvSpPr>
          <p:cNvPr id="4" name="Date Placeholder 3"/>
          <p:cNvSpPr>
            <a:spLocks noGrp="1"/>
          </p:cNvSpPr>
          <p:nvPr>
            <p:ph type="dt" sz="half" idx="10"/>
          </p:nvPr>
        </p:nvSpPr>
        <p:spPr/>
        <p:txBody>
          <a:bodyPr/>
          <a:lstStyle/>
          <a:p>
            <a:fld id="{6E37036F-9DA6-458C-BCB8-06A352CAD425}" type="datetime1">
              <a:rPr lang="en-US" smtClean="0"/>
              <a:t>12/13/2018</a:t>
            </a:fld>
            <a:endParaRPr lang="en-US"/>
          </a:p>
        </p:txBody>
      </p:sp>
      <p:sp>
        <p:nvSpPr>
          <p:cNvPr id="5" name="Footer Placeholder 4"/>
          <p:cNvSpPr>
            <a:spLocks noGrp="1"/>
          </p:cNvSpPr>
          <p:nvPr>
            <p:ph type="ftr" sz="quarter" idx="11"/>
          </p:nvPr>
        </p:nvSpPr>
        <p:spPr/>
        <p:txBody>
          <a:bodyPr/>
          <a:lstStyle/>
          <a:p>
            <a:r>
              <a:rPr lang="en-US"/>
              <a:t>DE Cursul nr. 9</a:t>
            </a:r>
          </a:p>
        </p:txBody>
      </p:sp>
      <p:sp>
        <p:nvSpPr>
          <p:cNvPr id="6" name="Slide Number Placeholder 5"/>
          <p:cNvSpPr>
            <a:spLocks noGrp="1"/>
          </p:cNvSpPr>
          <p:nvPr>
            <p:ph type="sldNum" sz="quarter" idx="12"/>
          </p:nvPr>
        </p:nvSpPr>
        <p:spPr/>
        <p:txBody>
          <a:bodyPr/>
          <a:lstStyle/>
          <a:p>
            <a:fld id="{1E09B8D1-E382-410E-A5B9-1FDDF9D03BF0}" type="slidenum">
              <a:rPr lang="en-US" smtClean="0"/>
              <a:t>38</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0200" y="4267200"/>
            <a:ext cx="3600450" cy="2506980"/>
          </a:xfrm>
          <a:prstGeom prst="rect">
            <a:avLst/>
          </a:prstGeom>
        </p:spPr>
      </p:pic>
      <p:sp>
        <p:nvSpPr>
          <p:cNvPr id="8" name="Rectangle 2"/>
          <p:cNvSpPr>
            <a:spLocks noChangeArrowheads="1"/>
          </p:cNvSpPr>
          <p:nvPr/>
        </p:nvSpPr>
        <p:spPr bwMode="auto">
          <a:xfrm>
            <a:off x="762000" y="3124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val="307532591"/>
              </p:ext>
            </p:extLst>
          </p:nvPr>
        </p:nvGraphicFramePr>
        <p:xfrm>
          <a:off x="762000" y="2443162"/>
          <a:ext cx="3987800" cy="508000"/>
        </p:xfrm>
        <a:graphic>
          <a:graphicData uri="http://schemas.openxmlformats.org/presentationml/2006/ole">
            <mc:AlternateContent xmlns:mc="http://schemas.openxmlformats.org/markup-compatibility/2006">
              <mc:Choice xmlns:v="urn:schemas-microsoft-com:vml" Requires="v">
                <p:oleObj spid="_x0000_s48339" name="Equation" r:id="rId4" imgW="1993680" imgH="253800" progId="Equation.DSMT4">
                  <p:embed/>
                </p:oleObj>
              </mc:Choice>
              <mc:Fallback>
                <p:oleObj name="Equation" r:id="rId4" imgW="1993680" imgH="253800" progId="Equation.DSMT4">
                  <p:embed/>
                  <p:pic>
                    <p:nvPicPr>
                      <p:cNvPr id="0" name="Object 1"/>
                      <p:cNvPicPr>
                        <a:picLocks noChangeAspect="1" noChangeArrowheads="1"/>
                      </p:cNvPicPr>
                      <p:nvPr/>
                    </p:nvPicPr>
                    <p:blipFill>
                      <a:blip r:embed="rId5"/>
                      <a:srcRect/>
                      <a:stretch>
                        <a:fillRect/>
                      </a:stretch>
                    </p:blipFill>
                    <p:spPr bwMode="auto">
                      <a:xfrm>
                        <a:off x="762000" y="2443162"/>
                        <a:ext cx="3987800"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4"/>
          <p:cNvSpPr>
            <a:spLocks noChangeArrowheads="1"/>
          </p:cNvSpPr>
          <p:nvPr/>
        </p:nvSpPr>
        <p:spPr bwMode="auto">
          <a:xfrm>
            <a:off x="639763" y="4297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1" name="Object 10"/>
          <p:cNvGraphicFramePr>
            <a:graphicFrameLocks noChangeAspect="1"/>
          </p:cNvGraphicFramePr>
          <p:nvPr>
            <p:extLst>
              <p:ext uri="{D42A27DB-BD31-4B8C-83A1-F6EECF244321}">
                <p14:modId xmlns:p14="http://schemas.microsoft.com/office/powerpoint/2010/main" val="401100987"/>
              </p:ext>
            </p:extLst>
          </p:nvPr>
        </p:nvGraphicFramePr>
        <p:xfrm>
          <a:off x="635000" y="3895531"/>
          <a:ext cx="4699000" cy="2235200"/>
        </p:xfrm>
        <a:graphic>
          <a:graphicData uri="http://schemas.openxmlformats.org/presentationml/2006/ole">
            <mc:AlternateContent xmlns:mc="http://schemas.openxmlformats.org/markup-compatibility/2006">
              <mc:Choice xmlns:v="urn:schemas-microsoft-com:vml" Requires="v">
                <p:oleObj spid="_x0000_s48340" name="Equation" r:id="rId6" imgW="2349360" imgH="1117440" progId="Equation.DSMT4">
                  <p:embed/>
                </p:oleObj>
              </mc:Choice>
              <mc:Fallback>
                <p:oleObj name="Equation" r:id="rId6" imgW="2349360" imgH="1117440" progId="Equation.DSMT4">
                  <p:embed/>
                  <p:pic>
                    <p:nvPicPr>
                      <p:cNvPr id="0" name="Object 3"/>
                      <p:cNvPicPr>
                        <a:picLocks noChangeAspect="1" noChangeArrowheads="1"/>
                      </p:cNvPicPr>
                      <p:nvPr/>
                    </p:nvPicPr>
                    <p:blipFill>
                      <a:blip r:embed="rId7"/>
                      <a:srcRect/>
                      <a:stretch>
                        <a:fillRect/>
                      </a:stretch>
                    </p:blipFill>
                    <p:spPr bwMode="auto">
                      <a:xfrm>
                        <a:off x="635000" y="3895531"/>
                        <a:ext cx="4699000" cy="2235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6240321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o-RO">
                <a:latin typeface="UT Sans" panose="00000500000000000000" pitchFamily="50" charset="0"/>
              </a:rPr>
              <a:t>Exemplul 5</a:t>
            </a:r>
            <a:br>
              <a:rPr lang="ro-RO">
                <a:latin typeface="UT Sans" panose="00000500000000000000" pitchFamily="50" charset="0"/>
              </a:rPr>
            </a:br>
            <a:r>
              <a:rPr lang="ro-RO" sz="3100">
                <a:latin typeface="UT Sans" panose="00000500000000000000" pitchFamily="50" charset="0"/>
              </a:rPr>
              <a:t>Rezolvare</a:t>
            </a:r>
            <a:endParaRPr lang="en-US" sz="3100">
              <a:latin typeface="UT Sans" panose="00000500000000000000" pitchFamily="50" charset="0"/>
            </a:endParaRPr>
          </a:p>
        </p:txBody>
      </p:sp>
      <p:sp>
        <p:nvSpPr>
          <p:cNvPr id="3" name="Content Placeholder 2"/>
          <p:cNvSpPr>
            <a:spLocks noGrp="1"/>
          </p:cNvSpPr>
          <p:nvPr>
            <p:ph idx="1"/>
          </p:nvPr>
        </p:nvSpPr>
        <p:spPr/>
        <p:txBody>
          <a:bodyPr/>
          <a:lstStyle/>
          <a:p>
            <a:r>
              <a:rPr lang="ro-RO">
                <a:latin typeface="UT Sans" panose="00000500000000000000" pitchFamily="50" charset="0"/>
              </a:rPr>
              <a:t>Din această relație se obține ecuația de gradul al doilea din care se determină I</a:t>
            </a:r>
            <a:r>
              <a:rPr lang="ro-RO" baseline="-25000">
                <a:latin typeface="UT Sans" panose="00000500000000000000" pitchFamily="50" charset="0"/>
              </a:rPr>
              <a:t>D</a:t>
            </a:r>
            <a:r>
              <a:rPr lang="ro-RO">
                <a:latin typeface="UT Sans" panose="00000500000000000000" pitchFamily="50" charset="0"/>
              </a:rPr>
              <a:t>:</a:t>
            </a:r>
            <a:endParaRPr lang="en-US">
              <a:latin typeface="UT Sans" panose="00000500000000000000" pitchFamily="50" charset="0"/>
            </a:endParaRPr>
          </a:p>
        </p:txBody>
      </p:sp>
      <p:sp>
        <p:nvSpPr>
          <p:cNvPr id="4" name="Date Placeholder 3"/>
          <p:cNvSpPr>
            <a:spLocks noGrp="1"/>
          </p:cNvSpPr>
          <p:nvPr>
            <p:ph type="dt" sz="half" idx="10"/>
          </p:nvPr>
        </p:nvSpPr>
        <p:spPr/>
        <p:txBody>
          <a:bodyPr/>
          <a:lstStyle/>
          <a:p>
            <a:fld id="{335E9DE6-C678-4F4A-91A8-8B667669D5F5}" type="datetime1">
              <a:rPr lang="en-US" smtClean="0"/>
              <a:t>12/13/2018</a:t>
            </a:fld>
            <a:endParaRPr lang="en-US"/>
          </a:p>
        </p:txBody>
      </p:sp>
      <p:sp>
        <p:nvSpPr>
          <p:cNvPr id="5" name="Footer Placeholder 4"/>
          <p:cNvSpPr>
            <a:spLocks noGrp="1"/>
          </p:cNvSpPr>
          <p:nvPr>
            <p:ph type="ftr" sz="quarter" idx="11"/>
          </p:nvPr>
        </p:nvSpPr>
        <p:spPr/>
        <p:txBody>
          <a:bodyPr/>
          <a:lstStyle/>
          <a:p>
            <a:r>
              <a:rPr lang="en-US"/>
              <a:t>DE Cursul nr. 9</a:t>
            </a:r>
          </a:p>
        </p:txBody>
      </p:sp>
      <p:sp>
        <p:nvSpPr>
          <p:cNvPr id="6" name="Slide Number Placeholder 5"/>
          <p:cNvSpPr>
            <a:spLocks noGrp="1"/>
          </p:cNvSpPr>
          <p:nvPr>
            <p:ph type="sldNum" sz="quarter" idx="12"/>
          </p:nvPr>
        </p:nvSpPr>
        <p:spPr/>
        <p:txBody>
          <a:bodyPr/>
          <a:lstStyle/>
          <a:p>
            <a:fld id="{1E09B8D1-E382-410E-A5B9-1FDDF9D03BF0}" type="slidenum">
              <a:rPr lang="en-US" smtClean="0"/>
              <a:t>39</a:t>
            </a:fld>
            <a:endParaRPr lang="en-US"/>
          </a:p>
        </p:txBody>
      </p:sp>
      <p:sp>
        <p:nvSpPr>
          <p:cNvPr id="8" name="Rectangle 2"/>
          <p:cNvSpPr>
            <a:spLocks noChangeArrowheads="1"/>
          </p:cNvSpPr>
          <p:nvPr/>
        </p:nvSpPr>
        <p:spPr bwMode="auto">
          <a:xfrm>
            <a:off x="762000" y="3124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4"/>
          <p:cNvSpPr>
            <a:spLocks noChangeArrowheads="1"/>
          </p:cNvSpPr>
          <p:nvPr/>
        </p:nvSpPr>
        <p:spPr bwMode="auto">
          <a:xfrm>
            <a:off x="639763" y="4297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2"/>
          <p:cNvSpPr>
            <a:spLocks noChangeArrowheads="1"/>
          </p:cNvSpPr>
          <p:nvPr/>
        </p:nvSpPr>
        <p:spPr bwMode="auto">
          <a:xfrm>
            <a:off x="762000" y="3009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3" name="Object 12"/>
          <p:cNvGraphicFramePr>
            <a:graphicFrameLocks noChangeAspect="1"/>
          </p:cNvGraphicFramePr>
          <p:nvPr>
            <p:extLst>
              <p:ext uri="{D42A27DB-BD31-4B8C-83A1-F6EECF244321}">
                <p14:modId xmlns:p14="http://schemas.microsoft.com/office/powerpoint/2010/main" val="1169019236"/>
              </p:ext>
            </p:extLst>
          </p:nvPr>
        </p:nvGraphicFramePr>
        <p:xfrm>
          <a:off x="755341" y="2439926"/>
          <a:ext cx="4114800" cy="609600"/>
        </p:xfrm>
        <a:graphic>
          <a:graphicData uri="http://schemas.openxmlformats.org/presentationml/2006/ole">
            <mc:AlternateContent xmlns:mc="http://schemas.openxmlformats.org/markup-compatibility/2006">
              <mc:Choice xmlns:v="urn:schemas-microsoft-com:vml" Requires="v">
                <p:oleObj spid="_x0000_s49501" name="Equation" r:id="rId3" imgW="2057400" imgH="304560" progId="Equation.DSMT4">
                  <p:embed/>
                </p:oleObj>
              </mc:Choice>
              <mc:Fallback>
                <p:oleObj name="Equation" r:id="rId3" imgW="2057400" imgH="304560" progId="Equation.DSMT4">
                  <p:embed/>
                  <p:pic>
                    <p:nvPicPr>
                      <p:cNvPr id="0" name="Object 1"/>
                      <p:cNvPicPr>
                        <a:picLocks noChangeAspect="1" noChangeArrowheads="1"/>
                      </p:cNvPicPr>
                      <p:nvPr/>
                    </p:nvPicPr>
                    <p:blipFill>
                      <a:blip r:embed="rId4"/>
                      <a:srcRect/>
                      <a:stretch>
                        <a:fillRect/>
                      </a:stretch>
                    </p:blipFill>
                    <p:spPr bwMode="auto">
                      <a:xfrm>
                        <a:off x="755341" y="2439926"/>
                        <a:ext cx="41148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Rectangle 4"/>
          <p:cNvSpPr>
            <a:spLocks noChangeArrowheads="1"/>
          </p:cNvSpPr>
          <p:nvPr/>
        </p:nvSpPr>
        <p:spPr bwMode="auto">
          <a:xfrm>
            <a:off x="762000" y="3648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5" name="Object 14"/>
          <p:cNvGraphicFramePr>
            <a:graphicFrameLocks noChangeAspect="1"/>
          </p:cNvGraphicFramePr>
          <p:nvPr>
            <p:extLst>
              <p:ext uri="{D42A27DB-BD31-4B8C-83A1-F6EECF244321}">
                <p14:modId xmlns:p14="http://schemas.microsoft.com/office/powerpoint/2010/main" val="148931214"/>
              </p:ext>
            </p:extLst>
          </p:nvPr>
        </p:nvGraphicFramePr>
        <p:xfrm>
          <a:off x="738326" y="3162300"/>
          <a:ext cx="3810000" cy="533400"/>
        </p:xfrm>
        <a:graphic>
          <a:graphicData uri="http://schemas.openxmlformats.org/presentationml/2006/ole">
            <mc:AlternateContent xmlns:mc="http://schemas.openxmlformats.org/markup-compatibility/2006">
              <mc:Choice xmlns:v="urn:schemas-microsoft-com:vml" Requires="v">
                <p:oleObj spid="_x0000_s49502" name="Equation" r:id="rId5" imgW="1904760" imgH="266400" progId="Equation.DSMT4">
                  <p:embed/>
                </p:oleObj>
              </mc:Choice>
              <mc:Fallback>
                <p:oleObj name="Equation" r:id="rId5" imgW="1904760" imgH="266400" progId="Equation.DSMT4">
                  <p:embed/>
                  <p:pic>
                    <p:nvPicPr>
                      <p:cNvPr id="0" name="Object 3"/>
                      <p:cNvPicPr>
                        <a:picLocks noChangeAspect="1" noChangeArrowheads="1"/>
                      </p:cNvPicPr>
                      <p:nvPr/>
                    </p:nvPicPr>
                    <p:blipFill>
                      <a:blip r:embed="rId6"/>
                      <a:srcRect/>
                      <a:stretch>
                        <a:fillRect/>
                      </a:stretch>
                    </p:blipFill>
                    <p:spPr bwMode="auto">
                      <a:xfrm>
                        <a:off x="738326" y="3162300"/>
                        <a:ext cx="38100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Rectangle 6"/>
          <p:cNvSpPr>
            <a:spLocks noChangeArrowheads="1"/>
          </p:cNvSpPr>
          <p:nvPr/>
        </p:nvSpPr>
        <p:spPr bwMode="auto">
          <a:xfrm>
            <a:off x="761999" y="4152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7" name="Object 16"/>
          <p:cNvGraphicFramePr>
            <a:graphicFrameLocks noChangeAspect="1"/>
          </p:cNvGraphicFramePr>
          <p:nvPr>
            <p:extLst>
              <p:ext uri="{D42A27DB-BD31-4B8C-83A1-F6EECF244321}">
                <p14:modId xmlns:p14="http://schemas.microsoft.com/office/powerpoint/2010/main" val="847795517"/>
              </p:ext>
            </p:extLst>
          </p:nvPr>
        </p:nvGraphicFramePr>
        <p:xfrm>
          <a:off x="635000" y="3810000"/>
          <a:ext cx="7366000" cy="939800"/>
        </p:xfrm>
        <a:graphic>
          <a:graphicData uri="http://schemas.openxmlformats.org/presentationml/2006/ole">
            <mc:AlternateContent xmlns:mc="http://schemas.openxmlformats.org/markup-compatibility/2006">
              <mc:Choice xmlns:v="urn:schemas-microsoft-com:vml" Requires="v">
                <p:oleObj spid="_x0000_s49503" name="Equation" r:id="rId7" imgW="3682800" imgH="469800" progId="Equation.DSMT4">
                  <p:embed/>
                </p:oleObj>
              </mc:Choice>
              <mc:Fallback>
                <p:oleObj name="Equation" r:id="rId7" imgW="3682800" imgH="469800" progId="Equation.DSMT4">
                  <p:embed/>
                  <p:pic>
                    <p:nvPicPr>
                      <p:cNvPr id="0" name="Object 5"/>
                      <p:cNvPicPr>
                        <a:picLocks noChangeAspect="1" noChangeArrowheads="1"/>
                      </p:cNvPicPr>
                      <p:nvPr/>
                    </p:nvPicPr>
                    <p:blipFill>
                      <a:blip r:embed="rId8"/>
                      <a:srcRect/>
                      <a:stretch>
                        <a:fillRect/>
                      </a:stretch>
                    </p:blipFill>
                    <p:spPr bwMode="auto">
                      <a:xfrm>
                        <a:off x="635000" y="3810000"/>
                        <a:ext cx="7366000" cy="939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8">
            <a:extLst>
              <a:ext uri="{FF2B5EF4-FFF2-40B4-BE49-F238E27FC236}">
                <a16:creationId xmlns:a16="http://schemas.microsoft.com/office/drawing/2014/main" id="{20D9757A-DC07-4247-BE33-FFB1CE3ABB33}"/>
              </a:ext>
            </a:extLst>
          </p:cNvPr>
          <p:cNvGraphicFramePr>
            <a:graphicFrameLocks noChangeAspect="1"/>
          </p:cNvGraphicFramePr>
          <p:nvPr>
            <p:extLst>
              <p:ext uri="{D42A27DB-BD31-4B8C-83A1-F6EECF244321}">
                <p14:modId xmlns:p14="http://schemas.microsoft.com/office/powerpoint/2010/main" val="3672184467"/>
              </p:ext>
            </p:extLst>
          </p:nvPr>
        </p:nvGraphicFramePr>
        <p:xfrm>
          <a:off x="3480120" y="5013866"/>
          <a:ext cx="2183760" cy="1015920"/>
        </p:xfrm>
        <a:graphic>
          <a:graphicData uri="http://schemas.openxmlformats.org/presentationml/2006/ole">
            <mc:AlternateContent xmlns:mc="http://schemas.openxmlformats.org/markup-compatibility/2006">
              <mc:Choice xmlns:v="urn:schemas-microsoft-com:vml" Requires="v">
                <p:oleObj spid="_x0000_s49504" name="Equation" r:id="rId9" imgW="1091880" imgH="507960" progId="Equation.DSMT4">
                  <p:embed/>
                </p:oleObj>
              </mc:Choice>
              <mc:Fallback>
                <p:oleObj name="Equation" r:id="rId9" imgW="1091880" imgH="507960" progId="Equation.DSMT4">
                  <p:embed/>
                  <p:pic>
                    <p:nvPicPr>
                      <p:cNvPr id="0" name=""/>
                      <p:cNvPicPr/>
                      <p:nvPr/>
                    </p:nvPicPr>
                    <p:blipFill>
                      <a:blip r:embed="rId10"/>
                      <a:stretch>
                        <a:fillRect/>
                      </a:stretch>
                    </p:blipFill>
                    <p:spPr>
                      <a:xfrm>
                        <a:off x="3480120" y="5013866"/>
                        <a:ext cx="2183760" cy="1015920"/>
                      </a:xfrm>
                      <a:prstGeom prst="rect">
                        <a:avLst/>
                      </a:prstGeom>
                    </p:spPr>
                  </p:pic>
                </p:oleObj>
              </mc:Fallback>
            </mc:AlternateContent>
          </a:graphicData>
        </a:graphic>
      </p:graphicFrame>
      <p:pic>
        <p:nvPicPr>
          <p:cNvPr id="18" name="Picture 17">
            <a:extLst>
              <a:ext uri="{FF2B5EF4-FFF2-40B4-BE49-F238E27FC236}">
                <a16:creationId xmlns:a16="http://schemas.microsoft.com/office/drawing/2014/main" id="{2777098B-9577-44C8-B9DA-C45FF8F1D722}"/>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379626" y="371669"/>
            <a:ext cx="1764373" cy="1228526"/>
          </a:xfrm>
          <a:prstGeom prst="rect">
            <a:avLst/>
          </a:prstGeom>
        </p:spPr>
      </p:pic>
    </p:spTree>
    <p:extLst>
      <p:ext uri="{BB962C8B-B14F-4D97-AF65-F5344CB8AC3E}">
        <p14:creationId xmlns:p14="http://schemas.microsoft.com/office/powerpoint/2010/main" val="2711747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latin typeface="UT Sans" panose="00000500000000000000" pitchFamily="50" charset="0"/>
              </a:rPr>
              <a:t>Generalități</a:t>
            </a:r>
            <a:endParaRPr lang="en-US">
              <a:latin typeface="UT Sans" panose="00000500000000000000" pitchFamily="50" charset="0"/>
            </a:endParaRPr>
          </a:p>
        </p:txBody>
      </p:sp>
      <p:sp>
        <p:nvSpPr>
          <p:cNvPr id="3" name="Content Placeholder 2"/>
          <p:cNvSpPr>
            <a:spLocks noGrp="1"/>
          </p:cNvSpPr>
          <p:nvPr>
            <p:ph idx="1"/>
          </p:nvPr>
        </p:nvSpPr>
        <p:spPr/>
        <p:txBody>
          <a:bodyPr/>
          <a:lstStyle/>
          <a:p>
            <a:r>
              <a:rPr lang="ro-RO">
                <a:latin typeface="UT Sans" panose="00000500000000000000" pitchFamily="50" charset="0"/>
              </a:rPr>
              <a:t>Cu toate că între tranzistoarele bipolare (TB) și tranzistoarele cu efect de câmp (TEC) există diferențe semnificative din punctul de vedere al parametrilor și caracteristicilor, în cadrul unui circuit de amplificare, atât tranzistoarelor bipolare cât și tranzistoarelor cu efect de câmp li se atribuie același rol – cel de a amplifica un semnal mic, aplicat la intrare, cu factorul de multiplicare dorit.</a:t>
            </a:r>
          </a:p>
          <a:p>
            <a:r>
              <a:rPr lang="ro-RO">
                <a:latin typeface="UT Sans" panose="00000500000000000000" pitchFamily="50" charset="0"/>
              </a:rPr>
              <a:t>Datorită rezistenței lor mari de intrare, TEC sunt de preferat în anumite aplicații.</a:t>
            </a:r>
          </a:p>
        </p:txBody>
      </p:sp>
      <p:sp>
        <p:nvSpPr>
          <p:cNvPr id="4" name="Date Placeholder 3"/>
          <p:cNvSpPr>
            <a:spLocks noGrp="1"/>
          </p:cNvSpPr>
          <p:nvPr>
            <p:ph type="dt" sz="half" idx="10"/>
          </p:nvPr>
        </p:nvSpPr>
        <p:spPr/>
        <p:txBody>
          <a:bodyPr/>
          <a:lstStyle/>
          <a:p>
            <a:fld id="{18188805-62C1-4472-84D4-4184F72A245E}" type="datetime1">
              <a:rPr lang="en-US" smtClean="0"/>
              <a:t>12/13/2018</a:t>
            </a:fld>
            <a:endParaRPr lang="en-US"/>
          </a:p>
        </p:txBody>
      </p:sp>
      <p:sp>
        <p:nvSpPr>
          <p:cNvPr id="5" name="Footer Placeholder 4"/>
          <p:cNvSpPr>
            <a:spLocks noGrp="1"/>
          </p:cNvSpPr>
          <p:nvPr>
            <p:ph type="ftr" sz="quarter" idx="11"/>
          </p:nvPr>
        </p:nvSpPr>
        <p:spPr/>
        <p:txBody>
          <a:bodyPr/>
          <a:lstStyle/>
          <a:p>
            <a:r>
              <a:rPr lang="en-US"/>
              <a:t>DE Cursul nr. 9</a:t>
            </a:r>
          </a:p>
        </p:txBody>
      </p:sp>
      <p:sp>
        <p:nvSpPr>
          <p:cNvPr id="6" name="Slide Number Placeholder 5"/>
          <p:cNvSpPr>
            <a:spLocks noGrp="1"/>
          </p:cNvSpPr>
          <p:nvPr>
            <p:ph type="sldNum" sz="quarter" idx="12"/>
          </p:nvPr>
        </p:nvSpPr>
        <p:spPr/>
        <p:txBody>
          <a:bodyPr/>
          <a:lstStyle/>
          <a:p>
            <a:fld id="{1E09B8D1-E382-410E-A5B9-1FDDF9D03BF0}" type="slidenum">
              <a:rPr lang="en-US" smtClean="0"/>
              <a:t>4</a:t>
            </a:fld>
            <a:endParaRPr lang="en-US"/>
          </a:p>
        </p:txBody>
      </p:sp>
    </p:spTree>
    <p:extLst>
      <p:ext uri="{BB962C8B-B14F-4D97-AF65-F5344CB8AC3E}">
        <p14:creationId xmlns:p14="http://schemas.microsoft.com/office/powerpoint/2010/main" val="16072514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o-RO">
                <a:latin typeface="UT Sans" panose="00000500000000000000" pitchFamily="50" charset="0"/>
              </a:rPr>
              <a:t>Exemplul 5</a:t>
            </a:r>
            <a:br>
              <a:rPr lang="ro-RO">
                <a:latin typeface="UT Sans" panose="00000500000000000000" pitchFamily="50" charset="0"/>
              </a:rPr>
            </a:br>
            <a:r>
              <a:rPr lang="ro-RO" sz="3100">
                <a:latin typeface="UT Sans" panose="00000500000000000000" pitchFamily="50" charset="0"/>
              </a:rPr>
              <a:t>Rezolvare</a:t>
            </a:r>
            <a:endParaRPr lang="en-US">
              <a:latin typeface="UT Sans" panose="00000500000000000000" pitchFamily="50" charset="0"/>
            </a:endParaRPr>
          </a:p>
        </p:txBody>
      </p:sp>
      <p:sp>
        <p:nvSpPr>
          <p:cNvPr id="3" name="Content Placeholder 2"/>
          <p:cNvSpPr>
            <a:spLocks noGrp="1"/>
          </p:cNvSpPr>
          <p:nvPr>
            <p:ph idx="1"/>
          </p:nvPr>
        </p:nvSpPr>
        <p:spPr/>
        <p:txBody>
          <a:bodyPr/>
          <a:lstStyle/>
          <a:p>
            <a:r>
              <a:rPr lang="ro-RO">
                <a:latin typeface="UT Sans" panose="00000500000000000000" pitchFamily="50" charset="0"/>
              </a:rPr>
              <a:t>Se alege acea valoare a curentului de drenă pentru care:</a:t>
            </a:r>
          </a:p>
          <a:p>
            <a:endParaRPr lang="ro-RO">
              <a:latin typeface="UT Sans" panose="00000500000000000000" pitchFamily="50" charset="0"/>
            </a:endParaRPr>
          </a:p>
          <a:p>
            <a:endParaRPr lang="ro-RO">
              <a:latin typeface="UT Sans" panose="00000500000000000000" pitchFamily="50" charset="0"/>
            </a:endParaRPr>
          </a:p>
          <a:p>
            <a:r>
              <a:rPr lang="ro-RO">
                <a:latin typeface="UT Sans" panose="00000500000000000000" pitchFamily="50" charset="0"/>
              </a:rPr>
              <a:t>Se înlocuiesc cele două valori ale I</a:t>
            </a:r>
            <a:r>
              <a:rPr lang="ro-RO" baseline="-25000">
                <a:latin typeface="UT Sans" panose="00000500000000000000" pitchFamily="50" charset="0"/>
              </a:rPr>
              <a:t>D</a:t>
            </a:r>
            <a:r>
              <a:rPr lang="ro-RO">
                <a:latin typeface="UT Sans" panose="00000500000000000000" pitchFamily="50" charset="0"/>
              </a:rPr>
              <a:t> în relația V</a:t>
            </a:r>
            <a:r>
              <a:rPr lang="ro-RO" baseline="-25000">
                <a:latin typeface="UT Sans" panose="00000500000000000000" pitchFamily="50" charset="0"/>
              </a:rPr>
              <a:t>GS</a:t>
            </a:r>
            <a:r>
              <a:rPr lang="ro-RO">
                <a:latin typeface="UT Sans" panose="00000500000000000000" pitchFamily="50" charset="0"/>
              </a:rPr>
              <a:t> și rezultă:</a:t>
            </a:r>
          </a:p>
          <a:p>
            <a:endParaRPr lang="ro-RO">
              <a:latin typeface="UT Sans" panose="00000500000000000000" pitchFamily="50" charset="0"/>
            </a:endParaRPr>
          </a:p>
          <a:p>
            <a:endParaRPr lang="ro-RO">
              <a:latin typeface="UT Sans" panose="00000500000000000000" pitchFamily="50" charset="0"/>
            </a:endParaRPr>
          </a:p>
          <a:p>
            <a:endParaRPr lang="ro-RO">
              <a:latin typeface="UT Sans" panose="00000500000000000000" pitchFamily="50" charset="0"/>
            </a:endParaRPr>
          </a:p>
          <a:p>
            <a:r>
              <a:rPr lang="ro-RO">
                <a:latin typeface="UT Sans" panose="00000500000000000000" pitchFamily="50" charset="0"/>
              </a:rPr>
              <a:t>Condiția </a:t>
            </a:r>
            <a:r>
              <a:rPr lang="en-US">
                <a:latin typeface="UT Sans" panose="00000500000000000000" pitchFamily="50" charset="0"/>
              </a:rPr>
              <a:t>|V</a:t>
            </a:r>
            <a:r>
              <a:rPr lang="en-US" baseline="-25000">
                <a:latin typeface="UT Sans" panose="00000500000000000000" pitchFamily="50" charset="0"/>
              </a:rPr>
              <a:t>GS</a:t>
            </a:r>
            <a:r>
              <a:rPr lang="en-US">
                <a:latin typeface="UT Sans" panose="00000500000000000000" pitchFamily="50" charset="0"/>
              </a:rPr>
              <a:t>|&lt;|V</a:t>
            </a:r>
            <a:r>
              <a:rPr lang="en-US" baseline="-25000">
                <a:latin typeface="UT Sans" panose="00000500000000000000" pitchFamily="50" charset="0"/>
              </a:rPr>
              <a:t>GS(off)</a:t>
            </a:r>
            <a:r>
              <a:rPr lang="en-US">
                <a:latin typeface="UT Sans" panose="00000500000000000000" pitchFamily="50" charset="0"/>
              </a:rPr>
              <a:t>|</a:t>
            </a:r>
            <a:r>
              <a:rPr lang="ro-RO">
                <a:latin typeface="UT Sans" panose="00000500000000000000" pitchFamily="50" charset="0"/>
              </a:rPr>
              <a:t> se îndeplinește pentru I</a:t>
            </a:r>
            <a:r>
              <a:rPr lang="ro-RO" baseline="-25000">
                <a:latin typeface="UT Sans" panose="00000500000000000000" pitchFamily="50" charset="0"/>
              </a:rPr>
              <a:t>D2</a:t>
            </a:r>
            <a:r>
              <a:rPr lang="ro-RO">
                <a:latin typeface="UT Sans" panose="00000500000000000000" pitchFamily="50" charset="0"/>
              </a:rPr>
              <a:t>.</a:t>
            </a:r>
          </a:p>
          <a:p>
            <a:r>
              <a:rPr lang="ro-RO">
                <a:latin typeface="UT Sans" panose="00000500000000000000" pitchFamily="50" charset="0"/>
              </a:rPr>
              <a:t>Deci I</a:t>
            </a:r>
            <a:r>
              <a:rPr lang="ro-RO" baseline="-25000">
                <a:latin typeface="UT Sans" panose="00000500000000000000" pitchFamily="50" charset="0"/>
              </a:rPr>
              <a:t>D</a:t>
            </a:r>
            <a:r>
              <a:rPr lang="ro-RO">
                <a:latin typeface="UT Sans" panose="00000500000000000000" pitchFamily="50" charset="0"/>
              </a:rPr>
              <a:t>=I</a:t>
            </a:r>
            <a:r>
              <a:rPr lang="ro-RO" baseline="-25000">
                <a:latin typeface="UT Sans" panose="00000500000000000000" pitchFamily="50" charset="0"/>
              </a:rPr>
              <a:t>D2</a:t>
            </a:r>
            <a:r>
              <a:rPr lang="ro-RO">
                <a:latin typeface="UT Sans" panose="00000500000000000000" pitchFamily="50" charset="0"/>
              </a:rPr>
              <a:t>=1,96mA.</a:t>
            </a:r>
            <a:endParaRPr lang="en-US">
              <a:latin typeface="UT Sans" panose="00000500000000000000" pitchFamily="50" charset="0"/>
            </a:endParaRPr>
          </a:p>
        </p:txBody>
      </p:sp>
      <p:sp>
        <p:nvSpPr>
          <p:cNvPr id="4" name="Date Placeholder 3"/>
          <p:cNvSpPr>
            <a:spLocks noGrp="1"/>
          </p:cNvSpPr>
          <p:nvPr>
            <p:ph type="dt" sz="half" idx="10"/>
          </p:nvPr>
        </p:nvSpPr>
        <p:spPr/>
        <p:txBody>
          <a:bodyPr/>
          <a:lstStyle/>
          <a:p>
            <a:fld id="{94BD8618-FC84-4D04-980C-B35377846B3C}" type="datetime1">
              <a:rPr lang="en-US" smtClean="0"/>
              <a:t>12/13/2018</a:t>
            </a:fld>
            <a:endParaRPr lang="en-US"/>
          </a:p>
        </p:txBody>
      </p:sp>
      <p:sp>
        <p:nvSpPr>
          <p:cNvPr id="5" name="Footer Placeholder 4"/>
          <p:cNvSpPr>
            <a:spLocks noGrp="1"/>
          </p:cNvSpPr>
          <p:nvPr>
            <p:ph type="ftr" sz="quarter" idx="11"/>
          </p:nvPr>
        </p:nvSpPr>
        <p:spPr/>
        <p:txBody>
          <a:bodyPr/>
          <a:lstStyle/>
          <a:p>
            <a:r>
              <a:rPr lang="en-US"/>
              <a:t>DE Cursul nr. 9</a:t>
            </a:r>
          </a:p>
        </p:txBody>
      </p:sp>
      <p:sp>
        <p:nvSpPr>
          <p:cNvPr id="6" name="Slide Number Placeholder 5"/>
          <p:cNvSpPr>
            <a:spLocks noGrp="1"/>
          </p:cNvSpPr>
          <p:nvPr>
            <p:ph type="sldNum" sz="quarter" idx="12"/>
          </p:nvPr>
        </p:nvSpPr>
        <p:spPr/>
        <p:txBody>
          <a:bodyPr/>
          <a:lstStyle/>
          <a:p>
            <a:fld id="{1E09B8D1-E382-410E-A5B9-1FDDF9D03BF0}" type="slidenum">
              <a:rPr lang="en-US" smtClean="0"/>
              <a:t>40</a:t>
            </a:fld>
            <a:endParaRPr lang="en-US"/>
          </a:p>
        </p:txBody>
      </p:sp>
      <p:sp>
        <p:nvSpPr>
          <p:cNvPr id="8" name="Rectangle 2"/>
          <p:cNvSpPr>
            <a:spLocks noChangeArrowheads="1"/>
          </p:cNvSpPr>
          <p:nvPr/>
        </p:nvSpPr>
        <p:spPr bwMode="auto">
          <a:xfrm>
            <a:off x="762000" y="3124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4"/>
          <p:cNvSpPr>
            <a:spLocks noChangeArrowheads="1"/>
          </p:cNvSpPr>
          <p:nvPr/>
        </p:nvSpPr>
        <p:spPr bwMode="auto">
          <a:xfrm>
            <a:off x="639763" y="4297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2"/>
          <p:cNvSpPr>
            <a:spLocks noChangeArrowheads="1"/>
          </p:cNvSpPr>
          <p:nvPr/>
        </p:nvSpPr>
        <p:spPr bwMode="auto">
          <a:xfrm>
            <a:off x="762000" y="3009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4" name="Rectangle 4"/>
          <p:cNvSpPr>
            <a:spLocks noChangeArrowheads="1"/>
          </p:cNvSpPr>
          <p:nvPr/>
        </p:nvSpPr>
        <p:spPr bwMode="auto">
          <a:xfrm>
            <a:off x="762000" y="3648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6" name="Rectangle 6"/>
          <p:cNvSpPr>
            <a:spLocks noChangeArrowheads="1"/>
          </p:cNvSpPr>
          <p:nvPr/>
        </p:nvSpPr>
        <p:spPr bwMode="auto">
          <a:xfrm>
            <a:off x="761999" y="4152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2"/>
          <p:cNvSpPr>
            <a:spLocks noChangeArrowheads="1"/>
          </p:cNvSpPr>
          <p:nvPr/>
        </p:nvSpPr>
        <p:spPr bwMode="auto">
          <a:xfrm>
            <a:off x="761999" y="260667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val="1928953794"/>
              </p:ext>
            </p:extLst>
          </p:nvPr>
        </p:nvGraphicFramePr>
        <p:xfrm>
          <a:off x="3784600" y="2162175"/>
          <a:ext cx="1524000" cy="558800"/>
        </p:xfrm>
        <a:graphic>
          <a:graphicData uri="http://schemas.openxmlformats.org/presentationml/2006/ole">
            <mc:AlternateContent xmlns:mc="http://schemas.openxmlformats.org/markup-compatibility/2006">
              <mc:Choice xmlns:v="urn:schemas-microsoft-com:vml" Requires="v">
                <p:oleObj spid="_x0000_s50489" name="Equation" r:id="rId3" imgW="761760" imgH="279360" progId="Equation.DSMT4">
                  <p:embed/>
                </p:oleObj>
              </mc:Choice>
              <mc:Fallback>
                <p:oleObj name="Equation" r:id="rId3" imgW="761760" imgH="279360" progId="Equation.DSMT4">
                  <p:embed/>
                  <p:pic>
                    <p:nvPicPr>
                      <p:cNvPr id="0" name="Object 1"/>
                      <p:cNvPicPr>
                        <a:picLocks noChangeAspect="1" noChangeArrowheads="1"/>
                      </p:cNvPicPr>
                      <p:nvPr/>
                    </p:nvPicPr>
                    <p:blipFill>
                      <a:blip r:embed="rId4"/>
                      <a:srcRect/>
                      <a:stretch>
                        <a:fillRect/>
                      </a:stretch>
                    </p:blipFill>
                    <p:spPr bwMode="auto">
                      <a:xfrm>
                        <a:off x="3784600" y="2162175"/>
                        <a:ext cx="1524000" cy="558800"/>
                      </a:xfrm>
                      <a:prstGeom prst="rect">
                        <a:avLst/>
                      </a:prstGeom>
                      <a:solidFill>
                        <a:srgbClr val="FFFF00"/>
                      </a:solidFill>
                    </p:spPr>
                  </p:pic>
                </p:oleObj>
              </mc:Fallback>
            </mc:AlternateContent>
          </a:graphicData>
        </a:graphic>
      </p:graphicFrame>
      <p:sp>
        <p:nvSpPr>
          <p:cNvPr id="11" name="Rectangle 4"/>
          <p:cNvSpPr>
            <a:spLocks noChangeArrowheads="1"/>
          </p:cNvSpPr>
          <p:nvPr/>
        </p:nvSpPr>
        <p:spPr bwMode="auto">
          <a:xfrm>
            <a:off x="761998" y="390684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8" name="Object 17"/>
          <p:cNvGraphicFramePr>
            <a:graphicFrameLocks noChangeAspect="1"/>
          </p:cNvGraphicFramePr>
          <p:nvPr>
            <p:extLst>
              <p:ext uri="{D42A27DB-BD31-4B8C-83A1-F6EECF244321}">
                <p14:modId xmlns:p14="http://schemas.microsoft.com/office/powerpoint/2010/main" val="4149531621"/>
              </p:ext>
            </p:extLst>
          </p:nvPr>
        </p:nvGraphicFramePr>
        <p:xfrm>
          <a:off x="787400" y="3302000"/>
          <a:ext cx="6756400" cy="762000"/>
        </p:xfrm>
        <a:graphic>
          <a:graphicData uri="http://schemas.openxmlformats.org/presentationml/2006/ole">
            <mc:AlternateContent xmlns:mc="http://schemas.openxmlformats.org/markup-compatibility/2006">
              <mc:Choice xmlns:v="urn:schemas-microsoft-com:vml" Requires="v">
                <p:oleObj spid="_x0000_s50490" name="Equation" r:id="rId5" imgW="3377880" imgH="380880" progId="Equation.DSMT4">
                  <p:embed/>
                </p:oleObj>
              </mc:Choice>
              <mc:Fallback>
                <p:oleObj name="Equation" r:id="rId5" imgW="3377880" imgH="380880" progId="Equation.DSMT4">
                  <p:embed/>
                  <p:pic>
                    <p:nvPicPr>
                      <p:cNvPr id="0" name="Object 3"/>
                      <p:cNvPicPr>
                        <a:picLocks noChangeAspect="1" noChangeArrowheads="1"/>
                      </p:cNvPicPr>
                      <p:nvPr/>
                    </p:nvPicPr>
                    <p:blipFill>
                      <a:blip r:embed="rId6"/>
                      <a:srcRect/>
                      <a:stretch>
                        <a:fillRect/>
                      </a:stretch>
                    </p:blipFill>
                    <p:spPr bwMode="auto">
                      <a:xfrm>
                        <a:off x="787400" y="3302000"/>
                        <a:ext cx="6756400"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Rectangle 6"/>
          <p:cNvSpPr>
            <a:spLocks noChangeArrowheads="1"/>
          </p:cNvSpPr>
          <p:nvPr/>
        </p:nvSpPr>
        <p:spPr bwMode="auto">
          <a:xfrm>
            <a:off x="761998" y="44291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0" name="Object 19"/>
          <p:cNvGraphicFramePr>
            <a:graphicFrameLocks noChangeAspect="1"/>
          </p:cNvGraphicFramePr>
          <p:nvPr>
            <p:extLst>
              <p:ext uri="{D42A27DB-BD31-4B8C-83A1-F6EECF244321}">
                <p14:modId xmlns:p14="http://schemas.microsoft.com/office/powerpoint/2010/main" val="2167016404"/>
              </p:ext>
            </p:extLst>
          </p:nvPr>
        </p:nvGraphicFramePr>
        <p:xfrm>
          <a:off x="812800" y="3962400"/>
          <a:ext cx="6731000" cy="762000"/>
        </p:xfrm>
        <a:graphic>
          <a:graphicData uri="http://schemas.openxmlformats.org/presentationml/2006/ole">
            <mc:AlternateContent xmlns:mc="http://schemas.openxmlformats.org/markup-compatibility/2006">
              <mc:Choice xmlns:v="urn:schemas-microsoft-com:vml" Requires="v">
                <p:oleObj spid="_x0000_s50491" name="Equation" r:id="rId7" imgW="3365280" imgH="380880" progId="Equation.DSMT4">
                  <p:embed/>
                </p:oleObj>
              </mc:Choice>
              <mc:Fallback>
                <p:oleObj name="Equation" r:id="rId7" imgW="3365280" imgH="380880" progId="Equation.DSMT4">
                  <p:embed/>
                  <p:pic>
                    <p:nvPicPr>
                      <p:cNvPr id="0" name="Object 5"/>
                      <p:cNvPicPr>
                        <a:picLocks noChangeAspect="1" noChangeArrowheads="1"/>
                      </p:cNvPicPr>
                      <p:nvPr/>
                    </p:nvPicPr>
                    <p:blipFill>
                      <a:blip r:embed="rId8"/>
                      <a:srcRect/>
                      <a:stretch>
                        <a:fillRect/>
                      </a:stretch>
                    </p:blipFill>
                    <p:spPr bwMode="auto">
                      <a:xfrm>
                        <a:off x="812800" y="3962400"/>
                        <a:ext cx="6731000"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1" name="Picture 20">
            <a:extLst>
              <a:ext uri="{FF2B5EF4-FFF2-40B4-BE49-F238E27FC236}">
                <a16:creationId xmlns:a16="http://schemas.microsoft.com/office/drawing/2014/main" id="{12A884CA-66CA-4193-A0B4-80FB78648345}"/>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379626" y="371669"/>
            <a:ext cx="1764373" cy="1228526"/>
          </a:xfrm>
          <a:prstGeom prst="rect">
            <a:avLst/>
          </a:prstGeom>
        </p:spPr>
      </p:pic>
    </p:spTree>
    <p:extLst>
      <p:ext uri="{BB962C8B-B14F-4D97-AF65-F5344CB8AC3E}">
        <p14:creationId xmlns:p14="http://schemas.microsoft.com/office/powerpoint/2010/main" val="2342418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o-RO">
                <a:latin typeface="UT Sans" panose="00000500000000000000" pitchFamily="50" charset="0"/>
              </a:rPr>
              <a:t>Exemplul 5</a:t>
            </a:r>
            <a:br>
              <a:rPr lang="ro-RO">
                <a:latin typeface="UT Sans" panose="00000500000000000000" pitchFamily="50" charset="0"/>
              </a:rPr>
            </a:br>
            <a:r>
              <a:rPr lang="ro-RO" sz="3100">
                <a:latin typeface="UT Sans" panose="00000500000000000000" pitchFamily="50" charset="0"/>
              </a:rPr>
              <a:t>Rezolvare</a:t>
            </a:r>
            <a:endParaRPr lang="en-US">
              <a:latin typeface="UT Sans" panose="00000500000000000000" pitchFamily="50" charset="0"/>
            </a:endParaRPr>
          </a:p>
        </p:txBody>
      </p:sp>
      <p:sp>
        <p:nvSpPr>
          <p:cNvPr id="3" name="Content Placeholder 2"/>
          <p:cNvSpPr>
            <a:spLocks noGrp="1"/>
          </p:cNvSpPr>
          <p:nvPr>
            <p:ph idx="1"/>
          </p:nvPr>
        </p:nvSpPr>
        <p:spPr/>
        <p:txBody>
          <a:bodyPr/>
          <a:lstStyle/>
          <a:p>
            <a:r>
              <a:rPr lang="ro-RO">
                <a:latin typeface="UT Sans" panose="00000500000000000000" pitchFamily="50" charset="0"/>
              </a:rPr>
              <a:t>Acum se poate determina V</a:t>
            </a:r>
            <a:r>
              <a:rPr lang="ro-RO" baseline="-25000">
                <a:latin typeface="UT Sans" panose="00000500000000000000" pitchFamily="50" charset="0"/>
              </a:rPr>
              <a:t>DS</a:t>
            </a:r>
            <a:r>
              <a:rPr lang="ro-RO">
                <a:latin typeface="UT Sans" panose="00000500000000000000" pitchFamily="50" charset="0"/>
              </a:rPr>
              <a:t>:</a:t>
            </a:r>
          </a:p>
          <a:p>
            <a:endParaRPr lang="ro-RO">
              <a:latin typeface="UT Sans" panose="00000500000000000000" pitchFamily="50" charset="0"/>
            </a:endParaRPr>
          </a:p>
          <a:p>
            <a:endParaRPr lang="ro-RO">
              <a:latin typeface="UT Sans" panose="00000500000000000000" pitchFamily="50" charset="0"/>
            </a:endParaRPr>
          </a:p>
          <a:p>
            <a:endParaRPr lang="ro-RO">
              <a:latin typeface="UT Sans" panose="00000500000000000000" pitchFamily="50" charset="0"/>
            </a:endParaRPr>
          </a:p>
          <a:p>
            <a:endParaRPr lang="ro-RO">
              <a:latin typeface="UT Sans" panose="00000500000000000000" pitchFamily="50" charset="0"/>
            </a:endParaRPr>
          </a:p>
          <a:p>
            <a:r>
              <a:rPr lang="ro-RO">
                <a:latin typeface="UT Sans" panose="00000500000000000000" pitchFamily="50" charset="0"/>
              </a:rPr>
              <a:t>și mărimile care caracterizează PSF-ul TEC-J sunt:</a:t>
            </a:r>
            <a:endParaRPr lang="en-US">
              <a:latin typeface="UT Sans" panose="00000500000000000000" pitchFamily="50" charset="0"/>
            </a:endParaRPr>
          </a:p>
        </p:txBody>
      </p:sp>
      <p:sp>
        <p:nvSpPr>
          <p:cNvPr id="4" name="Date Placeholder 3"/>
          <p:cNvSpPr>
            <a:spLocks noGrp="1"/>
          </p:cNvSpPr>
          <p:nvPr>
            <p:ph type="dt" sz="half" idx="10"/>
          </p:nvPr>
        </p:nvSpPr>
        <p:spPr/>
        <p:txBody>
          <a:bodyPr/>
          <a:lstStyle/>
          <a:p>
            <a:fld id="{502F632F-953E-4426-BD8E-9AF448420B33}" type="datetime1">
              <a:rPr lang="en-US" smtClean="0"/>
              <a:t>12/13/2018</a:t>
            </a:fld>
            <a:endParaRPr lang="en-US"/>
          </a:p>
        </p:txBody>
      </p:sp>
      <p:sp>
        <p:nvSpPr>
          <p:cNvPr id="5" name="Footer Placeholder 4"/>
          <p:cNvSpPr>
            <a:spLocks noGrp="1"/>
          </p:cNvSpPr>
          <p:nvPr>
            <p:ph type="ftr" sz="quarter" idx="11"/>
          </p:nvPr>
        </p:nvSpPr>
        <p:spPr/>
        <p:txBody>
          <a:bodyPr/>
          <a:lstStyle/>
          <a:p>
            <a:r>
              <a:rPr lang="en-US"/>
              <a:t>DE Cursul nr. 9</a:t>
            </a:r>
          </a:p>
        </p:txBody>
      </p:sp>
      <p:sp>
        <p:nvSpPr>
          <p:cNvPr id="6" name="Slide Number Placeholder 5"/>
          <p:cNvSpPr>
            <a:spLocks noGrp="1"/>
          </p:cNvSpPr>
          <p:nvPr>
            <p:ph type="sldNum" sz="quarter" idx="12"/>
          </p:nvPr>
        </p:nvSpPr>
        <p:spPr/>
        <p:txBody>
          <a:bodyPr/>
          <a:lstStyle/>
          <a:p>
            <a:fld id="{1E09B8D1-E382-410E-A5B9-1FDDF9D03BF0}" type="slidenum">
              <a:rPr lang="en-US" smtClean="0"/>
              <a:t>41</a:t>
            </a:fld>
            <a:endParaRPr lang="en-US"/>
          </a:p>
        </p:txBody>
      </p:sp>
      <p:sp>
        <p:nvSpPr>
          <p:cNvPr id="8" name="Rectangle 2"/>
          <p:cNvSpPr>
            <a:spLocks noChangeArrowheads="1"/>
          </p:cNvSpPr>
          <p:nvPr/>
        </p:nvSpPr>
        <p:spPr bwMode="auto">
          <a:xfrm>
            <a:off x="762000" y="3124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4"/>
          <p:cNvSpPr>
            <a:spLocks noChangeArrowheads="1"/>
          </p:cNvSpPr>
          <p:nvPr/>
        </p:nvSpPr>
        <p:spPr bwMode="auto">
          <a:xfrm>
            <a:off x="639763" y="4297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2"/>
          <p:cNvSpPr>
            <a:spLocks noChangeArrowheads="1"/>
          </p:cNvSpPr>
          <p:nvPr/>
        </p:nvSpPr>
        <p:spPr bwMode="auto">
          <a:xfrm>
            <a:off x="762000" y="3009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4" name="Rectangle 4"/>
          <p:cNvSpPr>
            <a:spLocks noChangeArrowheads="1"/>
          </p:cNvSpPr>
          <p:nvPr/>
        </p:nvSpPr>
        <p:spPr bwMode="auto">
          <a:xfrm>
            <a:off x="762000" y="3648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6" name="Rectangle 6"/>
          <p:cNvSpPr>
            <a:spLocks noChangeArrowheads="1"/>
          </p:cNvSpPr>
          <p:nvPr/>
        </p:nvSpPr>
        <p:spPr bwMode="auto">
          <a:xfrm>
            <a:off x="761999" y="4152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2"/>
          <p:cNvSpPr>
            <a:spLocks noChangeArrowheads="1"/>
          </p:cNvSpPr>
          <p:nvPr/>
        </p:nvSpPr>
        <p:spPr bwMode="auto">
          <a:xfrm>
            <a:off x="761999" y="260667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4"/>
          <p:cNvSpPr>
            <a:spLocks noChangeArrowheads="1"/>
          </p:cNvSpPr>
          <p:nvPr/>
        </p:nvSpPr>
        <p:spPr bwMode="auto">
          <a:xfrm>
            <a:off x="761998" y="390684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9" name="Rectangle 6"/>
          <p:cNvSpPr>
            <a:spLocks noChangeArrowheads="1"/>
          </p:cNvSpPr>
          <p:nvPr/>
        </p:nvSpPr>
        <p:spPr bwMode="auto">
          <a:xfrm>
            <a:off x="761998" y="44291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2"/>
          <p:cNvSpPr>
            <a:spLocks noChangeArrowheads="1"/>
          </p:cNvSpPr>
          <p:nvPr/>
        </p:nvSpPr>
        <p:spPr bwMode="auto">
          <a:xfrm>
            <a:off x="620713" y="271621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5" name="Object 14"/>
          <p:cNvGraphicFramePr>
            <a:graphicFrameLocks noChangeAspect="1"/>
          </p:cNvGraphicFramePr>
          <p:nvPr>
            <p:extLst>
              <p:ext uri="{D42A27DB-BD31-4B8C-83A1-F6EECF244321}">
                <p14:modId xmlns:p14="http://schemas.microsoft.com/office/powerpoint/2010/main" val="4057981889"/>
              </p:ext>
            </p:extLst>
          </p:nvPr>
        </p:nvGraphicFramePr>
        <p:xfrm>
          <a:off x="736600" y="2095500"/>
          <a:ext cx="5943600" cy="508000"/>
        </p:xfrm>
        <a:graphic>
          <a:graphicData uri="http://schemas.openxmlformats.org/presentationml/2006/ole">
            <mc:AlternateContent xmlns:mc="http://schemas.openxmlformats.org/markup-compatibility/2006">
              <mc:Choice xmlns:v="urn:schemas-microsoft-com:vml" Requires="v">
                <p:oleObj spid="_x0000_s51611" name="Equation" r:id="rId3" imgW="2971800" imgH="253800" progId="Equation.DSMT4">
                  <p:embed/>
                </p:oleObj>
              </mc:Choice>
              <mc:Fallback>
                <p:oleObj name="Equation" r:id="rId3" imgW="2971800" imgH="253800" progId="Equation.DSMT4">
                  <p:embed/>
                  <p:pic>
                    <p:nvPicPr>
                      <p:cNvPr id="0" name="Object 1"/>
                      <p:cNvPicPr>
                        <a:picLocks noChangeAspect="1" noChangeArrowheads="1"/>
                      </p:cNvPicPr>
                      <p:nvPr/>
                    </p:nvPicPr>
                    <p:blipFill>
                      <a:blip r:embed="rId4"/>
                      <a:srcRect/>
                      <a:stretch>
                        <a:fillRect/>
                      </a:stretch>
                    </p:blipFill>
                    <p:spPr bwMode="auto">
                      <a:xfrm>
                        <a:off x="736600" y="2095500"/>
                        <a:ext cx="5943600"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16"/>
          <p:cNvGraphicFramePr>
            <a:graphicFrameLocks noChangeAspect="1"/>
          </p:cNvGraphicFramePr>
          <p:nvPr>
            <p:extLst>
              <p:ext uri="{D42A27DB-BD31-4B8C-83A1-F6EECF244321}">
                <p14:modId xmlns:p14="http://schemas.microsoft.com/office/powerpoint/2010/main" val="1917141148"/>
              </p:ext>
            </p:extLst>
          </p:nvPr>
        </p:nvGraphicFramePr>
        <p:xfrm>
          <a:off x="736600" y="2603500"/>
          <a:ext cx="4902200" cy="584200"/>
        </p:xfrm>
        <a:graphic>
          <a:graphicData uri="http://schemas.openxmlformats.org/presentationml/2006/ole">
            <mc:AlternateContent xmlns:mc="http://schemas.openxmlformats.org/markup-compatibility/2006">
              <mc:Choice xmlns:v="urn:schemas-microsoft-com:vml" Requires="v">
                <p:oleObj spid="_x0000_s51612" name="Equation" r:id="rId5" imgW="2450880" imgH="291960" progId="Equation.DSMT4">
                  <p:embed/>
                </p:oleObj>
              </mc:Choice>
              <mc:Fallback>
                <p:oleObj name="Equation" r:id="rId5" imgW="2450880" imgH="291960" progId="Equation.DSMT4">
                  <p:embed/>
                  <p:pic>
                    <p:nvPicPr>
                      <p:cNvPr id="0" name=""/>
                      <p:cNvPicPr/>
                      <p:nvPr/>
                    </p:nvPicPr>
                    <p:blipFill>
                      <a:blip r:embed="rId6"/>
                      <a:stretch>
                        <a:fillRect/>
                      </a:stretch>
                    </p:blipFill>
                    <p:spPr>
                      <a:xfrm>
                        <a:off x="736600" y="2603500"/>
                        <a:ext cx="4902200" cy="584200"/>
                      </a:xfrm>
                      <a:prstGeom prst="rect">
                        <a:avLst/>
                      </a:prstGeom>
                    </p:spPr>
                  </p:pic>
                </p:oleObj>
              </mc:Fallback>
            </mc:AlternateContent>
          </a:graphicData>
        </a:graphic>
      </p:graphicFrame>
      <p:graphicFrame>
        <p:nvGraphicFramePr>
          <p:cNvPr id="21" name="Object 20"/>
          <p:cNvGraphicFramePr>
            <a:graphicFrameLocks noChangeAspect="1"/>
          </p:cNvGraphicFramePr>
          <p:nvPr>
            <p:extLst>
              <p:ext uri="{D42A27DB-BD31-4B8C-83A1-F6EECF244321}">
                <p14:modId xmlns:p14="http://schemas.microsoft.com/office/powerpoint/2010/main" val="995686891"/>
              </p:ext>
            </p:extLst>
          </p:nvPr>
        </p:nvGraphicFramePr>
        <p:xfrm>
          <a:off x="762000" y="3225800"/>
          <a:ext cx="4622800" cy="508000"/>
        </p:xfrm>
        <a:graphic>
          <a:graphicData uri="http://schemas.openxmlformats.org/presentationml/2006/ole">
            <mc:AlternateContent xmlns:mc="http://schemas.openxmlformats.org/markup-compatibility/2006">
              <mc:Choice xmlns:v="urn:schemas-microsoft-com:vml" Requires="v">
                <p:oleObj spid="_x0000_s51613" name="Equation" r:id="rId7" imgW="2311200" imgH="253800" progId="Equation.DSMT4">
                  <p:embed/>
                </p:oleObj>
              </mc:Choice>
              <mc:Fallback>
                <p:oleObj name="Equation" r:id="rId7" imgW="2311200" imgH="253800" progId="Equation.DSMT4">
                  <p:embed/>
                  <p:pic>
                    <p:nvPicPr>
                      <p:cNvPr id="0" name=""/>
                      <p:cNvPicPr/>
                      <p:nvPr/>
                    </p:nvPicPr>
                    <p:blipFill>
                      <a:blip r:embed="rId8"/>
                      <a:stretch>
                        <a:fillRect/>
                      </a:stretch>
                    </p:blipFill>
                    <p:spPr>
                      <a:xfrm>
                        <a:off x="762000" y="3225800"/>
                        <a:ext cx="4622800" cy="508000"/>
                      </a:xfrm>
                      <a:prstGeom prst="rect">
                        <a:avLst/>
                      </a:prstGeom>
                    </p:spPr>
                  </p:pic>
                </p:oleObj>
              </mc:Fallback>
            </mc:AlternateContent>
          </a:graphicData>
        </a:graphic>
      </p:graphicFrame>
      <p:graphicFrame>
        <p:nvGraphicFramePr>
          <p:cNvPr id="22" name="Object 21"/>
          <p:cNvGraphicFramePr>
            <a:graphicFrameLocks noChangeAspect="1"/>
          </p:cNvGraphicFramePr>
          <p:nvPr>
            <p:extLst>
              <p:ext uri="{D42A27DB-BD31-4B8C-83A1-F6EECF244321}">
                <p14:modId xmlns:p14="http://schemas.microsoft.com/office/powerpoint/2010/main" val="1721216229"/>
              </p:ext>
            </p:extLst>
          </p:nvPr>
        </p:nvGraphicFramePr>
        <p:xfrm>
          <a:off x="838200" y="4394200"/>
          <a:ext cx="2616200" cy="1473200"/>
        </p:xfrm>
        <a:graphic>
          <a:graphicData uri="http://schemas.openxmlformats.org/presentationml/2006/ole">
            <mc:AlternateContent xmlns:mc="http://schemas.openxmlformats.org/markup-compatibility/2006">
              <mc:Choice xmlns:v="urn:schemas-microsoft-com:vml" Requires="v">
                <p:oleObj spid="_x0000_s51614" name="Equation" r:id="rId9" imgW="1307880" imgH="736560" progId="Equation.DSMT4">
                  <p:embed/>
                </p:oleObj>
              </mc:Choice>
              <mc:Fallback>
                <p:oleObj name="Equation" r:id="rId9" imgW="1307880" imgH="736560" progId="Equation.DSMT4">
                  <p:embed/>
                  <p:pic>
                    <p:nvPicPr>
                      <p:cNvPr id="0" name=""/>
                      <p:cNvPicPr/>
                      <p:nvPr/>
                    </p:nvPicPr>
                    <p:blipFill>
                      <a:blip r:embed="rId10"/>
                      <a:stretch>
                        <a:fillRect/>
                      </a:stretch>
                    </p:blipFill>
                    <p:spPr>
                      <a:xfrm>
                        <a:off x="838200" y="4394200"/>
                        <a:ext cx="2616200" cy="1473200"/>
                      </a:xfrm>
                      <a:prstGeom prst="rect">
                        <a:avLst/>
                      </a:prstGeom>
                    </p:spPr>
                  </p:pic>
                </p:oleObj>
              </mc:Fallback>
            </mc:AlternateContent>
          </a:graphicData>
        </a:graphic>
      </p:graphicFrame>
      <p:pic>
        <p:nvPicPr>
          <p:cNvPr id="20" name="Picture 19">
            <a:extLst>
              <a:ext uri="{FF2B5EF4-FFF2-40B4-BE49-F238E27FC236}">
                <a16:creationId xmlns:a16="http://schemas.microsoft.com/office/drawing/2014/main" id="{4AA06BFC-1631-4DF5-A252-C03DB0975026}"/>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379626" y="371669"/>
            <a:ext cx="1764373" cy="1228526"/>
          </a:xfrm>
          <a:prstGeom prst="rect">
            <a:avLst/>
          </a:prstGeom>
        </p:spPr>
      </p:pic>
    </p:spTree>
    <p:extLst>
      <p:ext uri="{BB962C8B-B14F-4D97-AF65-F5344CB8AC3E}">
        <p14:creationId xmlns:p14="http://schemas.microsoft.com/office/powerpoint/2010/main" val="19511909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o-RO">
                <a:latin typeface="UT Sans" panose="00000500000000000000" pitchFamily="50" charset="0"/>
              </a:rPr>
              <a:t>Exemplul 5</a:t>
            </a:r>
            <a:br>
              <a:rPr lang="ro-RO">
                <a:latin typeface="UT Sans" panose="00000500000000000000" pitchFamily="50" charset="0"/>
              </a:rPr>
            </a:br>
            <a:r>
              <a:rPr lang="ro-RO" sz="3100">
                <a:latin typeface="UT Sans" panose="00000500000000000000" pitchFamily="50" charset="0"/>
              </a:rPr>
              <a:t>Rezolvare</a:t>
            </a:r>
            <a:endParaRPr lang="en-US">
              <a:latin typeface="UT Sans" panose="00000500000000000000" pitchFamily="50" charset="0"/>
            </a:endParaRPr>
          </a:p>
        </p:txBody>
      </p:sp>
      <p:sp>
        <p:nvSpPr>
          <p:cNvPr id="3" name="Content Placeholder 2"/>
          <p:cNvSpPr>
            <a:spLocks noGrp="1"/>
          </p:cNvSpPr>
          <p:nvPr>
            <p:ph idx="1"/>
          </p:nvPr>
        </p:nvSpPr>
        <p:spPr/>
        <p:txBody>
          <a:bodyPr/>
          <a:lstStyle/>
          <a:p>
            <a:r>
              <a:rPr lang="ro-RO">
                <a:latin typeface="UT Sans" panose="00000500000000000000" pitchFamily="50" charset="0"/>
              </a:rPr>
              <a:t>Apoi se determină panta g</a:t>
            </a:r>
            <a:r>
              <a:rPr lang="ro-RO" baseline="-25000">
                <a:latin typeface="UT Sans" panose="00000500000000000000" pitchFamily="50" charset="0"/>
              </a:rPr>
              <a:t>m</a:t>
            </a:r>
            <a:r>
              <a:rPr lang="ro-RO">
                <a:latin typeface="UT Sans" panose="00000500000000000000" pitchFamily="50" charset="0"/>
              </a:rPr>
              <a:t>:</a:t>
            </a:r>
          </a:p>
          <a:p>
            <a:endParaRPr lang="ro-RO">
              <a:latin typeface="UT Sans" panose="00000500000000000000" pitchFamily="50" charset="0"/>
            </a:endParaRPr>
          </a:p>
          <a:p>
            <a:endParaRPr lang="ro-RO">
              <a:latin typeface="UT Sans" panose="00000500000000000000" pitchFamily="50" charset="0"/>
            </a:endParaRPr>
          </a:p>
          <a:p>
            <a:r>
              <a:rPr lang="en-US">
                <a:latin typeface="UT Sans" panose="00000500000000000000" pitchFamily="50" charset="0"/>
              </a:rPr>
              <a:t>C</a:t>
            </a:r>
            <a:r>
              <a:rPr lang="ro-RO">
                <a:latin typeface="UT Sans" panose="00000500000000000000" pitchFamily="50" charset="0"/>
              </a:rPr>
              <a:t>omponenta alternativă a tensiunii de ieșire (în modul înseamnă doar valoarea lui V</a:t>
            </a:r>
            <a:r>
              <a:rPr lang="ro-RO" baseline="-25000">
                <a:latin typeface="UT Sans" panose="00000500000000000000" pitchFamily="50" charset="0"/>
              </a:rPr>
              <a:t>out</a:t>
            </a:r>
            <a:r>
              <a:rPr lang="ro-RO">
                <a:latin typeface="UT Sans" panose="00000500000000000000" pitchFamily="50" charset="0"/>
              </a:rPr>
              <a:t>):</a:t>
            </a:r>
          </a:p>
          <a:p>
            <a:endParaRPr lang="ro-RO">
              <a:latin typeface="UT Sans" panose="00000500000000000000" pitchFamily="50" charset="0"/>
            </a:endParaRPr>
          </a:p>
          <a:p>
            <a:r>
              <a:rPr lang="ro-RO">
                <a:latin typeface="UT Sans" panose="00000500000000000000" pitchFamily="50" charset="0"/>
              </a:rPr>
              <a:t>Dacă semnalul de intrare s-a indicat în valoare efectivă, atunci tensiunea totală de ieșire este formată dintr-un semnal de c.a. având valoarea vârf la vârf e</a:t>
            </a:r>
            <a:r>
              <a:rPr lang="en-US">
                <a:latin typeface="UT Sans" panose="00000500000000000000" pitchFamily="50" charset="0"/>
              </a:rPr>
              <a:t>gal</a:t>
            </a:r>
            <a:r>
              <a:rPr lang="ro-RO">
                <a:latin typeface="UT Sans" panose="00000500000000000000" pitchFamily="50" charset="0"/>
              </a:rPr>
              <a:t>ă cu:</a:t>
            </a:r>
            <a:br>
              <a:rPr lang="ro-RO">
                <a:latin typeface="UT Sans" panose="00000500000000000000" pitchFamily="50" charset="0"/>
              </a:rPr>
            </a:br>
            <a:br>
              <a:rPr lang="ro-RO">
                <a:latin typeface="UT Sans" panose="00000500000000000000" pitchFamily="50" charset="0"/>
              </a:rPr>
            </a:br>
            <a:br>
              <a:rPr lang="ro-RO">
                <a:latin typeface="UT Sans" panose="00000500000000000000" pitchFamily="50" charset="0"/>
              </a:rPr>
            </a:br>
            <a:r>
              <a:rPr lang="ro-RO">
                <a:latin typeface="UT Sans" panose="00000500000000000000" pitchFamily="50" charset="0"/>
              </a:rPr>
              <a:t>axat pe o componentă continuă V</a:t>
            </a:r>
            <a:r>
              <a:rPr lang="ro-RO" baseline="-25000">
                <a:latin typeface="UT Sans" panose="00000500000000000000" pitchFamily="50" charset="0"/>
              </a:rPr>
              <a:t>D</a:t>
            </a:r>
            <a:r>
              <a:rPr lang="ro-RO">
                <a:latin typeface="UT Sans" panose="00000500000000000000" pitchFamily="50" charset="0"/>
              </a:rPr>
              <a:t> = 5,53V. </a:t>
            </a:r>
            <a:endParaRPr lang="en-US">
              <a:latin typeface="UT Sans" panose="00000500000000000000" pitchFamily="50" charset="0"/>
            </a:endParaRPr>
          </a:p>
        </p:txBody>
      </p:sp>
      <p:sp>
        <p:nvSpPr>
          <p:cNvPr id="4" name="Date Placeholder 3"/>
          <p:cNvSpPr>
            <a:spLocks noGrp="1"/>
          </p:cNvSpPr>
          <p:nvPr>
            <p:ph type="dt" sz="half" idx="10"/>
          </p:nvPr>
        </p:nvSpPr>
        <p:spPr/>
        <p:txBody>
          <a:bodyPr/>
          <a:lstStyle/>
          <a:p>
            <a:fld id="{0C4837D4-4CF8-4CD1-8014-9C98763AE114}" type="datetime1">
              <a:rPr lang="en-US" smtClean="0"/>
              <a:t>12/13/2018</a:t>
            </a:fld>
            <a:endParaRPr lang="en-US"/>
          </a:p>
        </p:txBody>
      </p:sp>
      <p:sp>
        <p:nvSpPr>
          <p:cNvPr id="5" name="Footer Placeholder 4"/>
          <p:cNvSpPr>
            <a:spLocks noGrp="1"/>
          </p:cNvSpPr>
          <p:nvPr>
            <p:ph type="ftr" sz="quarter" idx="11"/>
          </p:nvPr>
        </p:nvSpPr>
        <p:spPr/>
        <p:txBody>
          <a:bodyPr/>
          <a:lstStyle/>
          <a:p>
            <a:r>
              <a:rPr lang="en-US"/>
              <a:t>DE Cursul nr. 9</a:t>
            </a:r>
          </a:p>
        </p:txBody>
      </p:sp>
      <p:sp>
        <p:nvSpPr>
          <p:cNvPr id="6" name="Slide Number Placeholder 5"/>
          <p:cNvSpPr>
            <a:spLocks noGrp="1"/>
          </p:cNvSpPr>
          <p:nvPr>
            <p:ph type="sldNum" sz="quarter" idx="12"/>
          </p:nvPr>
        </p:nvSpPr>
        <p:spPr/>
        <p:txBody>
          <a:bodyPr/>
          <a:lstStyle/>
          <a:p>
            <a:fld id="{1E09B8D1-E382-410E-A5B9-1FDDF9D03BF0}" type="slidenum">
              <a:rPr lang="en-US" smtClean="0"/>
              <a:t>42</a:t>
            </a:fld>
            <a:endParaRPr lang="en-US"/>
          </a:p>
        </p:txBody>
      </p:sp>
      <p:sp>
        <p:nvSpPr>
          <p:cNvPr id="8" name="Rectangle 2"/>
          <p:cNvSpPr>
            <a:spLocks noChangeArrowheads="1"/>
          </p:cNvSpPr>
          <p:nvPr/>
        </p:nvSpPr>
        <p:spPr bwMode="auto">
          <a:xfrm>
            <a:off x="762000" y="3124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4"/>
          <p:cNvSpPr>
            <a:spLocks noChangeArrowheads="1"/>
          </p:cNvSpPr>
          <p:nvPr/>
        </p:nvSpPr>
        <p:spPr bwMode="auto">
          <a:xfrm>
            <a:off x="639763" y="4297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2"/>
          <p:cNvSpPr>
            <a:spLocks noChangeArrowheads="1"/>
          </p:cNvSpPr>
          <p:nvPr/>
        </p:nvSpPr>
        <p:spPr bwMode="auto">
          <a:xfrm>
            <a:off x="762000" y="3009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4" name="Rectangle 4"/>
          <p:cNvSpPr>
            <a:spLocks noChangeArrowheads="1"/>
          </p:cNvSpPr>
          <p:nvPr/>
        </p:nvSpPr>
        <p:spPr bwMode="auto">
          <a:xfrm>
            <a:off x="762000" y="3648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6" name="Rectangle 6"/>
          <p:cNvSpPr>
            <a:spLocks noChangeArrowheads="1"/>
          </p:cNvSpPr>
          <p:nvPr/>
        </p:nvSpPr>
        <p:spPr bwMode="auto">
          <a:xfrm>
            <a:off x="761999" y="4152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2"/>
          <p:cNvSpPr>
            <a:spLocks noChangeArrowheads="1"/>
          </p:cNvSpPr>
          <p:nvPr/>
        </p:nvSpPr>
        <p:spPr bwMode="auto">
          <a:xfrm>
            <a:off x="761999" y="260667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4"/>
          <p:cNvSpPr>
            <a:spLocks noChangeArrowheads="1"/>
          </p:cNvSpPr>
          <p:nvPr/>
        </p:nvSpPr>
        <p:spPr bwMode="auto">
          <a:xfrm>
            <a:off x="761998" y="390684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9" name="Rectangle 6"/>
          <p:cNvSpPr>
            <a:spLocks noChangeArrowheads="1"/>
          </p:cNvSpPr>
          <p:nvPr/>
        </p:nvSpPr>
        <p:spPr bwMode="auto">
          <a:xfrm>
            <a:off x="761998" y="44291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2"/>
          <p:cNvSpPr>
            <a:spLocks noChangeArrowheads="1"/>
          </p:cNvSpPr>
          <p:nvPr/>
        </p:nvSpPr>
        <p:spPr bwMode="auto">
          <a:xfrm>
            <a:off x="620713" y="271621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2"/>
          <p:cNvSpPr>
            <a:spLocks noChangeArrowheads="1"/>
          </p:cNvSpPr>
          <p:nvPr/>
        </p:nvSpPr>
        <p:spPr bwMode="auto">
          <a:xfrm>
            <a:off x="228600" y="267652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8" name="Object 17"/>
          <p:cNvGraphicFramePr>
            <a:graphicFrameLocks noChangeAspect="1"/>
          </p:cNvGraphicFramePr>
          <p:nvPr>
            <p:extLst>
              <p:ext uri="{D42A27DB-BD31-4B8C-83A1-F6EECF244321}">
                <p14:modId xmlns:p14="http://schemas.microsoft.com/office/powerpoint/2010/main" val="2016867334"/>
              </p:ext>
            </p:extLst>
          </p:nvPr>
        </p:nvGraphicFramePr>
        <p:xfrm>
          <a:off x="819180" y="2076960"/>
          <a:ext cx="5353020" cy="818640"/>
        </p:xfrm>
        <a:graphic>
          <a:graphicData uri="http://schemas.openxmlformats.org/presentationml/2006/ole">
            <mc:AlternateContent xmlns:mc="http://schemas.openxmlformats.org/markup-compatibility/2006">
              <mc:Choice xmlns:v="urn:schemas-microsoft-com:vml" Requires="v">
                <p:oleObj spid="_x0000_s52539" name="Equation" r:id="rId3" imgW="3568680" imgH="545760" progId="Equation.DSMT4">
                  <p:embed/>
                </p:oleObj>
              </mc:Choice>
              <mc:Fallback>
                <p:oleObj name="Equation" r:id="rId3" imgW="3568680" imgH="545760" progId="Equation.DSMT4">
                  <p:embed/>
                  <p:pic>
                    <p:nvPicPr>
                      <p:cNvPr id="0" name="Object 1"/>
                      <p:cNvPicPr>
                        <a:picLocks noChangeAspect="1" noChangeArrowheads="1"/>
                      </p:cNvPicPr>
                      <p:nvPr/>
                    </p:nvPicPr>
                    <p:blipFill>
                      <a:blip r:embed="rId4"/>
                      <a:srcRect/>
                      <a:stretch>
                        <a:fillRect/>
                      </a:stretch>
                    </p:blipFill>
                    <p:spPr bwMode="auto">
                      <a:xfrm>
                        <a:off x="819180" y="2076960"/>
                        <a:ext cx="5353020" cy="8186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Rectangle 7"/>
          <p:cNvSpPr>
            <a:spLocks noChangeArrowheads="1"/>
          </p:cNvSpPr>
          <p:nvPr/>
        </p:nvSpPr>
        <p:spPr bwMode="auto">
          <a:xfrm>
            <a:off x="700882" y="527764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5" name="Object 24"/>
          <p:cNvGraphicFramePr>
            <a:graphicFrameLocks noChangeAspect="1"/>
          </p:cNvGraphicFramePr>
          <p:nvPr>
            <p:extLst>
              <p:ext uri="{D42A27DB-BD31-4B8C-83A1-F6EECF244321}">
                <p14:modId xmlns:p14="http://schemas.microsoft.com/office/powerpoint/2010/main" val="3364386926"/>
              </p:ext>
            </p:extLst>
          </p:nvPr>
        </p:nvGraphicFramePr>
        <p:xfrm>
          <a:off x="819150" y="3752850"/>
          <a:ext cx="6038850" cy="438150"/>
        </p:xfrm>
        <a:graphic>
          <a:graphicData uri="http://schemas.openxmlformats.org/presentationml/2006/ole">
            <mc:AlternateContent xmlns:mc="http://schemas.openxmlformats.org/markup-compatibility/2006">
              <mc:Choice xmlns:v="urn:schemas-microsoft-com:vml" Requires="v">
                <p:oleObj spid="_x0000_s52540" name="Equation" r:id="rId5" imgW="4025880" imgH="291960" progId="Equation.DSMT4">
                  <p:embed/>
                </p:oleObj>
              </mc:Choice>
              <mc:Fallback>
                <p:oleObj name="Equation" r:id="rId5" imgW="4025880" imgH="291960" progId="Equation.DSMT4">
                  <p:embed/>
                  <p:pic>
                    <p:nvPicPr>
                      <p:cNvPr id="0" name="Object 6"/>
                      <p:cNvPicPr>
                        <a:picLocks noChangeAspect="1" noChangeArrowheads="1"/>
                      </p:cNvPicPr>
                      <p:nvPr/>
                    </p:nvPicPr>
                    <p:blipFill>
                      <a:blip r:embed="rId6"/>
                      <a:srcRect/>
                      <a:stretch>
                        <a:fillRect/>
                      </a:stretch>
                    </p:blipFill>
                    <p:spPr bwMode="auto">
                      <a:xfrm>
                        <a:off x="819150" y="3752850"/>
                        <a:ext cx="6038850"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 name="Rectangle 14"/>
          <p:cNvSpPr>
            <a:spLocks noChangeArrowheads="1"/>
          </p:cNvSpPr>
          <p:nvPr/>
        </p:nvSpPr>
        <p:spPr bwMode="auto">
          <a:xfrm>
            <a:off x="761998" y="540940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0" name="Object 29"/>
          <p:cNvGraphicFramePr>
            <a:graphicFrameLocks noChangeAspect="1"/>
          </p:cNvGraphicFramePr>
          <p:nvPr>
            <p:extLst>
              <p:ext uri="{D42A27DB-BD31-4B8C-83A1-F6EECF244321}">
                <p14:modId xmlns:p14="http://schemas.microsoft.com/office/powerpoint/2010/main" val="929454961"/>
              </p:ext>
            </p:extLst>
          </p:nvPr>
        </p:nvGraphicFramePr>
        <p:xfrm>
          <a:off x="749300" y="5410200"/>
          <a:ext cx="2514600" cy="508000"/>
        </p:xfrm>
        <a:graphic>
          <a:graphicData uri="http://schemas.openxmlformats.org/presentationml/2006/ole">
            <mc:AlternateContent xmlns:mc="http://schemas.openxmlformats.org/markup-compatibility/2006">
              <mc:Choice xmlns:v="urn:schemas-microsoft-com:vml" Requires="v">
                <p:oleObj spid="_x0000_s52541" name="Equation" r:id="rId7" imgW="1257120" imgH="253800" progId="Equation.DSMT4">
                  <p:embed/>
                </p:oleObj>
              </mc:Choice>
              <mc:Fallback>
                <p:oleObj name="Equation" r:id="rId7" imgW="1257120" imgH="253800" progId="Equation.DSMT4">
                  <p:embed/>
                  <p:pic>
                    <p:nvPicPr>
                      <p:cNvPr id="0" name="Object 13"/>
                      <p:cNvPicPr>
                        <a:picLocks noChangeAspect="1" noChangeArrowheads="1"/>
                      </p:cNvPicPr>
                      <p:nvPr/>
                    </p:nvPicPr>
                    <p:blipFill>
                      <a:blip r:embed="rId8"/>
                      <a:srcRect/>
                      <a:stretch>
                        <a:fillRect/>
                      </a:stretch>
                    </p:blipFill>
                    <p:spPr bwMode="auto">
                      <a:xfrm>
                        <a:off x="749300" y="5410200"/>
                        <a:ext cx="2514600"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2" name="Picture 21">
            <a:extLst>
              <a:ext uri="{FF2B5EF4-FFF2-40B4-BE49-F238E27FC236}">
                <a16:creationId xmlns:a16="http://schemas.microsoft.com/office/drawing/2014/main" id="{D488F59B-4DFE-4960-B794-C30249A278BA}"/>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379626" y="371669"/>
            <a:ext cx="1764373" cy="1228526"/>
          </a:xfrm>
          <a:prstGeom prst="rect">
            <a:avLst/>
          </a:prstGeom>
        </p:spPr>
      </p:pic>
    </p:spTree>
    <p:extLst>
      <p:ext uri="{BB962C8B-B14F-4D97-AF65-F5344CB8AC3E}">
        <p14:creationId xmlns:p14="http://schemas.microsoft.com/office/powerpoint/2010/main" val="11410761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o-RO">
                <a:latin typeface="UT Sans" panose="00000500000000000000" pitchFamily="50" charset="0"/>
              </a:rPr>
              <a:t>Amplificatoare cu TEC-J cu sursa comună</a:t>
            </a:r>
            <a:br>
              <a:rPr lang="ro-RO">
                <a:latin typeface="UT Sans" panose="00000500000000000000" pitchFamily="50" charset="0"/>
              </a:rPr>
            </a:br>
            <a:r>
              <a:rPr lang="ro-RO" sz="3100">
                <a:latin typeface="UT Sans" panose="00000500000000000000" pitchFamily="50" charset="0"/>
              </a:rPr>
              <a:t>Dependența câștigului în tensiune de sarcina în c.a.</a:t>
            </a:r>
            <a:endParaRPr lang="en-US" sz="3100">
              <a:latin typeface="UT Sans" panose="00000500000000000000" pitchFamily="50" charset="0"/>
            </a:endParaRPr>
          </a:p>
        </p:txBody>
      </p:sp>
      <p:sp>
        <p:nvSpPr>
          <p:cNvPr id="3" name="Content Placeholder 2"/>
          <p:cNvSpPr>
            <a:spLocks noGrp="1"/>
          </p:cNvSpPr>
          <p:nvPr>
            <p:ph idx="1"/>
          </p:nvPr>
        </p:nvSpPr>
        <p:spPr/>
        <p:txBody>
          <a:bodyPr/>
          <a:lstStyle/>
          <a:p>
            <a:r>
              <a:rPr lang="ro-RO">
                <a:latin typeface="UT Sans" panose="00000500000000000000" pitchFamily="50" charset="0"/>
              </a:rPr>
              <a:t>Dacă la ieșirea amplificatorului se conectează o sarcină printr-un condensator de cuplaj, rezistența din drenă în c.a. este, practic, R</a:t>
            </a:r>
            <a:r>
              <a:rPr lang="ro-RO" baseline="-25000">
                <a:latin typeface="UT Sans" panose="00000500000000000000" pitchFamily="50" charset="0"/>
              </a:rPr>
              <a:t>D</a:t>
            </a:r>
            <a:r>
              <a:rPr lang="ro-RO">
                <a:latin typeface="UT Sans" panose="00000500000000000000" pitchFamily="50" charset="0"/>
              </a:rPr>
              <a:t> în paralel cu R</a:t>
            </a:r>
            <a:r>
              <a:rPr lang="ro-RO" baseline="-25000">
                <a:latin typeface="UT Sans" panose="00000500000000000000" pitchFamily="50" charset="0"/>
              </a:rPr>
              <a:t>L</a:t>
            </a:r>
            <a:r>
              <a:rPr lang="ro-RO">
                <a:latin typeface="UT Sans" panose="00000500000000000000" pitchFamily="50" charset="0"/>
              </a:rPr>
              <a:t>, deoarece capătul de sus al rezistorului R</a:t>
            </a:r>
            <a:r>
              <a:rPr lang="ro-RO" baseline="-25000">
                <a:latin typeface="UT Sans" panose="00000500000000000000" pitchFamily="50" charset="0"/>
              </a:rPr>
              <a:t>D</a:t>
            </a:r>
            <a:r>
              <a:rPr lang="ro-RO">
                <a:latin typeface="UT Sans" panose="00000500000000000000" pitchFamily="50" charset="0"/>
              </a:rPr>
              <a:t> se află la masa de c.a.</a:t>
            </a:r>
            <a:endParaRPr lang="en-US">
              <a:latin typeface="UT Sans" panose="00000500000000000000" pitchFamily="50" charset="0"/>
            </a:endParaRPr>
          </a:p>
        </p:txBody>
      </p:sp>
      <p:sp>
        <p:nvSpPr>
          <p:cNvPr id="4" name="Date Placeholder 3"/>
          <p:cNvSpPr>
            <a:spLocks noGrp="1"/>
          </p:cNvSpPr>
          <p:nvPr>
            <p:ph type="dt" sz="half" idx="10"/>
          </p:nvPr>
        </p:nvSpPr>
        <p:spPr/>
        <p:txBody>
          <a:bodyPr/>
          <a:lstStyle/>
          <a:p>
            <a:fld id="{6AB7C966-6D73-43B9-867B-9AE6E5C5C0D4}" type="datetime1">
              <a:rPr lang="en-US" smtClean="0"/>
              <a:t>12/13/2018</a:t>
            </a:fld>
            <a:endParaRPr lang="en-US"/>
          </a:p>
        </p:txBody>
      </p:sp>
      <p:sp>
        <p:nvSpPr>
          <p:cNvPr id="5" name="Footer Placeholder 4"/>
          <p:cNvSpPr>
            <a:spLocks noGrp="1"/>
          </p:cNvSpPr>
          <p:nvPr>
            <p:ph type="ftr" sz="quarter" idx="11"/>
          </p:nvPr>
        </p:nvSpPr>
        <p:spPr/>
        <p:txBody>
          <a:bodyPr/>
          <a:lstStyle/>
          <a:p>
            <a:r>
              <a:rPr lang="en-US"/>
              <a:t>DE Cursul nr. 9</a:t>
            </a:r>
          </a:p>
        </p:txBody>
      </p:sp>
      <p:sp>
        <p:nvSpPr>
          <p:cNvPr id="6" name="Slide Number Placeholder 5"/>
          <p:cNvSpPr>
            <a:spLocks noGrp="1"/>
          </p:cNvSpPr>
          <p:nvPr>
            <p:ph type="sldNum" sz="quarter" idx="12"/>
          </p:nvPr>
        </p:nvSpPr>
        <p:spPr/>
        <p:txBody>
          <a:bodyPr/>
          <a:lstStyle/>
          <a:p>
            <a:fld id="{1E09B8D1-E382-410E-A5B9-1FDDF9D03BF0}" type="slidenum">
              <a:rPr lang="en-US" smtClean="0"/>
              <a:t>43</a:t>
            </a:fld>
            <a:endParaRPr lang="en-US"/>
          </a:p>
        </p:txBody>
      </p:sp>
      <p:sp>
        <p:nvSpPr>
          <p:cNvPr id="9" name="Rectangle 2"/>
          <p:cNvSpPr>
            <a:spLocks noChangeArrowheads="1"/>
          </p:cNvSpPr>
          <p:nvPr/>
        </p:nvSpPr>
        <p:spPr bwMode="auto">
          <a:xfrm>
            <a:off x="4343400" y="5334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2"/>
          <p:cNvSpPr>
            <a:spLocks noChangeArrowheads="1"/>
          </p:cNvSpPr>
          <p:nvPr/>
        </p:nvSpPr>
        <p:spPr bwMode="auto">
          <a:xfrm>
            <a:off x="3200400" y="530999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2"/>
          <p:cNvSpPr>
            <a:spLocks noChangeArrowheads="1"/>
          </p:cNvSpPr>
          <p:nvPr/>
        </p:nvSpPr>
        <p:spPr bwMode="auto">
          <a:xfrm>
            <a:off x="990600" y="5334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2"/>
          <p:cNvSpPr>
            <a:spLocks noChangeArrowheads="1"/>
          </p:cNvSpPr>
          <p:nvPr/>
        </p:nvSpPr>
        <p:spPr bwMode="auto">
          <a:xfrm>
            <a:off x="685800" y="386060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7775" y="3810000"/>
            <a:ext cx="6648450" cy="2924175"/>
          </a:xfrm>
          <a:prstGeom prst="rect">
            <a:avLst/>
          </a:prstGeom>
        </p:spPr>
      </p:pic>
    </p:spTree>
    <p:extLst>
      <p:ext uri="{BB962C8B-B14F-4D97-AF65-F5344CB8AC3E}">
        <p14:creationId xmlns:p14="http://schemas.microsoft.com/office/powerpoint/2010/main" val="6248108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o-RO">
                <a:latin typeface="UT Sans" panose="00000500000000000000" pitchFamily="50" charset="0"/>
              </a:rPr>
              <a:t>Amplificatoare cu TEC-J cu sursa comună</a:t>
            </a:r>
            <a:br>
              <a:rPr lang="ro-RO">
                <a:latin typeface="UT Sans" panose="00000500000000000000" pitchFamily="50" charset="0"/>
              </a:rPr>
            </a:br>
            <a:r>
              <a:rPr lang="ro-RO" sz="3100">
                <a:latin typeface="UT Sans" panose="00000500000000000000" pitchFamily="50" charset="0"/>
              </a:rPr>
              <a:t>Dependența câștigului în tensiune de sarcina în c.a.</a:t>
            </a:r>
            <a:endParaRPr lang="en-US" sz="3100">
              <a:latin typeface="UT Sans" panose="00000500000000000000" pitchFamily="50" charset="0"/>
            </a:endParaRPr>
          </a:p>
        </p:txBody>
      </p:sp>
      <p:sp>
        <p:nvSpPr>
          <p:cNvPr id="3" name="Content Placeholder 2"/>
          <p:cNvSpPr>
            <a:spLocks noGrp="1"/>
          </p:cNvSpPr>
          <p:nvPr>
            <p:ph idx="1"/>
          </p:nvPr>
        </p:nvSpPr>
        <p:spPr/>
        <p:txBody>
          <a:bodyPr/>
          <a:lstStyle/>
          <a:p>
            <a:r>
              <a:rPr lang="ro-RO">
                <a:latin typeface="UT Sans" panose="00000500000000000000" pitchFamily="50" charset="0"/>
              </a:rPr>
              <a:t>Rezistența totală din drenă, în c.a., este:</a:t>
            </a:r>
            <a:endParaRPr lang="en-US">
              <a:latin typeface="UT Sans" panose="00000500000000000000" pitchFamily="50" charset="0"/>
            </a:endParaRPr>
          </a:p>
          <a:p>
            <a:endParaRPr lang="ro-RO">
              <a:latin typeface="UT Sans" panose="00000500000000000000" pitchFamily="50" charset="0"/>
            </a:endParaRPr>
          </a:p>
          <a:p>
            <a:endParaRPr lang="ro-RO">
              <a:latin typeface="UT Sans" panose="00000500000000000000" pitchFamily="50" charset="0"/>
            </a:endParaRPr>
          </a:p>
          <a:p>
            <a:r>
              <a:rPr lang="ro-RO">
                <a:latin typeface="UT Sans" panose="00000500000000000000" pitchFamily="50" charset="0"/>
              </a:rPr>
              <a:t>Conectarea sarcinii reduce câștigul în tensiune față de cel obținut cu ieșirea în gol, așa cum se prezintă în exemplul 6.</a:t>
            </a:r>
            <a:endParaRPr lang="en-US">
              <a:latin typeface="UT Sans" panose="00000500000000000000" pitchFamily="50" charset="0"/>
            </a:endParaRPr>
          </a:p>
          <a:p>
            <a:endParaRPr lang="ro-RO">
              <a:latin typeface="UT Sans" panose="00000500000000000000" pitchFamily="50" charset="0"/>
            </a:endParaRPr>
          </a:p>
        </p:txBody>
      </p:sp>
      <p:sp>
        <p:nvSpPr>
          <p:cNvPr id="4" name="Date Placeholder 3"/>
          <p:cNvSpPr>
            <a:spLocks noGrp="1"/>
          </p:cNvSpPr>
          <p:nvPr>
            <p:ph type="dt" sz="half" idx="10"/>
          </p:nvPr>
        </p:nvSpPr>
        <p:spPr/>
        <p:txBody>
          <a:bodyPr/>
          <a:lstStyle/>
          <a:p>
            <a:fld id="{E934CF79-D4D9-4D0C-8689-EB2C5575452B}" type="datetime1">
              <a:rPr lang="en-US" smtClean="0"/>
              <a:t>12/13/2018</a:t>
            </a:fld>
            <a:endParaRPr lang="en-US"/>
          </a:p>
        </p:txBody>
      </p:sp>
      <p:sp>
        <p:nvSpPr>
          <p:cNvPr id="5" name="Footer Placeholder 4"/>
          <p:cNvSpPr>
            <a:spLocks noGrp="1"/>
          </p:cNvSpPr>
          <p:nvPr>
            <p:ph type="ftr" sz="quarter" idx="11"/>
          </p:nvPr>
        </p:nvSpPr>
        <p:spPr/>
        <p:txBody>
          <a:bodyPr/>
          <a:lstStyle/>
          <a:p>
            <a:r>
              <a:rPr lang="en-US"/>
              <a:t>DE Cursul nr. 9</a:t>
            </a:r>
          </a:p>
        </p:txBody>
      </p:sp>
      <p:sp>
        <p:nvSpPr>
          <p:cNvPr id="6" name="Slide Number Placeholder 5"/>
          <p:cNvSpPr>
            <a:spLocks noGrp="1"/>
          </p:cNvSpPr>
          <p:nvPr>
            <p:ph type="sldNum" sz="quarter" idx="12"/>
          </p:nvPr>
        </p:nvSpPr>
        <p:spPr/>
        <p:txBody>
          <a:bodyPr/>
          <a:lstStyle/>
          <a:p>
            <a:fld id="{1E09B8D1-E382-410E-A5B9-1FDDF9D03BF0}" type="slidenum">
              <a:rPr lang="en-US" smtClean="0"/>
              <a:t>44</a:t>
            </a:fld>
            <a:endParaRPr lang="en-US"/>
          </a:p>
        </p:txBody>
      </p:sp>
      <p:sp>
        <p:nvSpPr>
          <p:cNvPr id="9" name="Rectangle 2"/>
          <p:cNvSpPr>
            <a:spLocks noChangeArrowheads="1"/>
          </p:cNvSpPr>
          <p:nvPr/>
        </p:nvSpPr>
        <p:spPr bwMode="auto">
          <a:xfrm>
            <a:off x="4343400" y="5334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2"/>
          <p:cNvSpPr>
            <a:spLocks noChangeArrowheads="1"/>
          </p:cNvSpPr>
          <p:nvPr/>
        </p:nvSpPr>
        <p:spPr bwMode="auto">
          <a:xfrm>
            <a:off x="3200400" y="530999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2"/>
          <p:cNvSpPr>
            <a:spLocks noChangeArrowheads="1"/>
          </p:cNvSpPr>
          <p:nvPr/>
        </p:nvSpPr>
        <p:spPr bwMode="auto">
          <a:xfrm>
            <a:off x="990600" y="5334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2"/>
          <p:cNvSpPr>
            <a:spLocks noChangeArrowheads="1"/>
          </p:cNvSpPr>
          <p:nvPr/>
        </p:nvSpPr>
        <p:spPr bwMode="auto">
          <a:xfrm>
            <a:off x="685800" y="386060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3" name="Object 12"/>
          <p:cNvGraphicFramePr>
            <a:graphicFrameLocks noChangeAspect="1"/>
          </p:cNvGraphicFramePr>
          <p:nvPr>
            <p:extLst>
              <p:ext uri="{D42A27DB-BD31-4B8C-83A1-F6EECF244321}">
                <p14:modId xmlns:p14="http://schemas.microsoft.com/office/powerpoint/2010/main" val="2272332087"/>
              </p:ext>
            </p:extLst>
          </p:nvPr>
        </p:nvGraphicFramePr>
        <p:xfrm>
          <a:off x="3226593" y="2008187"/>
          <a:ext cx="2690813" cy="965200"/>
        </p:xfrm>
        <a:graphic>
          <a:graphicData uri="http://schemas.openxmlformats.org/presentationml/2006/ole">
            <mc:AlternateContent xmlns:mc="http://schemas.openxmlformats.org/markup-compatibility/2006">
              <mc:Choice xmlns:v="urn:schemas-microsoft-com:vml" Requires="v">
                <p:oleObj spid="_x0000_s54362" name="Equation" r:id="rId3" imgW="1346040" imgH="482400" progId="Equation.DSMT4">
                  <p:embed/>
                </p:oleObj>
              </mc:Choice>
              <mc:Fallback>
                <p:oleObj name="Equation" r:id="rId3" imgW="1346040" imgH="482400" progId="Equation.DSMT4">
                  <p:embed/>
                  <p:pic>
                    <p:nvPicPr>
                      <p:cNvPr id="13" name="Object 12"/>
                      <p:cNvPicPr>
                        <a:picLocks noChangeAspect="1" noChangeArrowheads="1"/>
                      </p:cNvPicPr>
                      <p:nvPr/>
                    </p:nvPicPr>
                    <p:blipFill>
                      <a:blip r:embed="rId4"/>
                      <a:srcRect/>
                      <a:stretch>
                        <a:fillRect/>
                      </a:stretch>
                    </p:blipFill>
                    <p:spPr bwMode="auto">
                      <a:xfrm>
                        <a:off x="3226593" y="2008187"/>
                        <a:ext cx="2690813" cy="965200"/>
                      </a:xfrm>
                      <a:prstGeom prst="rect">
                        <a:avLst/>
                      </a:prstGeom>
                      <a:solidFill>
                        <a:srgbClr val="FFFF00"/>
                      </a:solidFill>
                      <a:extLst/>
                    </p:spPr>
                  </p:pic>
                </p:oleObj>
              </mc:Fallback>
            </mc:AlternateContent>
          </a:graphicData>
        </a:graphic>
      </p:graphicFrame>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47775" y="3810000"/>
            <a:ext cx="6648450" cy="2924175"/>
          </a:xfrm>
          <a:prstGeom prst="rect">
            <a:avLst/>
          </a:prstGeom>
        </p:spPr>
      </p:pic>
    </p:spTree>
    <p:extLst>
      <p:ext uri="{BB962C8B-B14F-4D97-AF65-F5344CB8AC3E}">
        <p14:creationId xmlns:p14="http://schemas.microsoft.com/office/powerpoint/2010/main" val="30059189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latin typeface="UT Sans" panose="00000500000000000000" pitchFamily="50" charset="0"/>
              </a:rPr>
              <a:t>Exemplul 6</a:t>
            </a:r>
            <a:endParaRPr lang="en-US">
              <a:latin typeface="UT Sans" panose="00000500000000000000" pitchFamily="50" charset="0"/>
            </a:endParaRPr>
          </a:p>
        </p:txBody>
      </p:sp>
      <p:sp>
        <p:nvSpPr>
          <p:cNvPr id="3" name="Content Placeholder 2"/>
          <p:cNvSpPr>
            <a:spLocks noGrp="1"/>
          </p:cNvSpPr>
          <p:nvPr>
            <p:ph idx="1"/>
          </p:nvPr>
        </p:nvSpPr>
        <p:spPr/>
        <p:txBody>
          <a:bodyPr/>
          <a:lstStyle/>
          <a:p>
            <a:r>
              <a:rPr lang="en-US">
                <a:latin typeface="UT Sans" panose="00000500000000000000" pitchFamily="50" charset="0"/>
              </a:rPr>
              <a:t>Ce valoare eficace (efectivă) va avea tensiunea de ieșire </a:t>
            </a:r>
            <a:r>
              <a:rPr lang="ro-RO">
                <a:latin typeface="UT Sans" panose="00000500000000000000" pitchFamily="50" charset="0"/>
              </a:rPr>
              <a:t>d</a:t>
            </a:r>
            <a:r>
              <a:rPr lang="en-US">
                <a:latin typeface="UT Sans" panose="00000500000000000000" pitchFamily="50" charset="0"/>
              </a:rPr>
              <a:t>acă la ieșirea amplificatorului din exemplul 4 se conectează un rezistor de sarcină de 4,7k</a:t>
            </a:r>
            <a:r>
              <a:rPr lang="en-US">
                <a:latin typeface="UT Sans" panose="00000500000000000000" pitchFamily="50" charset="0"/>
                <a:sym typeface="Symbol" panose="05050102010706020507" pitchFamily="18" charset="2"/>
              </a:rPr>
              <a:t></a:t>
            </a:r>
            <a:r>
              <a:rPr lang="en-US">
                <a:latin typeface="UT Sans" panose="00000500000000000000" pitchFamily="50" charset="0"/>
              </a:rPr>
              <a:t>,?</a:t>
            </a:r>
          </a:p>
          <a:p>
            <a:pPr marL="0" indent="0">
              <a:buNone/>
            </a:pPr>
            <a:r>
              <a:rPr lang="en-US" b="1">
                <a:latin typeface="UT Sans" panose="00000500000000000000" pitchFamily="50" charset="0"/>
              </a:rPr>
              <a:t>Rezolvare</a:t>
            </a:r>
            <a:endParaRPr lang="en-US">
              <a:latin typeface="UT Sans" panose="00000500000000000000" pitchFamily="50" charset="0"/>
            </a:endParaRPr>
          </a:p>
          <a:p>
            <a:r>
              <a:rPr lang="en-US">
                <a:latin typeface="UT Sans" panose="00000500000000000000" pitchFamily="50" charset="0"/>
              </a:rPr>
              <a:t>Rezistența din drenă în c.a. este:</a:t>
            </a:r>
          </a:p>
          <a:p>
            <a:endParaRPr lang="ro-RO">
              <a:latin typeface="UT Sans" panose="00000500000000000000" pitchFamily="50" charset="0"/>
            </a:endParaRPr>
          </a:p>
          <a:p>
            <a:endParaRPr lang="ro-RO">
              <a:latin typeface="UT Sans" panose="00000500000000000000" pitchFamily="50" charset="0"/>
            </a:endParaRPr>
          </a:p>
          <a:p>
            <a:r>
              <a:rPr lang="en-US">
                <a:latin typeface="UT Sans" panose="00000500000000000000" pitchFamily="50" charset="0"/>
              </a:rPr>
              <a:t>Calculând V</a:t>
            </a:r>
            <a:r>
              <a:rPr lang="en-US" baseline="-25000">
                <a:latin typeface="UT Sans" panose="00000500000000000000" pitchFamily="50" charset="0"/>
              </a:rPr>
              <a:t>out</a:t>
            </a:r>
            <a:r>
              <a:rPr lang="en-US">
                <a:latin typeface="UT Sans" panose="00000500000000000000" pitchFamily="50" charset="0"/>
              </a:rPr>
              <a:t>, obținem:</a:t>
            </a:r>
            <a:endParaRPr lang="ro-RO">
              <a:latin typeface="UT Sans" panose="00000500000000000000" pitchFamily="50" charset="0"/>
            </a:endParaRPr>
          </a:p>
          <a:p>
            <a:endParaRPr lang="ro-RO">
              <a:latin typeface="UT Sans" panose="00000500000000000000" pitchFamily="50" charset="0"/>
            </a:endParaRPr>
          </a:p>
          <a:p>
            <a:r>
              <a:rPr lang="ro-RO">
                <a:latin typeface="UT Sans" panose="00000500000000000000" pitchFamily="50" charset="0"/>
              </a:rPr>
              <a:t>Se observă o reducere a valorii efective a semnalului de ieșire (631mV) față de cea din exemplul 5 (1070mV).</a:t>
            </a:r>
          </a:p>
        </p:txBody>
      </p:sp>
      <p:sp>
        <p:nvSpPr>
          <p:cNvPr id="4" name="Date Placeholder 3"/>
          <p:cNvSpPr>
            <a:spLocks noGrp="1"/>
          </p:cNvSpPr>
          <p:nvPr>
            <p:ph type="dt" sz="half" idx="10"/>
          </p:nvPr>
        </p:nvSpPr>
        <p:spPr/>
        <p:txBody>
          <a:bodyPr/>
          <a:lstStyle/>
          <a:p>
            <a:fld id="{B96CF4AE-1CE2-4A53-A0A2-2F11CF78D497}" type="datetime1">
              <a:rPr lang="en-US" smtClean="0"/>
              <a:t>12/13/2018</a:t>
            </a:fld>
            <a:endParaRPr lang="en-US"/>
          </a:p>
        </p:txBody>
      </p:sp>
      <p:sp>
        <p:nvSpPr>
          <p:cNvPr id="5" name="Footer Placeholder 4"/>
          <p:cNvSpPr>
            <a:spLocks noGrp="1"/>
          </p:cNvSpPr>
          <p:nvPr>
            <p:ph type="ftr" sz="quarter" idx="11"/>
          </p:nvPr>
        </p:nvSpPr>
        <p:spPr/>
        <p:txBody>
          <a:bodyPr/>
          <a:lstStyle/>
          <a:p>
            <a:r>
              <a:rPr lang="en-US"/>
              <a:t>DE Cursul nr. 9</a:t>
            </a:r>
          </a:p>
        </p:txBody>
      </p:sp>
      <p:sp>
        <p:nvSpPr>
          <p:cNvPr id="6" name="Slide Number Placeholder 5"/>
          <p:cNvSpPr>
            <a:spLocks noGrp="1"/>
          </p:cNvSpPr>
          <p:nvPr>
            <p:ph type="sldNum" sz="quarter" idx="12"/>
          </p:nvPr>
        </p:nvSpPr>
        <p:spPr/>
        <p:txBody>
          <a:bodyPr/>
          <a:lstStyle/>
          <a:p>
            <a:fld id="{1E09B8D1-E382-410E-A5B9-1FDDF9D03BF0}" type="slidenum">
              <a:rPr lang="en-US" smtClean="0"/>
              <a:t>45</a:t>
            </a:fld>
            <a:endParaRPr lang="en-US"/>
          </a:p>
        </p:txBody>
      </p:sp>
      <p:sp>
        <p:nvSpPr>
          <p:cNvPr id="7" name="Rectangle 2"/>
          <p:cNvSpPr>
            <a:spLocks noChangeArrowheads="1"/>
          </p:cNvSpPr>
          <p:nvPr/>
        </p:nvSpPr>
        <p:spPr bwMode="auto">
          <a:xfrm>
            <a:off x="762000" y="3733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3497720195"/>
              </p:ext>
            </p:extLst>
          </p:nvPr>
        </p:nvGraphicFramePr>
        <p:xfrm>
          <a:off x="774700" y="3581400"/>
          <a:ext cx="5638800" cy="965200"/>
        </p:xfrm>
        <a:graphic>
          <a:graphicData uri="http://schemas.openxmlformats.org/presentationml/2006/ole">
            <mc:AlternateContent xmlns:mc="http://schemas.openxmlformats.org/markup-compatibility/2006">
              <mc:Choice xmlns:v="urn:schemas-microsoft-com:vml" Requires="v">
                <p:oleObj spid="_x0000_s55475" name="Equation" r:id="rId3" imgW="2819160" imgH="482400" progId="Equation.DSMT4">
                  <p:embed/>
                </p:oleObj>
              </mc:Choice>
              <mc:Fallback>
                <p:oleObj name="Equation" r:id="rId3" imgW="2819160" imgH="482400" progId="Equation.DSMT4">
                  <p:embed/>
                  <p:pic>
                    <p:nvPicPr>
                      <p:cNvPr id="0" name="Object 1"/>
                      <p:cNvPicPr>
                        <a:picLocks noChangeAspect="1" noChangeArrowheads="1"/>
                      </p:cNvPicPr>
                      <p:nvPr/>
                    </p:nvPicPr>
                    <p:blipFill>
                      <a:blip r:embed="rId4"/>
                      <a:srcRect/>
                      <a:stretch>
                        <a:fillRect/>
                      </a:stretch>
                    </p:blipFill>
                    <p:spPr bwMode="auto">
                      <a:xfrm>
                        <a:off x="774700" y="3581400"/>
                        <a:ext cx="5638800" cy="965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4"/>
          <p:cNvSpPr>
            <a:spLocks noChangeArrowheads="1"/>
          </p:cNvSpPr>
          <p:nvPr/>
        </p:nvSpPr>
        <p:spPr bwMode="auto">
          <a:xfrm>
            <a:off x="762000" y="5257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 name="Object 9"/>
          <p:cNvGraphicFramePr>
            <a:graphicFrameLocks noChangeAspect="1"/>
          </p:cNvGraphicFramePr>
          <p:nvPr>
            <p:extLst>
              <p:ext uri="{D42A27DB-BD31-4B8C-83A1-F6EECF244321}">
                <p14:modId xmlns:p14="http://schemas.microsoft.com/office/powerpoint/2010/main" val="2188686104"/>
              </p:ext>
            </p:extLst>
          </p:nvPr>
        </p:nvGraphicFramePr>
        <p:xfrm>
          <a:off x="762000" y="4914900"/>
          <a:ext cx="6959600" cy="584200"/>
        </p:xfrm>
        <a:graphic>
          <a:graphicData uri="http://schemas.openxmlformats.org/presentationml/2006/ole">
            <mc:AlternateContent xmlns:mc="http://schemas.openxmlformats.org/markup-compatibility/2006">
              <mc:Choice xmlns:v="urn:schemas-microsoft-com:vml" Requires="v">
                <p:oleObj spid="_x0000_s55476" name="Equation" r:id="rId5" imgW="3479760" imgH="291960" progId="Equation.DSMT4">
                  <p:embed/>
                </p:oleObj>
              </mc:Choice>
              <mc:Fallback>
                <p:oleObj name="Equation" r:id="rId5" imgW="3479760" imgH="291960" progId="Equation.DSMT4">
                  <p:embed/>
                  <p:pic>
                    <p:nvPicPr>
                      <p:cNvPr id="0" name="Object 3"/>
                      <p:cNvPicPr>
                        <a:picLocks noChangeAspect="1" noChangeArrowheads="1"/>
                      </p:cNvPicPr>
                      <p:nvPr/>
                    </p:nvPicPr>
                    <p:blipFill>
                      <a:blip r:embed="rId6"/>
                      <a:srcRect/>
                      <a:stretch>
                        <a:fillRect/>
                      </a:stretch>
                    </p:blipFill>
                    <p:spPr bwMode="auto">
                      <a:xfrm>
                        <a:off x="762000" y="4914900"/>
                        <a:ext cx="6959600" cy="584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8834485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o-RO">
                <a:latin typeface="UT Sans" panose="00000500000000000000" pitchFamily="50" charset="0"/>
              </a:rPr>
              <a:t>Amplificatoare cu TEC-J cu sursa comună</a:t>
            </a:r>
            <a:br>
              <a:rPr lang="ro-RO">
                <a:latin typeface="UT Sans" panose="00000500000000000000" pitchFamily="50" charset="0"/>
              </a:rPr>
            </a:br>
            <a:r>
              <a:rPr lang="ro-RO" sz="3100">
                <a:latin typeface="UT Sans" panose="00000500000000000000" pitchFamily="50" charset="0"/>
              </a:rPr>
              <a:t>Rezistența de intrare</a:t>
            </a:r>
            <a:endParaRPr lang="en-US">
              <a:latin typeface="UT Sans" panose="00000500000000000000" pitchFamily="50" charset="0"/>
            </a:endParaRPr>
          </a:p>
        </p:txBody>
      </p:sp>
      <p:sp>
        <p:nvSpPr>
          <p:cNvPr id="3" name="Content Placeholder 2"/>
          <p:cNvSpPr>
            <a:spLocks noGrp="1"/>
          </p:cNvSpPr>
          <p:nvPr>
            <p:ph idx="1"/>
          </p:nvPr>
        </p:nvSpPr>
        <p:spPr/>
        <p:txBody>
          <a:bodyPr/>
          <a:lstStyle/>
          <a:p>
            <a:r>
              <a:rPr lang="ro-RO">
                <a:latin typeface="UT Sans" panose="00000500000000000000" pitchFamily="50" charset="0"/>
              </a:rPr>
              <a:t>Deoarece intrarea într-un amplificator cu sursa comună se face prin poartă, rezistența de intrare este foarte mare.</a:t>
            </a:r>
          </a:p>
          <a:p>
            <a:r>
              <a:rPr lang="ro-RO">
                <a:latin typeface="UT Sans" panose="00000500000000000000" pitchFamily="50" charset="0"/>
              </a:rPr>
              <a:t>Teoretic, este infinită.</a:t>
            </a:r>
          </a:p>
          <a:p>
            <a:r>
              <a:rPr lang="ro-RO">
                <a:latin typeface="UT Sans" panose="00000500000000000000" pitchFamily="50" charset="0"/>
              </a:rPr>
              <a:t>Rezistența reală, văzută de sursa de semnal este formată din rezistorul R</a:t>
            </a:r>
            <a:r>
              <a:rPr lang="ro-RO" baseline="-25000">
                <a:latin typeface="UT Sans" panose="00000500000000000000" pitchFamily="50" charset="0"/>
              </a:rPr>
              <a:t>G</a:t>
            </a:r>
            <a:r>
              <a:rPr lang="ro-RO">
                <a:latin typeface="UT Sans" panose="00000500000000000000" pitchFamily="50" charset="0"/>
              </a:rPr>
              <a:t>, dintre poartă și masă, în paralel cu rezistența de intrare a tranzistorului, V</a:t>
            </a:r>
            <a:r>
              <a:rPr lang="ro-RO" baseline="-25000">
                <a:latin typeface="UT Sans" panose="00000500000000000000" pitchFamily="50" charset="0"/>
              </a:rPr>
              <a:t>GS</a:t>
            </a:r>
            <a:r>
              <a:rPr lang="ro-RO">
                <a:latin typeface="UT Sans" panose="00000500000000000000" pitchFamily="50" charset="0"/>
              </a:rPr>
              <a:t>/I</a:t>
            </a:r>
            <a:r>
              <a:rPr lang="ro-RO" baseline="-25000">
                <a:latin typeface="UT Sans" panose="00000500000000000000" pitchFamily="50" charset="0"/>
              </a:rPr>
              <a:t>GSS</a:t>
            </a:r>
            <a:r>
              <a:rPr lang="ro-RO">
                <a:latin typeface="UT Sans" panose="00000500000000000000" pitchFamily="50" charset="0"/>
              </a:rPr>
              <a:t>.</a:t>
            </a:r>
            <a:endParaRPr lang="en-US">
              <a:latin typeface="UT Sans" panose="00000500000000000000" pitchFamily="50" charset="0"/>
            </a:endParaRPr>
          </a:p>
        </p:txBody>
      </p:sp>
      <p:sp>
        <p:nvSpPr>
          <p:cNvPr id="4" name="Date Placeholder 3"/>
          <p:cNvSpPr>
            <a:spLocks noGrp="1"/>
          </p:cNvSpPr>
          <p:nvPr>
            <p:ph type="dt" sz="half" idx="10"/>
          </p:nvPr>
        </p:nvSpPr>
        <p:spPr/>
        <p:txBody>
          <a:bodyPr/>
          <a:lstStyle/>
          <a:p>
            <a:fld id="{FBD2CBF7-6ECC-4F24-A412-533BFBC54B6F}" type="datetime1">
              <a:rPr lang="en-US" smtClean="0"/>
              <a:t>12/13/2018</a:t>
            </a:fld>
            <a:endParaRPr lang="en-US"/>
          </a:p>
        </p:txBody>
      </p:sp>
      <p:sp>
        <p:nvSpPr>
          <p:cNvPr id="5" name="Footer Placeholder 4"/>
          <p:cNvSpPr>
            <a:spLocks noGrp="1"/>
          </p:cNvSpPr>
          <p:nvPr>
            <p:ph type="ftr" sz="quarter" idx="11"/>
          </p:nvPr>
        </p:nvSpPr>
        <p:spPr/>
        <p:txBody>
          <a:bodyPr/>
          <a:lstStyle/>
          <a:p>
            <a:r>
              <a:rPr lang="en-US"/>
              <a:t>DE Cursul nr. 9</a:t>
            </a:r>
          </a:p>
        </p:txBody>
      </p:sp>
      <p:sp>
        <p:nvSpPr>
          <p:cNvPr id="6" name="Slide Number Placeholder 5"/>
          <p:cNvSpPr>
            <a:spLocks noGrp="1"/>
          </p:cNvSpPr>
          <p:nvPr>
            <p:ph type="sldNum" sz="quarter" idx="12"/>
          </p:nvPr>
        </p:nvSpPr>
        <p:spPr/>
        <p:txBody>
          <a:bodyPr/>
          <a:lstStyle/>
          <a:p>
            <a:fld id="{1E09B8D1-E382-410E-A5B9-1FDDF9D03BF0}" type="slidenum">
              <a:rPr lang="en-US" smtClean="0"/>
              <a:t>46</a:t>
            </a:fld>
            <a:endParaRPr lang="en-US"/>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58023"/>
          <a:stretch/>
        </p:blipFill>
        <p:spPr>
          <a:xfrm>
            <a:off x="6200775" y="3810000"/>
            <a:ext cx="2790825" cy="2924175"/>
          </a:xfrm>
          <a:prstGeom prst="rect">
            <a:avLst/>
          </a:prstGeom>
        </p:spPr>
      </p:pic>
      <p:sp>
        <p:nvSpPr>
          <p:cNvPr id="8" name="Rectangle 2"/>
          <p:cNvSpPr>
            <a:spLocks noChangeArrowheads="1"/>
          </p:cNvSpPr>
          <p:nvPr/>
        </p:nvSpPr>
        <p:spPr bwMode="auto">
          <a:xfrm>
            <a:off x="762000" y="4572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val="939796361"/>
              </p:ext>
            </p:extLst>
          </p:nvPr>
        </p:nvGraphicFramePr>
        <p:xfrm>
          <a:off x="1690687" y="4764087"/>
          <a:ext cx="3476625" cy="1016000"/>
        </p:xfrm>
        <a:graphic>
          <a:graphicData uri="http://schemas.openxmlformats.org/presentationml/2006/ole">
            <mc:AlternateContent xmlns:mc="http://schemas.openxmlformats.org/markup-compatibility/2006">
              <mc:Choice xmlns:v="urn:schemas-microsoft-com:vml" Requires="v">
                <p:oleObj spid="_x0000_s56409" name="Equation" r:id="rId4" imgW="1739880" imgH="507960" progId="Equation.DSMT4">
                  <p:embed/>
                </p:oleObj>
              </mc:Choice>
              <mc:Fallback>
                <p:oleObj name="Equation" r:id="rId4" imgW="1739880" imgH="507960" progId="Equation.DSMT4">
                  <p:embed/>
                  <p:pic>
                    <p:nvPicPr>
                      <p:cNvPr id="0" name="Object 1"/>
                      <p:cNvPicPr>
                        <a:picLocks noChangeAspect="1" noChangeArrowheads="1"/>
                      </p:cNvPicPr>
                      <p:nvPr/>
                    </p:nvPicPr>
                    <p:blipFill>
                      <a:blip r:embed="rId5"/>
                      <a:srcRect/>
                      <a:stretch>
                        <a:fillRect/>
                      </a:stretch>
                    </p:blipFill>
                    <p:spPr bwMode="auto">
                      <a:xfrm>
                        <a:off x="1690687" y="4764087"/>
                        <a:ext cx="3476625" cy="1016000"/>
                      </a:xfrm>
                      <a:prstGeom prst="rect">
                        <a:avLst/>
                      </a:prstGeom>
                      <a:solidFill>
                        <a:srgbClr val="FFFF00"/>
                      </a:solidFill>
                      <a:extLst/>
                    </p:spPr>
                  </p:pic>
                </p:oleObj>
              </mc:Fallback>
            </mc:AlternateContent>
          </a:graphicData>
        </a:graphic>
      </p:graphicFrame>
    </p:spTree>
    <p:extLst>
      <p:ext uri="{BB962C8B-B14F-4D97-AF65-F5344CB8AC3E}">
        <p14:creationId xmlns:p14="http://schemas.microsoft.com/office/powerpoint/2010/main" val="35400678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latin typeface="UT Sans" panose="00000500000000000000" pitchFamily="50" charset="0"/>
              </a:rPr>
              <a:t>Exemplul 7</a:t>
            </a:r>
            <a:endParaRPr lang="en-US">
              <a:latin typeface="UT Sans" panose="00000500000000000000" pitchFamily="50" charset="0"/>
            </a:endParaRPr>
          </a:p>
        </p:txBody>
      </p:sp>
      <p:sp>
        <p:nvSpPr>
          <p:cNvPr id="3" name="Content Placeholder 2"/>
          <p:cNvSpPr>
            <a:spLocks noGrp="1"/>
          </p:cNvSpPr>
          <p:nvPr>
            <p:ph idx="1"/>
          </p:nvPr>
        </p:nvSpPr>
        <p:spPr/>
        <p:txBody>
          <a:bodyPr/>
          <a:lstStyle/>
          <a:p>
            <a:r>
              <a:rPr lang="ro-RO">
                <a:latin typeface="UT Sans" panose="00000500000000000000" pitchFamily="50" charset="0"/>
              </a:rPr>
              <a:t>Ce rezistență de intrare vede sursa de semnal din figură. </a:t>
            </a:r>
            <a:br>
              <a:rPr lang="ro-RO">
                <a:latin typeface="UT Sans" panose="00000500000000000000" pitchFamily="50" charset="0"/>
              </a:rPr>
            </a:br>
            <a:r>
              <a:rPr lang="ro-RO">
                <a:latin typeface="UT Sans" panose="00000500000000000000" pitchFamily="50" charset="0"/>
              </a:rPr>
              <a:t>TEC-J se caracterizează prin I</a:t>
            </a:r>
            <a:r>
              <a:rPr lang="ro-RO" baseline="-25000">
                <a:latin typeface="UT Sans" panose="00000500000000000000" pitchFamily="50" charset="0"/>
              </a:rPr>
              <a:t>GSS</a:t>
            </a:r>
            <a:r>
              <a:rPr lang="ro-RO">
                <a:latin typeface="UT Sans" panose="00000500000000000000" pitchFamily="50" charset="0"/>
              </a:rPr>
              <a:t>=30nA la V</a:t>
            </a:r>
            <a:r>
              <a:rPr lang="ro-RO" baseline="-25000">
                <a:latin typeface="UT Sans" panose="00000500000000000000" pitchFamily="50" charset="0"/>
              </a:rPr>
              <a:t>GS</a:t>
            </a:r>
            <a:r>
              <a:rPr lang="ro-RO">
                <a:latin typeface="UT Sans" panose="00000500000000000000" pitchFamily="50" charset="0"/>
              </a:rPr>
              <a:t>=10V.</a:t>
            </a:r>
            <a:endParaRPr lang="en-US">
              <a:latin typeface="UT Sans" panose="00000500000000000000" pitchFamily="50" charset="0"/>
            </a:endParaRPr>
          </a:p>
          <a:p>
            <a:pPr marL="0" indent="0">
              <a:buNone/>
            </a:pPr>
            <a:endParaRPr lang="ro-RO" b="1">
              <a:latin typeface="UT Sans" panose="00000500000000000000" pitchFamily="50" charset="0"/>
            </a:endParaRPr>
          </a:p>
          <a:p>
            <a:pPr marL="0" indent="0">
              <a:buNone/>
            </a:pPr>
            <a:r>
              <a:rPr lang="ro-RO" b="1">
                <a:latin typeface="UT Sans" panose="00000500000000000000" pitchFamily="50" charset="0"/>
              </a:rPr>
              <a:t>Rezolvare</a:t>
            </a:r>
            <a:endParaRPr lang="en-US">
              <a:latin typeface="UT Sans" panose="00000500000000000000" pitchFamily="50" charset="0"/>
            </a:endParaRPr>
          </a:p>
          <a:p>
            <a:endParaRPr lang="ro-RO">
              <a:latin typeface="UT Sans" panose="00000500000000000000" pitchFamily="50" charset="0"/>
            </a:endParaRPr>
          </a:p>
          <a:p>
            <a:endParaRPr lang="ro-RO">
              <a:latin typeface="UT Sans" panose="00000500000000000000" pitchFamily="50" charset="0"/>
            </a:endParaRPr>
          </a:p>
          <a:p>
            <a:r>
              <a:rPr lang="ro-RO">
                <a:latin typeface="UT Sans" panose="00000500000000000000" pitchFamily="50" charset="0"/>
              </a:rPr>
              <a:t>Rezistența de intrare văzută de sursa de semnal are valoarea:</a:t>
            </a:r>
            <a:endParaRPr lang="en-US">
              <a:latin typeface="UT Sans" panose="00000500000000000000" pitchFamily="50" charset="0"/>
            </a:endParaRPr>
          </a:p>
        </p:txBody>
      </p:sp>
      <p:sp>
        <p:nvSpPr>
          <p:cNvPr id="4" name="Date Placeholder 3"/>
          <p:cNvSpPr>
            <a:spLocks noGrp="1"/>
          </p:cNvSpPr>
          <p:nvPr>
            <p:ph type="dt" sz="half" idx="10"/>
          </p:nvPr>
        </p:nvSpPr>
        <p:spPr/>
        <p:txBody>
          <a:bodyPr/>
          <a:lstStyle/>
          <a:p>
            <a:fld id="{D7D0C40A-A7B4-419D-9004-B4F888B0D589}" type="datetime1">
              <a:rPr lang="en-US" smtClean="0"/>
              <a:t>12/13/2018</a:t>
            </a:fld>
            <a:endParaRPr lang="en-US"/>
          </a:p>
        </p:txBody>
      </p:sp>
      <p:sp>
        <p:nvSpPr>
          <p:cNvPr id="5" name="Footer Placeholder 4"/>
          <p:cNvSpPr>
            <a:spLocks noGrp="1"/>
          </p:cNvSpPr>
          <p:nvPr>
            <p:ph type="ftr" sz="quarter" idx="11"/>
          </p:nvPr>
        </p:nvSpPr>
        <p:spPr/>
        <p:txBody>
          <a:bodyPr/>
          <a:lstStyle/>
          <a:p>
            <a:r>
              <a:rPr lang="en-US"/>
              <a:t>DE Cursul nr. 9</a:t>
            </a:r>
          </a:p>
        </p:txBody>
      </p:sp>
      <p:sp>
        <p:nvSpPr>
          <p:cNvPr id="6" name="Slide Number Placeholder 5"/>
          <p:cNvSpPr>
            <a:spLocks noGrp="1"/>
          </p:cNvSpPr>
          <p:nvPr>
            <p:ph type="sldNum" sz="quarter" idx="12"/>
          </p:nvPr>
        </p:nvSpPr>
        <p:spPr/>
        <p:txBody>
          <a:bodyPr/>
          <a:lstStyle/>
          <a:p>
            <a:fld id="{1E09B8D1-E382-410E-A5B9-1FDDF9D03BF0}" type="slidenum">
              <a:rPr lang="en-US" smtClean="0"/>
              <a:t>47</a:t>
            </a:fld>
            <a:endParaRPr lang="en-US"/>
          </a:p>
        </p:txBody>
      </p:sp>
      <p:pic>
        <p:nvPicPr>
          <p:cNvPr id="7" name="Picture 6"/>
          <p:cNvPicPr>
            <a:picLocks noChangeAspect="1"/>
          </p:cNvPicPr>
          <p:nvPr/>
        </p:nvPicPr>
        <p:blipFill>
          <a:blip r:embed="rId3"/>
          <a:stretch>
            <a:fillRect/>
          </a:stretch>
        </p:blipFill>
        <p:spPr>
          <a:xfrm>
            <a:off x="5457825" y="4605337"/>
            <a:ext cx="3324225" cy="2100263"/>
          </a:xfrm>
          <a:prstGeom prst="rect">
            <a:avLst/>
          </a:prstGeom>
        </p:spPr>
      </p:pic>
      <p:sp>
        <p:nvSpPr>
          <p:cNvPr id="8" name="Rectangle 2"/>
          <p:cNvSpPr>
            <a:spLocks noChangeArrowheads="1"/>
          </p:cNvSpPr>
          <p:nvPr/>
        </p:nvSpPr>
        <p:spPr bwMode="auto">
          <a:xfrm>
            <a:off x="68580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val="3946903465"/>
              </p:ext>
            </p:extLst>
          </p:nvPr>
        </p:nvGraphicFramePr>
        <p:xfrm>
          <a:off x="736600" y="3225800"/>
          <a:ext cx="3962400" cy="965200"/>
        </p:xfrm>
        <a:graphic>
          <a:graphicData uri="http://schemas.openxmlformats.org/presentationml/2006/ole">
            <mc:AlternateContent xmlns:mc="http://schemas.openxmlformats.org/markup-compatibility/2006">
              <mc:Choice xmlns:v="urn:schemas-microsoft-com:vml" Requires="v">
                <p:oleObj spid="_x0000_s57517" name="Equation" r:id="rId4" imgW="1981080" imgH="482400" progId="Equation.DSMT4">
                  <p:embed/>
                </p:oleObj>
              </mc:Choice>
              <mc:Fallback>
                <p:oleObj name="Equation" r:id="rId4" imgW="1981080" imgH="482400" progId="Equation.DSMT4">
                  <p:embed/>
                  <p:pic>
                    <p:nvPicPr>
                      <p:cNvPr id="0" name="Object 1"/>
                      <p:cNvPicPr>
                        <a:picLocks noChangeAspect="1" noChangeArrowheads="1"/>
                      </p:cNvPicPr>
                      <p:nvPr/>
                    </p:nvPicPr>
                    <p:blipFill>
                      <a:blip r:embed="rId5"/>
                      <a:srcRect/>
                      <a:stretch>
                        <a:fillRect/>
                      </a:stretch>
                    </p:blipFill>
                    <p:spPr bwMode="auto">
                      <a:xfrm>
                        <a:off x="736600" y="3225800"/>
                        <a:ext cx="3962400" cy="965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4"/>
          <p:cNvSpPr>
            <a:spLocks noChangeArrowheads="1"/>
          </p:cNvSpPr>
          <p:nvPr/>
        </p:nvSpPr>
        <p:spPr bwMode="auto">
          <a:xfrm>
            <a:off x="744537" y="47609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1" name="Object 10"/>
          <p:cNvGraphicFramePr>
            <a:graphicFrameLocks noChangeAspect="1"/>
          </p:cNvGraphicFramePr>
          <p:nvPr>
            <p:extLst>
              <p:ext uri="{D42A27DB-BD31-4B8C-83A1-F6EECF244321}">
                <p14:modId xmlns:p14="http://schemas.microsoft.com/office/powerpoint/2010/main" val="3828472333"/>
              </p:ext>
            </p:extLst>
          </p:nvPr>
        </p:nvGraphicFramePr>
        <p:xfrm>
          <a:off x="762000" y="4673600"/>
          <a:ext cx="3403600" cy="1117600"/>
        </p:xfrm>
        <a:graphic>
          <a:graphicData uri="http://schemas.openxmlformats.org/presentationml/2006/ole">
            <mc:AlternateContent xmlns:mc="http://schemas.openxmlformats.org/markup-compatibility/2006">
              <mc:Choice xmlns:v="urn:schemas-microsoft-com:vml" Requires="v">
                <p:oleObj spid="_x0000_s57518" name="Equation" r:id="rId6" imgW="1701720" imgH="558720" progId="Equation.DSMT4">
                  <p:embed/>
                </p:oleObj>
              </mc:Choice>
              <mc:Fallback>
                <p:oleObj name="Equation" r:id="rId6" imgW="1701720" imgH="558720" progId="Equation.DSMT4">
                  <p:embed/>
                  <p:pic>
                    <p:nvPicPr>
                      <p:cNvPr id="0" name="Object 3"/>
                      <p:cNvPicPr>
                        <a:picLocks noChangeAspect="1" noChangeArrowheads="1"/>
                      </p:cNvPicPr>
                      <p:nvPr/>
                    </p:nvPicPr>
                    <p:blipFill>
                      <a:blip r:embed="rId7"/>
                      <a:srcRect/>
                      <a:stretch>
                        <a:fillRect/>
                      </a:stretch>
                    </p:blipFill>
                    <p:spPr bwMode="auto">
                      <a:xfrm>
                        <a:off x="762000" y="4673600"/>
                        <a:ext cx="3403600" cy="111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3543510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o-RO">
                <a:latin typeface="UT Sans" panose="00000500000000000000" pitchFamily="50" charset="0"/>
              </a:rPr>
              <a:t>Amplificator cu TEC-MOS cu canal inițial</a:t>
            </a:r>
            <a:endParaRPr lang="en-US">
              <a:latin typeface="UT Sans" panose="00000500000000000000" pitchFamily="50" charset="0"/>
            </a:endParaRPr>
          </a:p>
        </p:txBody>
      </p:sp>
      <p:sp>
        <p:nvSpPr>
          <p:cNvPr id="3" name="Content Placeholder 2"/>
          <p:cNvSpPr>
            <a:spLocks noGrp="1"/>
          </p:cNvSpPr>
          <p:nvPr>
            <p:ph idx="1"/>
          </p:nvPr>
        </p:nvSpPr>
        <p:spPr/>
        <p:txBody>
          <a:bodyPr/>
          <a:lstStyle/>
          <a:p>
            <a:r>
              <a:rPr lang="ro-RO">
                <a:latin typeface="UT Sans" panose="00000500000000000000" pitchFamily="50" charset="0"/>
              </a:rPr>
              <a:t>Amplificatorul este realizat cu un TEC-MOS cu canal inițial </a:t>
            </a:r>
            <a:r>
              <a:rPr lang="ro-RO" i="1">
                <a:latin typeface="UT Sans" panose="00000500000000000000" pitchFamily="50" charset="0"/>
              </a:rPr>
              <a:t>n</a:t>
            </a:r>
            <a:r>
              <a:rPr lang="ro-RO">
                <a:latin typeface="UT Sans" panose="00000500000000000000" pitchFamily="50" charset="0"/>
              </a:rPr>
              <a:t>, cu polarizare zero și cu sursă de c.a. cuplată capacitiv în poartă.</a:t>
            </a:r>
          </a:p>
          <a:p>
            <a:r>
              <a:rPr lang="ro-RO">
                <a:latin typeface="UT Sans" panose="00000500000000000000" pitchFamily="50" charset="0"/>
              </a:rPr>
              <a:t>Poarta se află la aproximativ 0V c.c., iar terminalul sursei este la masă, deci V</a:t>
            </a:r>
            <a:r>
              <a:rPr lang="ro-RO" baseline="-25000">
                <a:latin typeface="UT Sans" panose="00000500000000000000" pitchFamily="50" charset="0"/>
              </a:rPr>
              <a:t>GS</a:t>
            </a:r>
            <a:r>
              <a:rPr lang="ro-RO">
                <a:latin typeface="UT Sans" panose="00000500000000000000" pitchFamily="50" charset="0"/>
              </a:rPr>
              <a:t>=0.</a:t>
            </a:r>
            <a:endParaRPr lang="en-US">
              <a:latin typeface="UT Sans" panose="00000500000000000000" pitchFamily="50" charset="0"/>
            </a:endParaRPr>
          </a:p>
        </p:txBody>
      </p:sp>
      <p:sp>
        <p:nvSpPr>
          <p:cNvPr id="4" name="Date Placeholder 3"/>
          <p:cNvSpPr>
            <a:spLocks noGrp="1"/>
          </p:cNvSpPr>
          <p:nvPr>
            <p:ph type="dt" sz="half" idx="10"/>
          </p:nvPr>
        </p:nvSpPr>
        <p:spPr/>
        <p:txBody>
          <a:bodyPr/>
          <a:lstStyle/>
          <a:p>
            <a:fld id="{4B71F22A-6A5A-47B1-AA51-CDB26A6E802E}" type="datetime1">
              <a:rPr lang="en-US" smtClean="0"/>
              <a:t>12/13/2018</a:t>
            </a:fld>
            <a:endParaRPr lang="en-US"/>
          </a:p>
        </p:txBody>
      </p:sp>
      <p:sp>
        <p:nvSpPr>
          <p:cNvPr id="5" name="Footer Placeholder 4"/>
          <p:cNvSpPr>
            <a:spLocks noGrp="1"/>
          </p:cNvSpPr>
          <p:nvPr>
            <p:ph type="ftr" sz="quarter" idx="11"/>
          </p:nvPr>
        </p:nvSpPr>
        <p:spPr/>
        <p:txBody>
          <a:bodyPr/>
          <a:lstStyle/>
          <a:p>
            <a:r>
              <a:rPr lang="en-US"/>
              <a:t>DE Cursul nr. 9</a:t>
            </a:r>
          </a:p>
        </p:txBody>
      </p:sp>
      <p:sp>
        <p:nvSpPr>
          <p:cNvPr id="6" name="Slide Number Placeholder 5"/>
          <p:cNvSpPr>
            <a:spLocks noGrp="1"/>
          </p:cNvSpPr>
          <p:nvPr>
            <p:ph type="sldNum" sz="quarter" idx="12"/>
          </p:nvPr>
        </p:nvSpPr>
        <p:spPr/>
        <p:txBody>
          <a:bodyPr/>
          <a:lstStyle/>
          <a:p>
            <a:fld id="{1E09B8D1-E382-410E-A5B9-1FDDF9D03BF0}" type="slidenum">
              <a:rPr lang="en-US" smtClean="0"/>
              <a:t>48</a:t>
            </a:fld>
            <a:endParaRPr lang="en-US"/>
          </a:p>
        </p:txBody>
      </p:sp>
      <p:pic>
        <p:nvPicPr>
          <p:cNvPr id="8" name="Picture 7"/>
          <p:cNvPicPr>
            <a:picLocks noChangeAspect="1"/>
          </p:cNvPicPr>
          <p:nvPr/>
        </p:nvPicPr>
        <p:blipFill>
          <a:blip r:embed="rId2"/>
          <a:stretch>
            <a:fillRect/>
          </a:stretch>
        </p:blipFill>
        <p:spPr>
          <a:xfrm>
            <a:off x="2446020" y="3950970"/>
            <a:ext cx="4251960" cy="2583180"/>
          </a:xfrm>
          <a:prstGeom prst="rect">
            <a:avLst/>
          </a:prstGeom>
        </p:spPr>
      </p:pic>
    </p:spTree>
    <p:extLst>
      <p:ext uri="{BB962C8B-B14F-4D97-AF65-F5344CB8AC3E}">
        <p14:creationId xmlns:p14="http://schemas.microsoft.com/office/powerpoint/2010/main" val="3650376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o-RO">
                <a:latin typeface="UT Sans" panose="00000500000000000000" pitchFamily="50" charset="0"/>
              </a:rPr>
              <a:t>Amplificator cu TEC-MOS cu canal inițial</a:t>
            </a:r>
            <a:endParaRPr lang="en-US">
              <a:latin typeface="UT Sans" panose="00000500000000000000" pitchFamily="50" charset="0"/>
            </a:endParaRPr>
          </a:p>
        </p:txBody>
      </p:sp>
      <p:sp>
        <p:nvSpPr>
          <p:cNvPr id="3" name="Content Placeholder 2"/>
          <p:cNvSpPr>
            <a:spLocks noGrp="1"/>
          </p:cNvSpPr>
          <p:nvPr>
            <p:ph idx="1"/>
          </p:nvPr>
        </p:nvSpPr>
        <p:spPr/>
        <p:txBody>
          <a:bodyPr/>
          <a:lstStyle/>
          <a:p>
            <a:r>
              <a:rPr lang="ro-RO">
                <a:latin typeface="UT Sans" panose="00000500000000000000" pitchFamily="50" charset="0"/>
              </a:rPr>
              <a:t>Tensiunea semnalului produce o variație V</a:t>
            </a:r>
            <a:r>
              <a:rPr lang="ro-RO" baseline="-25000">
                <a:latin typeface="UT Sans" panose="00000500000000000000" pitchFamily="50" charset="0"/>
              </a:rPr>
              <a:t>gs</a:t>
            </a:r>
            <a:r>
              <a:rPr lang="ro-RO">
                <a:latin typeface="UT Sans" panose="00000500000000000000" pitchFamily="50" charset="0"/>
              </a:rPr>
              <a:t> de o parte și de alta a valorii de zero, obținându-se o variație a I</a:t>
            </a:r>
            <a:r>
              <a:rPr lang="ro-RO" baseline="-25000">
                <a:latin typeface="UT Sans" panose="00000500000000000000" pitchFamily="50" charset="0"/>
              </a:rPr>
              <a:t>d</a:t>
            </a:r>
            <a:r>
              <a:rPr lang="ro-RO">
                <a:latin typeface="UT Sans" panose="00000500000000000000" pitchFamily="50" charset="0"/>
              </a:rPr>
              <a:t>.</a:t>
            </a:r>
            <a:endParaRPr lang="en-US">
              <a:latin typeface="UT Sans" panose="00000500000000000000" pitchFamily="50" charset="0"/>
            </a:endParaRPr>
          </a:p>
        </p:txBody>
      </p:sp>
      <p:sp>
        <p:nvSpPr>
          <p:cNvPr id="4" name="Date Placeholder 3"/>
          <p:cNvSpPr>
            <a:spLocks noGrp="1"/>
          </p:cNvSpPr>
          <p:nvPr>
            <p:ph type="dt" sz="half" idx="10"/>
          </p:nvPr>
        </p:nvSpPr>
        <p:spPr/>
        <p:txBody>
          <a:bodyPr/>
          <a:lstStyle/>
          <a:p>
            <a:fld id="{B433CBDB-358F-451D-B421-B839751B2A96}" type="datetime1">
              <a:rPr lang="en-US" smtClean="0"/>
              <a:t>12/13/2018</a:t>
            </a:fld>
            <a:endParaRPr lang="en-US"/>
          </a:p>
        </p:txBody>
      </p:sp>
      <p:sp>
        <p:nvSpPr>
          <p:cNvPr id="5" name="Footer Placeholder 4"/>
          <p:cNvSpPr>
            <a:spLocks noGrp="1"/>
          </p:cNvSpPr>
          <p:nvPr>
            <p:ph type="ftr" sz="quarter" idx="11"/>
          </p:nvPr>
        </p:nvSpPr>
        <p:spPr/>
        <p:txBody>
          <a:bodyPr/>
          <a:lstStyle/>
          <a:p>
            <a:r>
              <a:rPr lang="en-US"/>
              <a:t>DE Cursul nr. 9</a:t>
            </a:r>
          </a:p>
        </p:txBody>
      </p:sp>
      <p:sp>
        <p:nvSpPr>
          <p:cNvPr id="6" name="Slide Number Placeholder 5"/>
          <p:cNvSpPr>
            <a:spLocks noGrp="1"/>
          </p:cNvSpPr>
          <p:nvPr>
            <p:ph type="sldNum" sz="quarter" idx="12"/>
          </p:nvPr>
        </p:nvSpPr>
        <p:spPr/>
        <p:txBody>
          <a:bodyPr/>
          <a:lstStyle/>
          <a:p>
            <a:fld id="{1E09B8D1-E382-410E-A5B9-1FDDF9D03BF0}" type="slidenum">
              <a:rPr lang="en-US" smtClean="0"/>
              <a:t>49</a:t>
            </a:fld>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57036" y="2637716"/>
            <a:ext cx="4829928" cy="3915484"/>
          </a:xfrm>
          <a:prstGeom prst="rect">
            <a:avLst/>
          </a:prstGeom>
          <a:noFill/>
          <a:ln>
            <a:noFill/>
          </a:ln>
        </p:spPr>
      </p:pic>
    </p:spTree>
    <p:extLst>
      <p:ext uri="{BB962C8B-B14F-4D97-AF65-F5344CB8AC3E}">
        <p14:creationId xmlns:p14="http://schemas.microsoft.com/office/powerpoint/2010/main" val="2236143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latin typeface="UT Sans" panose="00000500000000000000" pitchFamily="50" charset="0"/>
              </a:rPr>
              <a:t>Generalități</a:t>
            </a:r>
            <a:endParaRPr lang="en-US">
              <a:latin typeface="UT Sans" panose="00000500000000000000" pitchFamily="50" charset="0"/>
            </a:endParaRPr>
          </a:p>
        </p:txBody>
      </p:sp>
      <p:sp>
        <p:nvSpPr>
          <p:cNvPr id="3" name="Content Placeholder 2"/>
          <p:cNvSpPr>
            <a:spLocks noGrp="1"/>
          </p:cNvSpPr>
          <p:nvPr>
            <p:ph idx="1"/>
          </p:nvPr>
        </p:nvSpPr>
        <p:spPr/>
        <p:txBody>
          <a:bodyPr/>
          <a:lstStyle/>
          <a:p>
            <a:r>
              <a:rPr lang="ro-RO">
                <a:latin typeface="UT Sans" panose="00000500000000000000" pitchFamily="50" charset="0"/>
              </a:rPr>
              <a:t>Configurațiile de amplificare cu TB – cu emitorul comun, cu colectorul comun și cu baza comună – au echivalente  realizate cu TEC.</a:t>
            </a:r>
          </a:p>
          <a:p>
            <a:r>
              <a:rPr lang="ro-RO">
                <a:latin typeface="UT Sans" panose="00000500000000000000" pitchFamily="50" charset="0"/>
              </a:rPr>
              <a:t>Este vorba de configurațiile de amplificare cu sursa comună (SC), cu drena comună (DC) și cu poarta comună (GC).</a:t>
            </a:r>
            <a:endParaRPr lang="en-US">
              <a:latin typeface="UT Sans" panose="00000500000000000000" pitchFamily="50" charset="0"/>
            </a:endParaRPr>
          </a:p>
        </p:txBody>
      </p:sp>
      <p:sp>
        <p:nvSpPr>
          <p:cNvPr id="4" name="Date Placeholder 3"/>
          <p:cNvSpPr>
            <a:spLocks noGrp="1"/>
          </p:cNvSpPr>
          <p:nvPr>
            <p:ph type="dt" sz="half" idx="10"/>
          </p:nvPr>
        </p:nvSpPr>
        <p:spPr/>
        <p:txBody>
          <a:bodyPr/>
          <a:lstStyle/>
          <a:p>
            <a:fld id="{523303A4-45E5-4CD6-BEA8-020CCDA3E2AC}" type="datetime1">
              <a:rPr lang="en-US" smtClean="0"/>
              <a:t>12/13/2018</a:t>
            </a:fld>
            <a:endParaRPr lang="en-US"/>
          </a:p>
        </p:txBody>
      </p:sp>
      <p:sp>
        <p:nvSpPr>
          <p:cNvPr id="5" name="Footer Placeholder 4"/>
          <p:cNvSpPr>
            <a:spLocks noGrp="1"/>
          </p:cNvSpPr>
          <p:nvPr>
            <p:ph type="ftr" sz="quarter" idx="11"/>
          </p:nvPr>
        </p:nvSpPr>
        <p:spPr/>
        <p:txBody>
          <a:bodyPr/>
          <a:lstStyle/>
          <a:p>
            <a:r>
              <a:rPr lang="en-US"/>
              <a:t>DE Cursul nr. 9</a:t>
            </a:r>
          </a:p>
        </p:txBody>
      </p:sp>
      <p:sp>
        <p:nvSpPr>
          <p:cNvPr id="6" name="Slide Number Placeholder 5"/>
          <p:cNvSpPr>
            <a:spLocks noGrp="1"/>
          </p:cNvSpPr>
          <p:nvPr>
            <p:ph type="sldNum" sz="quarter" idx="12"/>
          </p:nvPr>
        </p:nvSpPr>
        <p:spPr/>
        <p:txBody>
          <a:bodyPr/>
          <a:lstStyle/>
          <a:p>
            <a:fld id="{1E09B8D1-E382-410E-A5B9-1FDDF9D03BF0}" type="slidenum">
              <a:rPr lang="en-US" smtClean="0"/>
              <a:t>5</a:t>
            </a:fld>
            <a:endParaRPr lang="en-US"/>
          </a:p>
        </p:txBody>
      </p:sp>
    </p:spTree>
    <p:extLst>
      <p:ext uri="{BB962C8B-B14F-4D97-AF65-F5344CB8AC3E}">
        <p14:creationId xmlns:p14="http://schemas.microsoft.com/office/powerpoint/2010/main" val="28480618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o-RO">
                <a:latin typeface="UT Sans" panose="00000500000000000000" pitchFamily="50" charset="0"/>
              </a:rPr>
              <a:t>Amplificator cu TEC-MOS cu canal inițial</a:t>
            </a:r>
            <a:endParaRPr lang="en-US">
              <a:latin typeface="UT Sans" panose="00000500000000000000" pitchFamily="50" charset="0"/>
            </a:endParaRPr>
          </a:p>
        </p:txBody>
      </p:sp>
      <p:sp>
        <p:nvSpPr>
          <p:cNvPr id="3" name="Content Placeholder 2"/>
          <p:cNvSpPr>
            <a:spLocks noGrp="1"/>
          </p:cNvSpPr>
          <p:nvPr>
            <p:ph idx="1"/>
          </p:nvPr>
        </p:nvSpPr>
        <p:spPr/>
        <p:txBody>
          <a:bodyPr/>
          <a:lstStyle/>
          <a:p>
            <a:r>
              <a:rPr lang="ro-RO">
                <a:latin typeface="UT Sans" panose="00000500000000000000" pitchFamily="50" charset="0"/>
              </a:rPr>
              <a:t>Când V</a:t>
            </a:r>
            <a:r>
              <a:rPr lang="ro-RO" baseline="-25000">
                <a:latin typeface="UT Sans" panose="00000500000000000000" pitchFamily="50" charset="0"/>
              </a:rPr>
              <a:t>gs</a:t>
            </a:r>
            <a:r>
              <a:rPr lang="ro-RO">
                <a:latin typeface="UT Sans" panose="00000500000000000000" pitchFamily="50" charset="0"/>
              </a:rPr>
              <a:t> ia valori negative, tranzistorul lucrează în regim de sărăcire, iar I</a:t>
            </a:r>
            <a:r>
              <a:rPr lang="ro-RO" baseline="-25000">
                <a:latin typeface="UT Sans" panose="00000500000000000000" pitchFamily="50" charset="0"/>
              </a:rPr>
              <a:t>d</a:t>
            </a:r>
            <a:r>
              <a:rPr lang="ro-RO">
                <a:latin typeface="UT Sans" panose="00000500000000000000" pitchFamily="50" charset="0"/>
              </a:rPr>
              <a:t> scade.</a:t>
            </a:r>
          </a:p>
          <a:p>
            <a:r>
              <a:rPr lang="ro-RO">
                <a:latin typeface="UT Sans" panose="00000500000000000000" pitchFamily="50" charset="0"/>
              </a:rPr>
              <a:t>La valori V</a:t>
            </a:r>
            <a:r>
              <a:rPr lang="ro-RO" baseline="-25000">
                <a:latin typeface="UT Sans" panose="00000500000000000000" pitchFamily="50" charset="0"/>
              </a:rPr>
              <a:t>gs</a:t>
            </a:r>
            <a:r>
              <a:rPr lang="ro-RO">
                <a:latin typeface="UT Sans" panose="00000500000000000000" pitchFamily="50" charset="0"/>
              </a:rPr>
              <a:t> pozitive, tranzistorul lucrează în regim de îmbogățire, iar I</a:t>
            </a:r>
            <a:r>
              <a:rPr lang="ro-RO" baseline="-25000">
                <a:latin typeface="UT Sans" panose="00000500000000000000" pitchFamily="50" charset="0"/>
              </a:rPr>
              <a:t>d</a:t>
            </a:r>
            <a:r>
              <a:rPr lang="ro-RO">
                <a:latin typeface="UT Sans" panose="00000500000000000000" pitchFamily="50" charset="0"/>
              </a:rPr>
              <a:t> crește.</a:t>
            </a:r>
          </a:p>
          <a:p>
            <a:r>
              <a:rPr lang="ro-RO">
                <a:latin typeface="UT Sans" panose="00000500000000000000" pitchFamily="50" charset="0"/>
              </a:rPr>
              <a:t>Regimul de îmbogățire este reprezentat la dreapta axei verticale (V</a:t>
            </a:r>
            <a:r>
              <a:rPr lang="ro-RO" baseline="-25000">
                <a:latin typeface="UT Sans" panose="00000500000000000000" pitchFamily="50" charset="0"/>
              </a:rPr>
              <a:t>GS</a:t>
            </a:r>
            <a:r>
              <a:rPr lang="ro-RO">
                <a:latin typeface="UT Sans" panose="00000500000000000000" pitchFamily="50" charset="0"/>
              </a:rPr>
              <a:t>=0), iar cel de </a:t>
            </a:r>
            <a:br>
              <a:rPr lang="ro-RO">
                <a:latin typeface="UT Sans" panose="00000500000000000000" pitchFamily="50" charset="0"/>
              </a:rPr>
            </a:br>
            <a:r>
              <a:rPr lang="ro-RO">
                <a:latin typeface="UT Sans" panose="00000500000000000000" pitchFamily="50" charset="0"/>
              </a:rPr>
              <a:t>sărăcire, la stânga ei.</a:t>
            </a:r>
          </a:p>
          <a:p>
            <a:r>
              <a:rPr lang="ro-RO">
                <a:latin typeface="UT Sans" panose="00000500000000000000" pitchFamily="50" charset="0"/>
              </a:rPr>
              <a:t>De obicei, TEC-MOS cu </a:t>
            </a:r>
            <a:br>
              <a:rPr lang="ro-RO">
                <a:latin typeface="UT Sans" panose="00000500000000000000" pitchFamily="50" charset="0"/>
              </a:rPr>
            </a:br>
            <a:r>
              <a:rPr lang="ro-RO">
                <a:latin typeface="UT Sans" panose="00000500000000000000" pitchFamily="50" charset="0"/>
              </a:rPr>
              <a:t>canal inițial este polarizat </a:t>
            </a:r>
            <a:br>
              <a:rPr lang="ro-RO">
                <a:latin typeface="UT Sans" panose="00000500000000000000" pitchFamily="50" charset="0"/>
              </a:rPr>
            </a:br>
            <a:r>
              <a:rPr lang="ro-RO">
                <a:latin typeface="UT Sans" panose="00000500000000000000" pitchFamily="50" charset="0"/>
              </a:rPr>
              <a:t>la zero, adică V</a:t>
            </a:r>
            <a:r>
              <a:rPr lang="ro-RO" baseline="-25000">
                <a:latin typeface="UT Sans" panose="00000500000000000000" pitchFamily="50" charset="0"/>
              </a:rPr>
              <a:t>GS</a:t>
            </a:r>
            <a:r>
              <a:rPr lang="ro-RO">
                <a:latin typeface="UT Sans" panose="00000500000000000000" pitchFamily="50" charset="0"/>
              </a:rPr>
              <a:t>=0.</a:t>
            </a:r>
            <a:endParaRPr lang="en-US">
              <a:latin typeface="UT Sans" panose="00000500000000000000" pitchFamily="50" charset="0"/>
            </a:endParaRPr>
          </a:p>
        </p:txBody>
      </p:sp>
      <p:sp>
        <p:nvSpPr>
          <p:cNvPr id="4" name="Date Placeholder 3"/>
          <p:cNvSpPr>
            <a:spLocks noGrp="1"/>
          </p:cNvSpPr>
          <p:nvPr>
            <p:ph type="dt" sz="half" idx="10"/>
          </p:nvPr>
        </p:nvSpPr>
        <p:spPr/>
        <p:txBody>
          <a:bodyPr/>
          <a:lstStyle/>
          <a:p>
            <a:fld id="{77F2B5A2-A339-46D9-99B1-807848E23D2E}" type="datetime1">
              <a:rPr lang="en-US" smtClean="0"/>
              <a:t>12/13/2018</a:t>
            </a:fld>
            <a:endParaRPr lang="en-US"/>
          </a:p>
        </p:txBody>
      </p:sp>
      <p:sp>
        <p:nvSpPr>
          <p:cNvPr id="5" name="Footer Placeholder 4"/>
          <p:cNvSpPr>
            <a:spLocks noGrp="1"/>
          </p:cNvSpPr>
          <p:nvPr>
            <p:ph type="ftr" sz="quarter" idx="11"/>
          </p:nvPr>
        </p:nvSpPr>
        <p:spPr/>
        <p:txBody>
          <a:bodyPr/>
          <a:lstStyle/>
          <a:p>
            <a:r>
              <a:rPr lang="en-US"/>
              <a:t>DE Cursul nr. 9</a:t>
            </a:r>
          </a:p>
        </p:txBody>
      </p:sp>
      <p:sp>
        <p:nvSpPr>
          <p:cNvPr id="6" name="Slide Number Placeholder 5"/>
          <p:cNvSpPr>
            <a:spLocks noGrp="1"/>
          </p:cNvSpPr>
          <p:nvPr>
            <p:ph type="sldNum" sz="quarter" idx="12"/>
          </p:nvPr>
        </p:nvSpPr>
        <p:spPr/>
        <p:txBody>
          <a:bodyPr/>
          <a:lstStyle/>
          <a:p>
            <a:fld id="{1E09B8D1-E382-410E-A5B9-1FDDF9D03BF0}" type="slidenum">
              <a:rPr lang="en-US" smtClean="0"/>
              <a:t>50</a:t>
            </a:fld>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64354" y="3733800"/>
            <a:ext cx="3622446" cy="2936613"/>
          </a:xfrm>
          <a:prstGeom prst="rect">
            <a:avLst/>
          </a:prstGeom>
          <a:noFill/>
          <a:ln>
            <a:noFill/>
          </a:ln>
        </p:spPr>
      </p:pic>
    </p:spTree>
    <p:extLst>
      <p:ext uri="{BB962C8B-B14F-4D97-AF65-F5344CB8AC3E}">
        <p14:creationId xmlns:p14="http://schemas.microsoft.com/office/powerpoint/2010/main" val="39319353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o-RO">
                <a:latin typeface="UT Sans" panose="00000500000000000000" pitchFamily="50" charset="0"/>
              </a:rPr>
              <a:t>Amplificator cu TEC-MOS cu canal inițial</a:t>
            </a:r>
            <a:endParaRPr lang="en-US">
              <a:latin typeface="UT Sans" panose="00000500000000000000" pitchFamily="50" charset="0"/>
            </a:endParaRPr>
          </a:p>
        </p:txBody>
      </p:sp>
      <p:sp>
        <p:nvSpPr>
          <p:cNvPr id="3" name="Content Placeholder 2"/>
          <p:cNvSpPr>
            <a:spLocks noGrp="1"/>
          </p:cNvSpPr>
          <p:nvPr>
            <p:ph idx="1"/>
          </p:nvPr>
        </p:nvSpPr>
        <p:spPr/>
        <p:txBody>
          <a:bodyPr/>
          <a:lstStyle/>
          <a:p>
            <a:r>
              <a:rPr lang="ro-RO" b="1">
                <a:solidFill>
                  <a:srgbClr val="0070C0"/>
                </a:solidFill>
                <a:latin typeface="UT Sans" panose="00000500000000000000" pitchFamily="50" charset="0"/>
              </a:rPr>
              <a:t>Analiza în c.c.</a:t>
            </a:r>
            <a:r>
              <a:rPr lang="ro-RO">
                <a:solidFill>
                  <a:srgbClr val="0070C0"/>
                </a:solidFill>
                <a:latin typeface="UT Sans" panose="00000500000000000000" pitchFamily="50" charset="0"/>
              </a:rPr>
              <a:t> </a:t>
            </a:r>
            <a:r>
              <a:rPr lang="ro-RO">
                <a:latin typeface="UT Sans" panose="00000500000000000000" pitchFamily="50" charset="0"/>
              </a:rPr>
              <a:t>a amplificatorului realizat cu TEC-MOS cu canal inițial, în conexiune sursă comună, este ceva mai simplă decât pentru un TEC-J, deoarece I</a:t>
            </a:r>
            <a:r>
              <a:rPr lang="ro-RO" baseline="-25000">
                <a:latin typeface="UT Sans" panose="00000500000000000000" pitchFamily="50" charset="0"/>
              </a:rPr>
              <a:t>D</a:t>
            </a:r>
            <a:r>
              <a:rPr lang="ro-RO">
                <a:latin typeface="UT Sans" panose="00000500000000000000" pitchFamily="50" charset="0"/>
              </a:rPr>
              <a:t>=I</a:t>
            </a:r>
            <a:r>
              <a:rPr lang="ro-RO" baseline="-25000">
                <a:latin typeface="UT Sans" panose="00000500000000000000" pitchFamily="50" charset="0"/>
              </a:rPr>
              <a:t>DSS</a:t>
            </a:r>
            <a:r>
              <a:rPr lang="ro-RO">
                <a:latin typeface="UT Sans" panose="00000500000000000000" pitchFamily="50" charset="0"/>
              </a:rPr>
              <a:t> la V</a:t>
            </a:r>
            <a:r>
              <a:rPr lang="ro-RO" baseline="-25000">
                <a:latin typeface="UT Sans" panose="00000500000000000000" pitchFamily="50" charset="0"/>
              </a:rPr>
              <a:t>GS</a:t>
            </a:r>
            <a:r>
              <a:rPr lang="ro-RO">
                <a:latin typeface="UT Sans" panose="00000500000000000000" pitchFamily="50" charset="0"/>
              </a:rPr>
              <a:t>=0.</a:t>
            </a:r>
          </a:p>
          <a:p>
            <a:r>
              <a:rPr lang="ro-RO">
                <a:latin typeface="UT Sans" panose="00000500000000000000" pitchFamily="50" charset="0"/>
              </a:rPr>
              <a:t>Cunoscând I</a:t>
            </a:r>
            <a:r>
              <a:rPr lang="ro-RO" baseline="-25000">
                <a:latin typeface="UT Sans" panose="00000500000000000000" pitchFamily="50" charset="0"/>
              </a:rPr>
              <a:t>D</a:t>
            </a:r>
            <a:r>
              <a:rPr lang="ro-RO">
                <a:latin typeface="UT Sans" panose="00000500000000000000" pitchFamily="50" charset="0"/>
              </a:rPr>
              <a:t>, rămâne de calculat doar V</a:t>
            </a:r>
            <a:r>
              <a:rPr lang="ro-RO" baseline="-25000">
                <a:latin typeface="UT Sans" panose="00000500000000000000" pitchFamily="50" charset="0"/>
              </a:rPr>
              <a:t>D</a:t>
            </a:r>
            <a:r>
              <a:rPr lang="ro-RO">
                <a:latin typeface="UT Sans" panose="00000500000000000000" pitchFamily="50" charset="0"/>
              </a:rPr>
              <a:t>.</a:t>
            </a:r>
            <a:endParaRPr lang="en-US">
              <a:latin typeface="UT Sans" panose="00000500000000000000" pitchFamily="50" charset="0"/>
            </a:endParaRPr>
          </a:p>
          <a:p>
            <a:endParaRPr lang="ro-RO">
              <a:latin typeface="UT Sans" panose="00000500000000000000" pitchFamily="50" charset="0"/>
            </a:endParaRPr>
          </a:p>
          <a:p>
            <a:endParaRPr lang="ro-RO">
              <a:latin typeface="UT Sans" panose="00000500000000000000" pitchFamily="50" charset="0"/>
            </a:endParaRPr>
          </a:p>
          <a:p>
            <a:r>
              <a:rPr lang="ro-RO" b="1">
                <a:solidFill>
                  <a:srgbClr val="0070C0"/>
                </a:solidFill>
                <a:latin typeface="UT Sans" panose="00000500000000000000" pitchFamily="50" charset="0"/>
              </a:rPr>
              <a:t>Analiza în c.a.</a:t>
            </a:r>
            <a:r>
              <a:rPr lang="ro-RO">
                <a:solidFill>
                  <a:srgbClr val="0070C0"/>
                </a:solidFill>
                <a:latin typeface="UT Sans" panose="00000500000000000000" pitchFamily="50" charset="0"/>
              </a:rPr>
              <a:t> </a:t>
            </a:r>
            <a:r>
              <a:rPr lang="ro-RO">
                <a:latin typeface="UT Sans" panose="00000500000000000000" pitchFamily="50" charset="0"/>
              </a:rPr>
              <a:t>se face la fel ca pentru </a:t>
            </a:r>
            <a:br>
              <a:rPr lang="ro-RO">
                <a:latin typeface="UT Sans" panose="00000500000000000000" pitchFamily="50" charset="0"/>
              </a:rPr>
            </a:br>
            <a:r>
              <a:rPr lang="ro-RO">
                <a:latin typeface="UT Sans" panose="00000500000000000000" pitchFamily="50" charset="0"/>
              </a:rPr>
              <a:t>amplificatorul cu TEC-J.</a:t>
            </a:r>
            <a:endParaRPr lang="en-US">
              <a:latin typeface="UT Sans" panose="00000500000000000000" pitchFamily="50" charset="0"/>
            </a:endParaRPr>
          </a:p>
          <a:p>
            <a:r>
              <a:rPr lang="ro-RO" b="1">
                <a:solidFill>
                  <a:srgbClr val="0070C0"/>
                </a:solidFill>
                <a:latin typeface="UT Sans" panose="00000500000000000000" pitchFamily="50" charset="0"/>
              </a:rPr>
              <a:t>Rezistența de intrare în c.a.</a:t>
            </a:r>
            <a:r>
              <a:rPr lang="ro-RO">
                <a:latin typeface="UT Sans" panose="00000500000000000000" pitchFamily="50" charset="0"/>
              </a:rPr>
              <a:t> este:</a:t>
            </a:r>
          </a:p>
          <a:p>
            <a:endParaRPr lang="en-US">
              <a:latin typeface="UT Sans" panose="00000500000000000000" pitchFamily="50" charset="0"/>
            </a:endParaRPr>
          </a:p>
        </p:txBody>
      </p:sp>
      <p:sp>
        <p:nvSpPr>
          <p:cNvPr id="4" name="Date Placeholder 3"/>
          <p:cNvSpPr>
            <a:spLocks noGrp="1"/>
          </p:cNvSpPr>
          <p:nvPr>
            <p:ph type="dt" sz="half" idx="10"/>
          </p:nvPr>
        </p:nvSpPr>
        <p:spPr/>
        <p:txBody>
          <a:bodyPr/>
          <a:lstStyle/>
          <a:p>
            <a:fld id="{BA4869E3-9181-4D30-9539-207FD472BE5A}" type="datetime1">
              <a:rPr lang="en-US" smtClean="0"/>
              <a:t>12/13/2018</a:t>
            </a:fld>
            <a:endParaRPr lang="en-US"/>
          </a:p>
        </p:txBody>
      </p:sp>
      <p:sp>
        <p:nvSpPr>
          <p:cNvPr id="5" name="Footer Placeholder 4"/>
          <p:cNvSpPr>
            <a:spLocks noGrp="1"/>
          </p:cNvSpPr>
          <p:nvPr>
            <p:ph type="ftr" sz="quarter" idx="11"/>
          </p:nvPr>
        </p:nvSpPr>
        <p:spPr/>
        <p:txBody>
          <a:bodyPr/>
          <a:lstStyle/>
          <a:p>
            <a:r>
              <a:rPr lang="en-US"/>
              <a:t>DE Cursul nr. 9</a:t>
            </a:r>
          </a:p>
        </p:txBody>
      </p:sp>
      <p:sp>
        <p:nvSpPr>
          <p:cNvPr id="6" name="Slide Number Placeholder 5"/>
          <p:cNvSpPr>
            <a:spLocks noGrp="1"/>
          </p:cNvSpPr>
          <p:nvPr>
            <p:ph type="sldNum" sz="quarter" idx="12"/>
          </p:nvPr>
        </p:nvSpPr>
        <p:spPr/>
        <p:txBody>
          <a:bodyPr/>
          <a:lstStyle/>
          <a:p>
            <a:fld id="{1E09B8D1-E382-410E-A5B9-1FDDF9D03BF0}" type="slidenum">
              <a:rPr lang="en-US" smtClean="0"/>
              <a:t>51</a:t>
            </a:fld>
            <a:endParaRPr lang="en-US"/>
          </a:p>
        </p:txBody>
      </p:sp>
      <p:sp>
        <p:nvSpPr>
          <p:cNvPr id="8" name="Rectangle 2"/>
          <p:cNvSpPr>
            <a:spLocks noChangeArrowheads="1"/>
          </p:cNvSpPr>
          <p:nvPr/>
        </p:nvSpPr>
        <p:spPr bwMode="auto">
          <a:xfrm>
            <a:off x="762000" y="3352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val="1635535735"/>
              </p:ext>
            </p:extLst>
          </p:nvPr>
        </p:nvGraphicFramePr>
        <p:xfrm>
          <a:off x="838200" y="3390900"/>
          <a:ext cx="2486025" cy="508000"/>
        </p:xfrm>
        <a:graphic>
          <a:graphicData uri="http://schemas.openxmlformats.org/presentationml/2006/ole">
            <mc:AlternateContent xmlns:mc="http://schemas.openxmlformats.org/markup-compatibility/2006">
              <mc:Choice xmlns:v="urn:schemas-microsoft-com:vml" Requires="v">
                <p:oleObj spid="_x0000_s58612" name="Equation" r:id="rId3" imgW="1244520" imgH="253800" progId="Equation.DSMT4">
                  <p:embed/>
                </p:oleObj>
              </mc:Choice>
              <mc:Fallback>
                <p:oleObj name="Equation" r:id="rId3" imgW="1244520" imgH="253800" progId="Equation.DSMT4">
                  <p:embed/>
                  <p:pic>
                    <p:nvPicPr>
                      <p:cNvPr id="0" name="Object 1"/>
                      <p:cNvPicPr>
                        <a:picLocks noChangeAspect="1" noChangeArrowheads="1"/>
                      </p:cNvPicPr>
                      <p:nvPr/>
                    </p:nvPicPr>
                    <p:blipFill>
                      <a:blip r:embed="rId4"/>
                      <a:srcRect/>
                      <a:stretch>
                        <a:fillRect/>
                      </a:stretch>
                    </p:blipFill>
                    <p:spPr bwMode="auto">
                      <a:xfrm>
                        <a:off x="838200" y="3390900"/>
                        <a:ext cx="2486025"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3152804970"/>
              </p:ext>
            </p:extLst>
          </p:nvPr>
        </p:nvGraphicFramePr>
        <p:xfrm>
          <a:off x="800100" y="5461000"/>
          <a:ext cx="2032000" cy="609600"/>
        </p:xfrm>
        <a:graphic>
          <a:graphicData uri="http://schemas.openxmlformats.org/presentationml/2006/ole">
            <mc:AlternateContent xmlns:mc="http://schemas.openxmlformats.org/markup-compatibility/2006">
              <mc:Choice xmlns:v="urn:schemas-microsoft-com:vml" Requires="v">
                <p:oleObj spid="_x0000_s58613" name="Equation" r:id="rId5" imgW="1015920" imgH="304560" progId="Equation.DSMT4">
                  <p:embed/>
                </p:oleObj>
              </mc:Choice>
              <mc:Fallback>
                <p:oleObj name="Equation" r:id="rId5" imgW="1015920" imgH="304560" progId="Equation.DSMT4">
                  <p:embed/>
                  <p:pic>
                    <p:nvPicPr>
                      <p:cNvPr id="11" name="Object 10"/>
                      <p:cNvPicPr>
                        <a:picLocks noChangeAspect="1" noChangeArrowheads="1"/>
                      </p:cNvPicPr>
                      <p:nvPr/>
                    </p:nvPicPr>
                    <p:blipFill>
                      <a:blip r:embed="rId6"/>
                      <a:srcRect/>
                      <a:stretch>
                        <a:fillRect/>
                      </a:stretch>
                    </p:blipFill>
                    <p:spPr bwMode="auto">
                      <a:xfrm>
                        <a:off x="800100" y="5461000"/>
                        <a:ext cx="20320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3361899060"/>
              </p:ext>
            </p:extLst>
          </p:nvPr>
        </p:nvGraphicFramePr>
        <p:xfrm>
          <a:off x="3454400" y="5283200"/>
          <a:ext cx="1701800" cy="963613"/>
        </p:xfrm>
        <a:graphic>
          <a:graphicData uri="http://schemas.openxmlformats.org/presentationml/2006/ole">
            <mc:AlternateContent xmlns:mc="http://schemas.openxmlformats.org/markup-compatibility/2006">
              <mc:Choice xmlns:v="urn:schemas-microsoft-com:vml" Requires="v">
                <p:oleObj spid="_x0000_s58614" name="Equation" r:id="rId7" imgW="850680" imgH="482400" progId="Equation.DSMT4">
                  <p:embed/>
                </p:oleObj>
              </mc:Choice>
              <mc:Fallback>
                <p:oleObj name="Equation" r:id="rId7" imgW="850680" imgH="482400" progId="Equation.DSMT4">
                  <p:embed/>
                  <p:pic>
                    <p:nvPicPr>
                      <p:cNvPr id="9" name="Object 8"/>
                      <p:cNvPicPr/>
                      <p:nvPr/>
                    </p:nvPicPr>
                    <p:blipFill>
                      <a:blip r:embed="rId8"/>
                      <a:stretch>
                        <a:fillRect/>
                      </a:stretch>
                    </p:blipFill>
                    <p:spPr>
                      <a:xfrm>
                        <a:off x="3454400" y="5283200"/>
                        <a:ext cx="1701800" cy="963613"/>
                      </a:xfrm>
                      <a:prstGeom prst="rect">
                        <a:avLst/>
                      </a:prstGeom>
                    </p:spPr>
                  </p:pic>
                </p:oleObj>
              </mc:Fallback>
            </mc:AlternateContent>
          </a:graphicData>
        </a:graphic>
      </p:graphicFrame>
      <p:sp>
        <p:nvSpPr>
          <p:cNvPr id="7" name="TextBox 6"/>
          <p:cNvSpPr txBox="1"/>
          <p:nvPr/>
        </p:nvSpPr>
        <p:spPr>
          <a:xfrm>
            <a:off x="3657600" y="3460234"/>
            <a:ext cx="5181600" cy="369332"/>
          </a:xfrm>
          <a:prstGeom prst="rect">
            <a:avLst/>
          </a:prstGeom>
          <a:noFill/>
        </p:spPr>
        <p:txBody>
          <a:bodyPr wrap="square" rtlCol="0">
            <a:spAutoFit/>
          </a:bodyPr>
          <a:lstStyle/>
          <a:p>
            <a:r>
              <a:rPr lang="ro-RO"/>
              <a:t>deoarece V</a:t>
            </a:r>
            <a:r>
              <a:rPr lang="ro-RO" baseline="-25000"/>
              <a:t>S</a:t>
            </a:r>
            <a:r>
              <a:rPr lang="ro-RO"/>
              <a:t>=0 (sursa este conectată la masă)</a:t>
            </a:r>
            <a:endParaRPr lang="en-US"/>
          </a:p>
        </p:txBody>
      </p:sp>
      <p:pic>
        <p:nvPicPr>
          <p:cNvPr id="12" name="Picture 11"/>
          <p:cNvPicPr>
            <a:picLocks noChangeAspect="1"/>
          </p:cNvPicPr>
          <p:nvPr/>
        </p:nvPicPr>
        <p:blipFill>
          <a:blip r:embed="rId9"/>
          <a:stretch>
            <a:fillRect/>
          </a:stretch>
        </p:blipFill>
        <p:spPr>
          <a:xfrm>
            <a:off x="7324725" y="4205287"/>
            <a:ext cx="1676400" cy="2562225"/>
          </a:xfrm>
          <a:prstGeom prst="rect">
            <a:avLst/>
          </a:prstGeom>
        </p:spPr>
      </p:pic>
    </p:spTree>
    <p:extLst>
      <p:ext uri="{BB962C8B-B14F-4D97-AF65-F5344CB8AC3E}">
        <p14:creationId xmlns:p14="http://schemas.microsoft.com/office/powerpoint/2010/main" val="31817837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latin typeface="UT Sans" panose="00000500000000000000" pitchFamily="50" charset="0"/>
              </a:rPr>
              <a:t>Exemplul 8</a:t>
            </a:r>
            <a:endParaRPr lang="en-US">
              <a:latin typeface="UT Sans" panose="00000500000000000000" pitchFamily="50" charset="0"/>
            </a:endParaRPr>
          </a:p>
        </p:txBody>
      </p:sp>
      <p:sp>
        <p:nvSpPr>
          <p:cNvPr id="3" name="Content Placeholder 2"/>
          <p:cNvSpPr>
            <a:spLocks noGrp="1"/>
          </p:cNvSpPr>
          <p:nvPr>
            <p:ph idx="1"/>
          </p:nvPr>
        </p:nvSpPr>
        <p:spPr/>
        <p:txBody>
          <a:bodyPr/>
          <a:lstStyle/>
          <a:p>
            <a:r>
              <a:rPr lang="ro-RO">
                <a:latin typeface="UT Sans" panose="00000500000000000000" pitchFamily="50" charset="0"/>
              </a:rPr>
              <a:t>Dispozitivul TEC-MOS cu canal inițial din amplificatorul din fig. are I</a:t>
            </a:r>
            <a:r>
              <a:rPr lang="ro-RO" baseline="-25000">
                <a:latin typeface="UT Sans" panose="00000500000000000000" pitchFamily="50" charset="0"/>
              </a:rPr>
              <a:t>DSS</a:t>
            </a:r>
            <a:r>
              <a:rPr lang="ro-RO">
                <a:latin typeface="UT Sans" panose="00000500000000000000" pitchFamily="50" charset="0"/>
              </a:rPr>
              <a:t>=200mA și g</a:t>
            </a:r>
            <a:r>
              <a:rPr lang="ro-RO" baseline="-25000">
                <a:latin typeface="UT Sans" panose="00000500000000000000" pitchFamily="50" charset="0"/>
              </a:rPr>
              <a:t>m</a:t>
            </a:r>
            <a:r>
              <a:rPr lang="ro-RO">
                <a:latin typeface="UT Sans" panose="00000500000000000000" pitchFamily="50" charset="0"/>
              </a:rPr>
              <a:t>=200mS. Calculați tensiunea continuă în drenă și tensiunea alternativă de ieșire. Se dă V</a:t>
            </a:r>
            <a:r>
              <a:rPr lang="ro-RO" baseline="-25000">
                <a:latin typeface="UT Sans" panose="00000500000000000000" pitchFamily="50" charset="0"/>
              </a:rPr>
              <a:t>in</a:t>
            </a:r>
            <a:r>
              <a:rPr lang="ro-RO">
                <a:latin typeface="UT Sans" panose="00000500000000000000" pitchFamily="50" charset="0"/>
              </a:rPr>
              <a:t>=500mV.</a:t>
            </a:r>
            <a:endParaRPr lang="en-US">
              <a:latin typeface="UT Sans" panose="00000500000000000000" pitchFamily="50" charset="0"/>
            </a:endParaRPr>
          </a:p>
        </p:txBody>
      </p:sp>
      <p:sp>
        <p:nvSpPr>
          <p:cNvPr id="4" name="Date Placeholder 3"/>
          <p:cNvSpPr>
            <a:spLocks noGrp="1"/>
          </p:cNvSpPr>
          <p:nvPr>
            <p:ph type="dt" sz="half" idx="10"/>
          </p:nvPr>
        </p:nvSpPr>
        <p:spPr/>
        <p:txBody>
          <a:bodyPr/>
          <a:lstStyle/>
          <a:p>
            <a:fld id="{00AAC180-F590-4CDA-A7E2-F856695EB724}" type="datetime1">
              <a:rPr lang="en-US" smtClean="0"/>
              <a:t>12/13/2018</a:t>
            </a:fld>
            <a:endParaRPr lang="en-US"/>
          </a:p>
        </p:txBody>
      </p:sp>
      <p:sp>
        <p:nvSpPr>
          <p:cNvPr id="5" name="Footer Placeholder 4"/>
          <p:cNvSpPr>
            <a:spLocks noGrp="1"/>
          </p:cNvSpPr>
          <p:nvPr>
            <p:ph type="ftr" sz="quarter" idx="11"/>
          </p:nvPr>
        </p:nvSpPr>
        <p:spPr/>
        <p:txBody>
          <a:bodyPr/>
          <a:lstStyle/>
          <a:p>
            <a:r>
              <a:rPr lang="en-US"/>
              <a:t>DE Cursul nr. 9</a:t>
            </a:r>
          </a:p>
        </p:txBody>
      </p:sp>
      <p:sp>
        <p:nvSpPr>
          <p:cNvPr id="6" name="Slide Number Placeholder 5"/>
          <p:cNvSpPr>
            <a:spLocks noGrp="1"/>
          </p:cNvSpPr>
          <p:nvPr>
            <p:ph type="sldNum" sz="quarter" idx="12"/>
          </p:nvPr>
        </p:nvSpPr>
        <p:spPr/>
        <p:txBody>
          <a:bodyPr/>
          <a:lstStyle/>
          <a:p>
            <a:fld id="{1E09B8D1-E382-410E-A5B9-1FDDF9D03BF0}" type="slidenum">
              <a:rPr lang="en-US" smtClean="0"/>
              <a:t>52</a:t>
            </a:fld>
            <a:endParaRPr lang="en-US"/>
          </a:p>
        </p:txBody>
      </p:sp>
      <p:pic>
        <p:nvPicPr>
          <p:cNvPr id="7" name="Picture 6"/>
          <p:cNvPicPr>
            <a:picLocks noChangeAspect="1"/>
          </p:cNvPicPr>
          <p:nvPr/>
        </p:nvPicPr>
        <p:blipFill>
          <a:blip r:embed="rId2"/>
          <a:stretch>
            <a:fillRect/>
          </a:stretch>
        </p:blipFill>
        <p:spPr>
          <a:xfrm>
            <a:off x="2320290" y="3429000"/>
            <a:ext cx="4503420" cy="2781300"/>
          </a:xfrm>
          <a:prstGeom prst="rect">
            <a:avLst/>
          </a:prstGeom>
        </p:spPr>
      </p:pic>
    </p:spTree>
    <p:extLst>
      <p:ext uri="{BB962C8B-B14F-4D97-AF65-F5344CB8AC3E}">
        <p14:creationId xmlns:p14="http://schemas.microsoft.com/office/powerpoint/2010/main" val="25475908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o-RO">
                <a:latin typeface="UT Sans" panose="00000500000000000000" pitchFamily="50" charset="0"/>
              </a:rPr>
              <a:t>Exemplul 8</a:t>
            </a:r>
            <a:br>
              <a:rPr lang="ro-RO">
                <a:latin typeface="UT Sans" panose="00000500000000000000" pitchFamily="50" charset="0"/>
              </a:rPr>
            </a:br>
            <a:r>
              <a:rPr lang="ro-RO" sz="3100">
                <a:latin typeface="UT Sans" panose="00000500000000000000" pitchFamily="50" charset="0"/>
              </a:rPr>
              <a:t>Rezolvare</a:t>
            </a:r>
            <a:endParaRPr lang="en-US">
              <a:latin typeface="UT Sans" panose="00000500000000000000" pitchFamily="50" charset="0"/>
            </a:endParaRPr>
          </a:p>
        </p:txBody>
      </p:sp>
      <p:sp>
        <p:nvSpPr>
          <p:cNvPr id="3" name="Content Placeholder 2"/>
          <p:cNvSpPr>
            <a:spLocks noGrp="1"/>
          </p:cNvSpPr>
          <p:nvPr>
            <p:ph idx="1"/>
          </p:nvPr>
        </p:nvSpPr>
        <p:spPr/>
        <p:txBody>
          <a:bodyPr/>
          <a:lstStyle/>
          <a:p>
            <a:r>
              <a:rPr lang="en-US">
                <a:latin typeface="UT Sans" panose="00000500000000000000" pitchFamily="50" charset="0"/>
              </a:rPr>
              <a:t>Amplificatorul este polarizat la zero, deci</a:t>
            </a:r>
          </a:p>
          <a:p>
            <a:endParaRPr lang="ro-RO">
              <a:latin typeface="UT Sans" panose="00000500000000000000" pitchFamily="50" charset="0"/>
            </a:endParaRPr>
          </a:p>
          <a:p>
            <a:r>
              <a:rPr lang="ro-RO">
                <a:latin typeface="UT Sans" panose="00000500000000000000" pitchFamily="50" charset="0"/>
              </a:rPr>
              <a:t>Prin urmare</a:t>
            </a:r>
            <a:endParaRPr lang="en-US">
              <a:latin typeface="UT Sans" panose="00000500000000000000" pitchFamily="50" charset="0"/>
            </a:endParaRPr>
          </a:p>
          <a:p>
            <a:endParaRPr lang="ro-RO">
              <a:latin typeface="UT Sans" panose="00000500000000000000" pitchFamily="50" charset="0"/>
            </a:endParaRPr>
          </a:p>
          <a:p>
            <a:endParaRPr lang="ro-RO">
              <a:latin typeface="UT Sans" panose="00000500000000000000" pitchFamily="50" charset="0"/>
            </a:endParaRPr>
          </a:p>
          <a:p>
            <a:endParaRPr lang="ro-RO">
              <a:latin typeface="UT Sans" panose="00000500000000000000" pitchFamily="50" charset="0"/>
            </a:endParaRPr>
          </a:p>
          <a:p>
            <a:r>
              <a:rPr lang="ro-RO">
                <a:latin typeface="UT Sans" panose="00000500000000000000" pitchFamily="50" charset="0"/>
              </a:rPr>
              <a:t>Tensiunea alternativă la ieșire este:</a:t>
            </a:r>
            <a:endParaRPr lang="en-US">
              <a:latin typeface="UT Sans" panose="00000500000000000000" pitchFamily="50" charset="0"/>
            </a:endParaRPr>
          </a:p>
        </p:txBody>
      </p:sp>
      <p:sp>
        <p:nvSpPr>
          <p:cNvPr id="4" name="Date Placeholder 3"/>
          <p:cNvSpPr>
            <a:spLocks noGrp="1"/>
          </p:cNvSpPr>
          <p:nvPr>
            <p:ph type="dt" sz="half" idx="10"/>
          </p:nvPr>
        </p:nvSpPr>
        <p:spPr/>
        <p:txBody>
          <a:bodyPr/>
          <a:lstStyle/>
          <a:p>
            <a:fld id="{D4A61182-5577-4D24-986A-8F39269A9B86}" type="datetime1">
              <a:rPr lang="en-US" smtClean="0"/>
              <a:t>12/13/2018</a:t>
            </a:fld>
            <a:endParaRPr lang="en-US"/>
          </a:p>
        </p:txBody>
      </p:sp>
      <p:sp>
        <p:nvSpPr>
          <p:cNvPr id="5" name="Footer Placeholder 4"/>
          <p:cNvSpPr>
            <a:spLocks noGrp="1"/>
          </p:cNvSpPr>
          <p:nvPr>
            <p:ph type="ftr" sz="quarter" idx="11"/>
          </p:nvPr>
        </p:nvSpPr>
        <p:spPr/>
        <p:txBody>
          <a:bodyPr/>
          <a:lstStyle/>
          <a:p>
            <a:r>
              <a:rPr lang="en-US"/>
              <a:t>DE Cursul nr. 9</a:t>
            </a:r>
          </a:p>
        </p:txBody>
      </p:sp>
      <p:sp>
        <p:nvSpPr>
          <p:cNvPr id="6" name="Slide Number Placeholder 5"/>
          <p:cNvSpPr>
            <a:spLocks noGrp="1"/>
          </p:cNvSpPr>
          <p:nvPr>
            <p:ph type="sldNum" sz="quarter" idx="12"/>
          </p:nvPr>
        </p:nvSpPr>
        <p:spPr/>
        <p:txBody>
          <a:bodyPr/>
          <a:lstStyle/>
          <a:p>
            <a:fld id="{1E09B8D1-E382-410E-A5B9-1FDDF9D03BF0}" type="slidenum">
              <a:rPr lang="en-US" smtClean="0"/>
              <a:t>53</a:t>
            </a:fld>
            <a:endParaRPr lang="en-US"/>
          </a:p>
        </p:txBody>
      </p:sp>
      <p:sp>
        <p:nvSpPr>
          <p:cNvPr id="8" name="Rectangle 2"/>
          <p:cNvSpPr>
            <a:spLocks noChangeArrowheads="1"/>
          </p:cNvSpPr>
          <p:nvPr/>
        </p:nvSpPr>
        <p:spPr bwMode="auto">
          <a:xfrm>
            <a:off x="685800" y="2209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val="2002766204"/>
              </p:ext>
            </p:extLst>
          </p:nvPr>
        </p:nvGraphicFramePr>
        <p:xfrm>
          <a:off x="749300" y="2032000"/>
          <a:ext cx="2235200" cy="508000"/>
        </p:xfrm>
        <a:graphic>
          <a:graphicData uri="http://schemas.openxmlformats.org/presentationml/2006/ole">
            <mc:AlternateContent xmlns:mc="http://schemas.openxmlformats.org/markup-compatibility/2006">
              <mc:Choice xmlns:v="urn:schemas-microsoft-com:vml" Requires="v">
                <p:oleObj spid="_x0000_s59713" name="Equation" r:id="rId3" imgW="1117440" imgH="253800" progId="Equation.DSMT4">
                  <p:embed/>
                </p:oleObj>
              </mc:Choice>
              <mc:Fallback>
                <p:oleObj name="Equation" r:id="rId3" imgW="1117440" imgH="253800" progId="Equation.DSMT4">
                  <p:embed/>
                  <p:pic>
                    <p:nvPicPr>
                      <p:cNvPr id="0" name="Object 1"/>
                      <p:cNvPicPr>
                        <a:picLocks noChangeAspect="1" noChangeArrowheads="1"/>
                      </p:cNvPicPr>
                      <p:nvPr/>
                    </p:nvPicPr>
                    <p:blipFill>
                      <a:blip r:embed="rId4"/>
                      <a:srcRect/>
                      <a:stretch>
                        <a:fillRect/>
                      </a:stretch>
                    </p:blipFill>
                    <p:spPr bwMode="auto">
                      <a:xfrm>
                        <a:off x="749300" y="2032000"/>
                        <a:ext cx="2235200"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4"/>
          <p:cNvSpPr>
            <a:spLocks noChangeArrowheads="1"/>
          </p:cNvSpPr>
          <p:nvPr/>
        </p:nvSpPr>
        <p:spPr bwMode="auto">
          <a:xfrm>
            <a:off x="714375" y="29098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1" name="Object 10"/>
          <p:cNvGraphicFramePr>
            <a:graphicFrameLocks noChangeAspect="1"/>
          </p:cNvGraphicFramePr>
          <p:nvPr>
            <p:extLst>
              <p:ext uri="{D42A27DB-BD31-4B8C-83A1-F6EECF244321}">
                <p14:modId xmlns:p14="http://schemas.microsoft.com/office/powerpoint/2010/main" val="3857801405"/>
              </p:ext>
            </p:extLst>
          </p:nvPr>
        </p:nvGraphicFramePr>
        <p:xfrm>
          <a:off x="749300" y="2909888"/>
          <a:ext cx="5435600" cy="584200"/>
        </p:xfrm>
        <a:graphic>
          <a:graphicData uri="http://schemas.openxmlformats.org/presentationml/2006/ole">
            <mc:AlternateContent xmlns:mc="http://schemas.openxmlformats.org/markup-compatibility/2006">
              <mc:Choice xmlns:v="urn:schemas-microsoft-com:vml" Requires="v">
                <p:oleObj spid="_x0000_s59714" name="Equation" r:id="rId5" imgW="2717640" imgH="291960" progId="Equation.DSMT4">
                  <p:embed/>
                </p:oleObj>
              </mc:Choice>
              <mc:Fallback>
                <p:oleObj name="Equation" r:id="rId5" imgW="2717640" imgH="291960" progId="Equation.DSMT4">
                  <p:embed/>
                  <p:pic>
                    <p:nvPicPr>
                      <p:cNvPr id="0" name="Object 3"/>
                      <p:cNvPicPr>
                        <a:picLocks noChangeAspect="1" noChangeArrowheads="1"/>
                      </p:cNvPicPr>
                      <p:nvPr/>
                    </p:nvPicPr>
                    <p:blipFill>
                      <a:blip r:embed="rId6"/>
                      <a:srcRect/>
                      <a:stretch>
                        <a:fillRect/>
                      </a:stretch>
                    </p:blipFill>
                    <p:spPr bwMode="auto">
                      <a:xfrm>
                        <a:off x="749300" y="2909888"/>
                        <a:ext cx="5435600" cy="584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Rectangle 6"/>
          <p:cNvSpPr>
            <a:spLocks noChangeArrowheads="1"/>
          </p:cNvSpPr>
          <p:nvPr/>
        </p:nvSpPr>
        <p:spPr bwMode="auto">
          <a:xfrm>
            <a:off x="714375" y="3468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3" name="Object 12"/>
          <p:cNvGraphicFramePr>
            <a:graphicFrameLocks noChangeAspect="1"/>
          </p:cNvGraphicFramePr>
          <p:nvPr>
            <p:extLst>
              <p:ext uri="{D42A27DB-BD31-4B8C-83A1-F6EECF244321}">
                <p14:modId xmlns:p14="http://schemas.microsoft.com/office/powerpoint/2010/main" val="1508407461"/>
              </p:ext>
            </p:extLst>
          </p:nvPr>
        </p:nvGraphicFramePr>
        <p:xfrm>
          <a:off x="762000" y="3584575"/>
          <a:ext cx="4267200" cy="609600"/>
        </p:xfrm>
        <a:graphic>
          <a:graphicData uri="http://schemas.openxmlformats.org/presentationml/2006/ole">
            <mc:AlternateContent xmlns:mc="http://schemas.openxmlformats.org/markup-compatibility/2006">
              <mc:Choice xmlns:v="urn:schemas-microsoft-com:vml" Requires="v">
                <p:oleObj spid="_x0000_s59715" name="Equation" r:id="rId7" imgW="2133360" imgH="304560" progId="Equation.DSMT4">
                  <p:embed/>
                </p:oleObj>
              </mc:Choice>
              <mc:Fallback>
                <p:oleObj name="Equation" r:id="rId7" imgW="2133360" imgH="304560" progId="Equation.DSMT4">
                  <p:embed/>
                  <p:pic>
                    <p:nvPicPr>
                      <p:cNvPr id="0" name="Object 5"/>
                      <p:cNvPicPr>
                        <a:picLocks noChangeAspect="1" noChangeArrowheads="1"/>
                      </p:cNvPicPr>
                      <p:nvPr/>
                    </p:nvPicPr>
                    <p:blipFill>
                      <a:blip r:embed="rId8"/>
                      <a:srcRect/>
                      <a:stretch>
                        <a:fillRect/>
                      </a:stretch>
                    </p:blipFill>
                    <p:spPr bwMode="auto">
                      <a:xfrm>
                        <a:off x="762000" y="3584575"/>
                        <a:ext cx="42672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Rectangle 8"/>
          <p:cNvSpPr>
            <a:spLocks noChangeArrowheads="1"/>
          </p:cNvSpPr>
          <p:nvPr/>
        </p:nvSpPr>
        <p:spPr bwMode="auto">
          <a:xfrm>
            <a:off x="714375" y="472836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5" name="Object 14"/>
          <p:cNvGraphicFramePr>
            <a:graphicFrameLocks noChangeAspect="1"/>
          </p:cNvGraphicFramePr>
          <p:nvPr>
            <p:extLst>
              <p:ext uri="{D42A27DB-BD31-4B8C-83A1-F6EECF244321}">
                <p14:modId xmlns:p14="http://schemas.microsoft.com/office/powerpoint/2010/main" val="963983513"/>
              </p:ext>
            </p:extLst>
          </p:nvPr>
        </p:nvGraphicFramePr>
        <p:xfrm>
          <a:off x="812800" y="4802188"/>
          <a:ext cx="6654800" cy="584200"/>
        </p:xfrm>
        <a:graphic>
          <a:graphicData uri="http://schemas.openxmlformats.org/presentationml/2006/ole">
            <mc:AlternateContent xmlns:mc="http://schemas.openxmlformats.org/markup-compatibility/2006">
              <mc:Choice xmlns:v="urn:schemas-microsoft-com:vml" Requires="v">
                <p:oleObj spid="_x0000_s59716" name="Equation" r:id="rId9" imgW="3327120" imgH="291960" progId="Equation.DSMT4">
                  <p:embed/>
                </p:oleObj>
              </mc:Choice>
              <mc:Fallback>
                <p:oleObj name="Equation" r:id="rId9" imgW="3327120" imgH="291960" progId="Equation.DSMT4">
                  <p:embed/>
                  <p:pic>
                    <p:nvPicPr>
                      <p:cNvPr id="0" name="Object 7"/>
                      <p:cNvPicPr>
                        <a:picLocks noChangeAspect="1" noChangeArrowheads="1"/>
                      </p:cNvPicPr>
                      <p:nvPr/>
                    </p:nvPicPr>
                    <p:blipFill>
                      <a:blip r:embed="rId10"/>
                      <a:srcRect/>
                      <a:stretch>
                        <a:fillRect/>
                      </a:stretch>
                    </p:blipFill>
                    <p:spPr bwMode="auto">
                      <a:xfrm>
                        <a:off x="812800" y="4802188"/>
                        <a:ext cx="6654800" cy="584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610462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o-RO">
                <a:latin typeface="UT Sans" panose="00000500000000000000" pitchFamily="50" charset="0"/>
              </a:rPr>
              <a:t>Amplificator cu TEC-MOS cu canal indus</a:t>
            </a:r>
            <a:endParaRPr lang="en-US">
              <a:latin typeface="UT Sans" panose="00000500000000000000" pitchFamily="50" charset="0"/>
            </a:endParaRPr>
          </a:p>
        </p:txBody>
      </p:sp>
      <p:sp>
        <p:nvSpPr>
          <p:cNvPr id="3" name="Content Placeholder 2"/>
          <p:cNvSpPr>
            <a:spLocks noGrp="1"/>
          </p:cNvSpPr>
          <p:nvPr>
            <p:ph idx="1"/>
          </p:nvPr>
        </p:nvSpPr>
        <p:spPr/>
        <p:txBody>
          <a:bodyPr/>
          <a:lstStyle/>
          <a:p>
            <a:r>
              <a:rPr lang="ro-RO">
                <a:latin typeface="UT Sans" panose="00000500000000000000" pitchFamily="50" charset="0"/>
              </a:rPr>
              <a:t>TEC-MOS cu canal indus </a:t>
            </a:r>
            <a:r>
              <a:rPr lang="ro-RO" i="1">
                <a:latin typeface="UT Sans" panose="00000500000000000000" pitchFamily="50" charset="0"/>
              </a:rPr>
              <a:t>n</a:t>
            </a:r>
            <a:r>
              <a:rPr lang="ro-RO">
                <a:latin typeface="UT Sans" panose="00000500000000000000" pitchFamily="50" charset="0"/>
              </a:rPr>
              <a:t> din fig</a:t>
            </a:r>
            <a:r>
              <a:rPr lang="en-US">
                <a:latin typeface="UT Sans" panose="00000500000000000000" pitchFamily="50" charset="0"/>
              </a:rPr>
              <a:t>ur</a:t>
            </a:r>
            <a:r>
              <a:rPr lang="ro-RO">
                <a:latin typeface="UT Sans" panose="00000500000000000000" pitchFamily="50" charset="0"/>
              </a:rPr>
              <a:t>ă este cu polarizare prin divizor de tensiune și cu sursa de semnal V</a:t>
            </a:r>
            <a:r>
              <a:rPr lang="ro-RO" baseline="-25000">
                <a:latin typeface="UT Sans" panose="00000500000000000000" pitchFamily="50" charset="0"/>
              </a:rPr>
              <a:t>in</a:t>
            </a:r>
            <a:r>
              <a:rPr lang="ro-RO">
                <a:latin typeface="UT Sans" panose="00000500000000000000" pitchFamily="50" charset="0"/>
              </a:rPr>
              <a:t> (sursă de c.a.) cuplată capacitiv cu poarta.</a:t>
            </a:r>
          </a:p>
          <a:p>
            <a:r>
              <a:rPr lang="ro-RO">
                <a:latin typeface="UT Sans" panose="00000500000000000000" pitchFamily="50" charset="0"/>
              </a:rPr>
              <a:t>Pe poartă se aplică o tensiune de polarizare pozitivă astfel încât V</a:t>
            </a:r>
            <a:r>
              <a:rPr lang="ro-RO" baseline="-25000">
                <a:latin typeface="UT Sans" panose="00000500000000000000" pitchFamily="50" charset="0"/>
              </a:rPr>
              <a:t>GS</a:t>
            </a:r>
            <a:r>
              <a:rPr lang="en-US">
                <a:latin typeface="UT Sans" panose="00000500000000000000" pitchFamily="50" charset="0"/>
              </a:rPr>
              <a:t>&gt;</a:t>
            </a:r>
            <a:r>
              <a:rPr lang="ro-RO">
                <a:latin typeface="UT Sans" panose="00000500000000000000" pitchFamily="50" charset="0"/>
              </a:rPr>
              <a:t>V</a:t>
            </a:r>
            <a:r>
              <a:rPr lang="ro-RO" baseline="-25000">
                <a:latin typeface="UT Sans" panose="00000500000000000000" pitchFamily="50" charset="0"/>
              </a:rPr>
              <a:t>GS(th)</a:t>
            </a:r>
            <a:r>
              <a:rPr lang="ro-RO">
                <a:latin typeface="UT Sans" panose="00000500000000000000" pitchFamily="50" charset="0"/>
              </a:rPr>
              <a:t>.</a:t>
            </a:r>
            <a:endParaRPr lang="en-US">
              <a:latin typeface="UT Sans" panose="00000500000000000000" pitchFamily="50" charset="0"/>
            </a:endParaRPr>
          </a:p>
        </p:txBody>
      </p:sp>
      <p:sp>
        <p:nvSpPr>
          <p:cNvPr id="4" name="Date Placeholder 3"/>
          <p:cNvSpPr>
            <a:spLocks noGrp="1"/>
          </p:cNvSpPr>
          <p:nvPr>
            <p:ph type="dt" sz="half" idx="10"/>
          </p:nvPr>
        </p:nvSpPr>
        <p:spPr/>
        <p:txBody>
          <a:bodyPr/>
          <a:lstStyle/>
          <a:p>
            <a:fld id="{43F03EB2-10FF-4141-BCC6-A1057370C173}" type="datetime1">
              <a:rPr lang="en-US" smtClean="0"/>
              <a:t>12/13/2018</a:t>
            </a:fld>
            <a:endParaRPr lang="en-US"/>
          </a:p>
        </p:txBody>
      </p:sp>
      <p:sp>
        <p:nvSpPr>
          <p:cNvPr id="5" name="Footer Placeholder 4"/>
          <p:cNvSpPr>
            <a:spLocks noGrp="1"/>
          </p:cNvSpPr>
          <p:nvPr>
            <p:ph type="ftr" sz="quarter" idx="11"/>
          </p:nvPr>
        </p:nvSpPr>
        <p:spPr/>
        <p:txBody>
          <a:bodyPr/>
          <a:lstStyle/>
          <a:p>
            <a:r>
              <a:rPr lang="en-US"/>
              <a:t>DE Cursul nr. 9</a:t>
            </a:r>
          </a:p>
        </p:txBody>
      </p:sp>
      <p:sp>
        <p:nvSpPr>
          <p:cNvPr id="6" name="Slide Number Placeholder 5"/>
          <p:cNvSpPr>
            <a:spLocks noGrp="1"/>
          </p:cNvSpPr>
          <p:nvPr>
            <p:ph type="sldNum" sz="quarter" idx="12"/>
          </p:nvPr>
        </p:nvSpPr>
        <p:spPr/>
        <p:txBody>
          <a:bodyPr/>
          <a:lstStyle/>
          <a:p>
            <a:fld id="{1E09B8D1-E382-410E-A5B9-1FDDF9D03BF0}" type="slidenum">
              <a:rPr lang="en-US" smtClean="0"/>
              <a:t>54</a:t>
            </a:fld>
            <a:endParaRPr lang="en-US"/>
          </a:p>
        </p:txBody>
      </p:sp>
      <p:pic>
        <p:nvPicPr>
          <p:cNvPr id="8" name="Picture 7"/>
          <p:cNvPicPr>
            <a:picLocks noChangeAspect="1"/>
          </p:cNvPicPr>
          <p:nvPr/>
        </p:nvPicPr>
        <p:blipFill>
          <a:blip r:embed="rId2"/>
          <a:stretch>
            <a:fillRect/>
          </a:stretch>
        </p:blipFill>
        <p:spPr>
          <a:xfrm>
            <a:off x="2475071" y="3810000"/>
            <a:ext cx="4193857" cy="2953703"/>
          </a:xfrm>
          <a:prstGeom prst="rect">
            <a:avLst/>
          </a:prstGeom>
        </p:spPr>
      </p:pic>
    </p:spTree>
    <p:extLst>
      <p:ext uri="{BB962C8B-B14F-4D97-AF65-F5344CB8AC3E}">
        <p14:creationId xmlns:p14="http://schemas.microsoft.com/office/powerpoint/2010/main" val="16209593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o-RO">
                <a:latin typeface="UT Sans" panose="00000500000000000000" pitchFamily="50" charset="0"/>
              </a:rPr>
              <a:t>Amplificator cu TEC-MOS cu canal indus</a:t>
            </a:r>
            <a:endParaRPr lang="en-US">
              <a:latin typeface="UT Sans" panose="00000500000000000000" pitchFamily="50" charset="0"/>
            </a:endParaRPr>
          </a:p>
        </p:txBody>
      </p:sp>
      <p:sp>
        <p:nvSpPr>
          <p:cNvPr id="3" name="Content Placeholder 2"/>
          <p:cNvSpPr>
            <a:spLocks noGrp="1"/>
          </p:cNvSpPr>
          <p:nvPr>
            <p:ph idx="1"/>
          </p:nvPr>
        </p:nvSpPr>
        <p:spPr/>
        <p:txBody>
          <a:bodyPr/>
          <a:lstStyle/>
          <a:p>
            <a:r>
              <a:rPr lang="ro-RO">
                <a:latin typeface="UT Sans" panose="00000500000000000000" pitchFamily="50" charset="0"/>
              </a:rPr>
              <a:t>Similar cu funcționarea dispozitivelor TEC-J și TEC-MOS cu canal inițial prezentate anterior, tensiunea semnalului produce o variație a V</a:t>
            </a:r>
            <a:r>
              <a:rPr lang="ro-RO" baseline="-25000">
                <a:latin typeface="UT Sans" panose="00000500000000000000" pitchFamily="50" charset="0"/>
              </a:rPr>
              <a:t>gs</a:t>
            </a:r>
            <a:r>
              <a:rPr lang="ro-RO">
                <a:latin typeface="UT Sans" panose="00000500000000000000" pitchFamily="50" charset="0"/>
              </a:rPr>
              <a:t> de o parte și de cealaltă a valorii din PSF, V</a:t>
            </a:r>
            <a:r>
              <a:rPr lang="ro-RO" baseline="-25000">
                <a:latin typeface="UT Sans" panose="00000500000000000000" pitchFamily="50" charset="0"/>
              </a:rPr>
              <a:t>GSQ</a:t>
            </a:r>
            <a:r>
              <a:rPr lang="ro-RO">
                <a:latin typeface="UT Sans" panose="00000500000000000000" pitchFamily="50" charset="0"/>
              </a:rPr>
              <a:t>.</a:t>
            </a:r>
          </a:p>
          <a:p>
            <a:r>
              <a:rPr lang="ro-RO">
                <a:latin typeface="UT Sans" panose="00000500000000000000" pitchFamily="50" charset="0"/>
              </a:rPr>
              <a:t>Aceasta, la rândul ei, are </a:t>
            </a:r>
            <a:br>
              <a:rPr lang="ro-RO">
                <a:latin typeface="UT Sans" panose="00000500000000000000" pitchFamily="50" charset="0"/>
              </a:rPr>
            </a:br>
            <a:r>
              <a:rPr lang="ro-RO">
                <a:latin typeface="UT Sans" panose="00000500000000000000" pitchFamily="50" charset="0"/>
              </a:rPr>
              <a:t>drept urmare variația lui I</a:t>
            </a:r>
            <a:r>
              <a:rPr lang="ro-RO" baseline="-25000">
                <a:latin typeface="UT Sans" panose="00000500000000000000" pitchFamily="50" charset="0"/>
              </a:rPr>
              <a:t>d</a:t>
            </a:r>
            <a:r>
              <a:rPr lang="ro-RO">
                <a:latin typeface="UT Sans" panose="00000500000000000000" pitchFamily="50" charset="0"/>
              </a:rPr>
              <a:t> de</a:t>
            </a:r>
            <a:br>
              <a:rPr lang="ro-RO">
                <a:latin typeface="UT Sans" panose="00000500000000000000" pitchFamily="50" charset="0"/>
              </a:rPr>
            </a:br>
            <a:r>
              <a:rPr lang="ro-RO">
                <a:latin typeface="UT Sans" panose="00000500000000000000" pitchFamily="50" charset="0"/>
              </a:rPr>
              <a:t>o parte și de cealaltă a valorii </a:t>
            </a:r>
            <a:br>
              <a:rPr lang="ro-RO">
                <a:latin typeface="UT Sans" panose="00000500000000000000" pitchFamily="50" charset="0"/>
              </a:rPr>
            </a:br>
            <a:r>
              <a:rPr lang="ro-RO">
                <a:latin typeface="UT Sans" panose="00000500000000000000" pitchFamily="50" charset="0"/>
              </a:rPr>
              <a:t>sale de PSF, I</a:t>
            </a:r>
            <a:r>
              <a:rPr lang="ro-RO" baseline="-25000">
                <a:latin typeface="UT Sans" panose="00000500000000000000" pitchFamily="50" charset="0"/>
              </a:rPr>
              <a:t>DQ</a:t>
            </a:r>
            <a:r>
              <a:rPr lang="ro-RO">
                <a:latin typeface="UT Sans" panose="00000500000000000000" pitchFamily="50" charset="0"/>
              </a:rPr>
              <a:t>.</a:t>
            </a:r>
          </a:p>
          <a:p>
            <a:r>
              <a:rPr lang="ro-RO">
                <a:latin typeface="UT Sans" panose="00000500000000000000" pitchFamily="50" charset="0"/>
              </a:rPr>
              <a:t>Funcționarea se desfășoară </a:t>
            </a:r>
            <a:br>
              <a:rPr lang="ro-RO">
                <a:latin typeface="UT Sans" panose="00000500000000000000" pitchFamily="50" charset="0"/>
              </a:rPr>
            </a:br>
            <a:r>
              <a:rPr lang="ro-RO">
                <a:latin typeface="UT Sans" panose="00000500000000000000" pitchFamily="50" charset="0"/>
              </a:rPr>
              <a:t>în exclusivitate în regim de </a:t>
            </a:r>
            <a:br>
              <a:rPr lang="ro-RO">
                <a:latin typeface="UT Sans" panose="00000500000000000000" pitchFamily="50" charset="0"/>
              </a:rPr>
            </a:br>
            <a:r>
              <a:rPr lang="ro-RO">
                <a:latin typeface="UT Sans" panose="00000500000000000000" pitchFamily="50" charset="0"/>
              </a:rPr>
              <a:t>îmbogățire (Enhancement).</a:t>
            </a:r>
            <a:endParaRPr lang="en-US">
              <a:latin typeface="UT Sans" panose="00000500000000000000" pitchFamily="50" charset="0"/>
            </a:endParaRPr>
          </a:p>
        </p:txBody>
      </p:sp>
      <p:sp>
        <p:nvSpPr>
          <p:cNvPr id="4" name="Date Placeholder 3"/>
          <p:cNvSpPr>
            <a:spLocks noGrp="1"/>
          </p:cNvSpPr>
          <p:nvPr>
            <p:ph type="dt" sz="half" idx="10"/>
          </p:nvPr>
        </p:nvSpPr>
        <p:spPr/>
        <p:txBody>
          <a:bodyPr/>
          <a:lstStyle/>
          <a:p>
            <a:fld id="{0E9726BE-E2CE-400B-966A-D63283E96650}" type="datetime1">
              <a:rPr lang="en-US" smtClean="0"/>
              <a:t>12/13/2018</a:t>
            </a:fld>
            <a:endParaRPr lang="en-US"/>
          </a:p>
        </p:txBody>
      </p:sp>
      <p:sp>
        <p:nvSpPr>
          <p:cNvPr id="5" name="Footer Placeholder 4"/>
          <p:cNvSpPr>
            <a:spLocks noGrp="1"/>
          </p:cNvSpPr>
          <p:nvPr>
            <p:ph type="ftr" sz="quarter" idx="11"/>
          </p:nvPr>
        </p:nvSpPr>
        <p:spPr/>
        <p:txBody>
          <a:bodyPr/>
          <a:lstStyle/>
          <a:p>
            <a:r>
              <a:rPr lang="en-US"/>
              <a:t>DE Cursul nr. 9</a:t>
            </a:r>
          </a:p>
        </p:txBody>
      </p:sp>
      <p:sp>
        <p:nvSpPr>
          <p:cNvPr id="6" name="Slide Number Placeholder 5"/>
          <p:cNvSpPr>
            <a:spLocks noGrp="1"/>
          </p:cNvSpPr>
          <p:nvPr>
            <p:ph type="sldNum" sz="quarter" idx="12"/>
          </p:nvPr>
        </p:nvSpPr>
        <p:spPr/>
        <p:txBody>
          <a:bodyPr/>
          <a:lstStyle/>
          <a:p>
            <a:fld id="{1E09B8D1-E382-410E-A5B9-1FDDF9D03BF0}" type="slidenum">
              <a:rPr lang="en-US" smtClean="0"/>
              <a:t>55</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0600" y="3124200"/>
            <a:ext cx="4029075" cy="3448050"/>
          </a:xfrm>
          <a:prstGeom prst="rect">
            <a:avLst/>
          </a:prstGeom>
        </p:spPr>
      </p:pic>
    </p:spTree>
    <p:extLst>
      <p:ext uri="{BB962C8B-B14F-4D97-AF65-F5344CB8AC3E}">
        <p14:creationId xmlns:p14="http://schemas.microsoft.com/office/powerpoint/2010/main" val="18596875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o-RO">
                <a:latin typeface="UT Sans" panose="00000500000000000000" pitchFamily="50" charset="0"/>
              </a:rPr>
              <a:t>Amplificator cu TEC-MOS cu canal indus</a:t>
            </a:r>
            <a:endParaRPr lang="en-US">
              <a:latin typeface="UT Sans" panose="00000500000000000000" pitchFamily="50" charset="0"/>
            </a:endParaRPr>
          </a:p>
        </p:txBody>
      </p:sp>
      <p:sp>
        <p:nvSpPr>
          <p:cNvPr id="3" name="Content Placeholder 2"/>
          <p:cNvSpPr>
            <a:spLocks noGrp="1"/>
          </p:cNvSpPr>
          <p:nvPr>
            <p:ph idx="1"/>
          </p:nvPr>
        </p:nvSpPr>
        <p:spPr/>
        <p:txBody>
          <a:bodyPr/>
          <a:lstStyle/>
          <a:p>
            <a:r>
              <a:rPr lang="ro-RO">
                <a:latin typeface="UT Sans" panose="00000500000000000000" pitchFamily="50" charset="0"/>
              </a:rPr>
              <a:t>La amplificatorul cu sursa comună realizat cu TEC-MOS cu canal indus, tensiunea V</a:t>
            </a:r>
            <a:r>
              <a:rPr lang="ro-RO" baseline="-25000">
                <a:latin typeface="UT Sans" panose="00000500000000000000" pitchFamily="50" charset="0"/>
              </a:rPr>
              <a:t>GS</a:t>
            </a:r>
            <a:r>
              <a:rPr lang="ro-RO">
                <a:latin typeface="UT Sans" panose="00000500000000000000" pitchFamily="50" charset="0"/>
              </a:rPr>
              <a:t> mai mare decât valoarea de prag se obține prin polarizarea cu divizor de tensiune în poartă.</a:t>
            </a:r>
          </a:p>
          <a:p>
            <a:r>
              <a:rPr lang="ro-RO" b="1">
                <a:solidFill>
                  <a:srgbClr val="0070C0"/>
                </a:solidFill>
                <a:latin typeface="UT Sans" panose="00000500000000000000" pitchFamily="50" charset="0"/>
              </a:rPr>
              <a:t>Analiza în c.c.</a:t>
            </a:r>
            <a:r>
              <a:rPr lang="ro-RO">
                <a:solidFill>
                  <a:srgbClr val="0070C0"/>
                </a:solidFill>
                <a:latin typeface="UT Sans" panose="00000500000000000000" pitchFamily="50" charset="0"/>
              </a:rPr>
              <a:t> </a:t>
            </a:r>
            <a:r>
              <a:rPr lang="ro-RO">
                <a:latin typeface="UT Sans" panose="00000500000000000000" pitchFamily="50" charset="0"/>
              </a:rPr>
              <a:t>a circuitului, care necesită determinarea valorii I</a:t>
            </a:r>
            <a:r>
              <a:rPr lang="ro-RO" baseline="-25000">
                <a:latin typeface="UT Sans" panose="00000500000000000000" pitchFamily="50" charset="0"/>
              </a:rPr>
              <a:t>D</a:t>
            </a:r>
            <a:r>
              <a:rPr lang="ro-RO">
                <a:latin typeface="UT Sans" panose="00000500000000000000" pitchFamily="50" charset="0"/>
              </a:rPr>
              <a:t> din ecuația de dispozitiv, se efectuează astfel:</a:t>
            </a:r>
            <a:endParaRPr lang="en-US">
              <a:latin typeface="UT Sans" panose="00000500000000000000" pitchFamily="50" charset="0"/>
            </a:endParaRPr>
          </a:p>
        </p:txBody>
      </p:sp>
      <p:sp>
        <p:nvSpPr>
          <p:cNvPr id="4" name="Date Placeholder 3"/>
          <p:cNvSpPr>
            <a:spLocks noGrp="1"/>
          </p:cNvSpPr>
          <p:nvPr>
            <p:ph type="dt" sz="half" idx="10"/>
          </p:nvPr>
        </p:nvSpPr>
        <p:spPr/>
        <p:txBody>
          <a:bodyPr/>
          <a:lstStyle/>
          <a:p>
            <a:fld id="{190C03AE-0D53-4A97-9345-D10CB86C43B7}" type="datetime1">
              <a:rPr lang="en-US" smtClean="0"/>
              <a:t>12/13/2018</a:t>
            </a:fld>
            <a:endParaRPr lang="en-US"/>
          </a:p>
        </p:txBody>
      </p:sp>
      <p:sp>
        <p:nvSpPr>
          <p:cNvPr id="5" name="Footer Placeholder 4"/>
          <p:cNvSpPr>
            <a:spLocks noGrp="1"/>
          </p:cNvSpPr>
          <p:nvPr>
            <p:ph type="ftr" sz="quarter" idx="11"/>
          </p:nvPr>
        </p:nvSpPr>
        <p:spPr/>
        <p:txBody>
          <a:bodyPr/>
          <a:lstStyle/>
          <a:p>
            <a:r>
              <a:rPr lang="en-US"/>
              <a:t>DE Cursul nr. 9</a:t>
            </a:r>
          </a:p>
        </p:txBody>
      </p:sp>
      <p:sp>
        <p:nvSpPr>
          <p:cNvPr id="6" name="Slide Number Placeholder 5"/>
          <p:cNvSpPr>
            <a:spLocks noGrp="1"/>
          </p:cNvSpPr>
          <p:nvPr>
            <p:ph type="sldNum" sz="quarter" idx="12"/>
          </p:nvPr>
        </p:nvSpPr>
        <p:spPr/>
        <p:txBody>
          <a:bodyPr/>
          <a:lstStyle/>
          <a:p>
            <a:fld id="{1E09B8D1-E382-410E-A5B9-1FDDF9D03BF0}" type="slidenum">
              <a:rPr lang="en-US" smtClean="0"/>
              <a:t>56</a:t>
            </a:fld>
            <a:endParaRPr lang="en-US"/>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58265" y="3682115"/>
            <a:ext cx="4328535" cy="2880610"/>
          </a:xfrm>
          <a:prstGeom prst="rect">
            <a:avLst/>
          </a:prstGeom>
          <a:noFill/>
          <a:ln>
            <a:noFill/>
          </a:ln>
        </p:spPr>
      </p:pic>
      <p:graphicFrame>
        <p:nvGraphicFramePr>
          <p:cNvPr id="9" name="Object 8">
            <a:extLst>
              <a:ext uri="{FF2B5EF4-FFF2-40B4-BE49-F238E27FC236}">
                <a16:creationId xmlns:a16="http://schemas.microsoft.com/office/drawing/2014/main" id="{BBCD9FB4-3484-45F7-8CB4-5A0DB79F515F}"/>
              </a:ext>
            </a:extLst>
          </p:cNvPr>
          <p:cNvGraphicFramePr>
            <a:graphicFrameLocks noChangeAspect="1"/>
          </p:cNvGraphicFramePr>
          <p:nvPr>
            <p:extLst>
              <p:ext uri="{D42A27DB-BD31-4B8C-83A1-F6EECF244321}">
                <p14:modId xmlns:p14="http://schemas.microsoft.com/office/powerpoint/2010/main" val="1654204670"/>
              </p:ext>
            </p:extLst>
          </p:nvPr>
        </p:nvGraphicFramePr>
        <p:xfrm>
          <a:off x="762000" y="3682115"/>
          <a:ext cx="2055813" cy="965200"/>
        </p:xfrm>
        <a:graphic>
          <a:graphicData uri="http://schemas.openxmlformats.org/presentationml/2006/ole">
            <mc:AlternateContent xmlns:mc="http://schemas.openxmlformats.org/markup-compatibility/2006">
              <mc:Choice xmlns:v="urn:schemas-microsoft-com:vml" Requires="v">
                <p:oleObj spid="_x0000_s70739" name="Equation" r:id="rId4" imgW="1028520" imgH="482400" progId="Equation.DSMT4">
                  <p:embed/>
                </p:oleObj>
              </mc:Choice>
              <mc:Fallback>
                <p:oleObj name="Equation" r:id="rId4" imgW="1028520" imgH="482400" progId="Equation.DSMT4">
                  <p:embed/>
                  <p:pic>
                    <p:nvPicPr>
                      <p:cNvPr id="9" name="Object 8"/>
                      <p:cNvPicPr>
                        <a:picLocks noChangeAspect="1" noChangeArrowheads="1"/>
                      </p:cNvPicPr>
                      <p:nvPr/>
                    </p:nvPicPr>
                    <p:blipFill>
                      <a:blip r:embed="rId5"/>
                      <a:srcRect/>
                      <a:stretch>
                        <a:fillRect/>
                      </a:stretch>
                    </p:blipFill>
                    <p:spPr bwMode="auto">
                      <a:xfrm>
                        <a:off x="762000" y="3682115"/>
                        <a:ext cx="2055813" cy="965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9">
            <a:extLst>
              <a:ext uri="{FF2B5EF4-FFF2-40B4-BE49-F238E27FC236}">
                <a16:creationId xmlns:a16="http://schemas.microsoft.com/office/drawing/2014/main" id="{E465D87C-E49C-403C-BDF0-2A236AF77413}"/>
              </a:ext>
            </a:extLst>
          </p:cNvPr>
          <p:cNvGraphicFramePr>
            <a:graphicFrameLocks noChangeAspect="1"/>
          </p:cNvGraphicFramePr>
          <p:nvPr>
            <p:extLst>
              <p:ext uri="{D42A27DB-BD31-4B8C-83A1-F6EECF244321}">
                <p14:modId xmlns:p14="http://schemas.microsoft.com/office/powerpoint/2010/main" val="1815872901"/>
              </p:ext>
            </p:extLst>
          </p:nvPr>
        </p:nvGraphicFramePr>
        <p:xfrm>
          <a:off x="762000" y="4647315"/>
          <a:ext cx="2436813" cy="685800"/>
        </p:xfrm>
        <a:graphic>
          <a:graphicData uri="http://schemas.openxmlformats.org/presentationml/2006/ole">
            <mc:AlternateContent xmlns:mc="http://schemas.openxmlformats.org/markup-compatibility/2006">
              <mc:Choice xmlns:v="urn:schemas-microsoft-com:vml" Requires="v">
                <p:oleObj spid="_x0000_s70740" name="Equation" r:id="rId6" imgW="1218960" imgH="342720" progId="Equation.DSMT4">
                  <p:embed/>
                </p:oleObj>
              </mc:Choice>
              <mc:Fallback>
                <p:oleObj name="Equation" r:id="rId6" imgW="1218960" imgH="342720" progId="Equation.DSMT4">
                  <p:embed/>
                  <p:pic>
                    <p:nvPicPr>
                      <p:cNvPr id="11" name="Object 10"/>
                      <p:cNvPicPr>
                        <a:picLocks noChangeAspect="1" noChangeArrowheads="1"/>
                      </p:cNvPicPr>
                      <p:nvPr/>
                    </p:nvPicPr>
                    <p:blipFill>
                      <a:blip r:embed="rId7"/>
                      <a:srcRect/>
                      <a:stretch>
                        <a:fillRect/>
                      </a:stretch>
                    </p:blipFill>
                    <p:spPr bwMode="auto">
                      <a:xfrm>
                        <a:off x="762000" y="4647315"/>
                        <a:ext cx="2436813"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10">
            <a:extLst>
              <a:ext uri="{FF2B5EF4-FFF2-40B4-BE49-F238E27FC236}">
                <a16:creationId xmlns:a16="http://schemas.microsoft.com/office/drawing/2014/main" id="{C5E0584A-B0BC-4426-8A52-119238AD5277}"/>
              </a:ext>
            </a:extLst>
          </p:cNvPr>
          <p:cNvGraphicFramePr>
            <a:graphicFrameLocks noChangeAspect="1"/>
          </p:cNvGraphicFramePr>
          <p:nvPr>
            <p:extLst>
              <p:ext uri="{D42A27DB-BD31-4B8C-83A1-F6EECF244321}">
                <p14:modId xmlns:p14="http://schemas.microsoft.com/office/powerpoint/2010/main" val="1134318609"/>
              </p:ext>
            </p:extLst>
          </p:nvPr>
        </p:nvGraphicFramePr>
        <p:xfrm>
          <a:off x="762000" y="5409315"/>
          <a:ext cx="1930400" cy="508000"/>
        </p:xfrm>
        <a:graphic>
          <a:graphicData uri="http://schemas.openxmlformats.org/presentationml/2006/ole">
            <mc:AlternateContent xmlns:mc="http://schemas.openxmlformats.org/markup-compatibility/2006">
              <mc:Choice xmlns:v="urn:schemas-microsoft-com:vml" Requires="v">
                <p:oleObj spid="_x0000_s70741" name="Equation" r:id="rId8" imgW="965160" imgH="253800" progId="Equation.DSMT4">
                  <p:embed/>
                </p:oleObj>
              </mc:Choice>
              <mc:Fallback>
                <p:oleObj name="Equation" r:id="rId8" imgW="965160" imgH="253800" progId="Equation.DSMT4">
                  <p:embed/>
                  <p:pic>
                    <p:nvPicPr>
                      <p:cNvPr id="13" name="Object 12"/>
                      <p:cNvPicPr>
                        <a:picLocks noChangeAspect="1" noChangeArrowheads="1"/>
                      </p:cNvPicPr>
                      <p:nvPr/>
                    </p:nvPicPr>
                    <p:blipFill>
                      <a:blip r:embed="rId9"/>
                      <a:srcRect/>
                      <a:stretch>
                        <a:fillRect/>
                      </a:stretch>
                    </p:blipFill>
                    <p:spPr bwMode="auto">
                      <a:xfrm>
                        <a:off x="762000" y="5409315"/>
                        <a:ext cx="1930400"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899182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o-RO">
                <a:latin typeface="UT Sans" panose="00000500000000000000" pitchFamily="50" charset="0"/>
              </a:rPr>
              <a:t>Amplificator cu TEC-MOS cu canal indus</a:t>
            </a:r>
            <a:endParaRPr lang="en-US">
              <a:latin typeface="UT Sans" panose="00000500000000000000" pitchFamily="50" charset="0"/>
            </a:endParaRPr>
          </a:p>
        </p:txBody>
      </p:sp>
      <p:sp>
        <p:nvSpPr>
          <p:cNvPr id="3" name="Content Placeholder 2"/>
          <p:cNvSpPr>
            <a:spLocks noGrp="1"/>
          </p:cNvSpPr>
          <p:nvPr>
            <p:ph idx="1"/>
          </p:nvPr>
        </p:nvSpPr>
        <p:spPr/>
        <p:txBody>
          <a:bodyPr/>
          <a:lstStyle/>
          <a:p>
            <a:pPr marL="0" indent="0">
              <a:buNone/>
            </a:pPr>
            <a:r>
              <a:rPr lang="ro-RO" b="1">
                <a:solidFill>
                  <a:srgbClr val="0070C0"/>
                </a:solidFill>
                <a:latin typeface="UT Sans" panose="00000500000000000000" pitchFamily="50" charset="0"/>
              </a:rPr>
              <a:t>Analiza în c.a.</a:t>
            </a:r>
            <a:endParaRPr lang="ro-RO">
              <a:solidFill>
                <a:srgbClr val="0070C0"/>
              </a:solidFill>
              <a:latin typeface="UT Sans" panose="00000500000000000000" pitchFamily="50" charset="0"/>
            </a:endParaRPr>
          </a:p>
          <a:p>
            <a:r>
              <a:rPr lang="ro-RO">
                <a:latin typeface="UT Sans" panose="00000500000000000000" pitchFamily="50" charset="0"/>
              </a:rPr>
              <a:t>Expresia câștigului în tensiune este aceeași ca pentru TEC-J și TEC-MOS cu canal inițial, adică A</a:t>
            </a:r>
            <a:r>
              <a:rPr lang="ro-RO" baseline="-25000">
                <a:latin typeface="UT Sans" panose="00000500000000000000" pitchFamily="50" charset="0"/>
              </a:rPr>
              <a:t>v</a:t>
            </a:r>
            <a:r>
              <a:rPr lang="ro-RO">
                <a:latin typeface="UT Sans" panose="00000500000000000000" pitchFamily="50" charset="0"/>
              </a:rPr>
              <a:t>=-g</a:t>
            </a:r>
            <a:r>
              <a:rPr lang="ro-RO" baseline="-25000">
                <a:latin typeface="UT Sans" panose="00000500000000000000" pitchFamily="50" charset="0"/>
              </a:rPr>
              <a:t>m</a:t>
            </a:r>
            <a:r>
              <a:rPr lang="ro-RO">
                <a:latin typeface="UT Sans" panose="00000500000000000000" pitchFamily="50" charset="0"/>
              </a:rPr>
              <a:t>R</a:t>
            </a:r>
            <a:r>
              <a:rPr lang="ro-RO" baseline="-25000">
                <a:latin typeface="UT Sans" panose="00000500000000000000" pitchFamily="50" charset="0"/>
              </a:rPr>
              <a:t>d</a:t>
            </a:r>
            <a:r>
              <a:rPr lang="ro-RO">
                <a:latin typeface="UT Sans" panose="00000500000000000000" pitchFamily="50" charset="0"/>
              </a:rPr>
              <a:t>, unde R</a:t>
            </a:r>
            <a:r>
              <a:rPr lang="ro-RO" baseline="-25000">
                <a:latin typeface="UT Sans" panose="00000500000000000000" pitchFamily="50" charset="0"/>
              </a:rPr>
              <a:t>d</a:t>
            </a:r>
            <a:r>
              <a:rPr lang="ro-RO">
                <a:latin typeface="UT Sans" panose="00000500000000000000" pitchFamily="50" charset="0"/>
              </a:rPr>
              <a:t>=</a:t>
            </a:r>
            <a:r>
              <a:rPr lang="en-US">
                <a:latin typeface="UT Sans" panose="00000500000000000000" pitchFamily="50" charset="0"/>
              </a:rPr>
              <a:t>R</a:t>
            </a:r>
            <a:r>
              <a:rPr lang="en-US" baseline="-25000">
                <a:latin typeface="UT Sans" panose="00000500000000000000" pitchFamily="50" charset="0"/>
              </a:rPr>
              <a:t>D</a:t>
            </a:r>
            <a:r>
              <a:rPr lang="en-US">
                <a:latin typeface="UT Sans" panose="00000500000000000000" pitchFamily="50" charset="0"/>
              </a:rPr>
              <a:t>||R</a:t>
            </a:r>
            <a:r>
              <a:rPr lang="en-US" baseline="-25000">
                <a:latin typeface="UT Sans" panose="00000500000000000000" pitchFamily="50" charset="0"/>
              </a:rPr>
              <a:t>L</a:t>
            </a:r>
            <a:r>
              <a:rPr lang="ro-RO">
                <a:latin typeface="UT Sans" panose="00000500000000000000" pitchFamily="50" charset="0"/>
              </a:rPr>
              <a:t>.</a:t>
            </a:r>
            <a:endParaRPr lang="en-US">
              <a:latin typeface="UT Sans" panose="00000500000000000000" pitchFamily="50" charset="0"/>
            </a:endParaRPr>
          </a:p>
          <a:p>
            <a:r>
              <a:rPr lang="ro-RO">
                <a:latin typeface="UT Sans" panose="00000500000000000000" pitchFamily="50" charset="0"/>
              </a:rPr>
              <a:t>Rezistența de intrare în c.a. este:</a:t>
            </a:r>
            <a:endParaRPr lang="en-US">
              <a:latin typeface="UT Sans" panose="00000500000000000000" pitchFamily="50" charset="0"/>
            </a:endParaRPr>
          </a:p>
          <a:p>
            <a:endParaRPr lang="ro-RO">
              <a:latin typeface="UT Sans" panose="00000500000000000000" pitchFamily="50" charset="0"/>
            </a:endParaRPr>
          </a:p>
          <a:p>
            <a:endParaRPr lang="ro-RO">
              <a:latin typeface="UT Sans" panose="00000500000000000000" pitchFamily="50" charset="0"/>
            </a:endParaRPr>
          </a:p>
          <a:p>
            <a:r>
              <a:rPr lang="ro-RO">
                <a:latin typeface="UT Sans" panose="00000500000000000000" pitchFamily="50" charset="0"/>
              </a:rPr>
              <a:t>unde rezistența de intrare</a:t>
            </a:r>
            <a:br>
              <a:rPr lang="ro-RO">
                <a:latin typeface="UT Sans" panose="00000500000000000000" pitchFamily="50" charset="0"/>
              </a:rPr>
            </a:br>
            <a:r>
              <a:rPr lang="ro-RO">
                <a:latin typeface="UT Sans" panose="00000500000000000000" pitchFamily="50" charset="0"/>
              </a:rPr>
              <a:t>în poartă este:</a:t>
            </a:r>
            <a:endParaRPr lang="en-US">
              <a:latin typeface="UT Sans" panose="00000500000000000000" pitchFamily="50" charset="0"/>
            </a:endParaRPr>
          </a:p>
        </p:txBody>
      </p:sp>
      <p:sp>
        <p:nvSpPr>
          <p:cNvPr id="4" name="Date Placeholder 3"/>
          <p:cNvSpPr>
            <a:spLocks noGrp="1"/>
          </p:cNvSpPr>
          <p:nvPr>
            <p:ph type="dt" sz="half" idx="10"/>
          </p:nvPr>
        </p:nvSpPr>
        <p:spPr/>
        <p:txBody>
          <a:bodyPr/>
          <a:lstStyle/>
          <a:p>
            <a:fld id="{5ACAF7E9-93E0-4B49-AAA3-C60E1EAC7286}" type="datetime1">
              <a:rPr lang="en-US" smtClean="0"/>
              <a:t>12/13/2018</a:t>
            </a:fld>
            <a:endParaRPr lang="en-US"/>
          </a:p>
        </p:txBody>
      </p:sp>
      <p:sp>
        <p:nvSpPr>
          <p:cNvPr id="5" name="Footer Placeholder 4"/>
          <p:cNvSpPr>
            <a:spLocks noGrp="1"/>
          </p:cNvSpPr>
          <p:nvPr>
            <p:ph type="ftr" sz="quarter" idx="11"/>
          </p:nvPr>
        </p:nvSpPr>
        <p:spPr/>
        <p:txBody>
          <a:bodyPr/>
          <a:lstStyle/>
          <a:p>
            <a:r>
              <a:rPr lang="en-US"/>
              <a:t>DE Cursul nr. 9</a:t>
            </a:r>
          </a:p>
        </p:txBody>
      </p:sp>
      <p:sp>
        <p:nvSpPr>
          <p:cNvPr id="6" name="Slide Number Placeholder 5"/>
          <p:cNvSpPr>
            <a:spLocks noGrp="1"/>
          </p:cNvSpPr>
          <p:nvPr>
            <p:ph type="sldNum" sz="quarter" idx="12"/>
          </p:nvPr>
        </p:nvSpPr>
        <p:spPr/>
        <p:txBody>
          <a:bodyPr/>
          <a:lstStyle/>
          <a:p>
            <a:fld id="{1E09B8D1-E382-410E-A5B9-1FDDF9D03BF0}" type="slidenum">
              <a:rPr lang="en-US" smtClean="0"/>
              <a:t>57</a:t>
            </a:fld>
            <a:endParaRPr lang="en-US"/>
          </a:p>
        </p:txBody>
      </p:sp>
      <p:sp>
        <p:nvSpPr>
          <p:cNvPr id="7" name="Rectangle 2"/>
          <p:cNvSpPr>
            <a:spLocks noChangeArrowheads="1"/>
          </p:cNvSpPr>
          <p:nvPr/>
        </p:nvSpPr>
        <p:spPr bwMode="auto">
          <a:xfrm>
            <a:off x="776288" y="2590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4"/>
          <p:cNvSpPr>
            <a:spLocks noChangeArrowheads="1"/>
          </p:cNvSpPr>
          <p:nvPr/>
        </p:nvSpPr>
        <p:spPr bwMode="auto">
          <a:xfrm>
            <a:off x="762000" y="3238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6"/>
          <p:cNvSpPr>
            <a:spLocks noChangeArrowheads="1"/>
          </p:cNvSpPr>
          <p:nvPr/>
        </p:nvSpPr>
        <p:spPr bwMode="auto">
          <a:xfrm>
            <a:off x="838200" y="3810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4" name="Object 13"/>
          <p:cNvGraphicFramePr>
            <a:graphicFrameLocks noChangeAspect="1"/>
          </p:cNvGraphicFramePr>
          <p:nvPr>
            <p:extLst>
              <p:ext uri="{D42A27DB-BD31-4B8C-83A1-F6EECF244321}">
                <p14:modId xmlns:p14="http://schemas.microsoft.com/office/powerpoint/2010/main" val="3342920495"/>
              </p:ext>
            </p:extLst>
          </p:nvPr>
        </p:nvGraphicFramePr>
        <p:xfrm>
          <a:off x="698500" y="3327400"/>
          <a:ext cx="2413000" cy="812800"/>
        </p:xfrm>
        <a:graphic>
          <a:graphicData uri="http://schemas.openxmlformats.org/presentationml/2006/ole">
            <mc:AlternateContent xmlns:mc="http://schemas.openxmlformats.org/markup-compatibility/2006">
              <mc:Choice xmlns:v="urn:schemas-microsoft-com:vml" Requires="v">
                <p:oleObj spid="_x0000_s61590" name="Equation" r:id="rId3" imgW="1206360" imgH="406080" progId="Equation.DSMT4">
                  <p:embed/>
                </p:oleObj>
              </mc:Choice>
              <mc:Fallback>
                <p:oleObj name="Equation" r:id="rId3" imgW="1206360" imgH="406080" progId="Equation.DSMT4">
                  <p:embed/>
                  <p:pic>
                    <p:nvPicPr>
                      <p:cNvPr id="8" name="Object 7"/>
                      <p:cNvPicPr/>
                      <p:nvPr/>
                    </p:nvPicPr>
                    <p:blipFill>
                      <a:blip r:embed="rId4"/>
                      <a:stretch>
                        <a:fillRect/>
                      </a:stretch>
                    </p:blipFill>
                    <p:spPr>
                      <a:xfrm>
                        <a:off x="698500" y="3327400"/>
                        <a:ext cx="2413000" cy="812800"/>
                      </a:xfrm>
                      <a:prstGeom prst="rect">
                        <a:avLst/>
                      </a:prstGeom>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1639851390"/>
              </p:ext>
            </p:extLst>
          </p:nvPr>
        </p:nvGraphicFramePr>
        <p:xfrm>
          <a:off x="762000" y="5056188"/>
          <a:ext cx="1701800" cy="963612"/>
        </p:xfrm>
        <a:graphic>
          <a:graphicData uri="http://schemas.openxmlformats.org/presentationml/2006/ole">
            <mc:AlternateContent xmlns:mc="http://schemas.openxmlformats.org/markup-compatibility/2006">
              <mc:Choice xmlns:v="urn:schemas-microsoft-com:vml" Requires="v">
                <p:oleObj spid="_x0000_s61591" name="Equation" r:id="rId5" imgW="850680" imgH="482400" progId="Equation.DSMT4">
                  <p:embed/>
                </p:oleObj>
              </mc:Choice>
              <mc:Fallback>
                <p:oleObj name="Equation" r:id="rId5" imgW="850680" imgH="482400" progId="Equation.DSMT4">
                  <p:embed/>
                  <p:pic>
                    <p:nvPicPr>
                      <p:cNvPr id="9" name="Object 8"/>
                      <p:cNvPicPr/>
                      <p:nvPr/>
                    </p:nvPicPr>
                    <p:blipFill>
                      <a:blip r:embed="rId6"/>
                      <a:stretch>
                        <a:fillRect/>
                      </a:stretch>
                    </p:blipFill>
                    <p:spPr>
                      <a:xfrm>
                        <a:off x="762000" y="5056188"/>
                        <a:ext cx="1701800" cy="963612"/>
                      </a:xfrm>
                      <a:prstGeom prst="rect">
                        <a:avLst/>
                      </a:prstGeom>
                    </p:spPr>
                  </p:pic>
                </p:oleObj>
              </mc:Fallback>
            </mc:AlternateContent>
          </a:graphicData>
        </a:graphic>
      </p:graphicFrame>
      <p:pic>
        <p:nvPicPr>
          <p:cNvPr id="13" name="Picture 12">
            <a:extLst>
              <a:ext uri="{FF2B5EF4-FFF2-40B4-BE49-F238E27FC236}">
                <a16:creationId xmlns:a16="http://schemas.microsoft.com/office/drawing/2014/main" id="{4DD58A35-358C-41E3-99C4-1C7FB04AAE3C}"/>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358265" y="3682115"/>
            <a:ext cx="4328535" cy="2880610"/>
          </a:xfrm>
          <a:prstGeom prst="rect">
            <a:avLst/>
          </a:prstGeom>
          <a:noFill/>
          <a:ln>
            <a:noFill/>
          </a:ln>
        </p:spPr>
      </p:pic>
    </p:spTree>
    <p:extLst>
      <p:ext uri="{BB962C8B-B14F-4D97-AF65-F5344CB8AC3E}">
        <p14:creationId xmlns:p14="http://schemas.microsoft.com/office/powerpoint/2010/main" val="333908220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latin typeface="UT Sans" panose="00000500000000000000" pitchFamily="50" charset="0"/>
              </a:rPr>
              <a:t>Exemplul 9</a:t>
            </a:r>
            <a:endParaRPr lang="en-US">
              <a:latin typeface="UT Sans" panose="00000500000000000000" pitchFamily="50" charset="0"/>
            </a:endParaRPr>
          </a:p>
        </p:txBody>
      </p:sp>
      <p:sp>
        <p:nvSpPr>
          <p:cNvPr id="3" name="Content Placeholder 2"/>
          <p:cNvSpPr>
            <a:spLocks noGrp="1"/>
          </p:cNvSpPr>
          <p:nvPr>
            <p:ph idx="1"/>
          </p:nvPr>
        </p:nvSpPr>
        <p:spPr/>
        <p:txBody>
          <a:bodyPr/>
          <a:lstStyle/>
          <a:p>
            <a:r>
              <a:rPr lang="en-US">
                <a:latin typeface="UT Sans" panose="00000500000000000000" pitchFamily="50" charset="0"/>
              </a:rPr>
              <a:t>Un amplificator cu sursa comună, realizat cu un TEC-MOS cu canal indus are aspectul din fig</a:t>
            </a:r>
            <a:r>
              <a:rPr lang="ro-RO">
                <a:latin typeface="UT Sans" panose="00000500000000000000" pitchFamily="50" charset="0"/>
              </a:rPr>
              <a:t>ură</a:t>
            </a:r>
            <a:r>
              <a:rPr lang="en-US">
                <a:latin typeface="UT Sans" panose="00000500000000000000" pitchFamily="50" charset="0"/>
              </a:rPr>
              <a:t>.</a:t>
            </a:r>
            <a:endParaRPr lang="ro-RO">
              <a:latin typeface="UT Sans" panose="00000500000000000000" pitchFamily="50" charset="0"/>
            </a:endParaRPr>
          </a:p>
          <a:p>
            <a:r>
              <a:rPr lang="en-US">
                <a:latin typeface="UT Sans" panose="00000500000000000000" pitchFamily="50" charset="0"/>
              </a:rPr>
              <a:t>Determinați m</a:t>
            </a:r>
            <a:r>
              <a:rPr lang="ro-RO">
                <a:latin typeface="UT Sans" panose="00000500000000000000" pitchFamily="50" charset="0"/>
              </a:rPr>
              <a:t>ă</a:t>
            </a:r>
            <a:r>
              <a:rPr lang="en-US">
                <a:latin typeface="UT Sans" panose="00000500000000000000" pitchFamily="50" charset="0"/>
              </a:rPr>
              <a:t>rimile de c.c. V</a:t>
            </a:r>
            <a:r>
              <a:rPr lang="en-US" baseline="-25000">
                <a:latin typeface="UT Sans" panose="00000500000000000000" pitchFamily="50" charset="0"/>
              </a:rPr>
              <a:t>GS</a:t>
            </a:r>
            <a:r>
              <a:rPr lang="en-US">
                <a:latin typeface="UT Sans" panose="00000500000000000000" pitchFamily="50" charset="0"/>
              </a:rPr>
              <a:t>, I</a:t>
            </a:r>
            <a:r>
              <a:rPr lang="en-US" baseline="-25000">
                <a:latin typeface="UT Sans" panose="00000500000000000000" pitchFamily="50" charset="0"/>
              </a:rPr>
              <a:t>D</a:t>
            </a:r>
            <a:r>
              <a:rPr lang="en-US">
                <a:latin typeface="UT Sans" panose="00000500000000000000" pitchFamily="50" charset="0"/>
              </a:rPr>
              <a:t>, V</a:t>
            </a:r>
            <a:r>
              <a:rPr lang="en-US" baseline="-25000">
                <a:latin typeface="UT Sans" panose="00000500000000000000" pitchFamily="50" charset="0"/>
              </a:rPr>
              <a:t>DS</a:t>
            </a:r>
            <a:r>
              <a:rPr lang="en-US">
                <a:latin typeface="UT Sans" panose="00000500000000000000" pitchFamily="50" charset="0"/>
              </a:rPr>
              <a:t> și tensiunea alternativă de ieșire.</a:t>
            </a:r>
            <a:r>
              <a:rPr lang="ro-RO">
                <a:latin typeface="UT Sans" panose="00000500000000000000" pitchFamily="50" charset="0"/>
              </a:rPr>
              <a:t> </a:t>
            </a:r>
            <a:r>
              <a:rPr lang="en-US">
                <a:latin typeface="UT Sans" panose="00000500000000000000" pitchFamily="50" charset="0"/>
              </a:rPr>
              <a:t>Dispozitivul folosit are următorii parametri: I</a:t>
            </a:r>
            <a:r>
              <a:rPr lang="en-US" baseline="-25000">
                <a:latin typeface="UT Sans" panose="00000500000000000000" pitchFamily="50" charset="0"/>
              </a:rPr>
              <a:t>D(on)</a:t>
            </a:r>
            <a:r>
              <a:rPr lang="en-US">
                <a:latin typeface="UT Sans" panose="00000500000000000000" pitchFamily="50" charset="0"/>
              </a:rPr>
              <a:t>=200mA la V</a:t>
            </a:r>
            <a:r>
              <a:rPr lang="en-US" baseline="-25000">
                <a:latin typeface="UT Sans" panose="00000500000000000000" pitchFamily="50" charset="0"/>
              </a:rPr>
              <a:t>GS</a:t>
            </a:r>
            <a:r>
              <a:rPr lang="en-US">
                <a:latin typeface="UT Sans" panose="00000500000000000000" pitchFamily="50" charset="0"/>
              </a:rPr>
              <a:t>=4V, V</a:t>
            </a:r>
            <a:r>
              <a:rPr lang="en-US" baseline="-25000">
                <a:latin typeface="UT Sans" panose="00000500000000000000" pitchFamily="50" charset="0"/>
              </a:rPr>
              <a:t>GS(th)</a:t>
            </a:r>
            <a:r>
              <a:rPr lang="en-US">
                <a:latin typeface="UT Sans" panose="00000500000000000000" pitchFamily="50" charset="0"/>
              </a:rPr>
              <a:t>=2V. Se consideră V</a:t>
            </a:r>
            <a:r>
              <a:rPr lang="en-US" baseline="-25000">
                <a:latin typeface="UT Sans" panose="00000500000000000000" pitchFamily="50" charset="0"/>
              </a:rPr>
              <a:t>in</a:t>
            </a:r>
            <a:r>
              <a:rPr lang="en-US">
                <a:latin typeface="UT Sans" panose="00000500000000000000" pitchFamily="50" charset="0"/>
              </a:rPr>
              <a:t>=25mV.</a:t>
            </a:r>
          </a:p>
        </p:txBody>
      </p:sp>
      <p:sp>
        <p:nvSpPr>
          <p:cNvPr id="4" name="Date Placeholder 3"/>
          <p:cNvSpPr>
            <a:spLocks noGrp="1"/>
          </p:cNvSpPr>
          <p:nvPr>
            <p:ph type="dt" sz="half" idx="10"/>
          </p:nvPr>
        </p:nvSpPr>
        <p:spPr/>
        <p:txBody>
          <a:bodyPr/>
          <a:lstStyle/>
          <a:p>
            <a:fld id="{C6545491-416D-4AFC-B5A4-5EF951017DEA}" type="datetime1">
              <a:rPr lang="en-US" smtClean="0"/>
              <a:t>12/13/2018</a:t>
            </a:fld>
            <a:endParaRPr lang="en-US"/>
          </a:p>
        </p:txBody>
      </p:sp>
      <p:sp>
        <p:nvSpPr>
          <p:cNvPr id="5" name="Footer Placeholder 4"/>
          <p:cNvSpPr>
            <a:spLocks noGrp="1"/>
          </p:cNvSpPr>
          <p:nvPr>
            <p:ph type="ftr" sz="quarter" idx="11"/>
          </p:nvPr>
        </p:nvSpPr>
        <p:spPr/>
        <p:txBody>
          <a:bodyPr/>
          <a:lstStyle/>
          <a:p>
            <a:r>
              <a:rPr lang="en-US"/>
              <a:t>DE Cursul nr. 9</a:t>
            </a:r>
          </a:p>
        </p:txBody>
      </p:sp>
      <p:sp>
        <p:nvSpPr>
          <p:cNvPr id="6" name="Slide Number Placeholder 5"/>
          <p:cNvSpPr>
            <a:spLocks noGrp="1"/>
          </p:cNvSpPr>
          <p:nvPr>
            <p:ph type="sldNum" sz="quarter" idx="12"/>
          </p:nvPr>
        </p:nvSpPr>
        <p:spPr/>
        <p:txBody>
          <a:bodyPr/>
          <a:lstStyle/>
          <a:p>
            <a:fld id="{1E09B8D1-E382-410E-A5B9-1FDDF9D03BF0}" type="slidenum">
              <a:rPr lang="en-US" smtClean="0"/>
              <a:t>58</a:t>
            </a:fld>
            <a:endParaRPr lang="en-US"/>
          </a:p>
        </p:txBody>
      </p:sp>
      <p:pic>
        <p:nvPicPr>
          <p:cNvPr id="7" name="Picture 6"/>
          <p:cNvPicPr>
            <a:picLocks noChangeAspect="1"/>
          </p:cNvPicPr>
          <p:nvPr/>
        </p:nvPicPr>
        <p:blipFill>
          <a:blip r:embed="rId2"/>
          <a:stretch>
            <a:fillRect/>
          </a:stretch>
        </p:blipFill>
        <p:spPr>
          <a:xfrm>
            <a:off x="2353865" y="3733800"/>
            <a:ext cx="4436269" cy="2907506"/>
          </a:xfrm>
          <a:prstGeom prst="rect">
            <a:avLst/>
          </a:prstGeom>
        </p:spPr>
      </p:pic>
    </p:spTree>
    <p:extLst>
      <p:ext uri="{BB962C8B-B14F-4D97-AF65-F5344CB8AC3E}">
        <p14:creationId xmlns:p14="http://schemas.microsoft.com/office/powerpoint/2010/main" val="153946456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o-RO"/>
              <a:t>Exemplul 9</a:t>
            </a:r>
            <a:br>
              <a:rPr lang="ro-RO"/>
            </a:br>
            <a:r>
              <a:rPr lang="ro-RO" sz="3100"/>
              <a:t>Rezolvare</a:t>
            </a:r>
            <a:endParaRPr lang="en-US" sz="3100"/>
          </a:p>
        </p:txBody>
      </p:sp>
      <p:sp>
        <p:nvSpPr>
          <p:cNvPr id="3" name="Content Placeholder 2"/>
          <p:cNvSpPr>
            <a:spLocks noGrp="1"/>
          </p:cNvSpPr>
          <p:nvPr>
            <p:ph idx="1"/>
          </p:nvPr>
        </p:nvSpPr>
        <p:spPr/>
        <p:txBody>
          <a:bodyPr/>
          <a:lstStyle/>
          <a:p>
            <a:r>
              <a:rPr lang="ro-RO">
                <a:latin typeface="UT Sans" panose="00000500000000000000" pitchFamily="50" charset="0"/>
              </a:rPr>
              <a:t>Sursa fiind legată la masă, V</a:t>
            </a:r>
            <a:r>
              <a:rPr lang="ro-RO" baseline="-25000">
                <a:latin typeface="UT Sans" panose="00000500000000000000" pitchFamily="50" charset="0"/>
              </a:rPr>
              <a:t>GS</a:t>
            </a:r>
            <a:r>
              <a:rPr lang="ro-RO">
                <a:latin typeface="UT Sans" panose="00000500000000000000" pitchFamily="50" charset="0"/>
              </a:rPr>
              <a:t>=V</a:t>
            </a:r>
            <a:r>
              <a:rPr lang="ro-RO" baseline="-25000">
                <a:latin typeface="UT Sans" panose="00000500000000000000" pitchFamily="50" charset="0"/>
              </a:rPr>
              <a:t>G</a:t>
            </a:r>
            <a:r>
              <a:rPr lang="ro-RO">
                <a:latin typeface="UT Sans" panose="00000500000000000000" pitchFamily="50" charset="0"/>
              </a:rPr>
              <a:t>-V</a:t>
            </a:r>
            <a:r>
              <a:rPr lang="ro-RO" baseline="-25000">
                <a:latin typeface="UT Sans" panose="00000500000000000000" pitchFamily="50" charset="0"/>
              </a:rPr>
              <a:t>S</a:t>
            </a:r>
            <a:r>
              <a:rPr lang="ro-RO">
                <a:latin typeface="UT Sans" panose="00000500000000000000" pitchFamily="50" charset="0"/>
              </a:rPr>
              <a:t>=V</a:t>
            </a:r>
            <a:r>
              <a:rPr lang="ro-RO" baseline="-25000">
                <a:latin typeface="UT Sans" panose="00000500000000000000" pitchFamily="50" charset="0"/>
              </a:rPr>
              <a:t>G</a:t>
            </a:r>
            <a:r>
              <a:rPr lang="ro-RO">
                <a:latin typeface="UT Sans" panose="00000500000000000000" pitchFamily="50" charset="0"/>
              </a:rPr>
              <a:t>-0=V</a:t>
            </a:r>
            <a:r>
              <a:rPr lang="ro-RO" baseline="-25000">
                <a:latin typeface="UT Sans" panose="00000500000000000000" pitchFamily="50" charset="0"/>
              </a:rPr>
              <a:t>G</a:t>
            </a:r>
            <a:endParaRPr lang="ro-RO">
              <a:latin typeface="UT Sans" panose="00000500000000000000" pitchFamily="50" charset="0"/>
            </a:endParaRPr>
          </a:p>
          <a:p>
            <a:endParaRPr lang="ro-RO">
              <a:latin typeface="UT Sans" panose="00000500000000000000" pitchFamily="50" charset="0"/>
            </a:endParaRPr>
          </a:p>
          <a:p>
            <a:endParaRPr lang="ro-RO">
              <a:latin typeface="UT Sans" panose="00000500000000000000" pitchFamily="50" charset="0"/>
            </a:endParaRPr>
          </a:p>
          <a:p>
            <a:r>
              <a:rPr lang="ro-RO">
                <a:latin typeface="UT Sans" panose="00000500000000000000" pitchFamily="50" charset="0"/>
              </a:rPr>
              <a:t>Pentru V</a:t>
            </a:r>
            <a:r>
              <a:rPr lang="ro-RO" baseline="-25000">
                <a:latin typeface="UT Sans" panose="00000500000000000000" pitchFamily="50" charset="0"/>
              </a:rPr>
              <a:t>GS</a:t>
            </a:r>
            <a:r>
              <a:rPr lang="ro-RO">
                <a:latin typeface="UT Sans" panose="00000500000000000000" pitchFamily="50" charset="0"/>
              </a:rPr>
              <a:t>=4V și I</a:t>
            </a:r>
            <a:r>
              <a:rPr lang="ro-RO" baseline="-25000">
                <a:latin typeface="UT Sans" panose="00000500000000000000" pitchFamily="50" charset="0"/>
              </a:rPr>
              <a:t>D(on)</a:t>
            </a:r>
            <a:r>
              <a:rPr lang="ro-RO">
                <a:latin typeface="UT Sans" panose="00000500000000000000" pitchFamily="50" charset="0"/>
              </a:rPr>
              <a:t>=200mA, se determină factorul de conducție K</a:t>
            </a:r>
            <a:endParaRPr lang="en-US">
              <a:latin typeface="UT Sans" panose="00000500000000000000" pitchFamily="50" charset="0"/>
            </a:endParaRPr>
          </a:p>
          <a:p>
            <a:endParaRPr lang="ro-RO">
              <a:latin typeface="UT Sans" panose="00000500000000000000" pitchFamily="50" charset="0"/>
            </a:endParaRPr>
          </a:p>
          <a:p>
            <a:endParaRPr lang="ro-RO">
              <a:latin typeface="UT Sans" panose="00000500000000000000" pitchFamily="50" charset="0"/>
            </a:endParaRPr>
          </a:p>
          <a:p>
            <a:r>
              <a:rPr lang="ro-RO">
                <a:latin typeface="UT Sans" panose="00000500000000000000" pitchFamily="50" charset="0"/>
              </a:rPr>
              <a:t>Acum se pot determina I</a:t>
            </a:r>
            <a:r>
              <a:rPr lang="ro-RO" baseline="-25000">
                <a:latin typeface="UT Sans" panose="00000500000000000000" pitchFamily="50" charset="0"/>
              </a:rPr>
              <a:t>D</a:t>
            </a:r>
            <a:r>
              <a:rPr lang="ro-RO">
                <a:latin typeface="UT Sans" panose="00000500000000000000" pitchFamily="50" charset="0"/>
              </a:rPr>
              <a:t> din circuit și V</a:t>
            </a:r>
            <a:r>
              <a:rPr lang="ro-RO" baseline="-25000">
                <a:latin typeface="UT Sans" panose="00000500000000000000" pitchFamily="50" charset="0"/>
              </a:rPr>
              <a:t>DS</a:t>
            </a:r>
            <a:r>
              <a:rPr lang="ro-RO">
                <a:latin typeface="UT Sans" panose="00000500000000000000" pitchFamily="50" charset="0"/>
              </a:rPr>
              <a:t>:</a:t>
            </a:r>
            <a:endParaRPr lang="en-US">
              <a:latin typeface="UT Sans" panose="00000500000000000000" pitchFamily="50" charset="0"/>
            </a:endParaRPr>
          </a:p>
          <a:p>
            <a:endParaRPr lang="en-US">
              <a:latin typeface="UT Sans" panose="00000500000000000000" pitchFamily="50" charset="0"/>
            </a:endParaRPr>
          </a:p>
        </p:txBody>
      </p:sp>
      <p:sp>
        <p:nvSpPr>
          <p:cNvPr id="4" name="Date Placeholder 3"/>
          <p:cNvSpPr>
            <a:spLocks noGrp="1"/>
          </p:cNvSpPr>
          <p:nvPr>
            <p:ph type="dt" sz="half" idx="10"/>
          </p:nvPr>
        </p:nvSpPr>
        <p:spPr/>
        <p:txBody>
          <a:bodyPr/>
          <a:lstStyle/>
          <a:p>
            <a:fld id="{DE883C18-6442-44B9-802E-747C9EA1C9BA}" type="datetime1">
              <a:rPr lang="en-US" smtClean="0"/>
              <a:t>12/13/2018</a:t>
            </a:fld>
            <a:endParaRPr lang="en-US"/>
          </a:p>
        </p:txBody>
      </p:sp>
      <p:sp>
        <p:nvSpPr>
          <p:cNvPr id="5" name="Footer Placeholder 4"/>
          <p:cNvSpPr>
            <a:spLocks noGrp="1"/>
          </p:cNvSpPr>
          <p:nvPr>
            <p:ph type="ftr" sz="quarter" idx="11"/>
          </p:nvPr>
        </p:nvSpPr>
        <p:spPr/>
        <p:txBody>
          <a:bodyPr/>
          <a:lstStyle/>
          <a:p>
            <a:r>
              <a:rPr lang="en-US"/>
              <a:t>DE Cursul nr. 9</a:t>
            </a:r>
          </a:p>
        </p:txBody>
      </p:sp>
      <p:sp>
        <p:nvSpPr>
          <p:cNvPr id="6" name="Slide Number Placeholder 5"/>
          <p:cNvSpPr>
            <a:spLocks noGrp="1"/>
          </p:cNvSpPr>
          <p:nvPr>
            <p:ph type="sldNum" sz="quarter" idx="12"/>
          </p:nvPr>
        </p:nvSpPr>
        <p:spPr/>
        <p:txBody>
          <a:bodyPr/>
          <a:lstStyle/>
          <a:p>
            <a:fld id="{1E09B8D1-E382-410E-A5B9-1FDDF9D03BF0}" type="slidenum">
              <a:rPr lang="en-US" smtClean="0"/>
              <a:t>59</a:t>
            </a:fld>
            <a:endParaRPr lang="en-US"/>
          </a:p>
        </p:txBody>
      </p:sp>
      <p:sp>
        <p:nvSpPr>
          <p:cNvPr id="7" name="Rectangle 2"/>
          <p:cNvSpPr>
            <a:spLocks noChangeArrowheads="1"/>
          </p:cNvSpPr>
          <p:nvPr/>
        </p:nvSpPr>
        <p:spPr bwMode="auto">
          <a:xfrm>
            <a:off x="685800" y="2286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2560184920"/>
              </p:ext>
            </p:extLst>
          </p:nvPr>
        </p:nvGraphicFramePr>
        <p:xfrm>
          <a:off x="787400" y="2006600"/>
          <a:ext cx="5384800" cy="965200"/>
        </p:xfrm>
        <a:graphic>
          <a:graphicData uri="http://schemas.openxmlformats.org/presentationml/2006/ole">
            <mc:AlternateContent xmlns:mc="http://schemas.openxmlformats.org/markup-compatibility/2006">
              <mc:Choice xmlns:v="urn:schemas-microsoft-com:vml" Requires="v">
                <p:oleObj spid="_x0000_s62743" name="Equation" r:id="rId3" imgW="2692080" imgH="482400" progId="Equation.DSMT4">
                  <p:embed/>
                </p:oleObj>
              </mc:Choice>
              <mc:Fallback>
                <p:oleObj name="Equation" r:id="rId3" imgW="2692080" imgH="482400" progId="Equation.DSMT4">
                  <p:embed/>
                  <p:pic>
                    <p:nvPicPr>
                      <p:cNvPr id="0" name="Object 1"/>
                      <p:cNvPicPr>
                        <a:picLocks noChangeAspect="1" noChangeArrowheads="1"/>
                      </p:cNvPicPr>
                      <p:nvPr/>
                    </p:nvPicPr>
                    <p:blipFill>
                      <a:blip r:embed="rId4"/>
                      <a:srcRect/>
                      <a:stretch>
                        <a:fillRect/>
                      </a:stretch>
                    </p:blipFill>
                    <p:spPr bwMode="auto">
                      <a:xfrm>
                        <a:off x="787400" y="2006600"/>
                        <a:ext cx="5384800" cy="965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4"/>
          <p:cNvSpPr>
            <a:spLocks noChangeArrowheads="1"/>
          </p:cNvSpPr>
          <p:nvPr/>
        </p:nvSpPr>
        <p:spPr bwMode="auto">
          <a:xfrm>
            <a:off x="685799" y="3902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 name="Object 9"/>
          <p:cNvGraphicFramePr>
            <a:graphicFrameLocks noChangeAspect="1"/>
          </p:cNvGraphicFramePr>
          <p:nvPr>
            <p:extLst>
              <p:ext uri="{D42A27DB-BD31-4B8C-83A1-F6EECF244321}">
                <p14:modId xmlns:p14="http://schemas.microsoft.com/office/powerpoint/2010/main" val="2138289300"/>
              </p:ext>
            </p:extLst>
          </p:nvPr>
        </p:nvGraphicFramePr>
        <p:xfrm>
          <a:off x="736600" y="3556000"/>
          <a:ext cx="5435600" cy="1168400"/>
        </p:xfrm>
        <a:graphic>
          <a:graphicData uri="http://schemas.openxmlformats.org/presentationml/2006/ole">
            <mc:AlternateContent xmlns:mc="http://schemas.openxmlformats.org/markup-compatibility/2006">
              <mc:Choice xmlns:v="urn:schemas-microsoft-com:vml" Requires="v">
                <p:oleObj spid="_x0000_s62744" name="Equation" r:id="rId5" imgW="2717640" imgH="583920" progId="Equation.DSMT4">
                  <p:embed/>
                </p:oleObj>
              </mc:Choice>
              <mc:Fallback>
                <p:oleObj name="Equation" r:id="rId5" imgW="2717640" imgH="583920" progId="Equation.DSMT4">
                  <p:embed/>
                  <p:pic>
                    <p:nvPicPr>
                      <p:cNvPr id="0" name="Object 3"/>
                      <p:cNvPicPr>
                        <a:picLocks noChangeAspect="1" noChangeArrowheads="1"/>
                      </p:cNvPicPr>
                      <p:nvPr/>
                    </p:nvPicPr>
                    <p:blipFill>
                      <a:blip r:embed="rId6"/>
                      <a:srcRect/>
                      <a:stretch>
                        <a:fillRect/>
                      </a:stretch>
                    </p:blipFill>
                    <p:spPr bwMode="auto">
                      <a:xfrm>
                        <a:off x="736600" y="3556000"/>
                        <a:ext cx="5435600" cy="1168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Rectangle 8"/>
          <p:cNvSpPr>
            <a:spLocks noChangeArrowheads="1"/>
          </p:cNvSpPr>
          <p:nvPr/>
        </p:nvSpPr>
        <p:spPr bwMode="auto">
          <a:xfrm>
            <a:off x="762000" y="52260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2" name="Object 11"/>
          <p:cNvGraphicFramePr>
            <a:graphicFrameLocks noChangeAspect="1"/>
          </p:cNvGraphicFramePr>
          <p:nvPr>
            <p:extLst>
              <p:ext uri="{D42A27DB-BD31-4B8C-83A1-F6EECF244321}">
                <p14:modId xmlns:p14="http://schemas.microsoft.com/office/powerpoint/2010/main" val="116456688"/>
              </p:ext>
            </p:extLst>
          </p:nvPr>
        </p:nvGraphicFramePr>
        <p:xfrm>
          <a:off x="762000" y="5016500"/>
          <a:ext cx="7239000" cy="685800"/>
        </p:xfrm>
        <a:graphic>
          <a:graphicData uri="http://schemas.openxmlformats.org/presentationml/2006/ole">
            <mc:AlternateContent xmlns:mc="http://schemas.openxmlformats.org/markup-compatibility/2006">
              <mc:Choice xmlns:v="urn:schemas-microsoft-com:vml" Requires="v">
                <p:oleObj spid="_x0000_s62745" name="Equation" r:id="rId7" imgW="3619440" imgH="342720" progId="Equation.DSMT4">
                  <p:embed/>
                </p:oleObj>
              </mc:Choice>
              <mc:Fallback>
                <p:oleObj name="Equation" r:id="rId7" imgW="3619440" imgH="342720" progId="Equation.DSMT4">
                  <p:embed/>
                  <p:pic>
                    <p:nvPicPr>
                      <p:cNvPr id="0" name="Object 7"/>
                      <p:cNvPicPr>
                        <a:picLocks noChangeAspect="1" noChangeArrowheads="1"/>
                      </p:cNvPicPr>
                      <p:nvPr/>
                    </p:nvPicPr>
                    <p:blipFill>
                      <a:blip r:embed="rId8"/>
                      <a:srcRect/>
                      <a:stretch>
                        <a:fillRect/>
                      </a:stretch>
                    </p:blipFill>
                    <p:spPr bwMode="auto">
                      <a:xfrm>
                        <a:off x="762000" y="5016500"/>
                        <a:ext cx="72390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10"/>
          <p:cNvSpPr>
            <a:spLocks noChangeArrowheads="1"/>
          </p:cNvSpPr>
          <p:nvPr/>
        </p:nvSpPr>
        <p:spPr bwMode="auto">
          <a:xfrm>
            <a:off x="762000" y="588009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4" name="Object 13"/>
          <p:cNvGraphicFramePr>
            <a:graphicFrameLocks noChangeAspect="1"/>
          </p:cNvGraphicFramePr>
          <p:nvPr>
            <p:extLst>
              <p:ext uri="{D42A27DB-BD31-4B8C-83A1-F6EECF244321}">
                <p14:modId xmlns:p14="http://schemas.microsoft.com/office/powerpoint/2010/main" val="1950968330"/>
              </p:ext>
            </p:extLst>
          </p:nvPr>
        </p:nvGraphicFramePr>
        <p:xfrm>
          <a:off x="787400" y="5740400"/>
          <a:ext cx="6146800" cy="584200"/>
        </p:xfrm>
        <a:graphic>
          <a:graphicData uri="http://schemas.openxmlformats.org/presentationml/2006/ole">
            <mc:AlternateContent xmlns:mc="http://schemas.openxmlformats.org/markup-compatibility/2006">
              <mc:Choice xmlns:v="urn:schemas-microsoft-com:vml" Requires="v">
                <p:oleObj spid="_x0000_s62746" name="Equation" r:id="rId9" imgW="3073320" imgH="291960" progId="Equation.DSMT4">
                  <p:embed/>
                </p:oleObj>
              </mc:Choice>
              <mc:Fallback>
                <p:oleObj name="Equation" r:id="rId9" imgW="3073320" imgH="291960" progId="Equation.DSMT4">
                  <p:embed/>
                  <p:pic>
                    <p:nvPicPr>
                      <p:cNvPr id="0" name="Object 9"/>
                      <p:cNvPicPr>
                        <a:picLocks noChangeAspect="1" noChangeArrowheads="1"/>
                      </p:cNvPicPr>
                      <p:nvPr/>
                    </p:nvPicPr>
                    <p:blipFill>
                      <a:blip r:embed="rId10"/>
                      <a:srcRect/>
                      <a:stretch>
                        <a:fillRect/>
                      </a:stretch>
                    </p:blipFill>
                    <p:spPr bwMode="auto">
                      <a:xfrm>
                        <a:off x="787400" y="5740400"/>
                        <a:ext cx="6146800" cy="584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922443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latin typeface="UT Sans" panose="00000500000000000000" pitchFamily="50" charset="0"/>
              </a:rPr>
              <a:t>Amplificarea cu TEC</a:t>
            </a:r>
            <a:endParaRPr lang="en-US">
              <a:latin typeface="UT Sans" panose="00000500000000000000" pitchFamily="50" charset="0"/>
            </a:endParaRPr>
          </a:p>
        </p:txBody>
      </p:sp>
      <p:sp>
        <p:nvSpPr>
          <p:cNvPr id="3" name="Content Placeholder 2"/>
          <p:cNvSpPr>
            <a:spLocks noGrp="1"/>
          </p:cNvSpPr>
          <p:nvPr>
            <p:ph idx="1"/>
          </p:nvPr>
        </p:nvSpPr>
        <p:spPr/>
        <p:txBody>
          <a:bodyPr/>
          <a:lstStyle/>
          <a:p>
            <a:r>
              <a:rPr lang="ro-RO">
                <a:latin typeface="UT Sans" panose="00000500000000000000" pitchFamily="50" charset="0"/>
              </a:rPr>
              <a:t>Prin definiție, transconductanța este g</a:t>
            </a:r>
            <a:r>
              <a:rPr lang="ro-RO" baseline="-25000">
                <a:latin typeface="UT Sans" panose="00000500000000000000" pitchFamily="50" charset="0"/>
              </a:rPr>
              <a:t>m</a:t>
            </a:r>
            <a:r>
              <a:rPr lang="ro-RO">
                <a:latin typeface="UT Sans" panose="00000500000000000000" pitchFamily="50" charset="0"/>
              </a:rPr>
              <a:t>=</a:t>
            </a:r>
            <a:r>
              <a:rPr lang="ro-RO">
                <a:latin typeface="UT Sans" panose="00000500000000000000" pitchFamily="50" charset="0"/>
                <a:sym typeface="Symbol" panose="05050102010706020507" pitchFamily="18" charset="2"/>
              </a:rPr>
              <a:t></a:t>
            </a:r>
            <a:r>
              <a:rPr lang="ro-RO">
                <a:latin typeface="UT Sans" panose="00000500000000000000" pitchFamily="50" charset="0"/>
              </a:rPr>
              <a:t>I</a:t>
            </a:r>
            <a:r>
              <a:rPr lang="ro-RO" baseline="-25000">
                <a:latin typeface="UT Sans" panose="00000500000000000000" pitchFamily="50" charset="0"/>
              </a:rPr>
              <a:t>D</a:t>
            </a:r>
            <a:r>
              <a:rPr lang="ro-RO">
                <a:latin typeface="UT Sans" panose="00000500000000000000" pitchFamily="50" charset="0"/>
              </a:rPr>
              <a:t>/</a:t>
            </a:r>
            <a:r>
              <a:rPr lang="ro-RO">
                <a:latin typeface="UT Sans" panose="00000500000000000000" pitchFamily="50" charset="0"/>
                <a:sym typeface="Symbol" panose="05050102010706020507" pitchFamily="18" charset="2"/>
              </a:rPr>
              <a:t></a:t>
            </a:r>
            <a:r>
              <a:rPr lang="ro-RO">
                <a:latin typeface="UT Sans" panose="00000500000000000000" pitchFamily="50" charset="0"/>
              </a:rPr>
              <a:t>V</a:t>
            </a:r>
            <a:r>
              <a:rPr lang="ro-RO" baseline="-25000">
                <a:latin typeface="UT Sans" panose="00000500000000000000" pitchFamily="50" charset="0"/>
              </a:rPr>
              <a:t>GS</a:t>
            </a:r>
            <a:r>
              <a:rPr lang="ro-RO">
                <a:latin typeface="UT Sans" panose="00000500000000000000" pitchFamily="50" charset="0"/>
              </a:rPr>
              <a:t> (</a:t>
            </a:r>
            <a:r>
              <a:rPr lang="ro-RO">
                <a:latin typeface="UT Sans" panose="00000500000000000000" pitchFamily="50" charset="0"/>
                <a:sym typeface="Symbol" panose="05050102010706020507" pitchFamily="18" charset="2"/>
              </a:rPr>
              <a:t></a:t>
            </a:r>
            <a:r>
              <a:rPr lang="ro-RO">
                <a:latin typeface="UT Sans" panose="00000500000000000000" pitchFamily="50" charset="0"/>
              </a:rPr>
              <a:t>I</a:t>
            </a:r>
            <a:r>
              <a:rPr lang="ro-RO" baseline="-25000">
                <a:latin typeface="UT Sans" panose="00000500000000000000" pitchFamily="50" charset="0"/>
              </a:rPr>
              <a:t>D </a:t>
            </a:r>
            <a:r>
              <a:rPr lang="ro-RO">
                <a:latin typeface="UT Sans" panose="00000500000000000000" pitchFamily="50" charset="0"/>
              </a:rPr>
              <a:t> și </a:t>
            </a:r>
            <a:r>
              <a:rPr lang="ro-RO">
                <a:latin typeface="UT Sans" panose="00000500000000000000" pitchFamily="50" charset="0"/>
                <a:sym typeface="Symbol" panose="05050102010706020507" pitchFamily="18" charset="2"/>
              </a:rPr>
              <a:t></a:t>
            </a:r>
            <a:r>
              <a:rPr lang="ro-RO">
                <a:latin typeface="UT Sans" panose="00000500000000000000" pitchFamily="50" charset="0"/>
              </a:rPr>
              <a:t>V</a:t>
            </a:r>
            <a:r>
              <a:rPr lang="ro-RO" baseline="-25000">
                <a:latin typeface="UT Sans" panose="00000500000000000000" pitchFamily="50" charset="0"/>
              </a:rPr>
              <a:t>GS</a:t>
            </a:r>
            <a:r>
              <a:rPr lang="ro-RO">
                <a:latin typeface="UT Sans" panose="00000500000000000000" pitchFamily="50" charset="0"/>
              </a:rPr>
              <a:t> mici variații în jurul PSF)</a:t>
            </a:r>
          </a:p>
          <a:p>
            <a:r>
              <a:rPr lang="ro-RO">
                <a:latin typeface="UT Sans" panose="00000500000000000000" pitchFamily="50" charset="0"/>
              </a:rPr>
              <a:t>sau reprezintă raportul dintre derivata curentului de drenă în funcție de tensiunea drenă-sursă:</a:t>
            </a:r>
          </a:p>
          <a:p>
            <a:pPr lvl="1"/>
            <a:r>
              <a:rPr lang="ro-RO">
                <a:solidFill>
                  <a:srgbClr val="0070C0"/>
                </a:solidFill>
                <a:latin typeface="UT Sans" panose="00000500000000000000" pitchFamily="50" charset="0"/>
              </a:rPr>
              <a:t>la TEC-J și TEC-MOS cu canal inițial</a:t>
            </a:r>
          </a:p>
          <a:p>
            <a:pPr lvl="1"/>
            <a:endParaRPr lang="ro-RO">
              <a:latin typeface="UT Sans" panose="00000500000000000000" pitchFamily="50" charset="0"/>
            </a:endParaRPr>
          </a:p>
          <a:p>
            <a:pPr lvl="1"/>
            <a:endParaRPr lang="ro-RO">
              <a:latin typeface="UT Sans" panose="00000500000000000000" pitchFamily="50" charset="0"/>
            </a:endParaRPr>
          </a:p>
          <a:p>
            <a:pPr lvl="1"/>
            <a:endParaRPr lang="ro-RO">
              <a:latin typeface="UT Sans" panose="00000500000000000000" pitchFamily="50" charset="0"/>
            </a:endParaRPr>
          </a:p>
          <a:p>
            <a:pPr lvl="1"/>
            <a:endParaRPr lang="ro-RO">
              <a:latin typeface="UT Sans" panose="00000500000000000000" pitchFamily="50" charset="0"/>
            </a:endParaRPr>
          </a:p>
          <a:p>
            <a:pPr lvl="1"/>
            <a:r>
              <a:rPr lang="ro-RO">
                <a:solidFill>
                  <a:srgbClr val="0070C0"/>
                </a:solidFill>
                <a:latin typeface="UT Sans" panose="00000500000000000000" pitchFamily="50" charset="0"/>
              </a:rPr>
              <a:t>la TEC-MOS cu canal indus</a:t>
            </a:r>
          </a:p>
        </p:txBody>
      </p:sp>
      <p:sp>
        <p:nvSpPr>
          <p:cNvPr id="4" name="Date Placeholder 3"/>
          <p:cNvSpPr>
            <a:spLocks noGrp="1"/>
          </p:cNvSpPr>
          <p:nvPr>
            <p:ph type="dt" sz="half" idx="10"/>
          </p:nvPr>
        </p:nvSpPr>
        <p:spPr/>
        <p:txBody>
          <a:bodyPr/>
          <a:lstStyle/>
          <a:p>
            <a:fld id="{C4911F7C-8BE4-4636-B817-C03BC5AC412E}" type="datetime1">
              <a:rPr lang="en-US" smtClean="0"/>
              <a:t>12/13/2018</a:t>
            </a:fld>
            <a:endParaRPr lang="en-US"/>
          </a:p>
        </p:txBody>
      </p:sp>
      <p:sp>
        <p:nvSpPr>
          <p:cNvPr id="5" name="Footer Placeholder 4"/>
          <p:cNvSpPr>
            <a:spLocks noGrp="1"/>
          </p:cNvSpPr>
          <p:nvPr>
            <p:ph type="ftr" sz="quarter" idx="11"/>
          </p:nvPr>
        </p:nvSpPr>
        <p:spPr/>
        <p:txBody>
          <a:bodyPr/>
          <a:lstStyle/>
          <a:p>
            <a:r>
              <a:rPr lang="en-US"/>
              <a:t>DE Cursul nr. 9</a:t>
            </a:r>
          </a:p>
        </p:txBody>
      </p:sp>
      <p:sp>
        <p:nvSpPr>
          <p:cNvPr id="6" name="Slide Number Placeholder 5"/>
          <p:cNvSpPr>
            <a:spLocks noGrp="1"/>
          </p:cNvSpPr>
          <p:nvPr>
            <p:ph type="sldNum" sz="quarter" idx="12"/>
          </p:nvPr>
        </p:nvSpPr>
        <p:spPr/>
        <p:txBody>
          <a:bodyPr/>
          <a:lstStyle/>
          <a:p>
            <a:fld id="{1E09B8D1-E382-410E-A5B9-1FDDF9D03BF0}" type="slidenum">
              <a:rPr lang="en-US" smtClean="0"/>
              <a:t>6</a:t>
            </a:fld>
            <a:endParaRPr lang="en-US"/>
          </a:p>
        </p:txBody>
      </p:sp>
      <p:sp>
        <p:nvSpPr>
          <p:cNvPr id="10" name="Rectangle 5"/>
          <p:cNvSpPr>
            <a:spLocks noChangeArrowheads="1"/>
          </p:cNvSpPr>
          <p:nvPr/>
        </p:nvSpPr>
        <p:spPr bwMode="auto">
          <a:xfrm>
            <a:off x="76200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val="2084051248"/>
              </p:ext>
            </p:extLst>
          </p:nvPr>
        </p:nvGraphicFramePr>
        <p:xfrm>
          <a:off x="1107281" y="3700365"/>
          <a:ext cx="6929438" cy="1168400"/>
        </p:xfrm>
        <a:graphic>
          <a:graphicData uri="http://schemas.openxmlformats.org/presentationml/2006/ole">
            <mc:AlternateContent xmlns:mc="http://schemas.openxmlformats.org/markup-compatibility/2006">
              <mc:Choice xmlns:v="urn:schemas-microsoft-com:vml" Requires="v">
                <p:oleObj spid="_x0000_s22843" name="Equation" r:id="rId3" imgW="3466800" imgH="583920" progId="Equation.DSMT4">
                  <p:embed/>
                </p:oleObj>
              </mc:Choice>
              <mc:Fallback>
                <p:oleObj name="Equation" r:id="rId3" imgW="3466800" imgH="583920" progId="Equation.DSMT4">
                  <p:embed/>
                  <p:pic>
                    <p:nvPicPr>
                      <p:cNvPr id="9" name="Object 8"/>
                      <p:cNvPicPr>
                        <a:picLocks noChangeAspect="1" noChangeArrowheads="1"/>
                      </p:cNvPicPr>
                      <p:nvPr/>
                    </p:nvPicPr>
                    <p:blipFill>
                      <a:blip r:embed="rId4"/>
                      <a:srcRect/>
                      <a:stretch>
                        <a:fillRect/>
                      </a:stretch>
                    </p:blipFill>
                    <p:spPr bwMode="auto">
                      <a:xfrm>
                        <a:off x="1107281" y="3700365"/>
                        <a:ext cx="6929438" cy="1168400"/>
                      </a:xfrm>
                      <a:prstGeom prst="rect">
                        <a:avLst/>
                      </a:prstGeom>
                      <a:solidFill>
                        <a:srgbClr val="FFFF00"/>
                      </a:solidFill>
                      <a:extLst/>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4192693872"/>
              </p:ext>
            </p:extLst>
          </p:nvPr>
        </p:nvGraphicFramePr>
        <p:xfrm>
          <a:off x="1398587" y="5553788"/>
          <a:ext cx="6346825" cy="965200"/>
        </p:xfrm>
        <a:graphic>
          <a:graphicData uri="http://schemas.openxmlformats.org/presentationml/2006/ole">
            <mc:AlternateContent xmlns:mc="http://schemas.openxmlformats.org/markup-compatibility/2006">
              <mc:Choice xmlns:v="urn:schemas-microsoft-com:vml" Requires="v">
                <p:oleObj spid="_x0000_s22844" name="Equation" r:id="rId5" imgW="3174840" imgH="482400" progId="Equation.DSMT4">
                  <p:embed/>
                </p:oleObj>
              </mc:Choice>
              <mc:Fallback>
                <p:oleObj name="Equation" r:id="rId5" imgW="3174840" imgH="482400" progId="Equation.DSMT4">
                  <p:embed/>
                  <p:pic>
                    <p:nvPicPr>
                      <p:cNvPr id="8" name="Object 7"/>
                      <p:cNvPicPr>
                        <a:picLocks noChangeAspect="1" noChangeArrowheads="1"/>
                      </p:cNvPicPr>
                      <p:nvPr/>
                    </p:nvPicPr>
                    <p:blipFill>
                      <a:blip r:embed="rId6"/>
                      <a:srcRect/>
                      <a:stretch>
                        <a:fillRect/>
                      </a:stretch>
                    </p:blipFill>
                    <p:spPr bwMode="auto">
                      <a:xfrm>
                        <a:off x="1398587" y="5553788"/>
                        <a:ext cx="6346825" cy="965200"/>
                      </a:xfrm>
                      <a:prstGeom prst="rect">
                        <a:avLst/>
                      </a:prstGeom>
                      <a:solidFill>
                        <a:srgbClr val="FFFF00"/>
                      </a:solidFill>
                      <a:extLst/>
                    </p:spPr>
                  </p:pic>
                </p:oleObj>
              </mc:Fallback>
            </mc:AlternateContent>
          </a:graphicData>
        </a:graphic>
      </p:graphicFrame>
    </p:spTree>
    <p:extLst>
      <p:ext uri="{BB962C8B-B14F-4D97-AF65-F5344CB8AC3E}">
        <p14:creationId xmlns:p14="http://schemas.microsoft.com/office/powerpoint/2010/main" val="314063192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o-RO">
                <a:latin typeface="UT Sans" panose="00000500000000000000" pitchFamily="50" charset="0"/>
              </a:rPr>
              <a:t>Exemplul 9</a:t>
            </a:r>
            <a:br>
              <a:rPr lang="ro-RO">
                <a:latin typeface="UT Sans" panose="00000500000000000000" pitchFamily="50" charset="0"/>
              </a:rPr>
            </a:br>
            <a:r>
              <a:rPr lang="ro-RO" sz="3100">
                <a:latin typeface="UT Sans" panose="00000500000000000000" pitchFamily="50" charset="0"/>
              </a:rPr>
              <a:t>Rezolvare</a:t>
            </a:r>
            <a:endParaRPr lang="en-US" sz="3100">
              <a:latin typeface="UT Sans" panose="00000500000000000000" pitchFamily="50" charset="0"/>
            </a:endParaRPr>
          </a:p>
        </p:txBody>
      </p:sp>
      <p:sp>
        <p:nvSpPr>
          <p:cNvPr id="3" name="Content Placeholder 2"/>
          <p:cNvSpPr>
            <a:spLocks noGrp="1"/>
          </p:cNvSpPr>
          <p:nvPr>
            <p:ph idx="1"/>
          </p:nvPr>
        </p:nvSpPr>
        <p:spPr/>
        <p:txBody>
          <a:bodyPr/>
          <a:lstStyle/>
          <a:p>
            <a:r>
              <a:rPr lang="ro-RO">
                <a:latin typeface="UT Sans" panose="00000500000000000000" pitchFamily="50" charset="0"/>
              </a:rPr>
              <a:t>Rezistența de sarcină în c.a.</a:t>
            </a:r>
          </a:p>
          <a:p>
            <a:endParaRPr lang="ro-RO">
              <a:latin typeface="UT Sans" panose="00000500000000000000" pitchFamily="50" charset="0"/>
            </a:endParaRPr>
          </a:p>
          <a:p>
            <a:r>
              <a:rPr lang="ro-RO">
                <a:latin typeface="UT Sans" panose="00000500000000000000" pitchFamily="50" charset="0"/>
              </a:rPr>
              <a:t>Transconductanța</a:t>
            </a:r>
          </a:p>
          <a:p>
            <a:endParaRPr lang="ro-RO">
              <a:latin typeface="UT Sans" panose="00000500000000000000" pitchFamily="50" charset="0"/>
            </a:endParaRPr>
          </a:p>
          <a:p>
            <a:endParaRPr lang="ro-RO">
              <a:latin typeface="UT Sans" panose="00000500000000000000" pitchFamily="50" charset="0"/>
            </a:endParaRPr>
          </a:p>
          <a:p>
            <a:r>
              <a:rPr lang="ro-RO">
                <a:latin typeface="UT Sans" panose="00000500000000000000" pitchFamily="50" charset="0"/>
              </a:rPr>
              <a:t>Tensiunea alternativă la ieșire are valoarea</a:t>
            </a:r>
            <a:endParaRPr lang="en-US">
              <a:latin typeface="UT Sans" panose="00000500000000000000" pitchFamily="50" charset="0"/>
            </a:endParaRPr>
          </a:p>
          <a:p>
            <a:endParaRPr lang="en-US">
              <a:latin typeface="UT Sans" panose="00000500000000000000" pitchFamily="50" charset="0"/>
            </a:endParaRPr>
          </a:p>
        </p:txBody>
      </p:sp>
      <p:sp>
        <p:nvSpPr>
          <p:cNvPr id="4" name="Date Placeholder 3"/>
          <p:cNvSpPr>
            <a:spLocks noGrp="1"/>
          </p:cNvSpPr>
          <p:nvPr>
            <p:ph type="dt" sz="half" idx="10"/>
          </p:nvPr>
        </p:nvSpPr>
        <p:spPr/>
        <p:txBody>
          <a:bodyPr/>
          <a:lstStyle/>
          <a:p>
            <a:fld id="{0F28F7CA-8EDC-47A6-87DC-FC3DF3644E7A}" type="datetime1">
              <a:rPr lang="en-US" smtClean="0"/>
              <a:t>12/13/2018</a:t>
            </a:fld>
            <a:endParaRPr lang="en-US"/>
          </a:p>
        </p:txBody>
      </p:sp>
      <p:sp>
        <p:nvSpPr>
          <p:cNvPr id="5" name="Footer Placeholder 4"/>
          <p:cNvSpPr>
            <a:spLocks noGrp="1"/>
          </p:cNvSpPr>
          <p:nvPr>
            <p:ph type="ftr" sz="quarter" idx="11"/>
          </p:nvPr>
        </p:nvSpPr>
        <p:spPr/>
        <p:txBody>
          <a:bodyPr/>
          <a:lstStyle/>
          <a:p>
            <a:r>
              <a:rPr lang="en-US"/>
              <a:t>DE Cursul nr. 9</a:t>
            </a:r>
          </a:p>
        </p:txBody>
      </p:sp>
      <p:sp>
        <p:nvSpPr>
          <p:cNvPr id="6" name="Slide Number Placeholder 5"/>
          <p:cNvSpPr>
            <a:spLocks noGrp="1"/>
          </p:cNvSpPr>
          <p:nvPr>
            <p:ph type="sldNum" sz="quarter" idx="12"/>
          </p:nvPr>
        </p:nvSpPr>
        <p:spPr/>
        <p:txBody>
          <a:bodyPr/>
          <a:lstStyle/>
          <a:p>
            <a:fld id="{1E09B8D1-E382-410E-A5B9-1FDDF9D03BF0}" type="slidenum">
              <a:rPr lang="en-US" smtClean="0"/>
              <a:t>60</a:t>
            </a:fld>
            <a:endParaRPr lang="en-US"/>
          </a:p>
        </p:txBody>
      </p:sp>
      <p:sp>
        <p:nvSpPr>
          <p:cNvPr id="7" name="Rectangle 2"/>
          <p:cNvSpPr>
            <a:spLocks noChangeArrowheads="1"/>
          </p:cNvSpPr>
          <p:nvPr/>
        </p:nvSpPr>
        <p:spPr bwMode="auto">
          <a:xfrm>
            <a:off x="762000" y="2286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3957290688"/>
              </p:ext>
            </p:extLst>
          </p:nvPr>
        </p:nvGraphicFramePr>
        <p:xfrm>
          <a:off x="762000" y="1981200"/>
          <a:ext cx="3733800" cy="609600"/>
        </p:xfrm>
        <a:graphic>
          <a:graphicData uri="http://schemas.openxmlformats.org/presentationml/2006/ole">
            <mc:AlternateContent xmlns:mc="http://schemas.openxmlformats.org/markup-compatibility/2006">
              <mc:Choice xmlns:v="urn:schemas-microsoft-com:vml" Requires="v">
                <p:oleObj spid="_x0000_s63687" name="Equation" r:id="rId3" imgW="1866600" imgH="304560" progId="Equation.DSMT4">
                  <p:embed/>
                </p:oleObj>
              </mc:Choice>
              <mc:Fallback>
                <p:oleObj name="Equation" r:id="rId3" imgW="1866600" imgH="304560" progId="Equation.DSMT4">
                  <p:embed/>
                  <p:pic>
                    <p:nvPicPr>
                      <p:cNvPr id="0" name="Object 1"/>
                      <p:cNvPicPr>
                        <a:picLocks noChangeAspect="1" noChangeArrowheads="1"/>
                      </p:cNvPicPr>
                      <p:nvPr/>
                    </p:nvPicPr>
                    <p:blipFill>
                      <a:blip r:embed="rId4"/>
                      <a:srcRect/>
                      <a:stretch>
                        <a:fillRect/>
                      </a:stretch>
                    </p:blipFill>
                    <p:spPr bwMode="auto">
                      <a:xfrm>
                        <a:off x="762000" y="1981200"/>
                        <a:ext cx="37338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5"/>
          <p:cNvSpPr>
            <a:spLocks noChangeArrowheads="1"/>
          </p:cNvSpPr>
          <p:nvPr/>
        </p:nvSpPr>
        <p:spPr bwMode="auto">
          <a:xfrm>
            <a:off x="762000" y="29908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 name="Object 9"/>
          <p:cNvGraphicFramePr>
            <a:graphicFrameLocks noChangeAspect="1"/>
          </p:cNvGraphicFramePr>
          <p:nvPr>
            <p:extLst>
              <p:ext uri="{D42A27DB-BD31-4B8C-83A1-F6EECF244321}">
                <p14:modId xmlns:p14="http://schemas.microsoft.com/office/powerpoint/2010/main" val="3259959860"/>
              </p:ext>
            </p:extLst>
          </p:nvPr>
        </p:nvGraphicFramePr>
        <p:xfrm>
          <a:off x="711200" y="2868613"/>
          <a:ext cx="7747000" cy="965200"/>
        </p:xfrm>
        <a:graphic>
          <a:graphicData uri="http://schemas.openxmlformats.org/presentationml/2006/ole">
            <mc:AlternateContent xmlns:mc="http://schemas.openxmlformats.org/markup-compatibility/2006">
              <mc:Choice xmlns:v="urn:schemas-microsoft-com:vml" Requires="v">
                <p:oleObj spid="_x0000_s63688" name="Equation" r:id="rId5" imgW="3873240" imgH="482400" progId="Equation.DSMT4">
                  <p:embed/>
                </p:oleObj>
              </mc:Choice>
              <mc:Fallback>
                <p:oleObj name="Equation" r:id="rId5" imgW="3873240" imgH="482400" progId="Equation.DSMT4">
                  <p:embed/>
                  <p:pic>
                    <p:nvPicPr>
                      <p:cNvPr id="0" name="Object 4"/>
                      <p:cNvPicPr>
                        <a:picLocks noChangeAspect="1" noChangeArrowheads="1"/>
                      </p:cNvPicPr>
                      <p:nvPr/>
                    </p:nvPicPr>
                    <p:blipFill>
                      <a:blip r:embed="rId6"/>
                      <a:srcRect/>
                      <a:stretch>
                        <a:fillRect/>
                      </a:stretch>
                    </p:blipFill>
                    <p:spPr bwMode="auto">
                      <a:xfrm>
                        <a:off x="711200" y="2868613"/>
                        <a:ext cx="7747000" cy="965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Rectangle 9"/>
          <p:cNvSpPr>
            <a:spLocks noChangeArrowheads="1"/>
          </p:cNvSpPr>
          <p:nvPr/>
        </p:nvSpPr>
        <p:spPr bwMode="auto">
          <a:xfrm>
            <a:off x="800099" y="438962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2" name="Object 11"/>
          <p:cNvGraphicFramePr>
            <a:graphicFrameLocks noChangeAspect="1"/>
          </p:cNvGraphicFramePr>
          <p:nvPr>
            <p:extLst>
              <p:ext uri="{D42A27DB-BD31-4B8C-83A1-F6EECF244321}">
                <p14:modId xmlns:p14="http://schemas.microsoft.com/office/powerpoint/2010/main" val="2317278091"/>
              </p:ext>
            </p:extLst>
          </p:nvPr>
        </p:nvGraphicFramePr>
        <p:xfrm>
          <a:off x="711200" y="4305300"/>
          <a:ext cx="5969000" cy="584200"/>
        </p:xfrm>
        <a:graphic>
          <a:graphicData uri="http://schemas.openxmlformats.org/presentationml/2006/ole">
            <mc:AlternateContent xmlns:mc="http://schemas.openxmlformats.org/markup-compatibility/2006">
              <mc:Choice xmlns:v="urn:schemas-microsoft-com:vml" Requires="v">
                <p:oleObj spid="_x0000_s63689" name="Equation" r:id="rId7" imgW="2984400" imgH="291960" progId="Equation.DSMT4">
                  <p:embed/>
                </p:oleObj>
              </mc:Choice>
              <mc:Fallback>
                <p:oleObj name="Equation" r:id="rId7" imgW="2984400" imgH="291960" progId="Equation.DSMT4">
                  <p:embed/>
                  <p:pic>
                    <p:nvPicPr>
                      <p:cNvPr id="0" name="Object 8"/>
                      <p:cNvPicPr>
                        <a:picLocks noChangeAspect="1" noChangeArrowheads="1"/>
                      </p:cNvPicPr>
                      <p:nvPr/>
                    </p:nvPicPr>
                    <p:blipFill>
                      <a:blip r:embed="rId8"/>
                      <a:srcRect/>
                      <a:stretch>
                        <a:fillRect/>
                      </a:stretch>
                    </p:blipFill>
                    <p:spPr bwMode="auto">
                      <a:xfrm>
                        <a:off x="711200" y="4305300"/>
                        <a:ext cx="5969000" cy="584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32875709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latin typeface="UT Sans" panose="00000500000000000000" pitchFamily="50" charset="0"/>
              </a:rPr>
              <a:t>Amplificatoare cu drena comună</a:t>
            </a:r>
            <a:endParaRPr lang="en-US">
              <a:latin typeface="UT Sans" panose="00000500000000000000" pitchFamily="50" charset="0"/>
            </a:endParaRPr>
          </a:p>
        </p:txBody>
      </p:sp>
      <p:sp>
        <p:nvSpPr>
          <p:cNvPr id="3" name="Content Placeholder 2"/>
          <p:cNvSpPr>
            <a:spLocks noGrp="1"/>
          </p:cNvSpPr>
          <p:nvPr>
            <p:ph idx="1"/>
          </p:nvPr>
        </p:nvSpPr>
        <p:spPr/>
        <p:txBody>
          <a:bodyPr/>
          <a:lstStyle/>
          <a:p>
            <a:r>
              <a:rPr lang="en-US">
                <a:latin typeface="UT Sans" panose="00000500000000000000" pitchFamily="50" charset="0"/>
              </a:rPr>
              <a:t>Amplificatorul cu drena comună (DC) este comparabil cu amplificatorul cu colector comun (CC), realizat cu </a:t>
            </a:r>
            <a:r>
              <a:rPr lang="ro-RO">
                <a:latin typeface="UT Sans" panose="00000500000000000000" pitchFamily="50" charset="0"/>
              </a:rPr>
              <a:t>tranzistor bipolar</a:t>
            </a:r>
            <a:r>
              <a:rPr lang="en-US">
                <a:latin typeface="UT Sans" panose="00000500000000000000" pitchFamily="50" charset="0"/>
              </a:rPr>
              <a:t>.</a:t>
            </a:r>
            <a:endParaRPr lang="ro-RO">
              <a:latin typeface="UT Sans" panose="00000500000000000000" pitchFamily="50" charset="0"/>
            </a:endParaRPr>
          </a:p>
          <a:p>
            <a:r>
              <a:rPr lang="en-US">
                <a:latin typeface="UT Sans" panose="00000500000000000000" pitchFamily="50" charset="0"/>
              </a:rPr>
              <a:t>Amplificatorul CC se mai numește ”repetor pe emitor”.</a:t>
            </a:r>
            <a:endParaRPr lang="ro-RO">
              <a:latin typeface="UT Sans" panose="00000500000000000000" pitchFamily="50" charset="0"/>
            </a:endParaRPr>
          </a:p>
          <a:p>
            <a:r>
              <a:rPr lang="en-US">
                <a:latin typeface="UT Sans" panose="00000500000000000000" pitchFamily="50" charset="0"/>
              </a:rPr>
              <a:t>În mod similar, amplificatorul cu drena comună mai este denumit ”repetor pe sursă”, deoarece tensiunea din sursă are, cu aproximație, aceeași amplitudine ca tensiunea de intrare în poartă, fiind și în fază cu aceasta.</a:t>
            </a:r>
            <a:endParaRPr lang="ro-RO">
              <a:latin typeface="UT Sans" panose="00000500000000000000" pitchFamily="50" charset="0"/>
            </a:endParaRPr>
          </a:p>
          <a:p>
            <a:r>
              <a:rPr lang="en-US">
                <a:latin typeface="UT Sans" panose="00000500000000000000" pitchFamily="50" charset="0"/>
              </a:rPr>
              <a:t>Cu alte cuvinte, tensiunea din sursă urmărește tensiunea din poartă.</a:t>
            </a:r>
          </a:p>
        </p:txBody>
      </p:sp>
      <p:sp>
        <p:nvSpPr>
          <p:cNvPr id="4" name="Date Placeholder 3"/>
          <p:cNvSpPr>
            <a:spLocks noGrp="1"/>
          </p:cNvSpPr>
          <p:nvPr>
            <p:ph type="dt" sz="half" idx="10"/>
          </p:nvPr>
        </p:nvSpPr>
        <p:spPr/>
        <p:txBody>
          <a:bodyPr/>
          <a:lstStyle/>
          <a:p>
            <a:fld id="{C6BB82B4-034B-4282-A473-D5244806AA19}" type="datetime1">
              <a:rPr lang="en-US" smtClean="0"/>
              <a:t>12/13/2018</a:t>
            </a:fld>
            <a:endParaRPr lang="en-US"/>
          </a:p>
        </p:txBody>
      </p:sp>
      <p:sp>
        <p:nvSpPr>
          <p:cNvPr id="5" name="Footer Placeholder 4"/>
          <p:cNvSpPr>
            <a:spLocks noGrp="1"/>
          </p:cNvSpPr>
          <p:nvPr>
            <p:ph type="ftr" sz="quarter" idx="11"/>
          </p:nvPr>
        </p:nvSpPr>
        <p:spPr/>
        <p:txBody>
          <a:bodyPr/>
          <a:lstStyle/>
          <a:p>
            <a:r>
              <a:rPr lang="en-US"/>
              <a:t>DE Cursul nr. 9</a:t>
            </a:r>
          </a:p>
        </p:txBody>
      </p:sp>
      <p:sp>
        <p:nvSpPr>
          <p:cNvPr id="6" name="Slide Number Placeholder 5"/>
          <p:cNvSpPr>
            <a:spLocks noGrp="1"/>
          </p:cNvSpPr>
          <p:nvPr>
            <p:ph type="sldNum" sz="quarter" idx="12"/>
          </p:nvPr>
        </p:nvSpPr>
        <p:spPr/>
        <p:txBody>
          <a:bodyPr/>
          <a:lstStyle/>
          <a:p>
            <a:fld id="{1E09B8D1-E382-410E-A5B9-1FDDF9D03BF0}" type="slidenum">
              <a:rPr lang="en-US" smtClean="0"/>
              <a:t>61</a:t>
            </a:fld>
            <a:endParaRPr lang="en-US"/>
          </a:p>
        </p:txBody>
      </p:sp>
    </p:spTree>
    <p:extLst>
      <p:ext uri="{BB962C8B-B14F-4D97-AF65-F5344CB8AC3E}">
        <p14:creationId xmlns:p14="http://schemas.microsoft.com/office/powerpoint/2010/main" val="348994725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a:latin typeface="UT Sans" panose="00000500000000000000" pitchFamily="50" charset="0"/>
              </a:rPr>
              <a:t>Amplificator drenă comună realizat cu TEC-J</a:t>
            </a:r>
          </a:p>
        </p:txBody>
      </p:sp>
      <p:sp>
        <p:nvSpPr>
          <p:cNvPr id="3" name="Content Placeholder 2"/>
          <p:cNvSpPr>
            <a:spLocks noGrp="1"/>
          </p:cNvSpPr>
          <p:nvPr>
            <p:ph idx="1"/>
          </p:nvPr>
        </p:nvSpPr>
        <p:spPr/>
        <p:txBody>
          <a:bodyPr/>
          <a:lstStyle/>
          <a:p>
            <a:r>
              <a:rPr lang="en-US">
                <a:latin typeface="UT Sans" panose="00000500000000000000" pitchFamily="50" charset="0"/>
              </a:rPr>
              <a:t>Un amplificator drenă comună, realizat cu TEC-J este acel amplificator la care nu există rezistență în drenă.</a:t>
            </a:r>
            <a:endParaRPr lang="ro-RO">
              <a:latin typeface="UT Sans" panose="00000500000000000000" pitchFamily="50" charset="0"/>
            </a:endParaRPr>
          </a:p>
          <a:p>
            <a:r>
              <a:rPr lang="en-US">
                <a:latin typeface="UT Sans" panose="00000500000000000000" pitchFamily="50" charset="0"/>
              </a:rPr>
              <a:t>Circuitul este cu polarizare automată.</a:t>
            </a:r>
            <a:endParaRPr lang="ro-RO">
              <a:latin typeface="UT Sans" panose="00000500000000000000" pitchFamily="50" charset="0"/>
            </a:endParaRPr>
          </a:p>
          <a:p>
            <a:r>
              <a:rPr lang="en-US">
                <a:latin typeface="UT Sans" panose="00000500000000000000" pitchFamily="50" charset="0"/>
              </a:rPr>
              <a:t>Semnalul de intrare se aplică prin condensatorul de cuplaj C</a:t>
            </a:r>
            <a:r>
              <a:rPr lang="en-US" baseline="-25000">
                <a:latin typeface="UT Sans" panose="00000500000000000000" pitchFamily="50" charset="0"/>
              </a:rPr>
              <a:t>1</a:t>
            </a:r>
            <a:r>
              <a:rPr lang="en-US">
                <a:latin typeface="UT Sans" panose="00000500000000000000" pitchFamily="50" charset="0"/>
              </a:rPr>
              <a:t>, iar semnalul de ieșire se transmite rezistorului de sarcină prin </a:t>
            </a:r>
            <a:r>
              <a:rPr lang="ro-RO">
                <a:latin typeface="UT Sans" panose="00000500000000000000" pitchFamily="50" charset="0"/>
              </a:rPr>
              <a:t>condensatorul de cuplaj </a:t>
            </a:r>
            <a:r>
              <a:rPr lang="en-US">
                <a:latin typeface="UT Sans" panose="00000500000000000000" pitchFamily="50" charset="0"/>
              </a:rPr>
              <a:t>C</a:t>
            </a:r>
            <a:r>
              <a:rPr lang="en-US" baseline="-25000">
                <a:latin typeface="UT Sans" panose="00000500000000000000" pitchFamily="50" charset="0"/>
              </a:rPr>
              <a:t>2</a:t>
            </a:r>
            <a:r>
              <a:rPr lang="en-US">
                <a:latin typeface="UT Sans" panose="00000500000000000000" pitchFamily="50" charset="0"/>
              </a:rPr>
              <a:t>.</a:t>
            </a:r>
          </a:p>
        </p:txBody>
      </p:sp>
      <p:sp>
        <p:nvSpPr>
          <p:cNvPr id="4" name="Date Placeholder 3"/>
          <p:cNvSpPr>
            <a:spLocks noGrp="1"/>
          </p:cNvSpPr>
          <p:nvPr>
            <p:ph type="dt" sz="half" idx="10"/>
          </p:nvPr>
        </p:nvSpPr>
        <p:spPr/>
        <p:txBody>
          <a:bodyPr/>
          <a:lstStyle/>
          <a:p>
            <a:fld id="{557FABCE-F914-40B2-94D4-5FFCB2EEAC64}" type="datetime1">
              <a:rPr lang="en-US" smtClean="0"/>
              <a:t>12/13/2018</a:t>
            </a:fld>
            <a:endParaRPr lang="en-US"/>
          </a:p>
        </p:txBody>
      </p:sp>
      <p:sp>
        <p:nvSpPr>
          <p:cNvPr id="5" name="Footer Placeholder 4"/>
          <p:cNvSpPr>
            <a:spLocks noGrp="1"/>
          </p:cNvSpPr>
          <p:nvPr>
            <p:ph type="ftr" sz="quarter" idx="11"/>
          </p:nvPr>
        </p:nvSpPr>
        <p:spPr/>
        <p:txBody>
          <a:bodyPr/>
          <a:lstStyle/>
          <a:p>
            <a:r>
              <a:rPr lang="en-US"/>
              <a:t>DE Cursul nr. 9</a:t>
            </a:r>
          </a:p>
        </p:txBody>
      </p:sp>
      <p:sp>
        <p:nvSpPr>
          <p:cNvPr id="6" name="Slide Number Placeholder 5"/>
          <p:cNvSpPr>
            <a:spLocks noGrp="1"/>
          </p:cNvSpPr>
          <p:nvPr>
            <p:ph type="sldNum" sz="quarter" idx="12"/>
          </p:nvPr>
        </p:nvSpPr>
        <p:spPr/>
        <p:txBody>
          <a:bodyPr/>
          <a:lstStyle/>
          <a:p>
            <a:fld id="{1E09B8D1-E382-410E-A5B9-1FDDF9D03BF0}" type="slidenum">
              <a:rPr lang="en-US" smtClean="0"/>
              <a:t>62</a:t>
            </a:fld>
            <a:endParaRPr lang="en-US"/>
          </a:p>
        </p:txBody>
      </p:sp>
      <p:pic>
        <p:nvPicPr>
          <p:cNvPr id="7" name="Picture 6"/>
          <p:cNvPicPr>
            <a:picLocks noChangeAspect="1"/>
          </p:cNvPicPr>
          <p:nvPr/>
        </p:nvPicPr>
        <p:blipFill>
          <a:blip r:embed="rId2"/>
          <a:stretch>
            <a:fillRect/>
          </a:stretch>
        </p:blipFill>
        <p:spPr>
          <a:xfrm>
            <a:off x="2567940" y="4160520"/>
            <a:ext cx="4008120" cy="2392680"/>
          </a:xfrm>
          <a:prstGeom prst="rect">
            <a:avLst/>
          </a:prstGeom>
        </p:spPr>
      </p:pic>
    </p:spTree>
    <p:extLst>
      <p:ext uri="{BB962C8B-B14F-4D97-AF65-F5344CB8AC3E}">
        <p14:creationId xmlns:p14="http://schemas.microsoft.com/office/powerpoint/2010/main" val="356389307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a:latin typeface="UT Sans" panose="00000500000000000000" pitchFamily="50" charset="0"/>
              </a:rPr>
              <a:t>Amplificator drenă comună realizat cu TEC-J</a:t>
            </a:r>
            <a:br>
              <a:rPr lang="ro-RO" sz="3600">
                <a:latin typeface="UT Sans" panose="00000500000000000000" pitchFamily="50" charset="0"/>
              </a:rPr>
            </a:br>
            <a:r>
              <a:rPr lang="ro-RO" sz="3100">
                <a:latin typeface="UT Sans" panose="00000500000000000000" pitchFamily="50" charset="0"/>
              </a:rPr>
              <a:t>Câștigul în tensiune</a:t>
            </a:r>
            <a:endParaRPr lang="en-US" sz="3200">
              <a:latin typeface="UT Sans" panose="00000500000000000000" pitchFamily="50" charset="0"/>
            </a:endParaRPr>
          </a:p>
        </p:txBody>
      </p:sp>
      <p:sp>
        <p:nvSpPr>
          <p:cNvPr id="3" name="Content Placeholder 2"/>
          <p:cNvSpPr>
            <a:spLocks noGrp="1"/>
          </p:cNvSpPr>
          <p:nvPr>
            <p:ph idx="1"/>
          </p:nvPr>
        </p:nvSpPr>
        <p:spPr/>
        <p:txBody>
          <a:bodyPr/>
          <a:lstStyle/>
          <a:p>
            <a:r>
              <a:rPr lang="en-US">
                <a:latin typeface="UT Sans" panose="00000500000000000000" pitchFamily="50" charset="0"/>
              </a:rPr>
              <a:t>Ca pentru toate amplificatoarele, câștigul în tensiune este A</a:t>
            </a:r>
            <a:r>
              <a:rPr lang="en-US" baseline="-25000">
                <a:latin typeface="UT Sans" panose="00000500000000000000" pitchFamily="50" charset="0"/>
              </a:rPr>
              <a:t>v</a:t>
            </a:r>
            <a:r>
              <a:rPr lang="en-US">
                <a:latin typeface="UT Sans" panose="00000500000000000000" pitchFamily="50" charset="0"/>
              </a:rPr>
              <a:t>=V</a:t>
            </a:r>
            <a:r>
              <a:rPr lang="en-US" baseline="-25000">
                <a:latin typeface="UT Sans" panose="00000500000000000000" pitchFamily="50" charset="0"/>
              </a:rPr>
              <a:t>out</a:t>
            </a:r>
            <a:r>
              <a:rPr lang="en-US">
                <a:latin typeface="UT Sans" panose="00000500000000000000" pitchFamily="50" charset="0"/>
              </a:rPr>
              <a:t>/V</a:t>
            </a:r>
            <a:r>
              <a:rPr lang="en-US" baseline="-25000">
                <a:latin typeface="UT Sans" panose="00000500000000000000" pitchFamily="50" charset="0"/>
              </a:rPr>
              <a:t>in</a:t>
            </a:r>
            <a:r>
              <a:rPr lang="en-US">
                <a:latin typeface="UT Sans" panose="00000500000000000000" pitchFamily="50" charset="0"/>
              </a:rPr>
              <a:t>.</a:t>
            </a:r>
            <a:endParaRPr lang="ro-RO">
              <a:latin typeface="UT Sans" panose="00000500000000000000" pitchFamily="50" charset="0"/>
            </a:endParaRPr>
          </a:p>
          <a:p>
            <a:r>
              <a:rPr lang="en-US">
                <a:latin typeface="UT Sans" panose="00000500000000000000" pitchFamily="50" charset="0"/>
              </a:rPr>
              <a:t>La repetorul pe sursă, V</a:t>
            </a:r>
            <a:r>
              <a:rPr lang="en-US" baseline="-25000">
                <a:latin typeface="UT Sans" panose="00000500000000000000" pitchFamily="50" charset="0"/>
              </a:rPr>
              <a:t>out</a:t>
            </a:r>
            <a:r>
              <a:rPr lang="en-US">
                <a:latin typeface="UT Sans" panose="00000500000000000000" pitchFamily="50" charset="0"/>
              </a:rPr>
              <a:t> este I</a:t>
            </a:r>
            <a:r>
              <a:rPr lang="en-US" baseline="-25000">
                <a:latin typeface="UT Sans" panose="00000500000000000000" pitchFamily="50" charset="0"/>
              </a:rPr>
              <a:t>d</a:t>
            </a:r>
            <a:r>
              <a:rPr lang="en-US">
                <a:latin typeface="UT Sans" panose="00000500000000000000" pitchFamily="50" charset="0"/>
              </a:rPr>
              <a:t>R</a:t>
            </a:r>
            <a:r>
              <a:rPr lang="en-US" baseline="-25000">
                <a:latin typeface="UT Sans" panose="00000500000000000000" pitchFamily="50" charset="0"/>
              </a:rPr>
              <a:t>s</a:t>
            </a:r>
            <a:r>
              <a:rPr lang="en-US">
                <a:latin typeface="UT Sans" panose="00000500000000000000" pitchFamily="50" charset="0"/>
              </a:rPr>
              <a:t> iar V</a:t>
            </a:r>
            <a:r>
              <a:rPr lang="en-US" baseline="-25000">
                <a:latin typeface="UT Sans" panose="00000500000000000000" pitchFamily="50" charset="0"/>
              </a:rPr>
              <a:t>in</a:t>
            </a:r>
            <a:r>
              <a:rPr lang="en-US">
                <a:latin typeface="UT Sans" panose="00000500000000000000" pitchFamily="50" charset="0"/>
              </a:rPr>
              <a:t>=V</a:t>
            </a:r>
            <a:r>
              <a:rPr lang="en-US" baseline="-25000">
                <a:latin typeface="UT Sans" panose="00000500000000000000" pitchFamily="50" charset="0"/>
              </a:rPr>
              <a:t>gs</a:t>
            </a:r>
            <a:r>
              <a:rPr lang="en-US">
                <a:latin typeface="UT Sans" panose="00000500000000000000" pitchFamily="50" charset="0"/>
              </a:rPr>
              <a:t>+I</a:t>
            </a:r>
            <a:r>
              <a:rPr lang="en-US" baseline="-25000">
                <a:latin typeface="UT Sans" panose="00000500000000000000" pitchFamily="50" charset="0"/>
              </a:rPr>
              <a:t>d</a:t>
            </a:r>
            <a:r>
              <a:rPr lang="en-US">
                <a:latin typeface="UT Sans" panose="00000500000000000000" pitchFamily="50" charset="0"/>
              </a:rPr>
              <a:t>R</a:t>
            </a:r>
            <a:r>
              <a:rPr lang="en-US" baseline="-25000">
                <a:latin typeface="UT Sans" panose="00000500000000000000" pitchFamily="50" charset="0"/>
              </a:rPr>
              <a:t>s</a:t>
            </a:r>
            <a:r>
              <a:rPr lang="en-US">
                <a:latin typeface="UT Sans" panose="00000500000000000000" pitchFamily="50" charset="0"/>
              </a:rPr>
              <a:t>.</a:t>
            </a:r>
            <a:endParaRPr lang="ro-RO">
              <a:latin typeface="UT Sans" panose="00000500000000000000" pitchFamily="50" charset="0"/>
            </a:endParaRPr>
          </a:p>
          <a:p>
            <a:r>
              <a:rPr lang="en-US">
                <a:latin typeface="UT Sans" panose="00000500000000000000" pitchFamily="50" charset="0"/>
              </a:rPr>
              <a:t>Prin urmare, câștigul în tensiune de la poartă la sursă este I</a:t>
            </a:r>
            <a:r>
              <a:rPr lang="en-US" baseline="-25000">
                <a:latin typeface="UT Sans" panose="00000500000000000000" pitchFamily="50" charset="0"/>
              </a:rPr>
              <a:t>d</a:t>
            </a:r>
            <a:r>
              <a:rPr lang="en-US">
                <a:latin typeface="UT Sans" panose="00000500000000000000" pitchFamily="50" charset="0"/>
              </a:rPr>
              <a:t>R</a:t>
            </a:r>
            <a:r>
              <a:rPr lang="en-US" baseline="-25000">
                <a:latin typeface="UT Sans" panose="00000500000000000000" pitchFamily="50" charset="0"/>
              </a:rPr>
              <a:t>s</a:t>
            </a:r>
            <a:r>
              <a:rPr lang="en-US">
                <a:latin typeface="UT Sans" panose="00000500000000000000" pitchFamily="50" charset="0"/>
              </a:rPr>
              <a:t>/(V</a:t>
            </a:r>
            <a:r>
              <a:rPr lang="en-US" baseline="-25000">
                <a:latin typeface="UT Sans" panose="00000500000000000000" pitchFamily="50" charset="0"/>
              </a:rPr>
              <a:t>gs</a:t>
            </a:r>
            <a:r>
              <a:rPr lang="en-US">
                <a:latin typeface="UT Sans" panose="00000500000000000000" pitchFamily="50" charset="0"/>
              </a:rPr>
              <a:t>+I</a:t>
            </a:r>
            <a:r>
              <a:rPr lang="en-US" baseline="-25000">
                <a:latin typeface="UT Sans" panose="00000500000000000000" pitchFamily="50" charset="0"/>
              </a:rPr>
              <a:t>d</a:t>
            </a:r>
            <a:r>
              <a:rPr lang="en-US">
                <a:latin typeface="UT Sans" panose="00000500000000000000" pitchFamily="50" charset="0"/>
              </a:rPr>
              <a:t>R</a:t>
            </a:r>
            <a:r>
              <a:rPr lang="en-US" baseline="-25000">
                <a:latin typeface="UT Sans" panose="00000500000000000000" pitchFamily="50" charset="0"/>
              </a:rPr>
              <a:t>s</a:t>
            </a:r>
            <a:r>
              <a:rPr lang="en-US">
                <a:latin typeface="UT Sans" panose="00000500000000000000" pitchFamily="50" charset="0"/>
              </a:rPr>
              <a:t>).</a:t>
            </a:r>
            <a:endParaRPr lang="ro-RO">
              <a:latin typeface="UT Sans" panose="00000500000000000000" pitchFamily="50" charset="0"/>
            </a:endParaRPr>
          </a:p>
          <a:p>
            <a:r>
              <a:rPr lang="en-US">
                <a:latin typeface="UT Sans" panose="00000500000000000000" pitchFamily="50" charset="0"/>
              </a:rPr>
              <a:t>Facând substituția I</a:t>
            </a:r>
            <a:r>
              <a:rPr lang="en-US" baseline="-25000">
                <a:latin typeface="UT Sans" panose="00000500000000000000" pitchFamily="50" charset="0"/>
              </a:rPr>
              <a:t>d</a:t>
            </a:r>
            <a:r>
              <a:rPr lang="en-US">
                <a:latin typeface="UT Sans" panose="00000500000000000000" pitchFamily="50" charset="0"/>
              </a:rPr>
              <a:t>=g</a:t>
            </a:r>
            <a:r>
              <a:rPr lang="en-US" baseline="-25000">
                <a:latin typeface="UT Sans" panose="00000500000000000000" pitchFamily="50" charset="0"/>
              </a:rPr>
              <a:t>m</a:t>
            </a:r>
            <a:r>
              <a:rPr lang="en-US">
                <a:latin typeface="UT Sans" panose="00000500000000000000" pitchFamily="50" charset="0"/>
              </a:rPr>
              <a:t>V</a:t>
            </a:r>
            <a:r>
              <a:rPr lang="en-US" baseline="-25000">
                <a:latin typeface="UT Sans" panose="00000500000000000000" pitchFamily="50" charset="0"/>
              </a:rPr>
              <a:t>gs</a:t>
            </a:r>
            <a:r>
              <a:rPr lang="en-US">
                <a:latin typeface="UT Sans" panose="00000500000000000000" pitchFamily="50" charset="0"/>
              </a:rPr>
              <a:t>, se obține:</a:t>
            </a:r>
            <a:endParaRPr lang="ro-RO">
              <a:latin typeface="UT Sans" panose="00000500000000000000" pitchFamily="50" charset="0"/>
            </a:endParaRPr>
          </a:p>
        </p:txBody>
      </p:sp>
      <p:sp>
        <p:nvSpPr>
          <p:cNvPr id="4" name="Date Placeholder 3"/>
          <p:cNvSpPr>
            <a:spLocks noGrp="1"/>
          </p:cNvSpPr>
          <p:nvPr>
            <p:ph type="dt" sz="half" idx="10"/>
          </p:nvPr>
        </p:nvSpPr>
        <p:spPr/>
        <p:txBody>
          <a:bodyPr/>
          <a:lstStyle/>
          <a:p>
            <a:fld id="{DF2F6D4B-DA28-46A5-9EBE-26436180AC73}" type="datetime1">
              <a:rPr lang="en-US" smtClean="0"/>
              <a:t>12/13/2018</a:t>
            </a:fld>
            <a:endParaRPr lang="en-US"/>
          </a:p>
        </p:txBody>
      </p:sp>
      <p:sp>
        <p:nvSpPr>
          <p:cNvPr id="5" name="Footer Placeholder 4"/>
          <p:cNvSpPr>
            <a:spLocks noGrp="1"/>
          </p:cNvSpPr>
          <p:nvPr>
            <p:ph type="ftr" sz="quarter" idx="11"/>
          </p:nvPr>
        </p:nvSpPr>
        <p:spPr/>
        <p:txBody>
          <a:bodyPr/>
          <a:lstStyle/>
          <a:p>
            <a:r>
              <a:rPr lang="en-US"/>
              <a:t>DE Cursul nr. 9</a:t>
            </a:r>
          </a:p>
        </p:txBody>
      </p:sp>
      <p:sp>
        <p:nvSpPr>
          <p:cNvPr id="6" name="Slide Number Placeholder 5"/>
          <p:cNvSpPr>
            <a:spLocks noGrp="1"/>
          </p:cNvSpPr>
          <p:nvPr>
            <p:ph type="sldNum" sz="quarter" idx="12"/>
          </p:nvPr>
        </p:nvSpPr>
        <p:spPr/>
        <p:txBody>
          <a:bodyPr/>
          <a:lstStyle/>
          <a:p>
            <a:fld id="{1E09B8D1-E382-410E-A5B9-1FDDF9D03BF0}" type="slidenum">
              <a:rPr lang="en-US" smtClean="0"/>
              <a:t>63</a:t>
            </a:fld>
            <a:endParaRPr lang="en-US"/>
          </a:p>
        </p:txBody>
      </p:sp>
      <p:sp>
        <p:nvSpPr>
          <p:cNvPr id="10" name="Rectangle 2"/>
          <p:cNvSpPr>
            <a:spLocks noChangeArrowheads="1"/>
          </p:cNvSpPr>
          <p:nvPr/>
        </p:nvSpPr>
        <p:spPr bwMode="auto">
          <a:xfrm>
            <a:off x="762000" y="425958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1" name="Object 10"/>
          <p:cNvGraphicFramePr>
            <a:graphicFrameLocks noChangeAspect="1"/>
          </p:cNvGraphicFramePr>
          <p:nvPr>
            <p:extLst>
              <p:ext uri="{D42A27DB-BD31-4B8C-83A1-F6EECF244321}">
                <p14:modId xmlns:p14="http://schemas.microsoft.com/office/powerpoint/2010/main" val="923223382"/>
              </p:ext>
            </p:extLst>
          </p:nvPr>
        </p:nvGraphicFramePr>
        <p:xfrm>
          <a:off x="774700" y="4529138"/>
          <a:ext cx="2311400" cy="1066800"/>
        </p:xfrm>
        <a:graphic>
          <a:graphicData uri="http://schemas.openxmlformats.org/presentationml/2006/ole">
            <mc:AlternateContent xmlns:mc="http://schemas.openxmlformats.org/markup-compatibility/2006">
              <mc:Choice xmlns:v="urn:schemas-microsoft-com:vml" Requires="v">
                <p:oleObj spid="_x0000_s64578" name="Equation" r:id="rId3" imgW="1155600" imgH="533160" progId="Equation.DSMT4">
                  <p:embed/>
                </p:oleObj>
              </mc:Choice>
              <mc:Fallback>
                <p:oleObj name="Equation" r:id="rId3" imgW="1155600" imgH="533160" progId="Equation.DSMT4">
                  <p:embed/>
                  <p:pic>
                    <p:nvPicPr>
                      <p:cNvPr id="0" name="Object 1"/>
                      <p:cNvPicPr>
                        <a:picLocks noChangeAspect="1" noChangeArrowheads="1"/>
                      </p:cNvPicPr>
                      <p:nvPr/>
                    </p:nvPicPr>
                    <p:blipFill>
                      <a:blip r:embed="rId4"/>
                      <a:srcRect/>
                      <a:stretch>
                        <a:fillRect/>
                      </a:stretch>
                    </p:blipFill>
                    <p:spPr bwMode="auto">
                      <a:xfrm>
                        <a:off x="774700" y="4529138"/>
                        <a:ext cx="2311400"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Rectangle 4"/>
          <p:cNvSpPr>
            <a:spLocks noChangeArrowheads="1"/>
          </p:cNvSpPr>
          <p:nvPr/>
        </p:nvSpPr>
        <p:spPr bwMode="auto">
          <a:xfrm>
            <a:off x="761999" y="5715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05399" y="4336732"/>
            <a:ext cx="3867150" cy="2390775"/>
          </a:xfrm>
          <a:prstGeom prst="rect">
            <a:avLst/>
          </a:prstGeom>
        </p:spPr>
      </p:pic>
    </p:spTree>
    <p:extLst>
      <p:ext uri="{BB962C8B-B14F-4D97-AF65-F5344CB8AC3E}">
        <p14:creationId xmlns:p14="http://schemas.microsoft.com/office/powerpoint/2010/main" val="140399273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a:latin typeface="UT Sans" panose="00000500000000000000" pitchFamily="50" charset="0"/>
              </a:rPr>
              <a:t>Amplificator drenă comună realizat cu TEC-J</a:t>
            </a:r>
            <a:br>
              <a:rPr lang="ro-RO" sz="3600">
                <a:latin typeface="UT Sans" panose="00000500000000000000" pitchFamily="50" charset="0"/>
              </a:rPr>
            </a:br>
            <a:r>
              <a:rPr lang="ro-RO" sz="3100">
                <a:latin typeface="UT Sans" panose="00000500000000000000" pitchFamily="50" charset="0"/>
              </a:rPr>
              <a:t>Câștigul în tensiune</a:t>
            </a:r>
            <a:endParaRPr lang="en-US" sz="3200">
              <a:latin typeface="UT Sans" panose="00000500000000000000" pitchFamily="50" charset="0"/>
            </a:endParaRPr>
          </a:p>
        </p:txBody>
      </p:sp>
      <p:sp>
        <p:nvSpPr>
          <p:cNvPr id="3" name="Content Placeholder 2"/>
          <p:cNvSpPr>
            <a:spLocks noGrp="1"/>
          </p:cNvSpPr>
          <p:nvPr>
            <p:ph idx="1"/>
          </p:nvPr>
        </p:nvSpPr>
        <p:spPr/>
        <p:txBody>
          <a:bodyPr/>
          <a:lstStyle/>
          <a:p>
            <a:r>
              <a:rPr lang="en-US">
                <a:latin typeface="UT Sans" panose="00000500000000000000" pitchFamily="50" charset="0"/>
              </a:rPr>
              <a:t>V</a:t>
            </a:r>
            <a:r>
              <a:rPr lang="en-US" baseline="-25000">
                <a:latin typeface="UT Sans" panose="00000500000000000000" pitchFamily="50" charset="0"/>
              </a:rPr>
              <a:t>gs</a:t>
            </a:r>
            <a:r>
              <a:rPr lang="en-US">
                <a:latin typeface="UT Sans" panose="00000500000000000000" pitchFamily="50" charset="0"/>
              </a:rPr>
              <a:t> se simplifică</a:t>
            </a:r>
            <a:r>
              <a:rPr lang="ro-RO">
                <a:latin typeface="UT Sans" panose="00000500000000000000" pitchFamily="50" charset="0"/>
              </a:rPr>
              <a:t> ș</a:t>
            </a:r>
            <a:r>
              <a:rPr lang="en-US">
                <a:latin typeface="UT Sans" panose="00000500000000000000" pitchFamily="50" charset="0"/>
              </a:rPr>
              <a:t>i</a:t>
            </a:r>
            <a:r>
              <a:rPr lang="ro-RO">
                <a:latin typeface="UT Sans" panose="00000500000000000000" pitchFamily="50" charset="0"/>
              </a:rPr>
              <a:t> rezultă</a:t>
            </a:r>
            <a:r>
              <a:rPr lang="en-US">
                <a:latin typeface="UT Sans" panose="00000500000000000000" pitchFamily="50" charset="0"/>
              </a:rPr>
              <a:t>:</a:t>
            </a:r>
            <a:endParaRPr lang="ro-RO">
              <a:latin typeface="UT Sans" panose="00000500000000000000" pitchFamily="50" charset="0"/>
            </a:endParaRPr>
          </a:p>
          <a:p>
            <a:endParaRPr lang="ro-RO">
              <a:latin typeface="UT Sans" panose="00000500000000000000" pitchFamily="50" charset="0"/>
            </a:endParaRPr>
          </a:p>
          <a:p>
            <a:endParaRPr lang="ro-RO">
              <a:latin typeface="UT Sans" panose="00000500000000000000" pitchFamily="50" charset="0"/>
            </a:endParaRPr>
          </a:p>
          <a:p>
            <a:r>
              <a:rPr lang="en-US">
                <a:latin typeface="UT Sans" panose="00000500000000000000" pitchFamily="50" charset="0"/>
              </a:rPr>
              <a:t>Trebuie remarcat că totdeauna câștigul în tensiune este ușor subunitar.</a:t>
            </a:r>
            <a:endParaRPr lang="ro-RO">
              <a:latin typeface="UT Sans" panose="00000500000000000000" pitchFamily="50" charset="0"/>
            </a:endParaRPr>
          </a:p>
          <a:p>
            <a:r>
              <a:rPr lang="en-US">
                <a:latin typeface="UT Sans" panose="00000500000000000000" pitchFamily="50" charset="0"/>
              </a:rPr>
              <a:t>Dacă g</a:t>
            </a:r>
            <a:r>
              <a:rPr lang="en-US" baseline="-25000">
                <a:latin typeface="UT Sans" panose="00000500000000000000" pitchFamily="50" charset="0"/>
              </a:rPr>
              <a:t>m</a:t>
            </a:r>
            <a:r>
              <a:rPr lang="en-US">
                <a:latin typeface="UT Sans" panose="00000500000000000000" pitchFamily="50" charset="0"/>
              </a:rPr>
              <a:t>R</a:t>
            </a:r>
            <a:r>
              <a:rPr lang="en-US" baseline="-25000">
                <a:latin typeface="UT Sans" panose="00000500000000000000" pitchFamily="50" charset="0"/>
              </a:rPr>
              <a:t>s</a:t>
            </a:r>
            <a:r>
              <a:rPr lang="en-US">
                <a:latin typeface="UT Sans" panose="00000500000000000000" pitchFamily="50" charset="0"/>
              </a:rPr>
              <a:t>&gt;&gt;1,</a:t>
            </a:r>
            <a:r>
              <a:rPr lang="ro-RO">
                <a:latin typeface="UT Sans" panose="00000500000000000000" pitchFamily="50" charset="0"/>
              </a:rPr>
              <a:t> se poate accepta aproximația A</a:t>
            </a:r>
            <a:r>
              <a:rPr lang="ro-RO" baseline="-25000">
                <a:latin typeface="UT Sans" panose="00000500000000000000" pitchFamily="50" charset="0"/>
              </a:rPr>
              <a:t>v</a:t>
            </a:r>
            <a:r>
              <a:rPr lang="ro-RO">
                <a:latin typeface="UT Sans" panose="00000500000000000000" pitchFamily="50" charset="0"/>
                <a:sym typeface="Symbol" panose="05050102010706020507" pitchFamily="18" charset="2"/>
              </a:rPr>
              <a:t></a:t>
            </a:r>
            <a:r>
              <a:rPr lang="ro-RO">
                <a:latin typeface="UT Sans" panose="00000500000000000000" pitchFamily="50" charset="0"/>
              </a:rPr>
              <a:t>1.</a:t>
            </a:r>
          </a:p>
          <a:p>
            <a:r>
              <a:rPr lang="ro-RO">
                <a:latin typeface="UT Sans" panose="00000500000000000000" pitchFamily="50" charset="0"/>
              </a:rPr>
              <a:t>Tensiunea de ieșire se culege </a:t>
            </a:r>
            <a:br>
              <a:rPr lang="ro-RO">
                <a:latin typeface="UT Sans" panose="00000500000000000000" pitchFamily="50" charset="0"/>
              </a:rPr>
            </a:br>
            <a:r>
              <a:rPr lang="ro-RO">
                <a:latin typeface="UT Sans" panose="00000500000000000000" pitchFamily="50" charset="0"/>
              </a:rPr>
              <a:t>din sursă și este în fază </a:t>
            </a:r>
            <a:br>
              <a:rPr lang="ro-RO">
                <a:latin typeface="UT Sans" panose="00000500000000000000" pitchFamily="50" charset="0"/>
              </a:rPr>
            </a:br>
            <a:r>
              <a:rPr lang="ro-RO">
                <a:latin typeface="UT Sans" panose="00000500000000000000" pitchFamily="50" charset="0"/>
              </a:rPr>
              <a:t>cu tensiunea de intrare </a:t>
            </a:r>
            <a:br>
              <a:rPr lang="ro-RO">
                <a:latin typeface="UT Sans" panose="00000500000000000000" pitchFamily="50" charset="0"/>
              </a:rPr>
            </a:br>
            <a:r>
              <a:rPr lang="ro-RO">
                <a:latin typeface="UT Sans" panose="00000500000000000000" pitchFamily="50" charset="0"/>
              </a:rPr>
              <a:t>din poartă (relația amplificării</a:t>
            </a:r>
            <a:br>
              <a:rPr lang="ro-RO">
                <a:latin typeface="UT Sans" panose="00000500000000000000" pitchFamily="50" charset="0"/>
              </a:rPr>
            </a:br>
            <a:r>
              <a:rPr lang="ro-RO">
                <a:latin typeface="UT Sans" panose="00000500000000000000" pitchFamily="50" charset="0"/>
              </a:rPr>
              <a:t>are semnul plus).</a:t>
            </a:r>
            <a:endParaRPr lang="en-US">
              <a:latin typeface="UT Sans" panose="00000500000000000000" pitchFamily="50" charset="0"/>
            </a:endParaRPr>
          </a:p>
        </p:txBody>
      </p:sp>
      <p:sp>
        <p:nvSpPr>
          <p:cNvPr id="4" name="Date Placeholder 3"/>
          <p:cNvSpPr>
            <a:spLocks noGrp="1"/>
          </p:cNvSpPr>
          <p:nvPr>
            <p:ph type="dt" sz="half" idx="10"/>
          </p:nvPr>
        </p:nvSpPr>
        <p:spPr/>
        <p:txBody>
          <a:bodyPr/>
          <a:lstStyle/>
          <a:p>
            <a:fld id="{4EDB3814-A5C5-4372-B13D-84E5A5834556}" type="datetime1">
              <a:rPr lang="en-US" smtClean="0"/>
              <a:t>12/13/2018</a:t>
            </a:fld>
            <a:endParaRPr lang="en-US"/>
          </a:p>
        </p:txBody>
      </p:sp>
      <p:sp>
        <p:nvSpPr>
          <p:cNvPr id="5" name="Footer Placeholder 4"/>
          <p:cNvSpPr>
            <a:spLocks noGrp="1"/>
          </p:cNvSpPr>
          <p:nvPr>
            <p:ph type="ftr" sz="quarter" idx="11"/>
          </p:nvPr>
        </p:nvSpPr>
        <p:spPr/>
        <p:txBody>
          <a:bodyPr/>
          <a:lstStyle/>
          <a:p>
            <a:r>
              <a:rPr lang="en-US"/>
              <a:t>DE Cursul nr. 9</a:t>
            </a:r>
          </a:p>
        </p:txBody>
      </p:sp>
      <p:sp>
        <p:nvSpPr>
          <p:cNvPr id="6" name="Slide Number Placeholder 5"/>
          <p:cNvSpPr>
            <a:spLocks noGrp="1"/>
          </p:cNvSpPr>
          <p:nvPr>
            <p:ph type="sldNum" sz="quarter" idx="12"/>
          </p:nvPr>
        </p:nvSpPr>
        <p:spPr/>
        <p:txBody>
          <a:bodyPr/>
          <a:lstStyle/>
          <a:p>
            <a:fld id="{1E09B8D1-E382-410E-A5B9-1FDDF9D03BF0}" type="slidenum">
              <a:rPr lang="en-US" smtClean="0"/>
              <a:t>64</a:t>
            </a:fld>
            <a:endParaRPr lang="en-US"/>
          </a:p>
        </p:txBody>
      </p:sp>
      <p:sp>
        <p:nvSpPr>
          <p:cNvPr id="10" name="Rectangle 2"/>
          <p:cNvSpPr>
            <a:spLocks noChangeArrowheads="1"/>
          </p:cNvSpPr>
          <p:nvPr/>
        </p:nvSpPr>
        <p:spPr bwMode="auto">
          <a:xfrm>
            <a:off x="762000" y="425958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4"/>
          <p:cNvSpPr>
            <a:spLocks noChangeArrowheads="1"/>
          </p:cNvSpPr>
          <p:nvPr/>
        </p:nvSpPr>
        <p:spPr bwMode="auto">
          <a:xfrm>
            <a:off x="761999" y="5715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3" name="Object 12"/>
          <p:cNvGraphicFramePr>
            <a:graphicFrameLocks noChangeAspect="1"/>
          </p:cNvGraphicFramePr>
          <p:nvPr>
            <p:extLst>
              <p:ext uri="{D42A27DB-BD31-4B8C-83A1-F6EECF244321}">
                <p14:modId xmlns:p14="http://schemas.microsoft.com/office/powerpoint/2010/main" val="1959401276"/>
              </p:ext>
            </p:extLst>
          </p:nvPr>
        </p:nvGraphicFramePr>
        <p:xfrm>
          <a:off x="3695700" y="2006600"/>
          <a:ext cx="1752600" cy="965200"/>
        </p:xfrm>
        <a:graphic>
          <a:graphicData uri="http://schemas.openxmlformats.org/presentationml/2006/ole">
            <mc:AlternateContent xmlns:mc="http://schemas.openxmlformats.org/markup-compatibility/2006">
              <mc:Choice xmlns:v="urn:schemas-microsoft-com:vml" Requires="v">
                <p:oleObj spid="_x0000_s65597" name="Equation" r:id="rId3" imgW="876240" imgH="482400" progId="Equation.DSMT4">
                  <p:embed/>
                </p:oleObj>
              </mc:Choice>
              <mc:Fallback>
                <p:oleObj name="Equation" r:id="rId3" imgW="876240" imgH="482400" progId="Equation.DSMT4">
                  <p:embed/>
                  <p:pic>
                    <p:nvPicPr>
                      <p:cNvPr id="13" name="Object 12"/>
                      <p:cNvPicPr>
                        <a:picLocks noChangeAspect="1" noChangeArrowheads="1"/>
                      </p:cNvPicPr>
                      <p:nvPr/>
                    </p:nvPicPr>
                    <p:blipFill>
                      <a:blip r:embed="rId4"/>
                      <a:srcRect/>
                      <a:stretch>
                        <a:fillRect/>
                      </a:stretch>
                    </p:blipFill>
                    <p:spPr bwMode="auto">
                      <a:xfrm>
                        <a:off x="3695700" y="2006600"/>
                        <a:ext cx="1752600" cy="965200"/>
                      </a:xfrm>
                      <a:prstGeom prst="rect">
                        <a:avLst/>
                      </a:prstGeom>
                      <a:solidFill>
                        <a:srgbClr val="FFFF00"/>
                      </a:solidFill>
                    </p:spPr>
                  </p:pic>
                </p:oleObj>
              </mc:Fallback>
            </mc:AlternateContent>
          </a:graphicData>
        </a:graphic>
      </p:graphicFrame>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05399" y="4336732"/>
            <a:ext cx="3867150" cy="2390775"/>
          </a:xfrm>
          <a:prstGeom prst="rect">
            <a:avLst/>
          </a:prstGeom>
        </p:spPr>
      </p:pic>
    </p:spTree>
    <p:extLst>
      <p:ext uri="{BB962C8B-B14F-4D97-AF65-F5344CB8AC3E}">
        <p14:creationId xmlns:p14="http://schemas.microsoft.com/office/powerpoint/2010/main" val="311536090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a:latin typeface="UT Sans" panose="00000500000000000000" pitchFamily="50" charset="0"/>
              </a:rPr>
              <a:t>Amplificator drenă comună realizat cu TEC-J</a:t>
            </a:r>
            <a:br>
              <a:rPr lang="ro-RO" sz="3200">
                <a:latin typeface="UT Sans" panose="00000500000000000000" pitchFamily="50" charset="0"/>
              </a:rPr>
            </a:br>
            <a:r>
              <a:rPr lang="ro-RO" sz="2800">
                <a:latin typeface="UT Sans" panose="00000500000000000000" pitchFamily="50" charset="0"/>
              </a:rPr>
              <a:t>Rezistența de intrare</a:t>
            </a:r>
            <a:endParaRPr lang="en-US" sz="3200">
              <a:latin typeface="UT Sans" panose="00000500000000000000" pitchFamily="50" charset="0"/>
            </a:endParaRPr>
          </a:p>
        </p:txBody>
      </p:sp>
      <p:sp>
        <p:nvSpPr>
          <p:cNvPr id="3" name="Content Placeholder 2"/>
          <p:cNvSpPr>
            <a:spLocks noGrp="1"/>
          </p:cNvSpPr>
          <p:nvPr>
            <p:ph idx="1"/>
          </p:nvPr>
        </p:nvSpPr>
        <p:spPr/>
        <p:txBody>
          <a:bodyPr>
            <a:normAutofit/>
          </a:bodyPr>
          <a:lstStyle/>
          <a:p>
            <a:r>
              <a:rPr lang="en-US">
                <a:latin typeface="UT Sans" panose="00000500000000000000" pitchFamily="50" charset="0"/>
              </a:rPr>
              <a:t>Deoarece semnalul de intrare se aplică în poartă, rezistența de intrare văzută de sursa de semnal de intrare este foarte mare, ca și la configurația de amplificare cu sursa comună.</a:t>
            </a:r>
            <a:endParaRPr lang="ro-RO">
              <a:latin typeface="UT Sans" panose="00000500000000000000" pitchFamily="50" charset="0"/>
            </a:endParaRPr>
          </a:p>
          <a:p>
            <a:r>
              <a:rPr lang="en-US">
                <a:latin typeface="UT Sans" panose="00000500000000000000" pitchFamily="50" charset="0"/>
              </a:rPr>
              <a:t>Rezistența totală de intrare este formată din rezistorul din circuitul de poartă, R</a:t>
            </a:r>
            <a:r>
              <a:rPr lang="en-US" baseline="-25000">
                <a:latin typeface="UT Sans" panose="00000500000000000000" pitchFamily="50" charset="0"/>
              </a:rPr>
              <a:t>G</a:t>
            </a:r>
            <a:r>
              <a:rPr lang="en-US">
                <a:latin typeface="UT Sans" panose="00000500000000000000" pitchFamily="50" charset="0"/>
              </a:rPr>
              <a:t>, în paralel cu rezistența de intrare în poartă</a:t>
            </a:r>
            <a:r>
              <a:rPr lang="ro-RO">
                <a:latin typeface="UT Sans" panose="00000500000000000000" pitchFamily="50" charset="0"/>
              </a:rPr>
              <a:t>:</a:t>
            </a:r>
          </a:p>
          <a:p>
            <a:endParaRPr lang="ro-RO">
              <a:latin typeface="UT Sans" panose="00000500000000000000" pitchFamily="50" charset="0"/>
            </a:endParaRPr>
          </a:p>
          <a:p>
            <a:r>
              <a:rPr lang="ro-RO">
                <a:latin typeface="UT Sans" panose="00000500000000000000" pitchFamily="50" charset="0"/>
              </a:rPr>
              <a:t>unde R</a:t>
            </a:r>
            <a:r>
              <a:rPr lang="ro-RO" baseline="-25000">
                <a:latin typeface="UT Sans" panose="00000500000000000000" pitchFamily="50" charset="0"/>
              </a:rPr>
              <a:t>IN(gate)</a:t>
            </a:r>
            <a:r>
              <a:rPr lang="ro-RO">
                <a:latin typeface="UT Sans" panose="00000500000000000000" pitchFamily="50" charset="0"/>
              </a:rPr>
              <a:t>=V</a:t>
            </a:r>
            <a:r>
              <a:rPr lang="ro-RO" baseline="-25000">
                <a:latin typeface="UT Sans" panose="00000500000000000000" pitchFamily="50" charset="0"/>
              </a:rPr>
              <a:t>GS</a:t>
            </a:r>
            <a:r>
              <a:rPr lang="ro-RO">
                <a:latin typeface="UT Sans" panose="00000500000000000000" pitchFamily="50" charset="0"/>
              </a:rPr>
              <a:t>/I</a:t>
            </a:r>
            <a:r>
              <a:rPr lang="ro-RO" baseline="-25000">
                <a:latin typeface="UT Sans" panose="00000500000000000000" pitchFamily="50" charset="0"/>
              </a:rPr>
              <a:t>GSS</a:t>
            </a:r>
            <a:endParaRPr lang="en-US">
              <a:latin typeface="UT Sans" panose="00000500000000000000" pitchFamily="50" charset="0"/>
            </a:endParaRPr>
          </a:p>
        </p:txBody>
      </p:sp>
      <p:sp>
        <p:nvSpPr>
          <p:cNvPr id="4" name="Date Placeholder 3"/>
          <p:cNvSpPr>
            <a:spLocks noGrp="1"/>
          </p:cNvSpPr>
          <p:nvPr>
            <p:ph type="dt" sz="half" idx="10"/>
          </p:nvPr>
        </p:nvSpPr>
        <p:spPr/>
        <p:txBody>
          <a:bodyPr/>
          <a:lstStyle/>
          <a:p>
            <a:fld id="{5749E5D3-0C56-4469-B87B-34429CB6D8A3}" type="datetime1">
              <a:rPr lang="en-US" smtClean="0"/>
              <a:t>12/13/2018</a:t>
            </a:fld>
            <a:endParaRPr lang="en-US"/>
          </a:p>
        </p:txBody>
      </p:sp>
      <p:sp>
        <p:nvSpPr>
          <p:cNvPr id="5" name="Footer Placeholder 4"/>
          <p:cNvSpPr>
            <a:spLocks noGrp="1"/>
          </p:cNvSpPr>
          <p:nvPr>
            <p:ph type="ftr" sz="quarter" idx="11"/>
          </p:nvPr>
        </p:nvSpPr>
        <p:spPr/>
        <p:txBody>
          <a:bodyPr/>
          <a:lstStyle/>
          <a:p>
            <a:r>
              <a:rPr lang="en-US"/>
              <a:t>DE Cursul nr. 9</a:t>
            </a:r>
          </a:p>
        </p:txBody>
      </p:sp>
      <p:sp>
        <p:nvSpPr>
          <p:cNvPr id="6" name="Slide Number Placeholder 5"/>
          <p:cNvSpPr>
            <a:spLocks noGrp="1"/>
          </p:cNvSpPr>
          <p:nvPr>
            <p:ph type="sldNum" sz="quarter" idx="12"/>
          </p:nvPr>
        </p:nvSpPr>
        <p:spPr/>
        <p:txBody>
          <a:bodyPr/>
          <a:lstStyle/>
          <a:p>
            <a:fld id="{1E09B8D1-E382-410E-A5B9-1FDDF9D03BF0}" type="slidenum">
              <a:rPr lang="en-US" smtClean="0"/>
              <a:t>65</a:t>
            </a:fld>
            <a:endParaRPr lang="en-US"/>
          </a:p>
        </p:txBody>
      </p:sp>
      <p:sp>
        <p:nvSpPr>
          <p:cNvPr id="7" name="Rectangle 2"/>
          <p:cNvSpPr>
            <a:spLocks noChangeArrowheads="1"/>
          </p:cNvSpPr>
          <p:nvPr/>
        </p:nvSpPr>
        <p:spPr bwMode="auto">
          <a:xfrm>
            <a:off x="1219200" y="4876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846110210"/>
              </p:ext>
            </p:extLst>
          </p:nvPr>
        </p:nvGraphicFramePr>
        <p:xfrm>
          <a:off x="3556793" y="3733800"/>
          <a:ext cx="2030413" cy="609600"/>
        </p:xfrm>
        <a:graphic>
          <a:graphicData uri="http://schemas.openxmlformats.org/presentationml/2006/ole">
            <mc:AlternateContent xmlns:mc="http://schemas.openxmlformats.org/markup-compatibility/2006">
              <mc:Choice xmlns:v="urn:schemas-microsoft-com:vml" Requires="v">
                <p:oleObj spid="_x0000_s66619" name="Equation" r:id="rId3" imgW="1015920" imgH="304560" progId="Equation.DSMT4">
                  <p:embed/>
                </p:oleObj>
              </mc:Choice>
              <mc:Fallback>
                <p:oleObj name="Equation" r:id="rId3" imgW="1015920" imgH="304560" progId="Equation.DSMT4">
                  <p:embed/>
                  <p:pic>
                    <p:nvPicPr>
                      <p:cNvPr id="0" name="Object 1"/>
                      <p:cNvPicPr>
                        <a:picLocks noChangeAspect="1" noChangeArrowheads="1"/>
                      </p:cNvPicPr>
                      <p:nvPr/>
                    </p:nvPicPr>
                    <p:blipFill>
                      <a:blip r:embed="rId4"/>
                      <a:srcRect/>
                      <a:stretch>
                        <a:fillRect/>
                      </a:stretch>
                    </p:blipFill>
                    <p:spPr bwMode="auto">
                      <a:xfrm>
                        <a:off x="3556793" y="3733800"/>
                        <a:ext cx="2030413"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6194659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latin typeface="UT Sans" panose="00000500000000000000" pitchFamily="50" charset="0"/>
              </a:rPr>
              <a:t>Amplificatoare cu poarta comună</a:t>
            </a:r>
            <a:endParaRPr lang="en-US">
              <a:latin typeface="UT Sans" panose="00000500000000000000" pitchFamily="50" charset="0"/>
            </a:endParaRPr>
          </a:p>
        </p:txBody>
      </p:sp>
      <p:sp>
        <p:nvSpPr>
          <p:cNvPr id="3" name="Content Placeholder 2"/>
          <p:cNvSpPr>
            <a:spLocks noGrp="1"/>
          </p:cNvSpPr>
          <p:nvPr>
            <p:ph idx="1"/>
          </p:nvPr>
        </p:nvSpPr>
        <p:spPr/>
        <p:txBody>
          <a:bodyPr/>
          <a:lstStyle/>
          <a:p>
            <a:r>
              <a:rPr lang="en-US">
                <a:latin typeface="UT Sans" panose="00000500000000000000" pitchFamily="50" charset="0"/>
              </a:rPr>
              <a:t>Configurația de amplificare cu TEC cu poarta comună (GC) poate fi comparată cu configurația cu baza comună (BC) a amplificatoarelor cu </a:t>
            </a:r>
            <a:r>
              <a:rPr lang="ro-RO">
                <a:latin typeface="UT Sans" panose="00000500000000000000" pitchFamily="50" charset="0"/>
              </a:rPr>
              <a:t>tranzistor bipolar</a:t>
            </a:r>
            <a:r>
              <a:rPr lang="en-US">
                <a:latin typeface="UT Sans" panose="00000500000000000000" pitchFamily="50" charset="0"/>
              </a:rPr>
              <a:t>.</a:t>
            </a:r>
            <a:endParaRPr lang="ro-RO">
              <a:latin typeface="UT Sans" panose="00000500000000000000" pitchFamily="50" charset="0"/>
            </a:endParaRPr>
          </a:p>
          <a:p>
            <a:r>
              <a:rPr lang="en-US">
                <a:latin typeface="UT Sans" panose="00000500000000000000" pitchFamily="50" charset="0"/>
              </a:rPr>
              <a:t>La fel ca la </a:t>
            </a:r>
            <a:r>
              <a:rPr lang="ro-RO">
                <a:latin typeface="UT Sans" panose="00000500000000000000" pitchFamily="50" charset="0"/>
              </a:rPr>
              <a:t>conexiunea </a:t>
            </a:r>
            <a:r>
              <a:rPr lang="en-US">
                <a:latin typeface="UT Sans" panose="00000500000000000000" pitchFamily="50" charset="0"/>
              </a:rPr>
              <a:t>BC, amplificatoarele cu </a:t>
            </a:r>
            <a:r>
              <a:rPr lang="ro-RO">
                <a:latin typeface="UT Sans" panose="00000500000000000000" pitchFamily="50" charset="0"/>
              </a:rPr>
              <a:t>poarta comună</a:t>
            </a:r>
            <a:r>
              <a:rPr lang="en-US">
                <a:latin typeface="UT Sans" panose="00000500000000000000" pitchFamily="50" charset="0"/>
              </a:rPr>
              <a:t> au rezistența de intrare foarte mică.</a:t>
            </a:r>
            <a:endParaRPr lang="ro-RO">
              <a:latin typeface="UT Sans" panose="00000500000000000000" pitchFamily="50" charset="0"/>
            </a:endParaRPr>
          </a:p>
          <a:p>
            <a:r>
              <a:rPr lang="en-US">
                <a:latin typeface="UT Sans" panose="00000500000000000000" pitchFamily="50" charset="0"/>
              </a:rPr>
              <a:t>Aceasta este una dintre caracteristicile prin care se deosebesc de amplificatoarele SC și DC, care au rezistența de intrare foarte mare.</a:t>
            </a:r>
          </a:p>
        </p:txBody>
      </p:sp>
      <p:sp>
        <p:nvSpPr>
          <p:cNvPr id="4" name="Date Placeholder 3"/>
          <p:cNvSpPr>
            <a:spLocks noGrp="1"/>
          </p:cNvSpPr>
          <p:nvPr>
            <p:ph type="dt" sz="half" idx="10"/>
          </p:nvPr>
        </p:nvSpPr>
        <p:spPr/>
        <p:txBody>
          <a:bodyPr/>
          <a:lstStyle/>
          <a:p>
            <a:fld id="{E0DAF644-0A79-4518-9FD9-1B4835C5CB54}" type="datetime1">
              <a:rPr lang="en-US" smtClean="0"/>
              <a:t>12/13/2018</a:t>
            </a:fld>
            <a:endParaRPr lang="en-US"/>
          </a:p>
        </p:txBody>
      </p:sp>
      <p:sp>
        <p:nvSpPr>
          <p:cNvPr id="5" name="Footer Placeholder 4"/>
          <p:cNvSpPr>
            <a:spLocks noGrp="1"/>
          </p:cNvSpPr>
          <p:nvPr>
            <p:ph type="ftr" sz="quarter" idx="11"/>
          </p:nvPr>
        </p:nvSpPr>
        <p:spPr/>
        <p:txBody>
          <a:bodyPr/>
          <a:lstStyle/>
          <a:p>
            <a:r>
              <a:rPr lang="en-US"/>
              <a:t>DE Cursul nr. 9</a:t>
            </a:r>
          </a:p>
        </p:txBody>
      </p:sp>
      <p:sp>
        <p:nvSpPr>
          <p:cNvPr id="6" name="Slide Number Placeholder 5"/>
          <p:cNvSpPr>
            <a:spLocks noGrp="1"/>
          </p:cNvSpPr>
          <p:nvPr>
            <p:ph type="sldNum" sz="quarter" idx="12"/>
          </p:nvPr>
        </p:nvSpPr>
        <p:spPr/>
        <p:txBody>
          <a:bodyPr/>
          <a:lstStyle/>
          <a:p>
            <a:fld id="{1E09B8D1-E382-410E-A5B9-1FDDF9D03BF0}" type="slidenum">
              <a:rPr lang="en-US" smtClean="0"/>
              <a:t>66</a:t>
            </a:fld>
            <a:endParaRPr lang="en-US"/>
          </a:p>
        </p:txBody>
      </p:sp>
    </p:spTree>
    <p:extLst>
      <p:ext uri="{BB962C8B-B14F-4D97-AF65-F5344CB8AC3E}">
        <p14:creationId xmlns:p14="http://schemas.microsoft.com/office/powerpoint/2010/main" val="157916605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ro-RO" sz="2800">
                <a:latin typeface="UT Sans" panose="00000500000000000000" pitchFamily="50" charset="0"/>
              </a:rPr>
              <a:t>Amplificator cu poarta comună realizat cu TEC-J</a:t>
            </a:r>
            <a:endParaRPr lang="en-US" sz="2800">
              <a:latin typeface="UT Sans" panose="00000500000000000000" pitchFamily="50" charset="0"/>
            </a:endParaRPr>
          </a:p>
        </p:txBody>
      </p:sp>
      <p:sp>
        <p:nvSpPr>
          <p:cNvPr id="3" name="Content Placeholder 2"/>
          <p:cNvSpPr>
            <a:spLocks noGrp="1"/>
          </p:cNvSpPr>
          <p:nvPr>
            <p:ph idx="1"/>
          </p:nvPr>
        </p:nvSpPr>
        <p:spPr/>
        <p:txBody>
          <a:bodyPr/>
          <a:lstStyle/>
          <a:p>
            <a:r>
              <a:rPr lang="en-US">
                <a:latin typeface="UT Sans" panose="00000500000000000000" pitchFamily="50" charset="0"/>
              </a:rPr>
              <a:t>Este prezentat un amplificator cu </a:t>
            </a:r>
            <a:r>
              <a:rPr lang="en-US" b="1">
                <a:latin typeface="UT Sans" panose="00000500000000000000" pitchFamily="50" charset="0"/>
              </a:rPr>
              <a:t>poarta comună</a:t>
            </a:r>
            <a:r>
              <a:rPr lang="en-US">
                <a:latin typeface="UT Sans" panose="00000500000000000000" pitchFamily="50" charset="0"/>
              </a:rPr>
              <a:t>, cu polarizare automată.</a:t>
            </a:r>
            <a:endParaRPr lang="ro-RO">
              <a:latin typeface="UT Sans" panose="00000500000000000000" pitchFamily="50" charset="0"/>
            </a:endParaRPr>
          </a:p>
          <a:p>
            <a:r>
              <a:rPr lang="en-US">
                <a:latin typeface="UT Sans" panose="00000500000000000000" pitchFamily="50" charset="0"/>
              </a:rPr>
              <a:t>Poarta este conectată direct la masă.</a:t>
            </a:r>
            <a:endParaRPr lang="ro-RO">
              <a:latin typeface="UT Sans" panose="00000500000000000000" pitchFamily="50" charset="0"/>
            </a:endParaRPr>
          </a:p>
          <a:p>
            <a:r>
              <a:rPr lang="en-US">
                <a:latin typeface="UT Sans" panose="00000500000000000000" pitchFamily="50" charset="0"/>
              </a:rPr>
              <a:t>Semnalul de</a:t>
            </a:r>
            <a:r>
              <a:rPr lang="ro-RO">
                <a:latin typeface="UT Sans" panose="00000500000000000000" pitchFamily="50" charset="0"/>
              </a:rPr>
              <a:t> </a:t>
            </a:r>
            <a:r>
              <a:rPr lang="en-US">
                <a:latin typeface="UT Sans" panose="00000500000000000000" pitchFamily="50" charset="0"/>
              </a:rPr>
              <a:t>intrare se aplică în terminalul sursei, prin C</a:t>
            </a:r>
            <a:r>
              <a:rPr lang="en-US" baseline="-25000">
                <a:latin typeface="UT Sans" panose="00000500000000000000" pitchFamily="50" charset="0"/>
              </a:rPr>
              <a:t>1</a:t>
            </a:r>
            <a:r>
              <a:rPr lang="en-US">
                <a:latin typeface="UT Sans" panose="00000500000000000000" pitchFamily="50" charset="0"/>
              </a:rPr>
              <a:t>.</a:t>
            </a:r>
            <a:endParaRPr lang="ro-RO">
              <a:latin typeface="UT Sans" panose="00000500000000000000" pitchFamily="50" charset="0"/>
            </a:endParaRPr>
          </a:p>
          <a:p>
            <a:r>
              <a:rPr lang="en-US">
                <a:latin typeface="UT Sans" panose="00000500000000000000" pitchFamily="50" charset="0"/>
              </a:rPr>
              <a:t>Semnalul de ieșire se culege din terminalul drenei, prin condensatorul C</a:t>
            </a:r>
            <a:r>
              <a:rPr lang="en-US" baseline="-25000">
                <a:latin typeface="UT Sans" panose="00000500000000000000" pitchFamily="50" charset="0"/>
              </a:rPr>
              <a:t>2</a:t>
            </a:r>
            <a:r>
              <a:rPr lang="en-US">
                <a:latin typeface="UT Sans" panose="00000500000000000000" pitchFamily="50" charset="0"/>
              </a:rPr>
              <a:t>.</a:t>
            </a:r>
          </a:p>
        </p:txBody>
      </p:sp>
      <p:sp>
        <p:nvSpPr>
          <p:cNvPr id="4" name="Date Placeholder 3"/>
          <p:cNvSpPr>
            <a:spLocks noGrp="1"/>
          </p:cNvSpPr>
          <p:nvPr>
            <p:ph type="dt" sz="half" idx="10"/>
          </p:nvPr>
        </p:nvSpPr>
        <p:spPr/>
        <p:txBody>
          <a:bodyPr/>
          <a:lstStyle/>
          <a:p>
            <a:fld id="{8014469E-5F66-4B24-B1EE-4BF3B835CFA0}" type="datetime1">
              <a:rPr lang="en-US" smtClean="0"/>
              <a:t>12/13/2018</a:t>
            </a:fld>
            <a:endParaRPr lang="en-US"/>
          </a:p>
        </p:txBody>
      </p:sp>
      <p:sp>
        <p:nvSpPr>
          <p:cNvPr id="5" name="Footer Placeholder 4"/>
          <p:cNvSpPr>
            <a:spLocks noGrp="1"/>
          </p:cNvSpPr>
          <p:nvPr>
            <p:ph type="ftr" sz="quarter" idx="11"/>
          </p:nvPr>
        </p:nvSpPr>
        <p:spPr/>
        <p:txBody>
          <a:bodyPr/>
          <a:lstStyle/>
          <a:p>
            <a:r>
              <a:rPr lang="en-US"/>
              <a:t>DE Cursul nr. 9</a:t>
            </a:r>
          </a:p>
        </p:txBody>
      </p:sp>
      <p:sp>
        <p:nvSpPr>
          <p:cNvPr id="6" name="Slide Number Placeholder 5"/>
          <p:cNvSpPr>
            <a:spLocks noGrp="1"/>
          </p:cNvSpPr>
          <p:nvPr>
            <p:ph type="sldNum" sz="quarter" idx="12"/>
          </p:nvPr>
        </p:nvSpPr>
        <p:spPr/>
        <p:txBody>
          <a:bodyPr/>
          <a:lstStyle/>
          <a:p>
            <a:fld id="{1E09B8D1-E382-410E-A5B9-1FDDF9D03BF0}" type="slidenum">
              <a:rPr lang="en-US" smtClean="0"/>
              <a:t>67</a:t>
            </a:fld>
            <a:endParaRPr lang="en-US"/>
          </a:p>
        </p:txBody>
      </p:sp>
      <p:pic>
        <p:nvPicPr>
          <p:cNvPr id="7" name="Picture 6"/>
          <p:cNvPicPr>
            <a:picLocks noChangeAspect="1"/>
          </p:cNvPicPr>
          <p:nvPr/>
        </p:nvPicPr>
        <p:blipFill>
          <a:blip r:embed="rId2"/>
          <a:stretch>
            <a:fillRect/>
          </a:stretch>
        </p:blipFill>
        <p:spPr>
          <a:xfrm>
            <a:off x="3011805" y="4144327"/>
            <a:ext cx="3120390" cy="2713673"/>
          </a:xfrm>
          <a:prstGeom prst="rect">
            <a:avLst/>
          </a:prstGeom>
        </p:spPr>
      </p:pic>
    </p:spTree>
    <p:extLst>
      <p:ext uri="{BB962C8B-B14F-4D97-AF65-F5344CB8AC3E}">
        <p14:creationId xmlns:p14="http://schemas.microsoft.com/office/powerpoint/2010/main" val="303320127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ro-RO" sz="2800">
                <a:latin typeface="UT Sans" panose="00000500000000000000" pitchFamily="50" charset="0"/>
              </a:rPr>
              <a:t>Amplificator cu poarta comună realizat cu TEC-J</a:t>
            </a:r>
            <a:br>
              <a:rPr lang="ro-RO" sz="2800">
                <a:latin typeface="UT Sans" panose="00000500000000000000" pitchFamily="50" charset="0"/>
              </a:rPr>
            </a:br>
            <a:r>
              <a:rPr lang="ro-RO" sz="2400">
                <a:latin typeface="UT Sans" panose="00000500000000000000" pitchFamily="50" charset="0"/>
              </a:rPr>
              <a:t>Câștigul în tensiune</a:t>
            </a:r>
            <a:endParaRPr lang="en-US" sz="2800">
              <a:latin typeface="UT Sans" panose="00000500000000000000" pitchFamily="50" charset="0"/>
            </a:endParaRPr>
          </a:p>
        </p:txBody>
      </p:sp>
      <p:sp>
        <p:nvSpPr>
          <p:cNvPr id="3" name="Content Placeholder 2"/>
          <p:cNvSpPr>
            <a:spLocks noGrp="1"/>
          </p:cNvSpPr>
          <p:nvPr>
            <p:ph idx="1"/>
          </p:nvPr>
        </p:nvSpPr>
        <p:spPr/>
        <p:txBody>
          <a:bodyPr>
            <a:normAutofit/>
          </a:bodyPr>
          <a:lstStyle/>
          <a:p>
            <a:r>
              <a:rPr lang="en-US">
                <a:latin typeface="UT Sans" panose="00000500000000000000" pitchFamily="50" charset="0"/>
              </a:rPr>
              <a:t>Câștigul în tensiune de la sursă la drenă se deduce astfel:</a:t>
            </a:r>
            <a:br>
              <a:rPr lang="ro-RO">
                <a:latin typeface="UT Sans" panose="00000500000000000000" pitchFamily="50" charset="0"/>
              </a:rPr>
            </a:br>
            <a:br>
              <a:rPr lang="ro-RO">
                <a:latin typeface="UT Sans" panose="00000500000000000000" pitchFamily="50" charset="0"/>
              </a:rPr>
            </a:br>
            <a:br>
              <a:rPr lang="ro-RO">
                <a:latin typeface="UT Sans" panose="00000500000000000000" pitchFamily="50" charset="0"/>
              </a:rPr>
            </a:br>
            <a:br>
              <a:rPr lang="ro-RO">
                <a:latin typeface="UT Sans" panose="00000500000000000000" pitchFamily="50" charset="0"/>
              </a:rPr>
            </a:br>
            <a:br>
              <a:rPr lang="ro-RO">
                <a:latin typeface="UT Sans" panose="00000500000000000000" pitchFamily="50" charset="0"/>
              </a:rPr>
            </a:br>
            <a:endParaRPr lang="ro-RO">
              <a:latin typeface="UT Sans" panose="00000500000000000000" pitchFamily="50" charset="0"/>
            </a:endParaRPr>
          </a:p>
          <a:p>
            <a:pPr marL="0" indent="0">
              <a:buNone/>
            </a:pPr>
            <a:r>
              <a:rPr lang="ro-RO">
                <a:latin typeface="UT Sans" panose="00000500000000000000" pitchFamily="50" charset="0"/>
              </a:rPr>
              <a:t>  </a:t>
            </a:r>
            <a:r>
              <a:rPr lang="en-US">
                <a:latin typeface="UT Sans" panose="00000500000000000000" pitchFamily="50" charset="0"/>
              </a:rPr>
              <a:t>unde</a:t>
            </a:r>
            <a:endParaRPr lang="ro-RO">
              <a:latin typeface="UT Sans" panose="00000500000000000000" pitchFamily="50" charset="0"/>
            </a:endParaRPr>
          </a:p>
          <a:p>
            <a:r>
              <a:rPr lang="ro-RO">
                <a:latin typeface="UT Sans" panose="00000500000000000000" pitchFamily="50" charset="0"/>
              </a:rPr>
              <a:t>Semnul plus din relația amplificării arată că semnalul de ieșire este în fază cu cel de intrare.</a:t>
            </a:r>
            <a:endParaRPr lang="en-US">
              <a:latin typeface="UT Sans" panose="00000500000000000000" pitchFamily="50" charset="0"/>
            </a:endParaRPr>
          </a:p>
        </p:txBody>
      </p:sp>
      <p:sp>
        <p:nvSpPr>
          <p:cNvPr id="4" name="Date Placeholder 3"/>
          <p:cNvSpPr>
            <a:spLocks noGrp="1"/>
          </p:cNvSpPr>
          <p:nvPr>
            <p:ph type="dt" sz="half" idx="10"/>
          </p:nvPr>
        </p:nvSpPr>
        <p:spPr/>
        <p:txBody>
          <a:bodyPr/>
          <a:lstStyle/>
          <a:p>
            <a:fld id="{ED55C9DF-60F6-442A-BB61-E85FE53372D6}" type="datetime1">
              <a:rPr lang="en-US" smtClean="0"/>
              <a:t>12/13/2018</a:t>
            </a:fld>
            <a:endParaRPr lang="en-US"/>
          </a:p>
        </p:txBody>
      </p:sp>
      <p:sp>
        <p:nvSpPr>
          <p:cNvPr id="5" name="Footer Placeholder 4"/>
          <p:cNvSpPr>
            <a:spLocks noGrp="1"/>
          </p:cNvSpPr>
          <p:nvPr>
            <p:ph type="ftr" sz="quarter" idx="11"/>
          </p:nvPr>
        </p:nvSpPr>
        <p:spPr/>
        <p:txBody>
          <a:bodyPr/>
          <a:lstStyle/>
          <a:p>
            <a:r>
              <a:rPr lang="en-US"/>
              <a:t>DE Cursul nr. 9</a:t>
            </a:r>
          </a:p>
        </p:txBody>
      </p:sp>
      <p:sp>
        <p:nvSpPr>
          <p:cNvPr id="6" name="Slide Number Placeholder 5"/>
          <p:cNvSpPr>
            <a:spLocks noGrp="1"/>
          </p:cNvSpPr>
          <p:nvPr>
            <p:ph type="sldNum" sz="quarter" idx="12"/>
          </p:nvPr>
        </p:nvSpPr>
        <p:spPr/>
        <p:txBody>
          <a:bodyPr/>
          <a:lstStyle/>
          <a:p>
            <a:fld id="{1E09B8D1-E382-410E-A5B9-1FDDF9D03BF0}" type="slidenum">
              <a:rPr lang="en-US" smtClean="0"/>
              <a:t>68</a:t>
            </a:fld>
            <a:endParaRPr lang="en-US"/>
          </a:p>
        </p:txBody>
      </p:sp>
      <p:sp>
        <p:nvSpPr>
          <p:cNvPr id="8" name="Rectangle 2"/>
          <p:cNvSpPr>
            <a:spLocks noChangeArrowheads="1"/>
          </p:cNvSpPr>
          <p:nvPr/>
        </p:nvSpPr>
        <p:spPr bwMode="auto">
          <a:xfrm>
            <a:off x="609600" y="2286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val="3895980399"/>
              </p:ext>
            </p:extLst>
          </p:nvPr>
        </p:nvGraphicFramePr>
        <p:xfrm>
          <a:off x="828675" y="2057400"/>
          <a:ext cx="4521200" cy="1066800"/>
        </p:xfrm>
        <a:graphic>
          <a:graphicData uri="http://schemas.openxmlformats.org/presentationml/2006/ole">
            <mc:AlternateContent xmlns:mc="http://schemas.openxmlformats.org/markup-compatibility/2006">
              <mc:Choice xmlns:v="urn:schemas-microsoft-com:vml" Requires="v">
                <p:oleObj spid="_x0000_s67756" name="Equation" r:id="rId3" imgW="2260440" imgH="533160" progId="Equation.DSMT4">
                  <p:embed/>
                </p:oleObj>
              </mc:Choice>
              <mc:Fallback>
                <p:oleObj name="Equation" r:id="rId3" imgW="2260440" imgH="533160" progId="Equation.DSMT4">
                  <p:embed/>
                  <p:pic>
                    <p:nvPicPr>
                      <p:cNvPr id="0" name="Object 1"/>
                      <p:cNvPicPr>
                        <a:picLocks noChangeAspect="1" noChangeArrowheads="1"/>
                      </p:cNvPicPr>
                      <p:nvPr/>
                    </p:nvPicPr>
                    <p:blipFill>
                      <a:blip r:embed="rId4"/>
                      <a:srcRect/>
                      <a:stretch>
                        <a:fillRect/>
                      </a:stretch>
                    </p:blipFill>
                    <p:spPr bwMode="auto">
                      <a:xfrm>
                        <a:off x="828675" y="2057400"/>
                        <a:ext cx="4521200"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4"/>
          <p:cNvSpPr>
            <a:spLocks noChangeArrowheads="1"/>
          </p:cNvSpPr>
          <p:nvPr/>
        </p:nvSpPr>
        <p:spPr bwMode="auto">
          <a:xfrm>
            <a:off x="4114800" y="350393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1" name="Object 10"/>
          <p:cNvGraphicFramePr>
            <a:graphicFrameLocks noChangeAspect="1"/>
          </p:cNvGraphicFramePr>
          <p:nvPr>
            <p:extLst>
              <p:ext uri="{D42A27DB-BD31-4B8C-83A1-F6EECF244321}">
                <p14:modId xmlns:p14="http://schemas.microsoft.com/office/powerpoint/2010/main" val="389118734"/>
              </p:ext>
            </p:extLst>
          </p:nvPr>
        </p:nvGraphicFramePr>
        <p:xfrm>
          <a:off x="3822700" y="3327400"/>
          <a:ext cx="1498600" cy="508000"/>
        </p:xfrm>
        <a:graphic>
          <a:graphicData uri="http://schemas.openxmlformats.org/presentationml/2006/ole">
            <mc:AlternateContent xmlns:mc="http://schemas.openxmlformats.org/markup-compatibility/2006">
              <mc:Choice xmlns:v="urn:schemas-microsoft-com:vml" Requires="v">
                <p:oleObj spid="_x0000_s67757" name="Equation" r:id="rId5" imgW="749160" imgH="253800" progId="Equation.DSMT4">
                  <p:embed/>
                </p:oleObj>
              </mc:Choice>
              <mc:Fallback>
                <p:oleObj name="Equation" r:id="rId5" imgW="749160" imgH="253800" progId="Equation.DSMT4">
                  <p:embed/>
                  <p:pic>
                    <p:nvPicPr>
                      <p:cNvPr id="0" name="Object 3"/>
                      <p:cNvPicPr>
                        <a:picLocks noChangeAspect="1" noChangeArrowheads="1"/>
                      </p:cNvPicPr>
                      <p:nvPr/>
                    </p:nvPicPr>
                    <p:blipFill>
                      <a:blip r:embed="rId6"/>
                      <a:srcRect/>
                      <a:stretch>
                        <a:fillRect/>
                      </a:stretch>
                    </p:blipFill>
                    <p:spPr bwMode="auto">
                      <a:xfrm>
                        <a:off x="3822700" y="3327400"/>
                        <a:ext cx="1498600" cy="508000"/>
                      </a:xfrm>
                      <a:prstGeom prst="rect">
                        <a:avLst/>
                      </a:prstGeom>
                      <a:solidFill>
                        <a:srgbClr val="FFFF00"/>
                      </a:solidFill>
                    </p:spPr>
                  </p:pic>
                </p:oleObj>
              </mc:Fallback>
            </mc:AlternateContent>
          </a:graphicData>
        </a:graphic>
      </p:graphicFrame>
      <p:sp>
        <p:nvSpPr>
          <p:cNvPr id="12" name="Rectangle 6"/>
          <p:cNvSpPr>
            <a:spLocks noChangeArrowheads="1"/>
          </p:cNvSpPr>
          <p:nvPr/>
        </p:nvSpPr>
        <p:spPr bwMode="auto">
          <a:xfrm>
            <a:off x="762000" y="451008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3" name="Object 12"/>
          <p:cNvGraphicFramePr>
            <a:graphicFrameLocks noChangeAspect="1"/>
          </p:cNvGraphicFramePr>
          <p:nvPr>
            <p:extLst>
              <p:ext uri="{D42A27DB-BD31-4B8C-83A1-F6EECF244321}">
                <p14:modId xmlns:p14="http://schemas.microsoft.com/office/powerpoint/2010/main" val="3646569908"/>
              </p:ext>
            </p:extLst>
          </p:nvPr>
        </p:nvGraphicFramePr>
        <p:xfrm>
          <a:off x="1473200" y="3797300"/>
          <a:ext cx="1447800" cy="558800"/>
        </p:xfrm>
        <a:graphic>
          <a:graphicData uri="http://schemas.openxmlformats.org/presentationml/2006/ole">
            <mc:AlternateContent xmlns:mc="http://schemas.openxmlformats.org/markup-compatibility/2006">
              <mc:Choice xmlns:v="urn:schemas-microsoft-com:vml" Requires="v">
                <p:oleObj spid="_x0000_s67758" name="Equation" r:id="rId7" imgW="723600" imgH="279360" progId="Equation.DSMT4">
                  <p:embed/>
                </p:oleObj>
              </mc:Choice>
              <mc:Fallback>
                <p:oleObj name="Equation" r:id="rId7" imgW="723600" imgH="279360" progId="Equation.DSMT4">
                  <p:embed/>
                  <p:pic>
                    <p:nvPicPr>
                      <p:cNvPr id="0" name="Object 5"/>
                      <p:cNvPicPr>
                        <a:picLocks noChangeAspect="1" noChangeArrowheads="1"/>
                      </p:cNvPicPr>
                      <p:nvPr/>
                    </p:nvPicPr>
                    <p:blipFill>
                      <a:blip r:embed="rId8"/>
                      <a:srcRect/>
                      <a:stretch>
                        <a:fillRect/>
                      </a:stretch>
                    </p:blipFill>
                    <p:spPr bwMode="auto">
                      <a:xfrm>
                        <a:off x="1473200" y="3797300"/>
                        <a:ext cx="1447800" cy="558800"/>
                      </a:xfrm>
                      <a:prstGeom prst="rect">
                        <a:avLst/>
                      </a:prstGeom>
                      <a:noFill/>
                    </p:spPr>
                  </p:pic>
                </p:oleObj>
              </mc:Fallback>
            </mc:AlternateContent>
          </a:graphicData>
        </a:graphic>
      </p:graphicFrame>
    </p:spTree>
    <p:extLst>
      <p:ext uri="{BB962C8B-B14F-4D97-AF65-F5344CB8AC3E}">
        <p14:creationId xmlns:p14="http://schemas.microsoft.com/office/powerpoint/2010/main" val="53654648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ro-RO" sz="2800">
                <a:latin typeface="UT Sans" panose="00000500000000000000" pitchFamily="50" charset="0"/>
              </a:rPr>
              <a:t>Amplificator cu poarta comună realizat cu TEC-J</a:t>
            </a:r>
            <a:br>
              <a:rPr lang="ro-RO" sz="2800">
                <a:latin typeface="UT Sans" panose="00000500000000000000" pitchFamily="50" charset="0"/>
              </a:rPr>
            </a:br>
            <a:r>
              <a:rPr lang="ro-RO" sz="2400">
                <a:latin typeface="UT Sans" panose="00000500000000000000" pitchFamily="50" charset="0"/>
              </a:rPr>
              <a:t>Rezistența de intrare</a:t>
            </a:r>
            <a:endParaRPr lang="en-US" sz="2800">
              <a:latin typeface="UT Sans" panose="00000500000000000000" pitchFamily="50" charset="0"/>
            </a:endParaRPr>
          </a:p>
        </p:txBody>
      </p:sp>
      <p:sp>
        <p:nvSpPr>
          <p:cNvPr id="3" name="Content Placeholder 2"/>
          <p:cNvSpPr>
            <a:spLocks noGrp="1"/>
          </p:cNvSpPr>
          <p:nvPr>
            <p:ph idx="1"/>
          </p:nvPr>
        </p:nvSpPr>
        <p:spPr/>
        <p:txBody>
          <a:bodyPr/>
          <a:lstStyle/>
          <a:p>
            <a:r>
              <a:rPr lang="en-US">
                <a:latin typeface="UT Sans" panose="00000500000000000000" pitchFamily="50" charset="0"/>
              </a:rPr>
              <a:t>Se determină mai întâi reziatența ”văzută” direct în sursă, R</a:t>
            </a:r>
            <a:r>
              <a:rPr lang="en-US" baseline="-25000">
                <a:latin typeface="UT Sans" panose="00000500000000000000" pitchFamily="50" charset="0"/>
              </a:rPr>
              <a:t>S</a:t>
            </a:r>
            <a:r>
              <a:rPr lang="en-US">
                <a:latin typeface="UT Sans" panose="00000500000000000000" pitchFamily="50" charset="0"/>
              </a:rPr>
              <a:t> nefiind conectată.</a:t>
            </a:r>
          </a:p>
          <a:p>
            <a:endParaRPr lang="ro-RO">
              <a:latin typeface="UT Sans" panose="00000500000000000000" pitchFamily="50" charset="0"/>
            </a:endParaRPr>
          </a:p>
          <a:p>
            <a:r>
              <a:rPr lang="en-US">
                <a:latin typeface="UT Sans" panose="00000500000000000000" pitchFamily="50" charset="0"/>
              </a:rPr>
              <a:t>Rezultă că rezistența de intrare în terminalul sursei este:</a:t>
            </a:r>
            <a:endParaRPr lang="ro-RO">
              <a:latin typeface="UT Sans" panose="00000500000000000000" pitchFamily="50" charset="0"/>
            </a:endParaRPr>
          </a:p>
          <a:p>
            <a:endParaRPr lang="ro-RO">
              <a:latin typeface="UT Sans" panose="00000500000000000000" pitchFamily="50" charset="0"/>
            </a:endParaRPr>
          </a:p>
          <a:p>
            <a:endParaRPr lang="ro-RO">
              <a:latin typeface="UT Sans" panose="00000500000000000000" pitchFamily="50" charset="0"/>
            </a:endParaRPr>
          </a:p>
          <a:p>
            <a:endParaRPr lang="ro-RO">
              <a:latin typeface="UT Sans" panose="00000500000000000000" pitchFamily="50" charset="0"/>
            </a:endParaRPr>
          </a:p>
          <a:p>
            <a:endParaRPr lang="ro-RO">
              <a:latin typeface="UT Sans" panose="00000500000000000000" pitchFamily="50" charset="0"/>
            </a:endParaRPr>
          </a:p>
          <a:p>
            <a:r>
              <a:rPr lang="ro-RO">
                <a:latin typeface="UT Sans" panose="00000500000000000000" pitchFamily="50" charset="0"/>
              </a:rPr>
              <a:t>Rezistența de intrare a circuitului, R</a:t>
            </a:r>
            <a:r>
              <a:rPr lang="ro-RO" baseline="-25000">
                <a:latin typeface="UT Sans" panose="00000500000000000000" pitchFamily="50" charset="0"/>
              </a:rPr>
              <a:t>in</a:t>
            </a:r>
            <a:r>
              <a:rPr lang="ro-RO">
                <a:latin typeface="UT Sans" panose="00000500000000000000" pitchFamily="50" charset="0"/>
              </a:rPr>
              <a:t>, este </a:t>
            </a:r>
            <a:br>
              <a:rPr lang="ro-RO">
                <a:latin typeface="UT Sans" panose="00000500000000000000" pitchFamily="50" charset="0"/>
              </a:rPr>
            </a:br>
            <a:r>
              <a:rPr lang="ro-RO">
                <a:latin typeface="UT Sans" panose="00000500000000000000" pitchFamily="50" charset="0"/>
              </a:rPr>
              <a:t>alcătuită din R</a:t>
            </a:r>
            <a:r>
              <a:rPr lang="ro-RO" baseline="-25000">
                <a:latin typeface="UT Sans" panose="00000500000000000000" pitchFamily="50" charset="0"/>
              </a:rPr>
              <a:t>in(source)</a:t>
            </a:r>
            <a:r>
              <a:rPr lang="ro-RO">
                <a:latin typeface="UT Sans" panose="00000500000000000000" pitchFamily="50" charset="0"/>
              </a:rPr>
              <a:t> conectată în paralel cu R</a:t>
            </a:r>
            <a:r>
              <a:rPr lang="ro-RO" baseline="-25000">
                <a:latin typeface="UT Sans" panose="00000500000000000000" pitchFamily="50" charset="0"/>
              </a:rPr>
              <a:t>S</a:t>
            </a:r>
            <a:r>
              <a:rPr lang="ro-RO">
                <a:latin typeface="UT Sans" panose="00000500000000000000" pitchFamily="50" charset="0"/>
              </a:rPr>
              <a:t>:</a:t>
            </a:r>
            <a:endParaRPr lang="en-US">
              <a:latin typeface="UT Sans" panose="00000500000000000000" pitchFamily="50" charset="0"/>
            </a:endParaRPr>
          </a:p>
        </p:txBody>
      </p:sp>
      <p:sp>
        <p:nvSpPr>
          <p:cNvPr id="4" name="Date Placeholder 3"/>
          <p:cNvSpPr>
            <a:spLocks noGrp="1"/>
          </p:cNvSpPr>
          <p:nvPr>
            <p:ph type="dt" sz="half" idx="10"/>
          </p:nvPr>
        </p:nvSpPr>
        <p:spPr/>
        <p:txBody>
          <a:bodyPr/>
          <a:lstStyle/>
          <a:p>
            <a:fld id="{609F35F1-1608-4BAC-A7E0-19D357EAC54E}" type="datetime1">
              <a:rPr lang="en-US" smtClean="0"/>
              <a:t>12/13/2018</a:t>
            </a:fld>
            <a:endParaRPr lang="en-US"/>
          </a:p>
        </p:txBody>
      </p:sp>
      <p:sp>
        <p:nvSpPr>
          <p:cNvPr id="5" name="Footer Placeholder 4"/>
          <p:cNvSpPr>
            <a:spLocks noGrp="1"/>
          </p:cNvSpPr>
          <p:nvPr>
            <p:ph type="ftr" sz="quarter" idx="11"/>
          </p:nvPr>
        </p:nvSpPr>
        <p:spPr/>
        <p:txBody>
          <a:bodyPr/>
          <a:lstStyle/>
          <a:p>
            <a:r>
              <a:rPr lang="en-US"/>
              <a:t>DE Cursul nr. 9</a:t>
            </a:r>
          </a:p>
        </p:txBody>
      </p:sp>
      <p:sp>
        <p:nvSpPr>
          <p:cNvPr id="6" name="Slide Number Placeholder 5"/>
          <p:cNvSpPr>
            <a:spLocks noGrp="1"/>
          </p:cNvSpPr>
          <p:nvPr>
            <p:ph type="sldNum" sz="quarter" idx="12"/>
          </p:nvPr>
        </p:nvSpPr>
        <p:spPr/>
        <p:txBody>
          <a:bodyPr/>
          <a:lstStyle/>
          <a:p>
            <a:fld id="{1E09B8D1-E382-410E-A5B9-1FDDF9D03BF0}" type="slidenum">
              <a:rPr lang="en-US" smtClean="0"/>
              <a:t>69</a:t>
            </a:fld>
            <a:endParaRPr lang="en-US"/>
          </a:p>
        </p:txBody>
      </p:sp>
      <p:sp>
        <p:nvSpPr>
          <p:cNvPr id="7" name="Rectangle 2"/>
          <p:cNvSpPr>
            <a:spLocks noChangeArrowheads="1"/>
          </p:cNvSpPr>
          <p:nvPr/>
        </p:nvSpPr>
        <p:spPr bwMode="auto">
          <a:xfrm>
            <a:off x="762000" y="2667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3931911578"/>
              </p:ext>
            </p:extLst>
          </p:nvPr>
        </p:nvGraphicFramePr>
        <p:xfrm>
          <a:off x="860425" y="2387600"/>
          <a:ext cx="2768600" cy="533400"/>
        </p:xfrm>
        <a:graphic>
          <a:graphicData uri="http://schemas.openxmlformats.org/presentationml/2006/ole">
            <mc:AlternateContent xmlns:mc="http://schemas.openxmlformats.org/markup-compatibility/2006">
              <mc:Choice xmlns:v="urn:schemas-microsoft-com:vml" Requires="v">
                <p:oleObj spid="_x0000_s68886" name="Equation" r:id="rId3" imgW="1384200" imgH="266400" progId="Equation.DSMT4">
                  <p:embed/>
                </p:oleObj>
              </mc:Choice>
              <mc:Fallback>
                <p:oleObj name="Equation" r:id="rId3" imgW="1384200" imgH="266400" progId="Equation.DSMT4">
                  <p:embed/>
                  <p:pic>
                    <p:nvPicPr>
                      <p:cNvPr id="0" name="Object 1"/>
                      <p:cNvPicPr>
                        <a:picLocks noChangeAspect="1" noChangeArrowheads="1"/>
                      </p:cNvPicPr>
                      <p:nvPr/>
                    </p:nvPicPr>
                    <p:blipFill>
                      <a:blip r:embed="rId4"/>
                      <a:srcRect/>
                      <a:stretch>
                        <a:fillRect/>
                      </a:stretch>
                    </p:blipFill>
                    <p:spPr bwMode="auto">
                      <a:xfrm>
                        <a:off x="860425" y="2387600"/>
                        <a:ext cx="27686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4"/>
          <p:cNvSpPr>
            <a:spLocks noChangeArrowheads="1"/>
          </p:cNvSpPr>
          <p:nvPr/>
        </p:nvSpPr>
        <p:spPr bwMode="auto">
          <a:xfrm>
            <a:off x="733425" y="3429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 name="Object 9"/>
          <p:cNvGraphicFramePr>
            <a:graphicFrameLocks noChangeAspect="1"/>
          </p:cNvGraphicFramePr>
          <p:nvPr>
            <p:extLst>
              <p:ext uri="{D42A27DB-BD31-4B8C-83A1-F6EECF244321}">
                <p14:modId xmlns:p14="http://schemas.microsoft.com/office/powerpoint/2010/main" val="2737758658"/>
              </p:ext>
            </p:extLst>
          </p:nvPr>
        </p:nvGraphicFramePr>
        <p:xfrm>
          <a:off x="4410075" y="2360613"/>
          <a:ext cx="1168400" cy="533400"/>
        </p:xfrm>
        <a:graphic>
          <a:graphicData uri="http://schemas.openxmlformats.org/presentationml/2006/ole">
            <mc:AlternateContent xmlns:mc="http://schemas.openxmlformats.org/markup-compatibility/2006">
              <mc:Choice xmlns:v="urn:schemas-microsoft-com:vml" Requires="v">
                <p:oleObj spid="_x0000_s68887" name="Equation" r:id="rId5" imgW="583920" imgH="266400" progId="Equation.DSMT4">
                  <p:embed/>
                </p:oleObj>
              </mc:Choice>
              <mc:Fallback>
                <p:oleObj name="Equation" r:id="rId5" imgW="583920" imgH="266400" progId="Equation.DSMT4">
                  <p:embed/>
                  <p:pic>
                    <p:nvPicPr>
                      <p:cNvPr id="0" name="Object 3"/>
                      <p:cNvPicPr>
                        <a:picLocks noChangeAspect="1" noChangeArrowheads="1"/>
                      </p:cNvPicPr>
                      <p:nvPr/>
                    </p:nvPicPr>
                    <p:blipFill>
                      <a:blip r:embed="rId6"/>
                      <a:srcRect/>
                      <a:stretch>
                        <a:fillRect/>
                      </a:stretch>
                    </p:blipFill>
                    <p:spPr bwMode="auto">
                      <a:xfrm>
                        <a:off x="4410075" y="2360613"/>
                        <a:ext cx="11684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Rectangle 6"/>
          <p:cNvSpPr>
            <a:spLocks noChangeArrowheads="1"/>
          </p:cNvSpPr>
          <p:nvPr/>
        </p:nvSpPr>
        <p:spPr bwMode="auto">
          <a:xfrm>
            <a:off x="733425" y="427196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2" name="Object 11"/>
          <p:cNvGraphicFramePr>
            <a:graphicFrameLocks noChangeAspect="1"/>
          </p:cNvGraphicFramePr>
          <p:nvPr>
            <p:extLst>
              <p:ext uri="{D42A27DB-BD31-4B8C-83A1-F6EECF244321}">
                <p14:modId xmlns:p14="http://schemas.microsoft.com/office/powerpoint/2010/main" val="1608000218"/>
              </p:ext>
            </p:extLst>
          </p:nvPr>
        </p:nvGraphicFramePr>
        <p:xfrm>
          <a:off x="768350" y="3141663"/>
          <a:ext cx="2895600" cy="1066800"/>
        </p:xfrm>
        <a:graphic>
          <a:graphicData uri="http://schemas.openxmlformats.org/presentationml/2006/ole">
            <mc:AlternateContent xmlns:mc="http://schemas.openxmlformats.org/markup-compatibility/2006">
              <mc:Choice xmlns:v="urn:schemas-microsoft-com:vml" Requires="v">
                <p:oleObj spid="_x0000_s68888" name="Equation" r:id="rId7" imgW="1447560" imgH="533160" progId="Equation.DSMT4">
                  <p:embed/>
                </p:oleObj>
              </mc:Choice>
              <mc:Fallback>
                <p:oleObj name="Equation" r:id="rId7" imgW="1447560" imgH="533160" progId="Equation.DSMT4">
                  <p:embed/>
                  <p:pic>
                    <p:nvPicPr>
                      <p:cNvPr id="0" name="Object 5"/>
                      <p:cNvPicPr>
                        <a:picLocks noChangeAspect="1" noChangeArrowheads="1"/>
                      </p:cNvPicPr>
                      <p:nvPr/>
                    </p:nvPicPr>
                    <p:blipFill>
                      <a:blip r:embed="rId8"/>
                      <a:srcRect/>
                      <a:stretch>
                        <a:fillRect/>
                      </a:stretch>
                    </p:blipFill>
                    <p:spPr bwMode="auto">
                      <a:xfrm>
                        <a:off x="768350" y="3141663"/>
                        <a:ext cx="2895600"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8"/>
          <p:cNvSpPr>
            <a:spLocks noChangeArrowheads="1"/>
          </p:cNvSpPr>
          <p:nvPr/>
        </p:nvSpPr>
        <p:spPr bwMode="auto">
          <a:xfrm>
            <a:off x="4114800" y="515381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4" name="Object 13"/>
          <p:cNvGraphicFramePr>
            <a:graphicFrameLocks noChangeAspect="1"/>
          </p:cNvGraphicFramePr>
          <p:nvPr>
            <p:extLst>
              <p:ext uri="{D42A27DB-BD31-4B8C-83A1-F6EECF244321}">
                <p14:modId xmlns:p14="http://schemas.microsoft.com/office/powerpoint/2010/main" val="3359821799"/>
              </p:ext>
            </p:extLst>
          </p:nvPr>
        </p:nvGraphicFramePr>
        <p:xfrm>
          <a:off x="3683000" y="4143375"/>
          <a:ext cx="1778000" cy="938213"/>
        </p:xfrm>
        <a:graphic>
          <a:graphicData uri="http://schemas.openxmlformats.org/presentationml/2006/ole">
            <mc:AlternateContent xmlns:mc="http://schemas.openxmlformats.org/markup-compatibility/2006">
              <mc:Choice xmlns:v="urn:schemas-microsoft-com:vml" Requires="v">
                <p:oleObj spid="_x0000_s68889" name="Equation" r:id="rId9" imgW="888840" imgH="469800" progId="Equation.DSMT4">
                  <p:embed/>
                </p:oleObj>
              </mc:Choice>
              <mc:Fallback>
                <p:oleObj name="Equation" r:id="rId9" imgW="888840" imgH="469800" progId="Equation.DSMT4">
                  <p:embed/>
                  <p:pic>
                    <p:nvPicPr>
                      <p:cNvPr id="0" name="Object 7"/>
                      <p:cNvPicPr>
                        <a:picLocks noChangeAspect="1" noChangeArrowheads="1"/>
                      </p:cNvPicPr>
                      <p:nvPr/>
                    </p:nvPicPr>
                    <p:blipFill>
                      <a:blip r:embed="rId10"/>
                      <a:srcRect/>
                      <a:stretch>
                        <a:fillRect/>
                      </a:stretch>
                    </p:blipFill>
                    <p:spPr bwMode="auto">
                      <a:xfrm>
                        <a:off x="3683000" y="4143375"/>
                        <a:ext cx="1778000" cy="938213"/>
                      </a:xfrm>
                      <a:prstGeom prst="rect">
                        <a:avLst/>
                      </a:prstGeom>
                      <a:solidFill>
                        <a:srgbClr val="FFFF00"/>
                      </a:solidFill>
                    </p:spPr>
                  </p:pic>
                </p:oleObj>
              </mc:Fallback>
            </mc:AlternateContent>
          </a:graphicData>
        </a:graphic>
      </p:graphicFrame>
      <p:sp>
        <p:nvSpPr>
          <p:cNvPr id="16" name="Rectangle 52"/>
          <p:cNvSpPr>
            <a:spLocks noChangeArrowheads="1"/>
          </p:cNvSpPr>
          <p:nvPr/>
        </p:nvSpPr>
        <p:spPr bwMode="auto">
          <a:xfrm>
            <a:off x="4114800" y="616311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7" name="Object 16"/>
          <p:cNvGraphicFramePr>
            <a:graphicFrameLocks noChangeAspect="1"/>
          </p:cNvGraphicFramePr>
          <p:nvPr>
            <p:extLst>
              <p:ext uri="{D42A27DB-BD31-4B8C-83A1-F6EECF244321}">
                <p14:modId xmlns:p14="http://schemas.microsoft.com/office/powerpoint/2010/main" val="1872754151"/>
              </p:ext>
            </p:extLst>
          </p:nvPr>
        </p:nvGraphicFramePr>
        <p:xfrm>
          <a:off x="3505200" y="6064250"/>
          <a:ext cx="2133600" cy="557213"/>
        </p:xfrm>
        <a:graphic>
          <a:graphicData uri="http://schemas.openxmlformats.org/presentationml/2006/ole">
            <mc:AlternateContent xmlns:mc="http://schemas.openxmlformats.org/markup-compatibility/2006">
              <mc:Choice xmlns:v="urn:schemas-microsoft-com:vml" Requires="v">
                <p:oleObj spid="_x0000_s68890" name="Equation" r:id="rId11" imgW="1066680" imgH="279360" progId="Equation.DSMT4">
                  <p:embed/>
                </p:oleObj>
              </mc:Choice>
              <mc:Fallback>
                <p:oleObj name="Equation" r:id="rId11" imgW="1066680" imgH="279360" progId="Equation.DSMT4">
                  <p:embed/>
                  <p:pic>
                    <p:nvPicPr>
                      <p:cNvPr id="0" name="Object 51"/>
                      <p:cNvPicPr>
                        <a:picLocks noChangeAspect="1" noChangeArrowheads="1"/>
                      </p:cNvPicPr>
                      <p:nvPr/>
                    </p:nvPicPr>
                    <p:blipFill>
                      <a:blip r:embed="rId12"/>
                      <a:srcRect/>
                      <a:stretch>
                        <a:fillRect/>
                      </a:stretch>
                    </p:blipFill>
                    <p:spPr bwMode="auto">
                      <a:xfrm>
                        <a:off x="3505200" y="6064250"/>
                        <a:ext cx="2133600" cy="557213"/>
                      </a:xfrm>
                      <a:prstGeom prst="rect">
                        <a:avLst/>
                      </a:prstGeom>
                      <a:solidFill>
                        <a:srgbClr val="FFFF00"/>
                      </a:solidFill>
                    </p:spPr>
                  </p:pic>
                </p:oleObj>
              </mc:Fallback>
            </mc:AlternateContent>
          </a:graphicData>
        </a:graphic>
      </p:graphicFrame>
      <p:pic>
        <p:nvPicPr>
          <p:cNvPr id="18" name="Picture 17"/>
          <p:cNvPicPr>
            <a:picLocks noChangeAspect="1"/>
          </p:cNvPicPr>
          <p:nvPr/>
        </p:nvPicPr>
        <p:blipFill>
          <a:blip r:embed="rId13"/>
          <a:stretch>
            <a:fillRect/>
          </a:stretch>
        </p:blipFill>
        <p:spPr>
          <a:xfrm>
            <a:off x="7289414" y="3276600"/>
            <a:ext cx="1828800" cy="2493851"/>
          </a:xfrm>
          <a:prstGeom prst="rect">
            <a:avLst/>
          </a:prstGeom>
        </p:spPr>
      </p:pic>
    </p:spTree>
    <p:extLst>
      <p:ext uri="{BB962C8B-B14F-4D97-AF65-F5344CB8AC3E}">
        <p14:creationId xmlns:p14="http://schemas.microsoft.com/office/powerpoint/2010/main" val="27112247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latin typeface="UT Sans" panose="00000500000000000000" pitchFamily="50" charset="0"/>
              </a:rPr>
              <a:t>Amplificarea cu TEC</a:t>
            </a:r>
            <a:endParaRPr lang="en-US">
              <a:latin typeface="UT Sans" panose="00000500000000000000" pitchFamily="50" charset="0"/>
            </a:endParaRPr>
          </a:p>
        </p:txBody>
      </p:sp>
      <p:sp>
        <p:nvSpPr>
          <p:cNvPr id="3" name="Content Placeholder 2"/>
          <p:cNvSpPr>
            <a:spLocks noGrp="1"/>
          </p:cNvSpPr>
          <p:nvPr>
            <p:ph idx="1"/>
          </p:nvPr>
        </p:nvSpPr>
        <p:spPr/>
        <p:txBody>
          <a:bodyPr/>
          <a:lstStyle/>
          <a:p>
            <a:r>
              <a:rPr lang="ro-RO">
                <a:latin typeface="UT Sans" panose="00000500000000000000" pitchFamily="50" charset="0"/>
              </a:rPr>
              <a:t>În c.a., g</a:t>
            </a:r>
            <a:r>
              <a:rPr lang="ro-RO" baseline="-25000">
                <a:latin typeface="UT Sans" panose="00000500000000000000" pitchFamily="50" charset="0"/>
              </a:rPr>
              <a:t>m</a:t>
            </a:r>
            <a:r>
              <a:rPr lang="ro-RO">
                <a:latin typeface="UT Sans" panose="00000500000000000000" pitchFamily="50" charset="0"/>
              </a:rPr>
              <a:t>=I</a:t>
            </a:r>
            <a:r>
              <a:rPr lang="ro-RO" baseline="-25000">
                <a:latin typeface="UT Sans" panose="00000500000000000000" pitchFamily="50" charset="0"/>
              </a:rPr>
              <a:t>d</a:t>
            </a:r>
            <a:r>
              <a:rPr lang="ro-RO">
                <a:latin typeface="UT Sans" panose="00000500000000000000" pitchFamily="50" charset="0"/>
              </a:rPr>
              <a:t>/V</a:t>
            </a:r>
            <a:r>
              <a:rPr lang="ro-RO" baseline="-25000">
                <a:latin typeface="UT Sans" panose="00000500000000000000" pitchFamily="50" charset="0"/>
              </a:rPr>
              <a:t>gs</a:t>
            </a:r>
            <a:r>
              <a:rPr lang="ro-RO">
                <a:latin typeface="UT Sans" panose="00000500000000000000" pitchFamily="50" charset="0"/>
              </a:rPr>
              <a:t>.</a:t>
            </a:r>
          </a:p>
          <a:p>
            <a:r>
              <a:rPr lang="ro-RO">
                <a:latin typeface="UT Sans" panose="00000500000000000000" pitchFamily="50" charset="0"/>
              </a:rPr>
              <a:t>Prin rearanjarea ecuației se obține:</a:t>
            </a:r>
          </a:p>
          <a:p>
            <a:endParaRPr lang="en-US">
              <a:latin typeface="UT Sans" panose="00000500000000000000" pitchFamily="50" charset="0"/>
            </a:endParaRPr>
          </a:p>
          <a:p>
            <a:endParaRPr lang="ro-RO">
              <a:latin typeface="UT Sans" panose="00000500000000000000" pitchFamily="50" charset="0"/>
            </a:endParaRPr>
          </a:p>
          <a:p>
            <a:r>
              <a:rPr lang="ro-RO">
                <a:latin typeface="UT Sans" panose="00000500000000000000" pitchFamily="50" charset="0"/>
              </a:rPr>
              <a:t>Curentul de ieșire, I</a:t>
            </a:r>
            <a:r>
              <a:rPr lang="ro-RO" baseline="-25000">
                <a:latin typeface="UT Sans" panose="00000500000000000000" pitchFamily="50" charset="0"/>
              </a:rPr>
              <a:t>d</a:t>
            </a:r>
            <a:r>
              <a:rPr lang="ro-RO">
                <a:latin typeface="UT Sans" panose="00000500000000000000" pitchFamily="50" charset="0"/>
              </a:rPr>
              <a:t>, este egal cu produsul dintre tensiunea de intrare, V</a:t>
            </a:r>
            <a:r>
              <a:rPr lang="ro-RO" baseline="-25000">
                <a:latin typeface="UT Sans" panose="00000500000000000000" pitchFamily="50" charset="0"/>
              </a:rPr>
              <a:t>gs</a:t>
            </a:r>
            <a:r>
              <a:rPr lang="ro-RO">
                <a:latin typeface="UT Sans" panose="00000500000000000000" pitchFamily="50" charset="0"/>
              </a:rPr>
              <a:t>, și transconductanță, g</a:t>
            </a:r>
            <a:r>
              <a:rPr lang="ro-RO" baseline="-25000">
                <a:latin typeface="UT Sans" panose="00000500000000000000" pitchFamily="50" charset="0"/>
              </a:rPr>
              <a:t>m</a:t>
            </a:r>
            <a:r>
              <a:rPr lang="ro-RO">
                <a:latin typeface="UT Sans" panose="00000500000000000000" pitchFamily="50" charset="0"/>
              </a:rPr>
              <a:t>.</a:t>
            </a:r>
            <a:endParaRPr lang="en-US">
              <a:latin typeface="UT Sans" panose="00000500000000000000" pitchFamily="50" charset="0"/>
            </a:endParaRPr>
          </a:p>
        </p:txBody>
      </p:sp>
      <p:sp>
        <p:nvSpPr>
          <p:cNvPr id="4" name="Date Placeholder 3"/>
          <p:cNvSpPr>
            <a:spLocks noGrp="1"/>
          </p:cNvSpPr>
          <p:nvPr>
            <p:ph type="dt" sz="half" idx="10"/>
          </p:nvPr>
        </p:nvSpPr>
        <p:spPr/>
        <p:txBody>
          <a:bodyPr/>
          <a:lstStyle/>
          <a:p>
            <a:fld id="{81C57C5C-CFBA-4FFA-9FF0-26B14F4D898D}" type="datetime1">
              <a:rPr lang="en-US" smtClean="0"/>
              <a:t>12/13/2018</a:t>
            </a:fld>
            <a:endParaRPr lang="en-US"/>
          </a:p>
        </p:txBody>
      </p:sp>
      <p:sp>
        <p:nvSpPr>
          <p:cNvPr id="5" name="Footer Placeholder 4"/>
          <p:cNvSpPr>
            <a:spLocks noGrp="1"/>
          </p:cNvSpPr>
          <p:nvPr>
            <p:ph type="ftr" sz="quarter" idx="11"/>
          </p:nvPr>
        </p:nvSpPr>
        <p:spPr/>
        <p:txBody>
          <a:bodyPr/>
          <a:lstStyle/>
          <a:p>
            <a:r>
              <a:rPr lang="en-US"/>
              <a:t>DE Cursul nr. 9</a:t>
            </a:r>
          </a:p>
        </p:txBody>
      </p:sp>
      <p:sp>
        <p:nvSpPr>
          <p:cNvPr id="6" name="Slide Number Placeholder 5"/>
          <p:cNvSpPr>
            <a:spLocks noGrp="1"/>
          </p:cNvSpPr>
          <p:nvPr>
            <p:ph type="sldNum" sz="quarter" idx="12"/>
          </p:nvPr>
        </p:nvSpPr>
        <p:spPr/>
        <p:txBody>
          <a:bodyPr/>
          <a:lstStyle/>
          <a:p>
            <a:fld id="{1E09B8D1-E382-410E-A5B9-1FDDF9D03BF0}" type="slidenum">
              <a:rPr lang="en-US" smtClean="0"/>
              <a:t>7</a:t>
            </a:fld>
            <a:endParaRPr lang="en-US"/>
          </a:p>
        </p:txBody>
      </p:sp>
      <p:sp>
        <p:nvSpPr>
          <p:cNvPr id="10" name="Rectangle 5"/>
          <p:cNvSpPr>
            <a:spLocks noChangeArrowheads="1"/>
          </p:cNvSpPr>
          <p:nvPr/>
        </p:nvSpPr>
        <p:spPr bwMode="auto">
          <a:xfrm>
            <a:off x="76200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1" name="Object 10"/>
          <p:cNvGraphicFramePr>
            <a:graphicFrameLocks noChangeAspect="1"/>
          </p:cNvGraphicFramePr>
          <p:nvPr>
            <p:extLst>
              <p:ext uri="{D42A27DB-BD31-4B8C-83A1-F6EECF244321}">
                <p14:modId xmlns:p14="http://schemas.microsoft.com/office/powerpoint/2010/main" val="3593661110"/>
              </p:ext>
            </p:extLst>
          </p:nvPr>
        </p:nvGraphicFramePr>
        <p:xfrm>
          <a:off x="800100" y="2689225"/>
          <a:ext cx="1244600" cy="533400"/>
        </p:xfrm>
        <a:graphic>
          <a:graphicData uri="http://schemas.openxmlformats.org/presentationml/2006/ole">
            <mc:AlternateContent xmlns:mc="http://schemas.openxmlformats.org/markup-compatibility/2006">
              <mc:Choice xmlns:v="urn:schemas-microsoft-com:vml" Requires="v">
                <p:oleObj spid="_x0000_s33950" name="Equation" r:id="rId3" imgW="622080" imgH="266400" progId="Equation.DSMT4">
                  <p:embed/>
                </p:oleObj>
              </mc:Choice>
              <mc:Fallback>
                <p:oleObj name="Equation" r:id="rId3" imgW="622080" imgH="266400" progId="Equation.DSMT4">
                  <p:embed/>
                  <p:pic>
                    <p:nvPicPr>
                      <p:cNvPr id="11" name="Object 10"/>
                      <p:cNvPicPr>
                        <a:picLocks noChangeAspect="1" noChangeArrowheads="1"/>
                      </p:cNvPicPr>
                      <p:nvPr/>
                    </p:nvPicPr>
                    <p:blipFill>
                      <a:blip r:embed="rId4"/>
                      <a:srcRect/>
                      <a:stretch>
                        <a:fillRect/>
                      </a:stretch>
                    </p:blipFill>
                    <p:spPr bwMode="auto">
                      <a:xfrm>
                        <a:off x="800100" y="2689225"/>
                        <a:ext cx="12446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410542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o-RO">
                <a:latin typeface="UT Sans" panose="00000500000000000000" pitchFamily="50" charset="0"/>
              </a:rPr>
              <a:t>Amplificarea cu TEC</a:t>
            </a:r>
            <a:br>
              <a:rPr lang="ro-RO">
                <a:latin typeface="UT Sans" panose="00000500000000000000" pitchFamily="50" charset="0"/>
              </a:rPr>
            </a:br>
            <a:r>
              <a:rPr lang="ro-RO" sz="3100">
                <a:latin typeface="UT Sans" panose="00000500000000000000" pitchFamily="50" charset="0"/>
              </a:rPr>
              <a:t>Circuitul echivalent de semnal mic</a:t>
            </a:r>
            <a:endParaRPr lang="en-US" sz="3100">
              <a:latin typeface="UT Sans" panose="00000500000000000000" pitchFamily="50" charset="0"/>
            </a:endParaRPr>
          </a:p>
        </p:txBody>
      </p:sp>
      <p:sp>
        <p:nvSpPr>
          <p:cNvPr id="3" name="Content Placeholder 2"/>
          <p:cNvSpPr>
            <a:spLocks noGrp="1"/>
          </p:cNvSpPr>
          <p:nvPr>
            <p:ph idx="1"/>
          </p:nvPr>
        </p:nvSpPr>
        <p:spPr/>
        <p:txBody>
          <a:bodyPr/>
          <a:lstStyle/>
          <a:p>
            <a:r>
              <a:rPr lang="ro-RO">
                <a:latin typeface="UT Sans" panose="00000500000000000000" pitchFamily="50" charset="0"/>
              </a:rPr>
              <a:t>Circuitul echivalent al unui TEC, construit conform relației pentru I</a:t>
            </a:r>
            <a:r>
              <a:rPr lang="ro-RO" baseline="-25000">
                <a:latin typeface="UT Sans" panose="00000500000000000000" pitchFamily="50" charset="0"/>
              </a:rPr>
              <a:t>d</a:t>
            </a:r>
            <a:r>
              <a:rPr lang="ro-RO">
                <a:latin typeface="UT Sans" panose="00000500000000000000" pitchFamily="50" charset="0"/>
              </a:rPr>
              <a:t>, este prezentat în figură;</a:t>
            </a:r>
          </a:p>
          <a:p>
            <a:r>
              <a:rPr lang="ro-RO">
                <a:latin typeface="UT Sans" panose="00000500000000000000" pitchFamily="50" charset="0"/>
              </a:rPr>
              <a:t>În fig. (a), între poartă și sursă apare rezistența internă </a:t>
            </a:r>
            <a:r>
              <a:rPr lang="ro-RO" b="1">
                <a:solidFill>
                  <a:srgbClr val="0070C0"/>
                </a:solidFill>
                <a:latin typeface="UT Sans" panose="00000500000000000000" pitchFamily="50" charset="0"/>
              </a:rPr>
              <a:t>r</a:t>
            </a:r>
            <a:r>
              <a:rPr lang="en-US" b="1">
                <a:solidFill>
                  <a:srgbClr val="0070C0"/>
                </a:solidFill>
                <a:latin typeface="UT Sans" panose="00000500000000000000" pitchFamily="50" charset="0"/>
              </a:rPr>
              <a:t>’</a:t>
            </a:r>
            <a:r>
              <a:rPr lang="en-US" b="1" baseline="-25000">
                <a:solidFill>
                  <a:srgbClr val="0070C0"/>
                </a:solidFill>
                <a:latin typeface="UT Sans" panose="00000500000000000000" pitchFamily="50" charset="0"/>
              </a:rPr>
              <a:t>gs</a:t>
            </a:r>
            <a:r>
              <a:rPr lang="en-US">
                <a:latin typeface="UT Sans" panose="00000500000000000000" pitchFamily="50" charset="0"/>
              </a:rPr>
              <a:t>, </a:t>
            </a:r>
            <a:r>
              <a:rPr lang="ro-RO">
                <a:latin typeface="UT Sans" panose="00000500000000000000" pitchFamily="50" charset="0"/>
              </a:rPr>
              <a:t>iar între drenă și sursă apare un generator de curent cu valoarea g</a:t>
            </a:r>
            <a:r>
              <a:rPr lang="ro-RO" baseline="-25000">
                <a:latin typeface="UT Sans" panose="00000500000000000000" pitchFamily="50" charset="0"/>
              </a:rPr>
              <a:t>m</a:t>
            </a:r>
            <a:r>
              <a:rPr lang="ro-RO">
                <a:latin typeface="UT Sans" panose="00000500000000000000" pitchFamily="50" charset="0"/>
              </a:rPr>
              <a:t>V</a:t>
            </a:r>
            <a:r>
              <a:rPr lang="ro-RO" baseline="-25000">
                <a:latin typeface="UT Sans" panose="00000500000000000000" pitchFamily="50" charset="0"/>
              </a:rPr>
              <a:t>gs</a:t>
            </a:r>
            <a:r>
              <a:rPr lang="ro-RO">
                <a:latin typeface="UT Sans" panose="00000500000000000000" pitchFamily="50" charset="0"/>
              </a:rPr>
              <a:t> (</a:t>
            </a:r>
            <a:r>
              <a:rPr lang="en-US">
                <a:latin typeface="UT Sans" panose="00000500000000000000" pitchFamily="50" charset="0"/>
              </a:rPr>
              <a:t>generator</a:t>
            </a:r>
            <a:r>
              <a:rPr lang="ro-RO">
                <a:latin typeface="UT Sans" panose="00000500000000000000" pitchFamily="50" charset="0"/>
              </a:rPr>
              <a:t> de curent comandat de tensiunea alternativă poartă</a:t>
            </a:r>
            <a:r>
              <a:rPr lang="en-US">
                <a:latin typeface="UT Sans" panose="00000500000000000000" pitchFamily="50" charset="0"/>
              </a:rPr>
              <a:t>-</a:t>
            </a:r>
            <a:r>
              <a:rPr lang="ro-RO">
                <a:latin typeface="UT Sans" panose="00000500000000000000" pitchFamily="50" charset="0"/>
              </a:rPr>
              <a:t>sursă, V</a:t>
            </a:r>
            <a:r>
              <a:rPr lang="ro-RO" baseline="-25000">
                <a:latin typeface="UT Sans" panose="00000500000000000000" pitchFamily="50" charset="0"/>
              </a:rPr>
              <a:t>gs</a:t>
            </a:r>
            <a:r>
              <a:rPr lang="ro-RO">
                <a:latin typeface="UT Sans" panose="00000500000000000000" pitchFamily="50" charset="0"/>
              </a:rPr>
              <a:t>).</a:t>
            </a:r>
          </a:p>
          <a:p>
            <a:r>
              <a:rPr lang="ro-RO">
                <a:latin typeface="UT Sans" panose="00000500000000000000" pitchFamily="50" charset="0"/>
              </a:rPr>
              <a:t>Mai apare și rezistența internă dintre drenă și sursă, </a:t>
            </a:r>
            <a:r>
              <a:rPr lang="ro-RO" b="1">
                <a:solidFill>
                  <a:srgbClr val="0070C0"/>
                </a:solidFill>
                <a:latin typeface="UT Sans" panose="00000500000000000000" pitchFamily="50" charset="0"/>
              </a:rPr>
              <a:t>r</a:t>
            </a:r>
            <a:r>
              <a:rPr lang="en-US" b="1">
                <a:solidFill>
                  <a:srgbClr val="0070C0"/>
                </a:solidFill>
                <a:latin typeface="UT Sans" panose="00000500000000000000" pitchFamily="50" charset="0"/>
              </a:rPr>
              <a:t>’</a:t>
            </a:r>
            <a:r>
              <a:rPr lang="en-US" b="1" baseline="-25000">
                <a:solidFill>
                  <a:srgbClr val="0070C0"/>
                </a:solidFill>
                <a:latin typeface="UT Sans" panose="00000500000000000000" pitchFamily="50" charset="0"/>
              </a:rPr>
              <a:t>ds</a:t>
            </a:r>
            <a:r>
              <a:rPr lang="en-US">
                <a:latin typeface="UT Sans" panose="00000500000000000000" pitchFamily="50" charset="0"/>
              </a:rPr>
              <a:t>.</a:t>
            </a:r>
          </a:p>
        </p:txBody>
      </p:sp>
      <p:sp>
        <p:nvSpPr>
          <p:cNvPr id="4" name="Date Placeholder 3"/>
          <p:cNvSpPr>
            <a:spLocks noGrp="1"/>
          </p:cNvSpPr>
          <p:nvPr>
            <p:ph type="dt" sz="half" idx="10"/>
          </p:nvPr>
        </p:nvSpPr>
        <p:spPr/>
        <p:txBody>
          <a:bodyPr/>
          <a:lstStyle/>
          <a:p>
            <a:fld id="{14521893-E193-4BF7-8FCC-80A82566B862}" type="datetime1">
              <a:rPr lang="en-US" smtClean="0"/>
              <a:t>12/13/2018</a:t>
            </a:fld>
            <a:endParaRPr lang="en-US"/>
          </a:p>
        </p:txBody>
      </p:sp>
      <p:sp>
        <p:nvSpPr>
          <p:cNvPr id="5" name="Footer Placeholder 4"/>
          <p:cNvSpPr>
            <a:spLocks noGrp="1"/>
          </p:cNvSpPr>
          <p:nvPr>
            <p:ph type="ftr" sz="quarter" idx="11"/>
          </p:nvPr>
        </p:nvSpPr>
        <p:spPr/>
        <p:txBody>
          <a:bodyPr/>
          <a:lstStyle/>
          <a:p>
            <a:r>
              <a:rPr lang="en-US"/>
              <a:t>DE Cursul nr. 9</a:t>
            </a:r>
          </a:p>
        </p:txBody>
      </p:sp>
      <p:sp>
        <p:nvSpPr>
          <p:cNvPr id="6" name="Slide Number Placeholder 5"/>
          <p:cNvSpPr>
            <a:spLocks noGrp="1"/>
          </p:cNvSpPr>
          <p:nvPr>
            <p:ph type="sldNum" sz="quarter" idx="12"/>
          </p:nvPr>
        </p:nvSpPr>
        <p:spPr/>
        <p:txBody>
          <a:bodyPr/>
          <a:lstStyle/>
          <a:p>
            <a:fld id="{1E09B8D1-E382-410E-A5B9-1FDDF9D03BF0}" type="slidenum">
              <a:rPr lang="en-US" smtClean="0"/>
              <a:t>8</a:t>
            </a:fld>
            <a:endParaRPr lang="en-US"/>
          </a:p>
        </p:txBody>
      </p:sp>
      <p:grpSp>
        <p:nvGrpSpPr>
          <p:cNvPr id="10" name="Group 9"/>
          <p:cNvGrpSpPr/>
          <p:nvPr/>
        </p:nvGrpSpPr>
        <p:grpSpPr>
          <a:xfrm>
            <a:off x="2714625" y="4562475"/>
            <a:ext cx="3838575" cy="2066925"/>
            <a:chOff x="2714625" y="4419600"/>
            <a:chExt cx="3838575" cy="2066925"/>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4625" y="4419600"/>
              <a:ext cx="3714750" cy="2066925"/>
            </a:xfrm>
            <a:prstGeom prst="rect">
              <a:avLst/>
            </a:prstGeom>
          </p:spPr>
        </p:pic>
        <p:sp>
          <p:nvSpPr>
            <p:cNvPr id="7" name="TextBox 6"/>
            <p:cNvSpPr txBox="1"/>
            <p:nvPr/>
          </p:nvSpPr>
          <p:spPr>
            <a:xfrm>
              <a:off x="4114800" y="6117193"/>
              <a:ext cx="609600" cy="369332"/>
            </a:xfrm>
            <a:prstGeom prst="rect">
              <a:avLst/>
            </a:prstGeom>
            <a:noFill/>
          </p:spPr>
          <p:txBody>
            <a:bodyPr wrap="square" rtlCol="0">
              <a:spAutoFit/>
            </a:bodyPr>
            <a:lstStyle/>
            <a:p>
              <a:pPr algn="ctr"/>
              <a:r>
                <a:rPr lang="ro-RO"/>
                <a:t>(a)</a:t>
              </a:r>
              <a:endParaRPr lang="en-US"/>
            </a:p>
          </p:txBody>
        </p:sp>
        <p:sp>
          <p:nvSpPr>
            <p:cNvPr id="9" name="TextBox 8"/>
            <p:cNvSpPr txBox="1"/>
            <p:nvPr/>
          </p:nvSpPr>
          <p:spPr>
            <a:xfrm>
              <a:off x="5943600" y="6093380"/>
              <a:ext cx="609600" cy="369332"/>
            </a:xfrm>
            <a:prstGeom prst="rect">
              <a:avLst/>
            </a:prstGeom>
            <a:noFill/>
          </p:spPr>
          <p:txBody>
            <a:bodyPr wrap="square" rtlCol="0">
              <a:spAutoFit/>
            </a:bodyPr>
            <a:lstStyle/>
            <a:p>
              <a:pPr algn="ctr"/>
              <a:r>
                <a:rPr lang="ro-RO"/>
                <a:t>(b)</a:t>
              </a:r>
              <a:endParaRPr lang="en-US"/>
            </a:p>
          </p:txBody>
        </p:sp>
      </p:grpSp>
    </p:spTree>
    <p:extLst>
      <p:ext uri="{BB962C8B-B14F-4D97-AF65-F5344CB8AC3E}">
        <p14:creationId xmlns:p14="http://schemas.microsoft.com/office/powerpoint/2010/main" val="2543190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o-RO">
                <a:latin typeface="UT Sans" panose="00000500000000000000" pitchFamily="50" charset="0"/>
              </a:rPr>
              <a:t>Amplificarea cu TEC</a:t>
            </a:r>
            <a:br>
              <a:rPr lang="ro-RO">
                <a:latin typeface="UT Sans" panose="00000500000000000000" pitchFamily="50" charset="0"/>
              </a:rPr>
            </a:br>
            <a:r>
              <a:rPr lang="ro-RO" sz="3100">
                <a:latin typeface="UT Sans" panose="00000500000000000000" pitchFamily="50" charset="0"/>
              </a:rPr>
              <a:t>Circuitul echivalent de semnal mic</a:t>
            </a:r>
            <a:endParaRPr lang="en-US" sz="3100">
              <a:latin typeface="UT Sans" panose="00000500000000000000" pitchFamily="50" charset="0"/>
            </a:endParaRPr>
          </a:p>
        </p:txBody>
      </p:sp>
      <p:sp>
        <p:nvSpPr>
          <p:cNvPr id="3" name="Content Placeholder 2"/>
          <p:cNvSpPr>
            <a:spLocks noGrp="1"/>
          </p:cNvSpPr>
          <p:nvPr>
            <p:ph idx="1"/>
          </p:nvPr>
        </p:nvSpPr>
        <p:spPr/>
        <p:txBody>
          <a:bodyPr/>
          <a:lstStyle/>
          <a:p>
            <a:r>
              <a:rPr lang="en-US">
                <a:latin typeface="UT Sans" panose="00000500000000000000" pitchFamily="50" charset="0"/>
              </a:rPr>
              <a:t>Schema din fig. (b) repre</a:t>
            </a:r>
            <a:r>
              <a:rPr lang="ro-RO">
                <a:latin typeface="UT Sans" panose="00000500000000000000" pitchFamily="50" charset="0"/>
              </a:rPr>
              <a:t>zintă</a:t>
            </a:r>
            <a:r>
              <a:rPr lang="en-US">
                <a:latin typeface="UT Sans" panose="00000500000000000000" pitchFamily="50" charset="0"/>
              </a:rPr>
              <a:t> </a:t>
            </a:r>
            <a:r>
              <a:rPr lang="en-US">
                <a:solidFill>
                  <a:srgbClr val="0070C0"/>
                </a:solidFill>
                <a:latin typeface="UT Sans" panose="00000500000000000000" pitchFamily="50" charset="0"/>
              </a:rPr>
              <a:t>model</a:t>
            </a:r>
            <a:r>
              <a:rPr lang="ro-RO">
                <a:solidFill>
                  <a:srgbClr val="0070C0"/>
                </a:solidFill>
                <a:latin typeface="UT Sans" panose="00000500000000000000" pitchFamily="50" charset="0"/>
              </a:rPr>
              <a:t>ul</a:t>
            </a:r>
            <a:r>
              <a:rPr lang="en-US">
                <a:solidFill>
                  <a:srgbClr val="0070C0"/>
                </a:solidFill>
                <a:latin typeface="UT Sans" panose="00000500000000000000" pitchFamily="50" charset="0"/>
              </a:rPr>
              <a:t> ideal</a:t>
            </a:r>
            <a:r>
              <a:rPr lang="en-US">
                <a:latin typeface="UT Sans" panose="00000500000000000000" pitchFamily="50" charset="0"/>
              </a:rPr>
              <a:t>, simplificat.</a:t>
            </a:r>
            <a:endParaRPr lang="ro-RO">
              <a:latin typeface="UT Sans" panose="00000500000000000000" pitchFamily="50" charset="0"/>
            </a:endParaRPr>
          </a:p>
          <a:p>
            <a:r>
              <a:rPr lang="en-US">
                <a:latin typeface="UT Sans" panose="00000500000000000000" pitchFamily="50" charset="0"/>
              </a:rPr>
              <a:t>Se consider</a:t>
            </a:r>
            <a:r>
              <a:rPr lang="ro-RO">
                <a:latin typeface="UT Sans" panose="00000500000000000000" pitchFamily="50" charset="0"/>
              </a:rPr>
              <a:t>ă </a:t>
            </a:r>
            <a:r>
              <a:rPr lang="en-US">
                <a:latin typeface="UT Sans" panose="00000500000000000000" pitchFamily="50" charset="0"/>
              </a:rPr>
              <a:t>că rezistența </a:t>
            </a:r>
            <a:r>
              <a:rPr lang="ro-RO" b="1">
                <a:solidFill>
                  <a:srgbClr val="0070C0"/>
                </a:solidFill>
                <a:latin typeface="UT Sans" panose="00000500000000000000" pitchFamily="50" charset="0"/>
              </a:rPr>
              <a:t>r</a:t>
            </a:r>
            <a:r>
              <a:rPr lang="en-US" b="1">
                <a:solidFill>
                  <a:srgbClr val="0070C0"/>
                </a:solidFill>
                <a:latin typeface="UT Sans" panose="00000500000000000000" pitchFamily="50" charset="0"/>
              </a:rPr>
              <a:t>’</a:t>
            </a:r>
            <a:r>
              <a:rPr lang="en-US" b="1" baseline="-25000">
                <a:solidFill>
                  <a:srgbClr val="0070C0"/>
                </a:solidFill>
                <a:latin typeface="UT Sans" panose="00000500000000000000" pitchFamily="50" charset="0"/>
              </a:rPr>
              <a:t>gs</a:t>
            </a:r>
            <a:r>
              <a:rPr lang="en-US">
                <a:latin typeface="UT Sans" panose="00000500000000000000" pitchFamily="50" charset="0"/>
              </a:rPr>
              <a:t> este infinită, ceea ce echivalează cu o întrerupere între poartă și sursă</a:t>
            </a:r>
            <a:r>
              <a:rPr lang="ro-RO">
                <a:latin typeface="UT Sans" panose="00000500000000000000" pitchFamily="50" charset="0"/>
              </a:rPr>
              <a:t> (gol)</a:t>
            </a:r>
            <a:r>
              <a:rPr lang="en-US">
                <a:latin typeface="UT Sans" panose="00000500000000000000" pitchFamily="50" charset="0"/>
              </a:rPr>
              <a:t>.</a:t>
            </a:r>
            <a:endParaRPr lang="ro-RO">
              <a:latin typeface="UT Sans" panose="00000500000000000000" pitchFamily="50" charset="0"/>
            </a:endParaRPr>
          </a:p>
          <a:p>
            <a:r>
              <a:rPr lang="en-US">
                <a:latin typeface="UT Sans" panose="00000500000000000000" pitchFamily="50" charset="0"/>
              </a:rPr>
              <a:t>De asemenea, se presupune că </a:t>
            </a:r>
            <a:r>
              <a:rPr lang="ro-RO" b="1">
                <a:solidFill>
                  <a:srgbClr val="0070C0"/>
                </a:solidFill>
                <a:latin typeface="UT Sans" panose="00000500000000000000" pitchFamily="50" charset="0"/>
              </a:rPr>
              <a:t>r</a:t>
            </a:r>
            <a:r>
              <a:rPr lang="en-US" b="1">
                <a:solidFill>
                  <a:srgbClr val="0070C0"/>
                </a:solidFill>
                <a:latin typeface="UT Sans" panose="00000500000000000000" pitchFamily="50" charset="0"/>
              </a:rPr>
              <a:t>’</a:t>
            </a:r>
            <a:r>
              <a:rPr lang="en-US" b="1" baseline="-25000">
                <a:solidFill>
                  <a:srgbClr val="0070C0"/>
                </a:solidFill>
                <a:latin typeface="UT Sans" panose="00000500000000000000" pitchFamily="50" charset="0"/>
              </a:rPr>
              <a:t>ds</a:t>
            </a:r>
            <a:r>
              <a:rPr lang="en-US">
                <a:latin typeface="UT Sans" panose="00000500000000000000" pitchFamily="50" charset="0"/>
              </a:rPr>
              <a:t> este suficient de mare pentru a putea fi neglijată.</a:t>
            </a:r>
          </a:p>
        </p:txBody>
      </p:sp>
      <p:sp>
        <p:nvSpPr>
          <p:cNvPr id="4" name="Date Placeholder 3"/>
          <p:cNvSpPr>
            <a:spLocks noGrp="1"/>
          </p:cNvSpPr>
          <p:nvPr>
            <p:ph type="dt" sz="half" idx="10"/>
          </p:nvPr>
        </p:nvSpPr>
        <p:spPr/>
        <p:txBody>
          <a:bodyPr/>
          <a:lstStyle/>
          <a:p>
            <a:fld id="{243F7093-7BFD-4E46-A154-B0C80AB1A672}" type="datetime1">
              <a:rPr lang="en-US" smtClean="0"/>
              <a:t>12/13/2018</a:t>
            </a:fld>
            <a:endParaRPr lang="en-US"/>
          </a:p>
        </p:txBody>
      </p:sp>
      <p:sp>
        <p:nvSpPr>
          <p:cNvPr id="5" name="Footer Placeholder 4"/>
          <p:cNvSpPr>
            <a:spLocks noGrp="1"/>
          </p:cNvSpPr>
          <p:nvPr>
            <p:ph type="ftr" sz="quarter" idx="11"/>
          </p:nvPr>
        </p:nvSpPr>
        <p:spPr/>
        <p:txBody>
          <a:bodyPr/>
          <a:lstStyle/>
          <a:p>
            <a:r>
              <a:rPr lang="en-US"/>
              <a:t>DE Cursul nr. 9</a:t>
            </a:r>
          </a:p>
        </p:txBody>
      </p:sp>
      <p:sp>
        <p:nvSpPr>
          <p:cNvPr id="6" name="Slide Number Placeholder 5"/>
          <p:cNvSpPr>
            <a:spLocks noGrp="1"/>
          </p:cNvSpPr>
          <p:nvPr>
            <p:ph type="sldNum" sz="quarter" idx="12"/>
          </p:nvPr>
        </p:nvSpPr>
        <p:spPr/>
        <p:txBody>
          <a:bodyPr/>
          <a:lstStyle/>
          <a:p>
            <a:fld id="{1E09B8D1-E382-410E-A5B9-1FDDF9D03BF0}" type="slidenum">
              <a:rPr lang="en-US" smtClean="0"/>
              <a:t>9</a:t>
            </a:fld>
            <a:endParaRPr lang="en-US"/>
          </a:p>
        </p:txBody>
      </p:sp>
      <p:pic>
        <p:nvPicPr>
          <p:cNvPr id="8" name="Picture 7">
            <a:extLst>
              <a:ext uri="{FF2B5EF4-FFF2-40B4-BE49-F238E27FC236}">
                <a16:creationId xmlns:a16="http://schemas.microsoft.com/office/drawing/2014/main" id="{FE1B5146-E6B3-4187-9EA8-C6A559183C36}"/>
              </a:ext>
            </a:extLst>
          </p:cNvPr>
          <p:cNvPicPr>
            <a:picLocks noChangeAspect="1"/>
          </p:cNvPicPr>
          <p:nvPr/>
        </p:nvPicPr>
        <p:blipFill>
          <a:blip r:embed="rId2"/>
          <a:stretch>
            <a:fillRect/>
          </a:stretch>
        </p:blipFill>
        <p:spPr>
          <a:xfrm>
            <a:off x="3000375" y="3725862"/>
            <a:ext cx="3143250" cy="3063876"/>
          </a:xfrm>
          <a:prstGeom prst="rect">
            <a:avLst/>
          </a:prstGeom>
        </p:spPr>
      </p:pic>
    </p:spTree>
    <p:extLst>
      <p:ext uri="{BB962C8B-B14F-4D97-AF65-F5344CB8AC3E}">
        <p14:creationId xmlns:p14="http://schemas.microsoft.com/office/powerpoint/2010/main" val="19718562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3671</TotalTime>
  <Words>3931</Words>
  <Application>Microsoft Office PowerPoint</Application>
  <PresentationFormat>On-screen Show (4:3)</PresentationFormat>
  <Paragraphs>552</Paragraphs>
  <Slides>69</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2</vt:i4>
      </vt:variant>
      <vt:variant>
        <vt:lpstr>Slide Titles</vt:lpstr>
      </vt:variant>
      <vt:variant>
        <vt:i4>69</vt:i4>
      </vt:variant>
    </vt:vector>
  </HeadingPairs>
  <TitlesOfParts>
    <vt:vector size="75" baseType="lpstr">
      <vt:lpstr>Arial</vt:lpstr>
      <vt:lpstr>Calibri</vt:lpstr>
      <vt:lpstr>UT Sans</vt:lpstr>
      <vt:lpstr>Clarity</vt:lpstr>
      <vt:lpstr>Equation</vt:lpstr>
      <vt:lpstr>MathType 6.0 Equation</vt:lpstr>
      <vt:lpstr>DISPOZITIVE ELECTRONICE</vt:lpstr>
      <vt:lpstr>Probleme tratate</vt:lpstr>
      <vt:lpstr>Generalități</vt:lpstr>
      <vt:lpstr>Generalități</vt:lpstr>
      <vt:lpstr>Generalități</vt:lpstr>
      <vt:lpstr>Amplificarea cu TEC</vt:lpstr>
      <vt:lpstr>Amplificarea cu TEC</vt:lpstr>
      <vt:lpstr>Amplificarea cu TEC Circuitul echivalent de semnal mic</vt:lpstr>
      <vt:lpstr>Amplificarea cu TEC Circuitul echivalent de semnal mic</vt:lpstr>
      <vt:lpstr>Amplificarea cu TEC Câștigul în tensiune</vt:lpstr>
      <vt:lpstr>Amplificarea cu TEC Câștigul în tensiune</vt:lpstr>
      <vt:lpstr>Amplificarea cu TEC Câștigul în tensiune</vt:lpstr>
      <vt:lpstr>Exemplul 1</vt:lpstr>
      <vt:lpstr>Amplificarea cu TEC Dependența câștigului de rezistența r’ds</vt:lpstr>
      <vt:lpstr>Exemplul 2</vt:lpstr>
      <vt:lpstr>Exemplul 2 Rezolvare</vt:lpstr>
      <vt:lpstr>Amplificarea cu TEC Dependența câștigului de Rs</vt:lpstr>
      <vt:lpstr>Amplificarea cu TEC Dependența câștigului de Rs</vt:lpstr>
      <vt:lpstr>Exemplul 3</vt:lpstr>
      <vt:lpstr>Exemplul 3 Rezolvare</vt:lpstr>
      <vt:lpstr>Rezistența poartă-sursă</vt:lpstr>
      <vt:lpstr>Exemplul 4</vt:lpstr>
      <vt:lpstr>Amplificatoare cu TEC-J cu sursa comună Funcționare</vt:lpstr>
      <vt:lpstr>Amplificatoare cu TEC-J cu sursa comună Funcționare</vt:lpstr>
      <vt:lpstr>Amplificatoare cu TEC-J cu sursa comună Funcționare</vt:lpstr>
      <vt:lpstr>Amplificatoare cu TEC-J cu sursa comună Funcționare</vt:lpstr>
      <vt:lpstr>Amplificatoare cu TEC-J cu sursa comună Funcționare</vt:lpstr>
      <vt:lpstr>Amplificatoare cu TEC-J cu sursa comună Funcționare</vt:lpstr>
      <vt:lpstr>Amplificatoare cu TEC-J cu sursa comună Analiza în c.c.</vt:lpstr>
      <vt:lpstr>Amplificatoare cu TEC-J cu sursa comună Analiza în c.c.</vt:lpstr>
      <vt:lpstr>Amplificatoare cu TEC-J cu sursa comună Analiza în c.c.</vt:lpstr>
      <vt:lpstr>Amplificatoare cu TEC-J cu sursa comună Analiza în c.c.</vt:lpstr>
      <vt:lpstr>Amplificatoare cu TEC-J cu sursa comună Analiza în c.a.</vt:lpstr>
      <vt:lpstr>Amplificatoare cu TEC-J cu sursa comună Analiza în c.a.</vt:lpstr>
      <vt:lpstr>Amplificatoare cu TEC-J cu sursa comună Analiza în c.a.</vt:lpstr>
      <vt:lpstr>Amplificatoare cu TEC-J cu sursa comună Analiza în c.a.</vt:lpstr>
      <vt:lpstr>Exemplul 5</vt:lpstr>
      <vt:lpstr>Exemplul 5 Rezolvare</vt:lpstr>
      <vt:lpstr>Exemplul 5 Rezolvare</vt:lpstr>
      <vt:lpstr>Exemplul 5 Rezolvare</vt:lpstr>
      <vt:lpstr>Exemplul 5 Rezolvare</vt:lpstr>
      <vt:lpstr>Exemplul 5 Rezolvare</vt:lpstr>
      <vt:lpstr>Amplificatoare cu TEC-J cu sursa comună Dependența câștigului în tensiune de sarcina în c.a.</vt:lpstr>
      <vt:lpstr>Amplificatoare cu TEC-J cu sursa comună Dependența câștigului în tensiune de sarcina în c.a.</vt:lpstr>
      <vt:lpstr>Exemplul 6</vt:lpstr>
      <vt:lpstr>Amplificatoare cu TEC-J cu sursa comună Rezistența de intrare</vt:lpstr>
      <vt:lpstr>Exemplul 7</vt:lpstr>
      <vt:lpstr>Amplificator cu TEC-MOS cu canal inițial</vt:lpstr>
      <vt:lpstr>Amplificator cu TEC-MOS cu canal inițial</vt:lpstr>
      <vt:lpstr>Amplificator cu TEC-MOS cu canal inițial</vt:lpstr>
      <vt:lpstr>Amplificator cu TEC-MOS cu canal inițial</vt:lpstr>
      <vt:lpstr>Exemplul 8</vt:lpstr>
      <vt:lpstr>Exemplul 8 Rezolvare</vt:lpstr>
      <vt:lpstr>Amplificator cu TEC-MOS cu canal indus</vt:lpstr>
      <vt:lpstr>Amplificator cu TEC-MOS cu canal indus</vt:lpstr>
      <vt:lpstr>Amplificator cu TEC-MOS cu canal indus</vt:lpstr>
      <vt:lpstr>Amplificator cu TEC-MOS cu canal indus</vt:lpstr>
      <vt:lpstr>Exemplul 9</vt:lpstr>
      <vt:lpstr>Exemplul 9 Rezolvare</vt:lpstr>
      <vt:lpstr>Exemplul 9 Rezolvare</vt:lpstr>
      <vt:lpstr>Amplificatoare cu drena comună</vt:lpstr>
      <vt:lpstr>Amplificator drenă comună realizat cu TEC-J</vt:lpstr>
      <vt:lpstr>Amplificator drenă comună realizat cu TEC-J Câștigul în tensiune</vt:lpstr>
      <vt:lpstr>Amplificator drenă comună realizat cu TEC-J Câștigul în tensiune</vt:lpstr>
      <vt:lpstr>Amplificator drenă comună realizat cu TEC-J Rezistența de intrare</vt:lpstr>
      <vt:lpstr>Amplificatoare cu poarta comună</vt:lpstr>
      <vt:lpstr>Amplificator cu poarta comună realizat cu TEC-J</vt:lpstr>
      <vt:lpstr>Amplificator cu poarta comună realizat cu TEC-J Câștigul în tensiune</vt:lpstr>
      <vt:lpstr>Amplificator cu poarta comună realizat cu TEC-J Rezistența de intrare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pana_gh</dc:creator>
  <cp:lastModifiedBy>Gyuri</cp:lastModifiedBy>
  <cp:revision>436</cp:revision>
  <dcterms:created xsi:type="dcterms:W3CDTF">2014-11-19T08:16:57Z</dcterms:created>
  <dcterms:modified xsi:type="dcterms:W3CDTF">2018-12-13T15:55:14Z</dcterms:modified>
</cp:coreProperties>
</file>