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7" autoAdjust="0"/>
  </p:normalViewPr>
  <p:slideViewPr>
    <p:cSldViewPr>
      <p:cViewPr varScale="1">
        <p:scale>
          <a:sx n="81" d="100"/>
          <a:sy n="81" d="100"/>
        </p:scale>
        <p:origin x="72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6309C124-82A7-4CC8-8477-78C37AFD2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6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1CED2-3CE8-4E0F-9B21-0CA3A6DCBEE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4411A-DD63-4672-B8AF-95F0A8509E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CEB041-FE4D-448B-B6D3-38A9BF0C29BB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D64A0-9052-4881-B698-70B48F2A9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6420E9-1EFA-4C8B-A1D0-64CF4C9E8F7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020A2-6F3C-4795-9532-CBA604650D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3D39B3-A154-455C-B6CA-F9E74C1B091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008BA-EA03-41D9-9B13-0AEDECE5E9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E9359-E64C-47EC-B725-8660FDF9B02F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CB566-CC20-4F0D-AB65-D41EA3A8E8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1E26C-84B2-43A3-B41E-6AE3295E7E5F}" type="datetime1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9D65B-5090-41F3-82E0-2B0169B91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B046ED-7FE3-4C03-B66A-B217E6B03930}" type="datetime1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74A8B-86CD-4A61-837A-E8EF16B68B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97172-3647-45C7-B303-D17AC94B012C}" type="datetime1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46AEA-FEC1-4D5D-A180-C67816E94B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35F4A9-6875-4AA2-8EF9-800D956C681B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029E-45D4-43B9-809F-9948E8A5C7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B7FEEE-BABB-4621-B158-9C797BA414DE}" type="datetime1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D8FF9-5911-4DD9-BDE2-5C464BA54F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07C9B6-9A29-4416-856F-76EDCE3C3853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C1039D-AB37-4CC5-BE3E-E25DAD44BE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emf"/><Relationship Id="rId4" Type="http://schemas.openxmlformats.org/officeDocument/2006/relationships/image" Target="../media/image20.wmf"/><Relationship Id="rId9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2.emf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4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5.e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endParaRPr lang="ro-RO" sz="2800" b="1">
              <a:latin typeface="UT Sans" panose="00000500000000000000" pitchFamily="50" charset="0"/>
            </a:endParaRP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ro-RO" sz="2800" b="1">
                <a:latin typeface="UT Sans" panose="00000500000000000000" pitchFamily="50" charset="0"/>
              </a:rPr>
              <a:t>Seminarul nr. 1</a:t>
            </a:r>
            <a:endParaRPr lang="en-US" sz="2800" b="1">
              <a:latin typeface="UT Sans" panose="00000500000000000000" pitchFamily="50" charset="0"/>
            </a:endParaRPr>
          </a:p>
          <a:p>
            <a:pPr marR="0" algn="l" eaLnBrk="1" hangingPunct="1">
              <a:lnSpc>
                <a:spcPct val="60000"/>
              </a:lnSpc>
              <a:buFont typeface="Arial" charset="0"/>
              <a:buNone/>
            </a:pPr>
            <a:r>
              <a:rPr lang="en-US" sz="2000" b="1">
                <a:solidFill>
                  <a:srgbClr val="0070C0"/>
                </a:solidFill>
                <a:latin typeface="UT Sans" panose="00000500000000000000" pitchFamily="50" charset="0"/>
              </a:rPr>
              <a:t>completare</a:t>
            </a:r>
            <a:endParaRPr lang="en-US" sz="1200">
              <a:solidFill>
                <a:srgbClr val="0070C0"/>
              </a:solidFill>
              <a:latin typeface="UT Sans" panose="00000500000000000000" pitchFamily="50" charset="0"/>
            </a:endParaRPr>
          </a:p>
          <a:p>
            <a:pPr marR="0" eaLnBrk="1" hangingPunct="1">
              <a:lnSpc>
                <a:spcPct val="60000"/>
              </a:lnSpc>
              <a:buFont typeface="Arial" charset="0"/>
              <a:buNone/>
            </a:pPr>
            <a:endParaRPr lang="en-US" sz="400">
              <a:latin typeface="UT Sans" panose="00000500000000000000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latin typeface="UT Sans" panose="00000500000000000000" pitchFamily="50" charset="0"/>
              </a:rPr>
              <a:t>DISPOZITIVE ELECTRONICE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22BB6D-9EE5-4112-8F41-5C3F6A2072A3}"/>
              </a:ext>
            </a:extLst>
          </p:cNvPr>
          <p:cNvGrpSpPr/>
          <p:nvPr/>
        </p:nvGrpSpPr>
        <p:grpSpPr>
          <a:xfrm>
            <a:off x="685800" y="596055"/>
            <a:ext cx="7498846" cy="1138340"/>
            <a:chOff x="685800" y="596055"/>
            <a:chExt cx="7498846" cy="1138340"/>
          </a:xfrm>
        </p:grpSpPr>
        <p:pic>
          <p:nvPicPr>
            <p:cNvPr id="6" name="Picture 5" descr="Logo-UT-IESC-RGB-RO">
              <a:extLst>
                <a:ext uri="{FF2B5EF4-FFF2-40B4-BE49-F238E27FC236}">
                  <a16:creationId xmlns:a16="http://schemas.microsoft.com/office/drawing/2014/main" id="{2B32FB32-2A6D-4D7F-BB85-B282C884D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46" b="13008"/>
            <a:stretch>
              <a:fillRect/>
            </a:stretch>
          </p:blipFill>
          <p:spPr bwMode="auto">
            <a:xfrm>
              <a:off x="685800" y="596055"/>
              <a:ext cx="4146813" cy="113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36ADAD96-211B-4C51-9549-40AB255786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2366" y="679028"/>
              <a:ext cx="300228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100" b="1">
                  <a:latin typeface="UT Sans" panose="00000500000000000000" pitchFamily="50" charset="0"/>
                </a:rPr>
                <a:t>Departamentul de Electronică şi Calculatoare</a:t>
              </a:r>
              <a:endParaRPr lang="ro-RO" sz="1100" b="1">
                <a:latin typeface="UT Sans" panose="00000500000000000000" pitchFamily="50" charset="0"/>
              </a:endParaRPr>
            </a:p>
            <a:p>
              <a:pPr algn="r"/>
              <a:r>
                <a:rPr lang="ro-RO" sz="1100" b="0">
                  <a:latin typeface="UT Sans" panose="00000500000000000000" pitchFamily="50" charset="0"/>
                </a:rPr>
                <a:t>s</a:t>
              </a:r>
              <a:r>
                <a:rPr lang="en-US" sz="1100">
                  <a:latin typeface="UT Sans" panose="00000500000000000000" pitchFamily="50" charset="0"/>
                </a:rPr>
                <a:t>tr. Politehnicii 1, 500024 Braşov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/>
              <a:r>
                <a:rPr lang="en-US" sz="1100">
                  <a:latin typeface="UT Sans" panose="00000500000000000000" pitchFamily="50" charset="0"/>
                </a:rPr>
                <a:t>0268 478705</a:t>
              </a:r>
              <a:endParaRPr lang="ro-RO" sz="900">
                <a:latin typeface="UT Sans" panose="00000500000000000000" pitchFamily="50" charset="0"/>
              </a:endParaRPr>
            </a:p>
            <a:p>
              <a:pPr algn="r" rtl="1">
                <a:defRPr sz="1000"/>
              </a:pPr>
              <a:endParaRPr lang="en-GB" sz="900" b="0" i="0" strike="noStrike">
                <a:solidFill>
                  <a:srgbClr val="333333"/>
                </a:solidFill>
                <a:latin typeface="UT Sans" panose="00000500000000000000" pitchFamily="50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615-AB15-453F-8A8C-612B291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zener polarizate direct și invers</a:t>
            </a:r>
            <a:br>
              <a:rPr lang="ro-RO"/>
            </a:br>
            <a:r>
              <a:rPr lang="en-US"/>
              <a:t>P2c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4C4C-8CD5-4605-BECB-9801C15A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PSF-ul lui D2</a:t>
            </a: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ECF8-FE40-4B25-AD62-9DFD3B6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0D2B-57E9-46F8-A511-C2FA33C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3598-FA2A-4014-841A-14E625B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870C8A-61BD-46F2-B8C1-468499F8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24D230B-E739-4237-BB1D-91E38F4D7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11129"/>
              </p:ext>
            </p:extLst>
          </p:nvPr>
        </p:nvGraphicFramePr>
        <p:xfrm>
          <a:off x="569536" y="2133600"/>
          <a:ext cx="518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3" imgW="2590560" imgH="685800" progId="Equation.DSMT4">
                  <p:embed/>
                </p:oleObj>
              </mc:Choice>
              <mc:Fallback>
                <p:oleObj name="Equation" r:id="rId3" imgW="259056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36" y="2133600"/>
                        <a:ext cx="51816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>
            <a:extLst>
              <a:ext uri="{FF2B5EF4-FFF2-40B4-BE49-F238E27FC236}">
                <a16:creationId xmlns:a16="http://schemas.microsoft.com/office/drawing/2014/main" id="{E6477F43-B3C0-4C7C-B704-820BA21BF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52"/>
          <a:stretch/>
        </p:blipFill>
        <p:spPr bwMode="auto">
          <a:xfrm>
            <a:off x="6172200" y="1134280"/>
            <a:ext cx="2284429" cy="227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D6E426D6-272C-47C2-B847-CFFA2BF2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6" y="364229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E7A0B94-D8B0-4445-AF81-BFEFDA83C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86022"/>
              </p:ext>
            </p:extLst>
          </p:nvPr>
        </p:nvGraphicFramePr>
        <p:xfrm>
          <a:off x="544513" y="3505200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6" imgW="1333440" imgH="253800" progId="Equation.DSMT4">
                  <p:embed/>
                </p:oleObj>
              </mc:Choice>
              <mc:Fallback>
                <p:oleObj name="Equation" r:id="rId6" imgW="133344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505200"/>
                        <a:ext cx="2667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2E5E99FC-647F-409A-9353-A420AAA6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36" y="48658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8BF889BE-A1ED-4000-AB85-53396DB7A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42720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3EAB4E-0DD7-4CD4-9B5F-019CB28D0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124462"/>
              </p:ext>
            </p:extLst>
          </p:nvPr>
        </p:nvGraphicFramePr>
        <p:xfrm>
          <a:off x="533400" y="4348265"/>
          <a:ext cx="398736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8" imgW="1993680" imgH="482400" progId="Equation.DSMT4">
                  <p:embed/>
                </p:oleObj>
              </mc:Choice>
              <mc:Fallback>
                <p:oleObj name="Equation" r:id="rId8" imgW="19936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8265"/>
                        <a:ext cx="3987360" cy="96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25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615-AB15-453F-8A8C-612B291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zener polarizate direct și invers</a:t>
            </a:r>
            <a:br>
              <a:rPr lang="ro-RO"/>
            </a:br>
            <a:r>
              <a:rPr lang="en-US"/>
              <a:t>P2c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4C4C-8CD5-4605-BECB-9801C15A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PSF-ul lui D1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ECF8-FE40-4B25-AD62-9DFD3B6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0D2B-57E9-46F8-A511-C2FA33C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3598-FA2A-4014-841A-14E625B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F1F0012-FB51-45D7-B730-F5451B435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911676"/>
              </p:ext>
            </p:extLst>
          </p:nvPr>
        </p:nvGraphicFramePr>
        <p:xfrm>
          <a:off x="509588" y="1981200"/>
          <a:ext cx="2919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3" imgW="1460160" imgH="444240" progId="Equation.DSMT4">
                  <p:embed/>
                </p:oleObj>
              </mc:Choice>
              <mc:Fallback>
                <p:oleObj name="Equation" r:id="rId3" imgW="1460160" imgH="444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5EB233-2EE8-4FF3-9B7E-5A28BDB39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981200"/>
                        <a:ext cx="29194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821334C-953D-4ECD-B488-C32B9D5C3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59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6C1B16B-4FAD-403D-89B4-B5CBF8B27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07887"/>
              </p:ext>
            </p:extLst>
          </p:nvPr>
        </p:nvGraphicFramePr>
        <p:xfrm>
          <a:off x="457200" y="2912270"/>
          <a:ext cx="49530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5" imgW="2476440" imgH="444240" progId="Equation.DSMT4">
                  <p:embed/>
                </p:oleObj>
              </mc:Choice>
              <mc:Fallback>
                <p:oleObj name="Equation" r:id="rId5" imgW="2476440" imgH="4442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12270"/>
                        <a:ext cx="495300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396FE14A-EB10-4FFA-93DE-2B367251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91" y="43510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49D9DBA-2BE6-40BB-8EA0-3649D25A6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25639"/>
              </p:ext>
            </p:extLst>
          </p:nvPr>
        </p:nvGraphicFramePr>
        <p:xfrm>
          <a:off x="477162" y="3860800"/>
          <a:ext cx="7747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7" imgW="3873240" imgH="507960" progId="Equation.DSMT4">
                  <p:embed/>
                </p:oleObj>
              </mc:Choice>
              <mc:Fallback>
                <p:oleObj name="Equation" r:id="rId7" imgW="387324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2" y="3860800"/>
                        <a:ext cx="7747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F5ABB9EF-1A8C-4C7E-A107-B1991D27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75" y="52559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5E2D84E-D6B8-4E71-A14E-A1D42B2D5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648881"/>
              </p:ext>
            </p:extLst>
          </p:nvPr>
        </p:nvGraphicFramePr>
        <p:xfrm>
          <a:off x="505838" y="4932300"/>
          <a:ext cx="502920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9" imgW="2514600" imgH="469800" progId="Equation.DSMT4">
                  <p:embed/>
                </p:oleObj>
              </mc:Choice>
              <mc:Fallback>
                <p:oleObj name="Equation" r:id="rId9" imgW="251460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838" y="4932300"/>
                        <a:ext cx="5029200" cy="93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>
            <a:extLst>
              <a:ext uri="{FF2B5EF4-FFF2-40B4-BE49-F238E27FC236}">
                <a16:creationId xmlns:a16="http://schemas.microsoft.com/office/drawing/2014/main" id="{EBB41F61-7DE2-45E4-BB3F-046093E4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223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AF3B138-6418-41F0-99E5-2DF8BC27D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18807"/>
              </p:ext>
            </p:extLst>
          </p:nvPr>
        </p:nvGraphicFramePr>
        <p:xfrm>
          <a:off x="4724400" y="5664248"/>
          <a:ext cx="4317840" cy="11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11" imgW="2158920" imgH="558720" progId="Equation.DSMT4">
                  <p:embed/>
                </p:oleObj>
              </mc:Choice>
              <mc:Fallback>
                <p:oleObj name="Equation" r:id="rId11" imgW="2158920" imgH="558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64248"/>
                        <a:ext cx="4317840" cy="1117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>
            <a:extLst>
              <a:ext uri="{FF2B5EF4-FFF2-40B4-BE49-F238E27FC236}">
                <a16:creationId xmlns:a16="http://schemas.microsoft.com/office/drawing/2014/main" id="{4093F8C3-235D-467A-A35D-12D79723C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8"/>
          <a:stretch/>
        </p:blipFill>
        <p:spPr bwMode="auto">
          <a:xfrm>
            <a:off x="5445868" y="1203475"/>
            <a:ext cx="3671634" cy="227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4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615-AB15-453F-8A8C-612B291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zener polarizate direct și invers</a:t>
            </a:r>
            <a:br>
              <a:rPr lang="ro-RO"/>
            </a:br>
            <a:r>
              <a:rPr lang="en-US"/>
              <a:t>P2c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4C4C-8CD5-4605-BECB-9801C15A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ro-RO" b="1">
                <a:solidFill>
                  <a:srgbClr val="0070C0"/>
                </a:solidFill>
              </a:rPr>
              <a:t>Schema echivalentă de semnal mic (c.a.)</a:t>
            </a:r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r>
              <a:rPr lang="ro-RO"/>
              <a:t>Deci </a:t>
            </a:r>
            <a:r>
              <a:rPr lang="en-US"/>
              <a:t>amplitudinea semnalului la bornele diodei </a:t>
            </a:r>
            <a:r>
              <a:rPr lang="ro-RO"/>
              <a:t>D</a:t>
            </a:r>
            <a:r>
              <a:rPr lang="ro-RO" baseline="-25000"/>
              <a:t>1</a:t>
            </a:r>
            <a:r>
              <a:rPr lang="en-US"/>
              <a:t> satisface condiția de semnal mic.</a:t>
            </a:r>
            <a:endParaRPr lang="ro-RO"/>
          </a:p>
          <a:p>
            <a:pPr marL="0" indent="0">
              <a:buNone/>
            </a:pPr>
            <a:r>
              <a:rPr lang="ro-RO"/>
              <a:t>c)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ECF8-FE40-4B25-AD62-9DFD3B6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0D2B-57E9-46F8-A511-C2FA33C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3598-FA2A-4014-841A-14E625B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AD01C414-2316-4827-BBD8-21E37E6DB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6"/>
          <a:stretch/>
        </p:blipFill>
        <p:spPr bwMode="auto">
          <a:xfrm>
            <a:off x="257175" y="2057400"/>
            <a:ext cx="36290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27D05A9-62B4-4D6B-A08C-49DD5CD9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A69674-0179-4E42-A4DC-9865DE8A9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27601"/>
              </p:ext>
            </p:extLst>
          </p:nvPr>
        </p:nvGraphicFramePr>
        <p:xfrm>
          <a:off x="3938587" y="2110369"/>
          <a:ext cx="434304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4" imgW="2171520" imgH="444240" progId="Equation.DSMT4">
                  <p:embed/>
                </p:oleObj>
              </mc:Choice>
              <mc:Fallback>
                <p:oleObj name="Equation" r:id="rId4" imgW="21715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7" y="2110369"/>
                        <a:ext cx="4343040" cy="888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836E90FF-5938-491A-8A2D-5068CBFC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" y="445617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14E64E7-6966-4C7B-9094-0F62068AE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26277"/>
              </p:ext>
            </p:extLst>
          </p:nvPr>
        </p:nvGraphicFramePr>
        <p:xfrm>
          <a:off x="3938587" y="3065320"/>
          <a:ext cx="48244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6" imgW="2412720" imgH="660240" progId="Equation.DSMT4">
                  <p:embed/>
                </p:oleObj>
              </mc:Choice>
              <mc:Fallback>
                <p:oleObj name="Equation" r:id="rId6" imgW="241272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7" y="3065320"/>
                        <a:ext cx="4824413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8B78D7F-FFB3-4B88-9A56-F869D29BD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" y="51848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F901498-C3E6-4683-95F4-D88B77123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59930"/>
              </p:ext>
            </p:extLst>
          </p:nvPr>
        </p:nvGraphicFramePr>
        <p:xfrm>
          <a:off x="3938587" y="4445227"/>
          <a:ext cx="3682800" cy="63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8" imgW="1841400" imgH="317160" progId="Equation.DSMT4">
                  <p:embed/>
                </p:oleObj>
              </mc:Choice>
              <mc:Fallback>
                <p:oleObj name="Equation" r:id="rId8" imgW="1841400" imgH="317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7" y="4445227"/>
                        <a:ext cx="3682800" cy="63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FFD3471-34D8-430E-9C1C-AFC4D9CB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71" y="56205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C9958E7-73E6-4213-A339-D28D0FF3D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597767"/>
              </p:ext>
            </p:extLst>
          </p:nvPr>
        </p:nvGraphicFramePr>
        <p:xfrm>
          <a:off x="953547" y="5926045"/>
          <a:ext cx="55620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10" imgW="2781000" imgH="253800" progId="Equation.DSMT4">
                  <p:embed/>
                </p:oleObj>
              </mc:Choice>
              <mc:Fallback>
                <p:oleObj name="Equation" r:id="rId10" imgW="27810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547" y="5926045"/>
                        <a:ext cx="5562000" cy="50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06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87C5-C663-4CF3-8EC3-23733B7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pola</a:t>
            </a:r>
            <a:r>
              <a:rPr lang="ro-RO"/>
              <a:t>rizate direct și invers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9085-5944-4BF1-9574-D8F93DBD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Diodele din figur</a:t>
            </a:r>
            <a:r>
              <a:rPr lang="ro-RO"/>
              <a:t>ă</a:t>
            </a:r>
            <a:r>
              <a:rPr lang="en-US"/>
              <a:t> se caracterizează prin curent invers de saturație, Is=14nA şi coeficient de idealitate, n=1,984. Condensatorul C1 are o reactanță neglijabilă la frecvența de lucru (C1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>
                <a:sym typeface="Symbol" panose="05050102010706020507" pitchFamily="18" charset="2"/>
              </a:rPr>
              <a:t></a:t>
            </a:r>
            <a:r>
              <a:rPr lang="en-US"/>
              <a:t>).</a:t>
            </a:r>
            <a:endParaRPr lang="ro-RO"/>
          </a:p>
          <a:p>
            <a:pPr marL="457200" lvl="0" indent="-457200">
              <a:buFont typeface="+mj-lt"/>
              <a:buAutoNum type="alphaLcParenR"/>
            </a:pPr>
            <a:r>
              <a:rPr lang="en-US"/>
              <a:t>Precizați cum sunt polarizate diodele şi determinați PSF-urile diodelor;</a:t>
            </a:r>
            <a:endParaRPr lang="ro-RO"/>
          </a:p>
          <a:p>
            <a:pPr marL="457200" lvl="0" indent="-457200">
              <a:buFont typeface="+mj-lt"/>
              <a:buAutoNum type="alphaLcParenR"/>
            </a:pPr>
            <a:r>
              <a:rPr lang="en-US"/>
              <a:t>Să se verifice dacă amplitudinea semnalului la bornele diodei D1 satisface condiția de semnal mic;</a:t>
            </a:r>
            <a:endParaRPr lang="ro-RO"/>
          </a:p>
          <a:p>
            <a:pPr marL="457200" lvl="0" indent="-457200">
              <a:buFont typeface="+mj-lt"/>
              <a:buAutoNum type="alphaLcParenR"/>
            </a:pPr>
            <a:r>
              <a:rPr lang="en-US"/>
              <a:t>Să se scrie relația totală a tensiunii de pe dioda D1 dacă tensiunea E2 este sinusoidală.</a:t>
            </a:r>
            <a:endParaRPr lang="ro-RO"/>
          </a:p>
          <a:p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F653-B874-48CD-ADBA-79DA60D1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6152FA-C8EE-406A-B5AF-42CCAE3D3D91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E25B-DD5D-4910-97AC-B727FC4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7009-7D68-453D-8716-D051AF83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8B86-C0BA-4FB9-AC8B-EB309145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pola</a:t>
            </a:r>
            <a:r>
              <a:rPr lang="ro-RO"/>
              <a:t>rizate direct și invers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76FD-23D5-475D-B12C-1AC4E17C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Schema din P1c</a:t>
            </a:r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endParaRPr lang="ro-RO"/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Rezolvare</a:t>
            </a:r>
          </a:p>
          <a:p>
            <a:pPr marL="457200" indent="-457200">
              <a:buFont typeface="+mj-lt"/>
              <a:buAutoNum type="alphaLcParenR"/>
            </a:pPr>
            <a:r>
              <a:rPr lang="en-US"/>
              <a:t>Dioda D</a:t>
            </a:r>
            <a:r>
              <a:rPr lang="en-US" baseline="-25000"/>
              <a:t>1 </a:t>
            </a:r>
            <a:r>
              <a:rPr lang="en-US"/>
              <a:t>este polarizată direct (plusul lui E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ro-RO"/>
              <a:t>este conectat spre </a:t>
            </a:r>
            <a:r>
              <a:rPr lang="en-US"/>
              <a:t>anod i</a:t>
            </a:r>
            <a:r>
              <a:rPr lang="ro-RO"/>
              <a:t>ar</a:t>
            </a:r>
            <a:r>
              <a:rPr lang="en-US"/>
              <a:t> minusul la catod) iar dioda D</a:t>
            </a:r>
            <a:r>
              <a:rPr lang="en-US" baseline="-25000"/>
              <a:t>2</a:t>
            </a:r>
            <a:r>
              <a:rPr lang="en-US"/>
              <a:t> este polarizată invers</a:t>
            </a:r>
            <a:r>
              <a:rPr lang="ro-RO"/>
              <a:t>:</a:t>
            </a:r>
            <a:r>
              <a:rPr lang="en-US"/>
              <a:t> (+</a:t>
            </a:r>
            <a:r>
              <a:rPr lang="ro-RO"/>
              <a:t>)</a:t>
            </a:r>
            <a:r>
              <a:rPr lang="en-US"/>
              <a:t> lui E</a:t>
            </a:r>
            <a:r>
              <a:rPr lang="en-US" baseline="-25000"/>
              <a:t>1</a:t>
            </a:r>
            <a:r>
              <a:rPr lang="en-US"/>
              <a:t> la catod i</a:t>
            </a:r>
            <a:r>
              <a:rPr lang="ro-RO"/>
              <a:t>ar</a:t>
            </a:r>
            <a:r>
              <a:rPr lang="en-US"/>
              <a:t> </a:t>
            </a:r>
            <a:r>
              <a:rPr lang="ro-RO"/>
              <a:t>(</a:t>
            </a:r>
            <a:r>
              <a:rPr lang="en-US"/>
              <a:t>–</a:t>
            </a:r>
            <a:r>
              <a:rPr lang="ro-RO"/>
              <a:t>)</a:t>
            </a:r>
            <a:r>
              <a:rPr lang="en-US"/>
              <a:t> la anod</a:t>
            </a:r>
            <a:r>
              <a:rPr lang="ro-RO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6A87-EED9-4AC2-AA3D-137022F0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DDE2-0EB0-4D00-B7F6-B10047A5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F08A-48E8-467F-BF01-455FD3DE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E45F2B4C-675B-4DFF-89E3-D2ACD7201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586288" cy="214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>
            <a:extLst>
              <a:ext uri="{FF2B5EF4-FFF2-40B4-BE49-F238E27FC236}">
                <a16:creationId xmlns:a16="http://schemas.microsoft.com/office/drawing/2014/main" id="{0CDD89AE-9B91-4EE0-8F0A-BA20A66B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2974882"/>
            <a:ext cx="4829175" cy="213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EEE14-2FF1-4041-9AEC-E930888CAC17}"/>
              </a:ext>
            </a:extLst>
          </p:cNvPr>
          <p:cNvSpPr txBox="1"/>
          <p:nvPr/>
        </p:nvSpPr>
        <p:spPr>
          <a:xfrm>
            <a:off x="5105400" y="2514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/>
              <a:t>Schema echivalentă de c.c.</a:t>
            </a:r>
          </a:p>
        </p:txBody>
      </p:sp>
    </p:spTree>
    <p:extLst>
      <p:ext uri="{BB962C8B-B14F-4D97-AF65-F5344CB8AC3E}">
        <p14:creationId xmlns:p14="http://schemas.microsoft.com/office/powerpoint/2010/main" val="322190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0439-DE0D-472E-94AB-B630FC92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pola</a:t>
            </a:r>
            <a:r>
              <a:rPr lang="ro-RO"/>
              <a:t>rizate direct și invers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5002-CF00-482B-BEB9-68058060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PSF al diodei D2</a:t>
            </a:r>
            <a:endParaRPr lang="ro-RO"/>
          </a:p>
          <a:p>
            <a:r>
              <a:rPr lang="en-US"/>
              <a:t>Prin R3 circulă curentul </a:t>
            </a:r>
            <a:br>
              <a:rPr lang="ro-RO"/>
            </a:br>
            <a:r>
              <a:rPr lang="en-US"/>
              <a:t>invers de saturație al </a:t>
            </a:r>
            <a:br>
              <a:rPr lang="ro-RO"/>
            </a:br>
            <a:r>
              <a:rPr lang="en-US"/>
              <a:t>diodei, adică 14nA și </a:t>
            </a:r>
            <a:br>
              <a:rPr lang="ro-RO"/>
            </a:br>
            <a:r>
              <a:rPr lang="en-US"/>
              <a:t>determină pe R3 o cădere de tensiune egală cu I</a:t>
            </a:r>
            <a:r>
              <a:rPr lang="en-US" baseline="-25000"/>
              <a:t>S</a:t>
            </a:r>
            <a:r>
              <a:rPr lang="en-US"/>
              <a:t>R</a:t>
            </a:r>
            <a:r>
              <a:rPr lang="en-US" baseline="-25000"/>
              <a:t>3</a:t>
            </a:r>
            <a:r>
              <a:rPr lang="en-US"/>
              <a:t>=14x10</a:t>
            </a:r>
            <a:r>
              <a:rPr lang="en-US" baseline="30000"/>
              <a:t>-9</a:t>
            </a:r>
            <a:r>
              <a:rPr lang="en-US"/>
              <a:t>x3x10</a:t>
            </a:r>
            <a:r>
              <a:rPr lang="en-US" baseline="30000"/>
              <a:t>4</a:t>
            </a:r>
            <a:r>
              <a:rPr lang="en-US"/>
              <a:t>=42x10</a:t>
            </a:r>
            <a:r>
              <a:rPr lang="en-US" baseline="30000"/>
              <a:t>-5</a:t>
            </a:r>
            <a:r>
              <a:rPr lang="en-US"/>
              <a:t>=</a:t>
            </a:r>
            <a:r>
              <a:rPr lang="ro-RO"/>
              <a:t>420x10</a:t>
            </a:r>
            <a:r>
              <a:rPr lang="ro-RO" baseline="30000"/>
              <a:t>-6</a:t>
            </a:r>
            <a:r>
              <a:rPr lang="ro-RO"/>
              <a:t>=</a:t>
            </a:r>
            <a:r>
              <a:rPr lang="en-US"/>
              <a:t>420uA sau 0,42mV, deci cu foarte bună aproximație toată tensiunea de 30V se reg</a:t>
            </a:r>
            <a:r>
              <a:rPr lang="ro-RO"/>
              <a:t>ă</a:t>
            </a:r>
            <a:r>
              <a:rPr lang="en-US"/>
              <a:t>se</a:t>
            </a:r>
            <a:r>
              <a:rPr lang="ro-RO"/>
              <a:t>ș</a:t>
            </a:r>
            <a:r>
              <a:rPr lang="en-US"/>
              <a:t>te la bornele diodei, cu sensul de la catod la anod.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7BF8-8CF5-4444-85BD-7AE68B82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FA97-63BF-454A-95A8-36AE0DC0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A083-5AFA-4F14-9AFE-6505CE2E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5488214-128C-4005-8231-E28BC059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993682"/>
            <a:ext cx="4829175" cy="213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67FE1E4-B36D-48C6-A9CF-AF8B5861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BAF47D9-EA6D-4910-B6CD-93334F55E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129873"/>
              </p:ext>
            </p:extLst>
          </p:nvPr>
        </p:nvGraphicFramePr>
        <p:xfrm>
          <a:off x="711200" y="5359400"/>
          <a:ext cx="408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4" imgW="2044440" imgH="482400" progId="Equation.DSMT4">
                  <p:embed/>
                </p:oleObj>
              </mc:Choice>
              <mc:Fallback>
                <p:oleObj name="Equation" r:id="rId4" imgW="2044440" imgH="48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359400"/>
                        <a:ext cx="4089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55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0439-DE0D-472E-94AB-B630FC92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pola</a:t>
            </a:r>
            <a:r>
              <a:rPr lang="ro-RO"/>
              <a:t>rizate direct și invers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5002-CF00-482B-BEB9-68058060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PSF al diodei D1</a:t>
            </a:r>
          </a:p>
          <a:p>
            <a:r>
              <a:rPr lang="ro-RO"/>
              <a:t>Se presupune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87BF8-8CF5-4444-85BD-7AE68B82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FA97-63BF-454A-95A8-36AE0DC0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EA083-5AFA-4F14-9AFE-6505CE2E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5488214-128C-4005-8231-E28BC059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25" y="993682"/>
            <a:ext cx="4829175" cy="213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C67FE1E4-B36D-48C6-A9CF-AF8B58619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6447A18-BA4E-4AC0-B497-D51D6653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8" y="26334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DE97B33-D05B-478C-8C08-B2FC1FCD0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161382"/>
              </p:ext>
            </p:extLst>
          </p:nvPr>
        </p:nvGraphicFramePr>
        <p:xfrm>
          <a:off x="457200" y="2506781"/>
          <a:ext cx="1041120" cy="5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Equation" r:id="rId4" imgW="520560" imgH="266400" progId="Equation.DSMT4">
                  <p:embed/>
                </p:oleObj>
              </mc:Choice>
              <mc:Fallback>
                <p:oleObj name="Equation" r:id="rId4" imgW="520560" imgH="26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06781"/>
                        <a:ext cx="1041120" cy="53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DCB9C492-D658-4B8C-BAA4-F7321F2F6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10" y="34272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EEEEF8D-5CE7-46B0-ABB2-B0F10E246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92263"/>
              </p:ext>
            </p:extLst>
          </p:nvPr>
        </p:nvGraphicFramePr>
        <p:xfrm>
          <a:off x="482959" y="3019043"/>
          <a:ext cx="3937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Equation" r:id="rId6" imgW="1968480" imgH="469800" progId="Equation.DSMT4">
                  <p:embed/>
                </p:oleObj>
              </mc:Choice>
              <mc:Fallback>
                <p:oleObj name="Equation" r:id="rId6" imgW="196848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59" y="3019043"/>
                        <a:ext cx="3937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>
            <a:extLst>
              <a:ext uri="{FF2B5EF4-FFF2-40B4-BE49-F238E27FC236}">
                <a16:creationId xmlns:a16="http://schemas.microsoft.com/office/drawing/2014/main" id="{65F7D352-9EBC-4A34-8BED-097EF3D31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36" y="42012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647F728-B486-4E6A-8E89-F91F408AE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83785"/>
              </p:ext>
            </p:extLst>
          </p:nvPr>
        </p:nvGraphicFramePr>
        <p:xfrm>
          <a:off x="457200" y="3999177"/>
          <a:ext cx="815328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4" name="Equation" r:id="rId8" imgW="4076640" imgH="507960" progId="Equation.DSMT4">
                  <p:embed/>
                </p:oleObj>
              </mc:Choice>
              <mc:Fallback>
                <p:oleObj name="Equation" r:id="rId8" imgW="407664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99177"/>
                        <a:ext cx="8153280" cy="1015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>
            <a:extLst>
              <a:ext uri="{FF2B5EF4-FFF2-40B4-BE49-F238E27FC236}">
                <a16:creationId xmlns:a16="http://schemas.microsoft.com/office/drawing/2014/main" id="{CAE322ED-D9F8-4B94-B10F-3CFE6723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2726AFD-EB21-48EE-9C76-2F4FDD74E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98888"/>
              </p:ext>
            </p:extLst>
          </p:nvPr>
        </p:nvGraphicFramePr>
        <p:xfrm>
          <a:off x="457200" y="5047043"/>
          <a:ext cx="518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5" name="Equation" r:id="rId10" imgW="2590560" imgH="469800" progId="Equation.DSMT4">
                  <p:embed/>
                </p:oleObj>
              </mc:Choice>
              <mc:Fallback>
                <p:oleObj name="Equation" r:id="rId10" imgW="259056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47043"/>
                        <a:ext cx="5181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AAD4D01-4098-42DF-9C7E-2A7D987A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9868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2EEF50E-EF17-44AF-BC1A-32CB6FEE8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843098"/>
              </p:ext>
            </p:extLst>
          </p:nvPr>
        </p:nvGraphicFramePr>
        <p:xfrm>
          <a:off x="4927600" y="5730875"/>
          <a:ext cx="4141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6" name="Equation" r:id="rId12" imgW="2070000" imgH="558720" progId="Equation.DSMT4">
                  <p:embed/>
                </p:oleObj>
              </mc:Choice>
              <mc:Fallback>
                <p:oleObj name="Equation" r:id="rId12" imgW="2070000" imgH="558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5730875"/>
                        <a:ext cx="4141788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0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7F90-E4A8-4B7A-95FD-7691E000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pola</a:t>
            </a:r>
            <a:r>
              <a:rPr lang="ro-RO"/>
              <a:t>rizate direct și invers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E08B-D513-408B-B9BD-F068210C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 startAt="2"/>
            </a:pPr>
            <a:r>
              <a:rPr lang="ro-RO"/>
              <a:t>Schema echivalentă de semnal mic (c.a.)</a:t>
            </a:r>
          </a:p>
          <a:p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52B7C-E178-44D4-A0BA-6D807993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F36C-D020-49E2-8048-69E61161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8C15-220B-4C59-94D5-522C38F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864BA2C7-BFB7-4B07-9DC2-B942E2CE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3371850" cy="210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2F218001-675E-4963-A8F6-A1223F11D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718" y="2362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910913-1536-435A-87D3-FE1AB1E76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259102"/>
              </p:ext>
            </p:extLst>
          </p:nvPr>
        </p:nvGraphicFramePr>
        <p:xfrm>
          <a:off x="4000500" y="2133600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Equation" r:id="rId4" imgW="2476440" imgH="444240" progId="Equation.DSMT4">
                  <p:embed/>
                </p:oleObj>
              </mc:Choice>
              <mc:Fallback>
                <p:oleObj name="Equation" r:id="rId4" imgW="247644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133600"/>
                        <a:ext cx="4953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74D73887-DBB3-41A0-9B53-9CBF6E4C7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8" b="4495"/>
          <a:stretch/>
        </p:blipFill>
        <p:spPr bwMode="auto">
          <a:xfrm>
            <a:off x="6629399" y="398158"/>
            <a:ext cx="2461967" cy="157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D6830A7A-1CB6-405C-AFC7-3520313B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019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9129C45-0C8C-4FF0-8EF5-4F20B4D08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77265"/>
              </p:ext>
            </p:extLst>
          </p:nvPr>
        </p:nvGraphicFramePr>
        <p:xfrm>
          <a:off x="3988440" y="3048000"/>
          <a:ext cx="264096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4" name="Equation" r:id="rId7" imgW="1320480" imgH="482400" progId="Equation.DSMT4">
                  <p:embed/>
                </p:oleObj>
              </mc:Choice>
              <mc:Fallback>
                <p:oleObj name="Equation" r:id="rId7" imgW="13204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8440" y="3048000"/>
                        <a:ext cx="2640960" cy="96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26A9C82F-40ED-4CC0-8E38-DC690A9A7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1" y="4458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7DBD325-D092-48FC-BEF0-B69589E2A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23017"/>
              </p:ext>
            </p:extLst>
          </p:nvPr>
        </p:nvGraphicFramePr>
        <p:xfrm>
          <a:off x="457200" y="4207820"/>
          <a:ext cx="523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5" name="Equation" r:id="rId9" imgW="2616120" imgH="444240" progId="Equation.DSMT4">
                  <p:embed/>
                </p:oleObj>
              </mc:Choice>
              <mc:Fallback>
                <p:oleObj name="Equation" r:id="rId9" imgW="261612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07820"/>
                        <a:ext cx="5232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>
            <a:extLst>
              <a:ext uri="{FF2B5EF4-FFF2-40B4-BE49-F238E27FC236}">
                <a16:creationId xmlns:a16="http://schemas.microsoft.com/office/drawing/2014/main" id="{0D4ECA94-40A9-41F0-8CD3-B6D4B695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89" y="53289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7592550-BA78-44BF-B382-15FB6CBF9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2040"/>
              </p:ext>
            </p:extLst>
          </p:nvPr>
        </p:nvGraphicFramePr>
        <p:xfrm>
          <a:off x="457200" y="5310043"/>
          <a:ext cx="43178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11" imgW="2158920" imgH="419040" progId="Equation.DSMT4">
                  <p:embed/>
                </p:oleObj>
              </mc:Choice>
              <mc:Fallback>
                <p:oleObj name="Equation" r:id="rId11" imgW="215892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310043"/>
                        <a:ext cx="431784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22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D4D5-4E7E-46A8-99AD-6528839C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pola</a:t>
            </a:r>
            <a:r>
              <a:rPr lang="ro-RO"/>
              <a:t>rizate direct și invers</a:t>
            </a:r>
            <a:br>
              <a:rPr lang="ro-RO"/>
            </a:br>
            <a:r>
              <a:rPr lang="en-US"/>
              <a:t>P1c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F89E-B2C9-4C55-8B1C-558115A4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  <a:p>
            <a:endParaRPr lang="ro-RO"/>
          </a:p>
          <a:p>
            <a:r>
              <a:rPr lang="ro-RO"/>
              <a:t>Practic, amplitudinea semnalului alternativ de pe diodă trebuie să fie mai mică decât a 10-a parte din U</a:t>
            </a:r>
            <a:r>
              <a:rPr lang="ro-RO" baseline="-25000"/>
              <a:t>T</a:t>
            </a:r>
            <a:r>
              <a:rPr lang="ro-RO"/>
              <a:t>, adică 2,6mV. În electronică, de „10 ori mai mic” satisface condiția de „mult mai mic”.</a:t>
            </a:r>
          </a:p>
          <a:p>
            <a:r>
              <a:rPr lang="ro-RO"/>
              <a:t>Deoarece 0,87mV</a:t>
            </a:r>
            <a:r>
              <a:rPr lang="en-US"/>
              <a:t>&lt;2,6mV, amplitudinea semnalului la bornele diodei </a:t>
            </a:r>
            <a:r>
              <a:rPr lang="ro-RO"/>
              <a:t>D</a:t>
            </a:r>
            <a:r>
              <a:rPr lang="ro-RO" baseline="-25000"/>
              <a:t>1</a:t>
            </a:r>
            <a:r>
              <a:rPr lang="en-US"/>
              <a:t> satisface condiția de semnal mic.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c) 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4B9A-A06E-42AA-BA07-929CC515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8B71-7CF4-4A44-A1C3-BFF65B02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39CE-0CB6-4C9D-A471-09516BD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B219876-24EF-465E-91E2-A298D0B2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BEB8E73-1AC0-4208-9C5B-17180445D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517914"/>
              </p:ext>
            </p:extLst>
          </p:nvPr>
        </p:nvGraphicFramePr>
        <p:xfrm>
          <a:off x="647700" y="1790700"/>
          <a:ext cx="3681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3" imgW="1841400" imgH="317160" progId="Equation.DSMT4">
                  <p:embed/>
                </p:oleObj>
              </mc:Choice>
              <mc:Fallback>
                <p:oleObj name="Equation" r:id="rId3" imgW="1841400" imgH="317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790700"/>
                        <a:ext cx="368141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F5C4B076-1418-41EA-81B6-A09A13743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9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438DFC8-FD76-4102-8076-9A4D06399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70886"/>
              </p:ext>
            </p:extLst>
          </p:nvPr>
        </p:nvGraphicFramePr>
        <p:xfrm>
          <a:off x="1010239" y="5303625"/>
          <a:ext cx="411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5" imgW="2057400" imgH="253800" progId="Equation.DSMT4">
                  <p:embed/>
                </p:oleObj>
              </mc:Choice>
              <mc:Fallback>
                <p:oleObj name="Equation" r:id="rId5" imgW="205740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239" y="5303625"/>
                        <a:ext cx="411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BC40F3A-0C03-421C-B0C1-7A76B3D6B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23155"/>
              </p:ext>
            </p:extLst>
          </p:nvPr>
        </p:nvGraphicFramePr>
        <p:xfrm>
          <a:off x="5785827" y="5138585"/>
          <a:ext cx="31050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7" imgW="2070000" imgH="558720" progId="Equation.DSMT4">
                  <p:embed/>
                </p:oleObj>
              </mc:Choice>
              <mc:Fallback>
                <p:oleObj name="Equation" r:id="rId7" imgW="2070000" imgH="5587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2EEF50E-EF17-44AF-BC1A-32CB6FEE8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827" y="5138585"/>
                        <a:ext cx="310500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98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615-AB15-453F-8A8C-612B291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zener polarizate direct și invers</a:t>
            </a:r>
            <a:br>
              <a:rPr lang="ro-RO"/>
            </a:br>
            <a:r>
              <a:rPr lang="en-US"/>
              <a:t>P2c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4C4C-8CD5-4605-BECB-9801C15A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/>
              <a:t>Diodele din fig. 4 se caracterizează prin curent invers de saturație, I</a:t>
            </a:r>
            <a:r>
              <a:rPr lang="ro-RO" baseline="-25000"/>
              <a:t>s</a:t>
            </a:r>
            <a:r>
              <a:rPr lang="ro-RO"/>
              <a:t>=8,8x10</a:t>
            </a:r>
            <a:r>
              <a:rPr lang="ro-RO" baseline="30000"/>
              <a:t>-15</a:t>
            </a:r>
            <a:r>
              <a:rPr lang="ro-RO"/>
              <a:t>A când diodele sunt blocate, coeficient de idealitate, n=1, tensiune de străpungere zener U</a:t>
            </a:r>
            <a:r>
              <a:rPr lang="ro-RO" baseline="-25000"/>
              <a:t>Z</a:t>
            </a:r>
            <a:r>
              <a:rPr lang="ro-RO"/>
              <a:t>=5V pentru un curent de străpungere zener I</a:t>
            </a:r>
            <a:r>
              <a:rPr lang="ro-RO" baseline="-25000"/>
              <a:t>Z</a:t>
            </a:r>
            <a:r>
              <a:rPr lang="ro-RO"/>
              <a:t>=1...5mA. Condensatorul C</a:t>
            </a:r>
            <a:r>
              <a:rPr lang="ro-RO" baseline="-25000"/>
              <a:t>1</a:t>
            </a:r>
            <a:r>
              <a:rPr lang="ro-RO"/>
              <a:t> are o reactanță neglijabilă la frecvența de lucru (C</a:t>
            </a:r>
            <a:r>
              <a:rPr lang="ro-RO" baseline="-25000"/>
              <a:t>1</a:t>
            </a:r>
            <a:r>
              <a:rPr lang="ro-RO">
                <a:sym typeface="Wingdings" panose="05000000000000000000" pitchFamily="2" charset="2"/>
              </a:rPr>
              <a:t></a:t>
            </a:r>
            <a:r>
              <a:rPr lang="ro-RO">
                <a:sym typeface="Symbol" panose="05050102010706020507" pitchFamily="18" charset="2"/>
              </a:rPr>
              <a:t></a:t>
            </a:r>
            <a:r>
              <a:rPr lang="ro-RO"/>
              <a:t>).</a:t>
            </a:r>
          </a:p>
          <a:p>
            <a:pPr marL="457200" lvl="0" indent="-457200">
              <a:buFont typeface="+mj-lt"/>
              <a:buAutoNum type="alphaLcParenR"/>
            </a:pPr>
            <a:r>
              <a:rPr lang="en-US"/>
              <a:t>Precizați cum sunt polarizate diodele şi determinați PSF-urile diodelor;</a:t>
            </a:r>
            <a:endParaRPr lang="ro-RO"/>
          </a:p>
          <a:p>
            <a:pPr marL="457200" lvl="0" indent="-457200">
              <a:buFont typeface="+mj-lt"/>
              <a:buAutoNum type="alphaLcParenR"/>
            </a:pPr>
            <a:r>
              <a:rPr lang="en-US"/>
              <a:t>Să se verifice dacă amplitudinea semnalului la bornele diodei D1 satisface condiția de semnal mic;</a:t>
            </a:r>
            <a:endParaRPr lang="ro-RO"/>
          </a:p>
          <a:p>
            <a:pPr marL="457200" lvl="0" indent="-457200">
              <a:buFont typeface="+mj-lt"/>
              <a:buAutoNum type="alphaLcParenR"/>
            </a:pPr>
            <a:r>
              <a:rPr lang="en-US"/>
              <a:t>Să se scrie relația totală a tensiunii de pe dioda D1 dacă tensiunea V2 este sinusoidală.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ECF8-FE40-4B25-AD62-9DFD3B6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0D2B-57E9-46F8-A511-C2FA33C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3598-FA2A-4014-841A-14E625B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615-AB15-453F-8A8C-612B291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Diode zener polarizate direct și invers</a:t>
            </a:r>
            <a:br>
              <a:rPr lang="ro-RO"/>
            </a:br>
            <a:r>
              <a:rPr lang="en-US"/>
              <a:t>P2c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4C4C-8CD5-4605-BECB-9801C15AC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Schema</a:t>
            </a: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o-RO" b="1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o-RO" b="1">
                <a:solidFill>
                  <a:srgbClr val="0070C0"/>
                </a:solidFill>
              </a:rPr>
              <a:t>Rezolvare</a:t>
            </a:r>
          </a:p>
          <a:p>
            <a:pPr marL="457200" indent="-457200">
              <a:buFont typeface="+mj-lt"/>
              <a:buAutoNum type="alphaLcParenR"/>
            </a:pPr>
            <a:r>
              <a:rPr lang="en-US"/>
              <a:t>Dioda D</a:t>
            </a:r>
            <a:r>
              <a:rPr lang="en-US" baseline="-25000"/>
              <a:t>1 </a:t>
            </a:r>
            <a:r>
              <a:rPr lang="en-US"/>
              <a:t>este polarizată </a:t>
            </a:r>
            <a:br>
              <a:rPr lang="ro-RO"/>
            </a:br>
            <a:r>
              <a:rPr lang="en-US"/>
              <a:t>direct</a:t>
            </a:r>
            <a:r>
              <a:rPr lang="ro-RO"/>
              <a:t>:</a:t>
            </a:r>
            <a:r>
              <a:rPr lang="en-US"/>
              <a:t> (+</a:t>
            </a:r>
            <a:r>
              <a:rPr lang="ro-RO"/>
              <a:t>)</a:t>
            </a:r>
            <a:r>
              <a:rPr lang="en-US"/>
              <a:t> a</a:t>
            </a:r>
            <a:r>
              <a:rPr lang="ro-RO"/>
              <a:t>l</a:t>
            </a:r>
            <a:r>
              <a:rPr lang="en-US"/>
              <a:t> lui E1 la anod </a:t>
            </a:r>
            <a:br>
              <a:rPr lang="ro-RO"/>
            </a:br>
            <a:r>
              <a:rPr lang="en-US"/>
              <a:t>iar </a:t>
            </a:r>
            <a:r>
              <a:rPr lang="ro-RO"/>
              <a:t>(</a:t>
            </a:r>
            <a:r>
              <a:rPr lang="en-US"/>
              <a:t>–</a:t>
            </a:r>
            <a:r>
              <a:rPr lang="ro-RO"/>
              <a:t>)</a:t>
            </a:r>
            <a:r>
              <a:rPr lang="en-US"/>
              <a:t> la catod</a:t>
            </a:r>
            <a:r>
              <a:rPr lang="ro-RO"/>
              <a:t>. D</a:t>
            </a:r>
            <a:r>
              <a:rPr lang="en-US"/>
              <a:t>ioda D</a:t>
            </a:r>
            <a:r>
              <a:rPr lang="en-US" baseline="-25000"/>
              <a:t>2</a:t>
            </a:r>
            <a:r>
              <a:rPr lang="en-US"/>
              <a:t> </a:t>
            </a:r>
            <a:br>
              <a:rPr lang="ro-RO"/>
            </a:br>
            <a:r>
              <a:rPr lang="en-US"/>
              <a:t>este polarizată invers</a:t>
            </a:r>
            <a:r>
              <a:rPr lang="ro-RO"/>
              <a:t>:</a:t>
            </a:r>
            <a:r>
              <a:rPr lang="en-US"/>
              <a:t> (+</a:t>
            </a:r>
            <a:r>
              <a:rPr lang="ro-RO"/>
              <a:t>)</a:t>
            </a:r>
            <a:r>
              <a:rPr lang="en-US"/>
              <a:t> la catod </a:t>
            </a:r>
            <a:r>
              <a:rPr lang="ro-RO"/>
              <a:t>și</a:t>
            </a:r>
            <a:r>
              <a:rPr lang="en-US"/>
              <a:t> </a:t>
            </a:r>
            <a:r>
              <a:rPr lang="ro-RO"/>
              <a:t>(</a:t>
            </a:r>
            <a:r>
              <a:rPr lang="en-US"/>
              <a:t>–</a:t>
            </a:r>
            <a:r>
              <a:rPr lang="ro-RO"/>
              <a:t>)</a:t>
            </a:r>
            <a:r>
              <a:rPr lang="en-US"/>
              <a:t> la anod</a:t>
            </a:r>
            <a:r>
              <a:rPr lang="ro-RO"/>
              <a:t>,</a:t>
            </a:r>
            <a:r>
              <a:rPr lang="en-US"/>
              <a:t> i</a:t>
            </a:r>
            <a:r>
              <a:rPr lang="ro-RO"/>
              <a:t>ar</a:t>
            </a:r>
            <a:r>
              <a:rPr lang="en-US"/>
              <a:t> valoarea tensiunii de polarizare justifică aprecierea că dioda D</a:t>
            </a:r>
            <a:r>
              <a:rPr lang="en-US" baseline="-25000"/>
              <a:t>2</a:t>
            </a:r>
            <a:r>
              <a:rPr lang="en-US"/>
              <a:t> se află în străpungere zener </a:t>
            </a:r>
            <a:r>
              <a:rPr lang="ro-RO"/>
              <a:t>deoarece </a:t>
            </a:r>
            <a:r>
              <a:rPr lang="en-US"/>
              <a:t>E</a:t>
            </a:r>
            <a:r>
              <a:rPr lang="en-US" baseline="-25000"/>
              <a:t>1</a:t>
            </a:r>
            <a:r>
              <a:rPr lang="en-US"/>
              <a:t>&gt;U</a:t>
            </a:r>
            <a:r>
              <a:rPr lang="en-US" baseline="-25000"/>
              <a:t>Z</a:t>
            </a:r>
            <a:r>
              <a:rPr lang="ro-RO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ECF8-FE40-4B25-AD62-9DFD3B6F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4F46E1-2E97-468A-B08B-9F050F972EE8}" type="datetime1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0D2B-57E9-46F8-A511-C2FA33C0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 S01-completare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3598-FA2A-4014-841A-14E625B1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B97C-FFB7-4124-AD11-7B8E2434CD5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F6F42978-5925-49A7-89E2-C21844654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6" y="1905000"/>
            <a:ext cx="4443413" cy="22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>
            <a:extLst>
              <a:ext uri="{FF2B5EF4-FFF2-40B4-BE49-F238E27FC236}">
                <a16:creationId xmlns:a16="http://schemas.microsoft.com/office/drawing/2014/main" id="{FDE519D8-E313-4FF5-AE33-190C19B7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71" y="3202757"/>
            <a:ext cx="5257800" cy="227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2F87AF-352A-4F28-9BE7-31A4D6F8DB2B}"/>
              </a:ext>
            </a:extLst>
          </p:cNvPr>
          <p:cNvSpPr txBox="1"/>
          <p:nvPr/>
        </p:nvSpPr>
        <p:spPr>
          <a:xfrm>
            <a:off x="5011524" y="283813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/>
              <a:t>Schema echivalentă de c.c.</a:t>
            </a:r>
          </a:p>
        </p:txBody>
      </p:sp>
    </p:spTree>
    <p:extLst>
      <p:ext uri="{BB962C8B-B14F-4D97-AF65-F5344CB8AC3E}">
        <p14:creationId xmlns:p14="http://schemas.microsoft.com/office/powerpoint/2010/main" val="306913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2547</TotalTime>
  <Words>497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UT Sans</vt:lpstr>
      <vt:lpstr>Clarity</vt:lpstr>
      <vt:lpstr>MathType 6.0 Equation</vt:lpstr>
      <vt:lpstr>DISPOZITIVE ELECTRONICE</vt:lpstr>
      <vt:lpstr>Diode polarizate direct și invers P1c</vt:lpstr>
      <vt:lpstr>Diode polarizate direct și invers P1c</vt:lpstr>
      <vt:lpstr>Diode polarizate direct și invers P1c</vt:lpstr>
      <vt:lpstr>Diode polarizate direct și invers P1c</vt:lpstr>
      <vt:lpstr>Diode polarizate direct și invers P1c</vt:lpstr>
      <vt:lpstr>Diode polarizate direct și invers P1c</vt:lpstr>
      <vt:lpstr>Diode zener polarizate direct și invers P2c</vt:lpstr>
      <vt:lpstr>Diode zener polarizate direct și invers P2c</vt:lpstr>
      <vt:lpstr>Diode zener polarizate direct și invers P2c</vt:lpstr>
      <vt:lpstr>Diode zener polarizate direct și invers P2c</vt:lpstr>
      <vt:lpstr>Diode zener polarizate direct și invers P2c</vt:lpstr>
    </vt:vector>
  </TitlesOfParts>
  <Company>ecdep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ELECTRONICĂ II</dc:title>
  <dc:creator>unitbv</dc:creator>
  <cp:lastModifiedBy>geoic@yahoo.com</cp:lastModifiedBy>
  <cp:revision>645</cp:revision>
  <dcterms:created xsi:type="dcterms:W3CDTF">2008-02-25T12:45:55Z</dcterms:created>
  <dcterms:modified xsi:type="dcterms:W3CDTF">2019-10-17T16:19:47Z</dcterms:modified>
</cp:coreProperties>
</file>