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7" autoAdjust="0"/>
  </p:normalViewPr>
  <p:slideViewPr>
    <p:cSldViewPr>
      <p:cViewPr varScale="1">
        <p:scale>
          <a:sx n="81" d="100"/>
          <a:sy n="81" d="100"/>
        </p:scale>
        <p:origin x="14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309C124-82A7-4CC8-8477-78C37AFD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6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5DC6D-E431-47D8-8427-A2067E86E882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4411A-DD63-4672-B8AF-95F0A8509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122ED-BD7B-4641-B479-B84BB1DEBF9A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D64A0-9052-4881-B698-70B48F2A9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F1BE0-CF5C-441B-ABAC-0132E96DD46A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020A2-6F3C-4795-9532-CBA604650D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55EF17-739A-4F78-B495-16242369A495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008BA-EA03-41D9-9B13-0AEDECE5E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E812B8-C1BC-4D4F-BAB9-8914EB7B9D76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CB566-CC20-4F0D-AB65-D41EA3A8E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8E8E34-F844-4699-802E-FCF83A0907FF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D65B-5090-41F3-82E0-2B0169B91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FD102-9E2E-4535-951B-B0DEE220BC43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74A8B-86CD-4A61-837A-E8EF16B68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1FDA3-98CB-4242-BD95-7792A537CF35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46AEA-FEC1-4D5D-A180-C67816E94B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9B3EA-8C2D-4FC9-8118-85DF29C1938F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029E-45D4-43B9-809F-9948E8A5C7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483DF-6CC9-4FC3-A7E4-59C27E12CA05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D8FF9-5911-4DD9-BDE2-5C464BA54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2E0324-C1A1-4373-9007-8EBB18B2F101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C1039D-AB37-4CC5-BE3E-E25DAD44BE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endParaRPr lang="ro-RO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2800" b="1">
                <a:latin typeface="UT Sans" panose="00000500000000000000" pitchFamily="50" charset="0"/>
              </a:rPr>
              <a:t>Seminarul nr. 2</a:t>
            </a:r>
            <a:endParaRPr lang="en-US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>
                <a:solidFill>
                  <a:srgbClr val="0070C0"/>
                </a:solidFill>
                <a:latin typeface="UT Sans" panose="00000500000000000000" pitchFamily="50" charset="0"/>
              </a:rPr>
              <a:t>completare</a:t>
            </a:r>
            <a:endParaRPr lang="en-US" sz="12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400">
              <a:latin typeface="UT Sans" panose="00000500000000000000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22BB6D-9EE5-4112-8F41-5C3F6A2072A3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2B32FB32-2A6D-4D7F-BB85-B282C884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36ADAD96-211B-4C51-9549-40AB255786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87C5-C663-4CF3-8EC3-23733B7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Tensiuni la borne și curenți prin TB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085-5944-4BF1-9574-D8F93DBD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Circuitul din figură reprezintă un circuit de polarizare a TB, realizat cu două baterii de c.c., V1 și V2. Să se determine valorile curenților prin tranzistor, I</a:t>
            </a:r>
            <a:r>
              <a:rPr lang="ro-RO" baseline="-25000"/>
              <a:t>B</a:t>
            </a:r>
            <a:r>
              <a:rPr lang="ro-RO"/>
              <a:t>, I</a:t>
            </a:r>
            <a:r>
              <a:rPr lang="ro-RO" baseline="-25000"/>
              <a:t>C</a:t>
            </a:r>
            <a:r>
              <a:rPr lang="ro-RO"/>
              <a:t> și I</a:t>
            </a:r>
            <a:r>
              <a:rPr lang="ro-RO" baseline="-25000"/>
              <a:t>E</a:t>
            </a:r>
            <a:r>
              <a:rPr lang="ro-RO"/>
              <a:t> și ale tensiunilor la borne, U</a:t>
            </a:r>
            <a:r>
              <a:rPr lang="ro-RO" baseline="-25000"/>
              <a:t>CB</a:t>
            </a:r>
            <a:r>
              <a:rPr lang="ro-RO"/>
              <a:t> și U</a:t>
            </a:r>
            <a:r>
              <a:rPr lang="ro-RO" baseline="-25000"/>
              <a:t>CE</a:t>
            </a:r>
            <a:r>
              <a:rPr lang="ro-RO"/>
              <a:t>, dacă se cunosc U</a:t>
            </a:r>
            <a:r>
              <a:rPr lang="ro-RO" baseline="-25000"/>
              <a:t>BE</a:t>
            </a:r>
            <a:r>
              <a:rPr lang="ro-RO"/>
              <a:t>=0,65V și factorul de amplificare în curent </a:t>
            </a:r>
            <a:r>
              <a:rPr lang="el-GR">
                <a:cs typeface="Times New Roman" panose="02020603050405020304" pitchFamily="18" charset="0"/>
              </a:rPr>
              <a:t>β</a:t>
            </a:r>
            <a:r>
              <a:rPr lang="ro-RO">
                <a:cs typeface="Times New Roman" panose="02020603050405020304" pitchFamily="18" charset="0"/>
              </a:rPr>
              <a:t>=160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F653-B874-48CD-ADBA-79DA60D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C150A-8923-4DF2-BFC9-8D79B9081DEC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E25B-DD5D-4910-97AC-B727FC4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7009-7D68-453D-8716-D051AF8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0AF6-2546-4F0E-91FC-63A3231C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3" y="3657600"/>
            <a:ext cx="4214813" cy="30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6F91-1D32-44FD-861C-B3931CCD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P1c. 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526D-F3A6-4380-A6FD-7077EB20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Relația dintre curenți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T II K (Teorema a II-a lui Kirchhoff) pe ochiul care conține bateria V1: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și făcând înlocuirea I</a:t>
            </a:r>
            <a:r>
              <a:rPr lang="ro-RO" baseline="-25000"/>
              <a:t>E</a:t>
            </a:r>
            <a:r>
              <a:rPr lang="ro-RO"/>
              <a:t>=(</a:t>
            </a:r>
            <a:r>
              <a:rPr lang="el-GR">
                <a:cs typeface="Times New Roman" panose="02020603050405020304" pitchFamily="18" charset="0"/>
              </a:rPr>
              <a:t>β</a:t>
            </a:r>
            <a:r>
              <a:rPr lang="ro-RO">
                <a:cs typeface="Times New Roman" panose="02020603050405020304" pitchFamily="18" charset="0"/>
              </a:rPr>
              <a:t>+1)I</a:t>
            </a:r>
            <a:r>
              <a:rPr lang="ro-RO" baseline="-25000">
                <a:cs typeface="Times New Roman" panose="02020603050405020304" pitchFamily="18" charset="0"/>
              </a:rPr>
              <a:t>B</a:t>
            </a:r>
            <a:r>
              <a:rPr lang="ro-RO">
                <a:cs typeface="Times New Roman" panose="02020603050405020304" pitchFamily="18" charset="0"/>
              </a:rPr>
              <a:t>, rezultă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E6A3-1E9D-4707-A562-C0D6425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A684-74C6-4A9A-A16D-466DE77D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2F11-3A10-4A25-8195-04CD4053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3BA6D7-AB5C-490A-B033-75F33660F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02924"/>
              </p:ext>
            </p:extLst>
          </p:nvPr>
        </p:nvGraphicFramePr>
        <p:xfrm>
          <a:off x="685800" y="1981200"/>
          <a:ext cx="365760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1828800" imgH="482400" progId="Equation.DSMT4">
                  <p:embed/>
                </p:oleObj>
              </mc:Choice>
              <mc:Fallback>
                <p:oleObj name="Equation" r:id="rId3" imgW="1828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81200"/>
                        <a:ext cx="3657600" cy="96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E4BF5F9-B79D-4038-9550-2F53E15691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04" b="4398"/>
          <a:stretch/>
        </p:blipFill>
        <p:spPr>
          <a:xfrm>
            <a:off x="5791200" y="381000"/>
            <a:ext cx="3276600" cy="251905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48DF4B-BB90-4083-B86E-163C92B20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83473"/>
              </p:ext>
            </p:extLst>
          </p:nvPr>
        </p:nvGraphicFramePr>
        <p:xfrm>
          <a:off x="688157" y="3810000"/>
          <a:ext cx="27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6" imgW="1384200" imgH="228600" progId="Equation.DSMT4">
                  <p:embed/>
                </p:oleObj>
              </mc:Choice>
              <mc:Fallback>
                <p:oleObj name="Equation" r:id="rId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157" y="3810000"/>
                        <a:ext cx="2768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AF51CBB-BD34-4772-A99B-7B7A9F8A7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89211"/>
              </p:ext>
            </p:extLst>
          </p:nvPr>
        </p:nvGraphicFramePr>
        <p:xfrm>
          <a:off x="685800" y="4876800"/>
          <a:ext cx="365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8" imgW="1828800" imgH="253800" progId="Equation.DSMT4">
                  <p:embed/>
                </p:oleObj>
              </mc:Choice>
              <mc:Fallback>
                <p:oleObj name="Equation" r:id="rId8" imgW="18288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48DF4B-BB90-4083-B86E-163C92B20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876800"/>
                        <a:ext cx="3657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49EDF77-F26A-4A47-8791-0BA061C8A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93876"/>
              </p:ext>
            </p:extLst>
          </p:nvPr>
        </p:nvGraphicFramePr>
        <p:xfrm>
          <a:off x="685800" y="5433767"/>
          <a:ext cx="825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10" imgW="4127400" imgH="457200" progId="Equation.DSMT4">
                  <p:embed/>
                </p:oleObj>
              </mc:Choice>
              <mc:Fallback>
                <p:oleObj name="Equation" r:id="rId10" imgW="4127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5433767"/>
                        <a:ext cx="8254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9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0F38-8AF7-4E74-8C7C-7B24BE9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P1c. 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DD27-A8B4-4C29-94A7-36D1EFB7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0,007mA=7uA</a:t>
            </a:r>
          </a:p>
          <a:p>
            <a:r>
              <a:rPr lang="ro-RO"/>
              <a:t>Curentul de colector este</a:t>
            </a:r>
          </a:p>
          <a:p>
            <a:endParaRPr lang="ro-RO"/>
          </a:p>
          <a:p>
            <a:r>
              <a:rPr lang="ro-RO"/>
              <a:t>Curentul de emitor se scrie</a:t>
            </a:r>
          </a:p>
          <a:p>
            <a:endParaRPr lang="ro-RO"/>
          </a:p>
          <a:p>
            <a:r>
              <a:rPr lang="ro-RO"/>
              <a:t>Curenții prin tranzistor au valorile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69122-09A0-4001-9B51-757B38E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99E8-D3DD-475F-A044-5839F95B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9611-F215-40EF-9361-EF63D84F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B8AA0-0F38-4AE0-AA2D-9AD7F64FA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04" b="4398"/>
          <a:stretch/>
        </p:blipFill>
        <p:spPr>
          <a:xfrm>
            <a:off x="5791200" y="352720"/>
            <a:ext cx="3276600" cy="251905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2751F35-F224-4CA4-BF63-359E571FF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46673"/>
              </p:ext>
            </p:extLst>
          </p:nvPr>
        </p:nvGraphicFramePr>
        <p:xfrm>
          <a:off x="762600" y="2514600"/>
          <a:ext cx="464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2323800" imgH="228600" progId="Equation.DSMT4">
                  <p:embed/>
                </p:oleObj>
              </mc:Choice>
              <mc:Fallback>
                <p:oleObj name="Equation" r:id="rId4" imgW="232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600" y="2514600"/>
                        <a:ext cx="464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E57C818-2B4E-44FA-B562-45246150F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86559"/>
              </p:ext>
            </p:extLst>
          </p:nvPr>
        </p:nvGraphicFramePr>
        <p:xfrm>
          <a:off x="762600" y="3365891"/>
          <a:ext cx="5257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6" imgW="2628720" imgH="228600" progId="Equation.DSMT4">
                  <p:embed/>
                </p:oleObj>
              </mc:Choice>
              <mc:Fallback>
                <p:oleObj name="Equation" r:id="rId6" imgW="262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600" y="3365891"/>
                        <a:ext cx="52574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7AEA806-C3F7-4CF0-A8C1-CFBF58844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93685"/>
              </p:ext>
            </p:extLst>
          </p:nvPr>
        </p:nvGraphicFramePr>
        <p:xfrm>
          <a:off x="762600" y="4288932"/>
          <a:ext cx="1955520" cy="14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8" imgW="977760" imgH="711000" progId="Equation.DSMT4">
                  <p:embed/>
                </p:oleObj>
              </mc:Choice>
              <mc:Fallback>
                <p:oleObj name="Equation" r:id="rId8" imgW="977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600" y="4288932"/>
                        <a:ext cx="1955520" cy="142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446D-CBA7-4C2B-BAF8-E685D63F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P1c. 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EF78-A37C-49A7-9A8D-829D8968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Tensiunea colector-emitor se scrie </a:t>
            </a:r>
            <a:br>
              <a:rPr lang="ro-RO"/>
            </a:br>
            <a:r>
              <a:rPr lang="ro-RO"/>
              <a:t>ca diferență dintre potențialul de </a:t>
            </a:r>
            <a:br>
              <a:rPr lang="ro-RO"/>
            </a:br>
            <a:r>
              <a:rPr lang="ro-RO"/>
              <a:t>colector, V</a:t>
            </a:r>
            <a:r>
              <a:rPr lang="ro-RO" baseline="-25000"/>
              <a:t>C</a:t>
            </a:r>
            <a:r>
              <a:rPr lang="ro-RO"/>
              <a:t> și cel de emitor V</a:t>
            </a:r>
            <a:r>
              <a:rPr lang="ro-RO" baseline="-25000"/>
              <a:t>E</a:t>
            </a:r>
            <a:r>
              <a:rPr lang="ro-RO"/>
              <a:t>: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dar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iar cel de emitor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și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B361-8DEF-4D4B-B1E8-A2CB2D7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6EDB-9635-4D65-8E32-DA8680EF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36EB-3F9D-4652-B89E-BBBF714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D61FF3-62C6-48EB-A547-BD300F4E7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51890"/>
              </p:ext>
            </p:extLst>
          </p:nvPr>
        </p:nvGraphicFramePr>
        <p:xfrm>
          <a:off x="762000" y="2895600"/>
          <a:ext cx="18028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180288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E1139B2-6ECC-4A9B-8760-A4A07AE85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43655"/>
              </p:ext>
            </p:extLst>
          </p:nvPr>
        </p:nvGraphicFramePr>
        <p:xfrm>
          <a:off x="762000" y="3928099"/>
          <a:ext cx="612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5" imgW="3060360" imgH="228600" progId="Equation.DSMT4">
                  <p:embed/>
                </p:oleObj>
              </mc:Choice>
              <mc:Fallback>
                <p:oleObj name="Equation" r:id="rId5" imgW="306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928099"/>
                        <a:ext cx="612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3C84153-2BE6-4CF8-BCA9-3FCF319D8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575" y="381000"/>
            <a:ext cx="3615225" cy="2628017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B3276C-B53B-40C6-BD48-7D61B098B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99146"/>
              </p:ext>
            </p:extLst>
          </p:nvPr>
        </p:nvGraphicFramePr>
        <p:xfrm>
          <a:off x="762000" y="5029200"/>
          <a:ext cx="44956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8" imgW="2247840" imgH="228600" progId="Equation.DSMT4">
                  <p:embed/>
                </p:oleObj>
              </mc:Choice>
              <mc:Fallback>
                <p:oleObj name="Equation" r:id="rId8" imgW="2247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5029200"/>
                        <a:ext cx="449568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0AE07C-D0E9-423D-BB8D-C113201AE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8648"/>
              </p:ext>
            </p:extLst>
          </p:nvPr>
        </p:nvGraphicFramePr>
        <p:xfrm>
          <a:off x="762000" y="6138942"/>
          <a:ext cx="436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10" imgW="2184120" imgH="228600" progId="Equation.DSMT4">
                  <p:embed/>
                </p:oleObj>
              </mc:Choice>
              <mc:Fallback>
                <p:oleObj name="Equation" r:id="rId10" imgW="218412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4D61FF3-62C6-48EB-A547-BD300F4E7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6138942"/>
                        <a:ext cx="436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55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417E-4263-44A7-B773-8CDAEC06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P1c. 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71CE-B395-4D53-9EA9-CF4E3CEB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Din relația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rezultă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Tensiunile la bornele TB sunt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CD9-2EEE-44DC-972F-35110605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0C05-20C0-409D-A746-2E05AD36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C824-B649-4488-9CE1-BD521926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9B2233E-3D38-4FB9-B0C7-12A2F89DD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60793"/>
              </p:ext>
            </p:extLst>
          </p:nvPr>
        </p:nvGraphicFramePr>
        <p:xfrm>
          <a:off x="685800" y="2209800"/>
          <a:ext cx="2133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09800"/>
                        <a:ext cx="21333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CB5B09-5F4F-4F2B-850C-0FDE3F92B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07080"/>
              </p:ext>
            </p:extLst>
          </p:nvPr>
        </p:nvGraphicFramePr>
        <p:xfrm>
          <a:off x="4114800" y="33274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74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43812EB-33E1-4461-B966-806C0FB0C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553543"/>
              </p:ext>
            </p:extLst>
          </p:nvPr>
        </p:nvGraphicFramePr>
        <p:xfrm>
          <a:off x="685800" y="3238107"/>
          <a:ext cx="584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238107"/>
                        <a:ext cx="5842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08DE4D-F254-499E-8367-0EDCC3009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04820"/>
              </p:ext>
            </p:extLst>
          </p:nvPr>
        </p:nvGraphicFramePr>
        <p:xfrm>
          <a:off x="687371" y="4546800"/>
          <a:ext cx="2031840" cy="14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371" y="4546800"/>
                        <a:ext cx="2031840" cy="142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DC87365-73AE-4A7A-9DCF-F6F4CBF2FD0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9604" b="4398"/>
          <a:stretch/>
        </p:blipFill>
        <p:spPr>
          <a:xfrm>
            <a:off x="5791200" y="352720"/>
            <a:ext cx="3276600" cy="25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7EA-57E2-421F-8D03-B0DCF64B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8FA4-0EC3-4251-BD35-479BFD6E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Modificați circuitul păstrând aceleași valori ale curenților și tensiunilor dar baza fiind polarizată de la V</a:t>
            </a:r>
            <a:r>
              <a:rPr lang="ro-RO" baseline="-25000"/>
              <a:t>2</a:t>
            </a:r>
            <a:r>
              <a:rPr lang="ro-RO"/>
              <a:t>=12V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ABB6-F17D-48A9-8863-95B5A726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40BA-0C06-4E9B-886E-F21543E5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9DC7-B488-427D-A13B-020F467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EC9EE-ECFA-420A-9FDF-7EAADBF8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18" y="2743200"/>
            <a:ext cx="3357563" cy="30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B551-94E9-4645-9F65-C5038BA3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P2c. 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D6B3-B5FF-41B3-8096-C8C503D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Dacă I</a:t>
            </a:r>
            <a:r>
              <a:rPr lang="ro-RO" baseline="-25000"/>
              <a:t>E</a:t>
            </a:r>
            <a:r>
              <a:rPr lang="ro-RO"/>
              <a:t> este același și U</a:t>
            </a:r>
            <a:r>
              <a:rPr lang="ro-RO" baseline="-25000"/>
              <a:t>BE</a:t>
            </a:r>
            <a:r>
              <a:rPr lang="ro-RO"/>
              <a:t> este aceeași, atunci potențialul în bază, V</a:t>
            </a:r>
            <a:r>
              <a:rPr lang="ro-RO" baseline="-25000"/>
              <a:t>B</a:t>
            </a:r>
            <a:r>
              <a:rPr lang="ro-RO"/>
              <a:t> devine:</a:t>
            </a:r>
            <a:br>
              <a:rPr lang="ro-RO"/>
            </a:br>
            <a:br>
              <a:rPr lang="ro-RO"/>
            </a:br>
            <a:br>
              <a:rPr lang="ro-RO"/>
            </a:br>
            <a:r>
              <a:rPr lang="ro-RO"/>
              <a:t>iar R</a:t>
            </a:r>
            <a:r>
              <a:rPr lang="ro-RO" baseline="-25000"/>
              <a:t>1</a:t>
            </a:r>
            <a:r>
              <a:rPr lang="ro-RO"/>
              <a:t> se determină din relația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877A-630D-4D0E-B72A-9F40FB35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691CF-0332-4D63-9E6F-F8F704C51CE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ED2A-1C78-4C71-A56C-1077F00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S02-completare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F315-BC48-4A84-9A2D-B2634759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40322-5E8A-440B-AED5-710A6E14B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2" b="2816"/>
          <a:stretch/>
        </p:blipFill>
        <p:spPr>
          <a:xfrm>
            <a:off x="6176325" y="3880415"/>
            <a:ext cx="2891475" cy="297758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46746F4-6EF0-42DB-89C8-CE18463AE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50790"/>
              </p:ext>
            </p:extLst>
          </p:nvPr>
        </p:nvGraphicFramePr>
        <p:xfrm>
          <a:off x="673320" y="2514600"/>
          <a:ext cx="5358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2679480" imgH="228600" progId="Equation.DSMT4">
                  <p:embed/>
                </p:oleObj>
              </mc:Choice>
              <mc:Fallback>
                <p:oleObj name="Equation" r:id="rId4" imgW="267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320" y="2514600"/>
                        <a:ext cx="53589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CC8F37-F6A9-4B09-8FB6-F5EC0C34D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28408"/>
              </p:ext>
            </p:extLst>
          </p:nvPr>
        </p:nvGraphicFramePr>
        <p:xfrm>
          <a:off x="673320" y="3657600"/>
          <a:ext cx="39862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6" imgW="1993680" imgH="660240" progId="Equation.DSMT4">
                  <p:embed/>
                </p:oleObj>
              </mc:Choice>
              <mc:Fallback>
                <p:oleObj name="Equation" r:id="rId6" imgW="1993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320" y="3657600"/>
                        <a:ext cx="398621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716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2605</TotalTime>
  <Words>212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UT Sans</vt:lpstr>
      <vt:lpstr>Clarity</vt:lpstr>
      <vt:lpstr>Equation</vt:lpstr>
      <vt:lpstr>DISPOZITIVE ELECTRONICE</vt:lpstr>
      <vt:lpstr>Tensiuni la borne și curenți prin TB P1c</vt:lpstr>
      <vt:lpstr>P1c. Rezolvare</vt:lpstr>
      <vt:lpstr>P1c. Rezolvare</vt:lpstr>
      <vt:lpstr>P1c. Rezolvare</vt:lpstr>
      <vt:lpstr>P1c. Rezolvare</vt:lpstr>
      <vt:lpstr>P2c</vt:lpstr>
      <vt:lpstr>P2c. Rezolvare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geoic@yahoo.com</cp:lastModifiedBy>
  <cp:revision>654</cp:revision>
  <dcterms:created xsi:type="dcterms:W3CDTF">2008-02-25T12:45:55Z</dcterms:created>
  <dcterms:modified xsi:type="dcterms:W3CDTF">2019-10-26T14:29:02Z</dcterms:modified>
</cp:coreProperties>
</file>