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7" autoAdjust="0"/>
    <p:restoredTop sz="94667" autoAdjust="0"/>
  </p:normalViewPr>
  <p:slideViewPr>
    <p:cSldViewPr>
      <p:cViewPr varScale="1">
        <p:scale>
          <a:sx n="73" d="100"/>
          <a:sy n="73" d="100"/>
        </p:scale>
        <p:origin x="3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88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6309C124-82A7-4CC8-8477-78C37AFD2A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964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41F498-A4F2-4FC7-93A6-81B7A3FA5FD9}" type="datetime1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S03-completare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4411A-DD63-4672-B8AF-95F0A8509E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F86276-DE5C-4236-A5E5-AA4E0BE37C2E}" type="datetime1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S03-completare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BD64A0-9052-4881-B698-70B48F2A9A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42DC4F-F7CA-4E2F-9C8D-17E2A891D810}" type="datetime1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S03-completare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020A2-6F3C-4795-9532-CBA604650D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C43278-ADD7-4E9C-ACA9-EA34419E6BFE}" type="datetime1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S03-completare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EB97C-FFB7-4124-AD11-7B8E2434CD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713FB1-F139-42D2-BFF3-D71E65B7C02A}" type="datetime1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S03-completare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7008BA-EA03-41D9-9B13-0AEDECE5E9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CA52DC-C852-422C-ABE1-43FC8D272D58}" type="datetime1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S03-completare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7CB566-CC20-4F0D-AB65-D41EA3A8E8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35284B-7B1E-44AA-813D-D3789F6C266E}" type="datetime1">
              <a:rPr lang="en-US" smtClean="0"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S03-completare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9D65B-5090-41F3-82E0-2B0169B91E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7844DF-73FF-42DB-A7AE-3A61B2148A51}" type="datetime1">
              <a:rPr lang="en-US" smtClean="0"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S03-completare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874A8B-86CD-4A61-837A-E8EF16B68B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8D594B-44D1-45A3-BA74-89E43466F4BA}" type="datetime1">
              <a:rPr lang="en-US" smtClean="0"/>
              <a:t>10/30/2019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S03-completare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F46AEA-FEC1-4D5D-A180-C67816E94B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A0E2C-070C-461E-8719-497BEC3060B3}" type="datetime1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S03-completare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CE029E-45D4-43B9-809F-9948E8A5C7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E246B5-7320-4933-A7CA-1A277DF314C0}" type="datetime1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S03-completare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D8FF9-5911-4DD9-BDE2-5C464BA54F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15C4DCE-1999-4D6A-A349-D2AEC1F81604}" type="datetime1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DE S03-completare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AC1039D-AB37-4CC5-BE3E-E25DAD44BE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9.emf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5.emf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5.emf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R="0" algn="l" eaLnBrk="1" hangingPunct="1">
              <a:lnSpc>
                <a:spcPct val="60000"/>
              </a:lnSpc>
              <a:buFont typeface="Arial" charset="0"/>
              <a:buNone/>
            </a:pPr>
            <a:endParaRPr lang="ro-RO" sz="2800" b="1">
              <a:latin typeface="UT Sans" panose="00000500000000000000" pitchFamily="50" charset="0"/>
            </a:endParaRPr>
          </a:p>
          <a:p>
            <a:pPr marR="0" algn="l" eaLnBrk="1" hangingPunct="1">
              <a:lnSpc>
                <a:spcPct val="60000"/>
              </a:lnSpc>
              <a:buFont typeface="Arial" charset="0"/>
              <a:buNone/>
            </a:pPr>
            <a:r>
              <a:rPr lang="ro-RO" sz="2800" b="1">
                <a:latin typeface="UT Sans" panose="00000500000000000000" pitchFamily="50" charset="0"/>
              </a:rPr>
              <a:t>Seminarul nr. 3</a:t>
            </a:r>
            <a:endParaRPr lang="en-US" sz="2800" b="1">
              <a:latin typeface="UT Sans" panose="00000500000000000000" pitchFamily="50" charset="0"/>
            </a:endParaRPr>
          </a:p>
          <a:p>
            <a:pPr marR="0" algn="l" eaLnBrk="1" hangingPunct="1">
              <a:lnSpc>
                <a:spcPct val="60000"/>
              </a:lnSpc>
              <a:buFont typeface="Arial" charset="0"/>
              <a:buNone/>
            </a:pPr>
            <a:r>
              <a:rPr lang="en-US" sz="2000" b="1">
                <a:solidFill>
                  <a:srgbClr val="0070C0"/>
                </a:solidFill>
                <a:latin typeface="UT Sans" panose="00000500000000000000" pitchFamily="50" charset="0"/>
              </a:rPr>
              <a:t>completare</a:t>
            </a:r>
            <a:endParaRPr lang="en-US" sz="1200">
              <a:solidFill>
                <a:srgbClr val="0070C0"/>
              </a:solidFill>
              <a:latin typeface="UT Sans" panose="00000500000000000000" pitchFamily="50" charset="0"/>
            </a:endParaRPr>
          </a:p>
          <a:p>
            <a:pPr marR="0" eaLnBrk="1" hangingPunct="1">
              <a:lnSpc>
                <a:spcPct val="60000"/>
              </a:lnSpc>
              <a:buFont typeface="Arial" charset="0"/>
              <a:buNone/>
            </a:pPr>
            <a:endParaRPr lang="en-US" sz="400">
              <a:latin typeface="UT Sans" panose="00000500000000000000" pitchFamily="50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>
                <a:latin typeface="UT Sans" panose="00000500000000000000" pitchFamily="50" charset="0"/>
              </a:rPr>
              <a:t>DISPOZITIVE ELECTRONICE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22BB6D-9EE5-4112-8F41-5C3F6A2072A3}"/>
              </a:ext>
            </a:extLst>
          </p:cNvPr>
          <p:cNvGrpSpPr/>
          <p:nvPr/>
        </p:nvGrpSpPr>
        <p:grpSpPr>
          <a:xfrm>
            <a:off x="685800" y="596055"/>
            <a:ext cx="7498846" cy="1138340"/>
            <a:chOff x="685800" y="596055"/>
            <a:chExt cx="7498846" cy="1138340"/>
          </a:xfrm>
        </p:grpSpPr>
        <p:pic>
          <p:nvPicPr>
            <p:cNvPr id="6" name="Picture 5" descr="Logo-UT-IESC-RGB-RO">
              <a:extLst>
                <a:ext uri="{FF2B5EF4-FFF2-40B4-BE49-F238E27FC236}">
                  <a16:creationId xmlns:a16="http://schemas.microsoft.com/office/drawing/2014/main" id="{2B32FB32-2A6D-4D7F-BB85-B282C884DA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446" b="13008"/>
            <a:stretch>
              <a:fillRect/>
            </a:stretch>
          </p:blipFill>
          <p:spPr bwMode="auto">
            <a:xfrm>
              <a:off x="685800" y="596055"/>
              <a:ext cx="4146813" cy="1138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1">
              <a:extLst>
                <a:ext uri="{FF2B5EF4-FFF2-40B4-BE49-F238E27FC236}">
                  <a16:creationId xmlns:a16="http://schemas.microsoft.com/office/drawing/2014/main" id="{36ADAD96-211B-4C51-9549-40AB2557866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182366" y="679028"/>
              <a:ext cx="300228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100" b="1">
                  <a:latin typeface="UT Sans" panose="00000500000000000000" pitchFamily="50" charset="0"/>
                </a:rPr>
                <a:t>Departamentul de Electronică şi Calculatoare</a:t>
              </a:r>
              <a:endParaRPr lang="ro-RO" sz="1100" b="1">
                <a:latin typeface="UT Sans" panose="00000500000000000000" pitchFamily="50" charset="0"/>
              </a:endParaRPr>
            </a:p>
            <a:p>
              <a:pPr algn="r"/>
              <a:r>
                <a:rPr lang="ro-RO" sz="1100" b="0">
                  <a:latin typeface="UT Sans" panose="00000500000000000000" pitchFamily="50" charset="0"/>
                </a:rPr>
                <a:t>s</a:t>
              </a:r>
              <a:r>
                <a:rPr lang="en-US" sz="1100">
                  <a:latin typeface="UT Sans" panose="00000500000000000000" pitchFamily="50" charset="0"/>
                </a:rPr>
                <a:t>tr. Politehnicii 1, 500024 Braşov</a:t>
              </a:r>
              <a:endParaRPr lang="ro-RO" sz="900">
                <a:latin typeface="UT Sans" panose="00000500000000000000" pitchFamily="50" charset="0"/>
              </a:endParaRPr>
            </a:p>
            <a:p>
              <a:pPr algn="r"/>
              <a:r>
                <a:rPr lang="en-US" sz="1100">
                  <a:latin typeface="UT Sans" panose="00000500000000000000" pitchFamily="50" charset="0"/>
                </a:rPr>
                <a:t>0268 478705</a:t>
              </a:r>
              <a:endParaRPr lang="ro-RO" sz="900">
                <a:latin typeface="UT Sans" panose="00000500000000000000" pitchFamily="50" charset="0"/>
              </a:endParaRPr>
            </a:p>
            <a:p>
              <a:pPr algn="r" rtl="1">
                <a:defRPr sz="1000"/>
              </a:pPr>
              <a:endParaRPr lang="en-GB" sz="900" b="0" i="0" strike="noStrike">
                <a:solidFill>
                  <a:srgbClr val="333333"/>
                </a:solidFill>
                <a:latin typeface="UT Sans" panose="00000500000000000000" pitchFamily="50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D477-4125-4177-9DA3-B0A36CA0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/>
              <a:t>Determinarea amplificării de semnal mic</a:t>
            </a:r>
            <a:br>
              <a:rPr lang="ro-RO"/>
            </a:br>
            <a:r>
              <a:rPr lang="en-US"/>
              <a:t>P1c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B9ECA-97AE-45EC-AF26-F86362042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Înlocuirea TB cu modelul de smnal mic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908A5-6078-4219-ADA0-CC97CD786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CF6D79-13CD-4A18-93E6-7BAB7E4C1B22}" type="datetime1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34AE9-DA85-466D-8CA5-2C9EC6A5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S03-completare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3BD3C-52ED-4870-97D1-35F95733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EB97C-FFB7-4124-AD11-7B8E2434CD5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24825CC6-6A8E-46E6-857A-7B998233D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92" y="2057400"/>
            <a:ext cx="4314825" cy="2918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8" name="Picture 2">
            <a:extLst>
              <a:ext uri="{FF2B5EF4-FFF2-40B4-BE49-F238E27FC236}">
                <a16:creationId xmlns:a16="http://schemas.microsoft.com/office/drawing/2014/main" id="{01F48796-44CA-43D0-8EDC-C1B5AF33C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883" y="5176436"/>
            <a:ext cx="5343525" cy="1509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rrow: Bent-Up 7">
            <a:extLst>
              <a:ext uri="{FF2B5EF4-FFF2-40B4-BE49-F238E27FC236}">
                <a16:creationId xmlns:a16="http://schemas.microsoft.com/office/drawing/2014/main" id="{3EF06C98-695C-4FB9-93B7-AB05B4CFD064}"/>
              </a:ext>
            </a:extLst>
          </p:cNvPr>
          <p:cNvSpPr/>
          <p:nvPr/>
        </p:nvSpPr>
        <p:spPr>
          <a:xfrm rot="5400000">
            <a:off x="2200172" y="5114757"/>
            <a:ext cx="1017337" cy="73927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80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D477-4125-4177-9DA3-B0A36CA0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/>
              <a:t>Determinarea amplificării de semnal mic</a:t>
            </a:r>
            <a:br>
              <a:rPr lang="ro-RO"/>
            </a:br>
            <a:r>
              <a:rPr lang="en-US"/>
              <a:t>P1c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B9ECA-97AE-45EC-AF26-F86362042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Amplificarea în tensiune este: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908A5-6078-4219-ADA0-CC97CD786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BC72BF-C54D-46A1-9C74-765D0CF2DFB5}" type="datetime1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34AE9-DA85-466D-8CA5-2C9EC6A5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S03-completare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3BD3C-52ED-4870-97D1-35F95733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EB97C-FFB7-4124-AD11-7B8E2434CD5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4C93EA5-3D76-4EDC-A46B-870A860E76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67"/>
          <a:stretch/>
        </p:blipFill>
        <p:spPr bwMode="auto">
          <a:xfrm>
            <a:off x="3800475" y="5450904"/>
            <a:ext cx="5343525" cy="140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633562C4-3128-4EC5-9D81-3E8DE2D59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89CCAFF-9937-4CA9-B8A1-75C629BACD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984063"/>
              </p:ext>
            </p:extLst>
          </p:nvPr>
        </p:nvGraphicFramePr>
        <p:xfrm>
          <a:off x="609600" y="2045221"/>
          <a:ext cx="1269360" cy="88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9" name="Equation" r:id="rId4" imgW="634680" imgH="444240" progId="Equation.DSMT4">
                  <p:embed/>
                </p:oleObj>
              </mc:Choice>
              <mc:Fallback>
                <p:oleObj name="Equation" r:id="rId4" imgW="634680" imgH="4442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045221"/>
                        <a:ext cx="1269360" cy="888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4B57C1FC-3A5C-48AF-B856-F141870CB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1744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449CFCD0-775C-4399-9E07-17EACE4C1E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734754"/>
              </p:ext>
            </p:extLst>
          </p:nvPr>
        </p:nvGraphicFramePr>
        <p:xfrm>
          <a:off x="609600" y="2971801"/>
          <a:ext cx="769620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0" name="Equation" r:id="rId6" imgW="3848040" imgH="1193760" progId="Equation.DSMT4">
                  <p:embed/>
                </p:oleObj>
              </mc:Choice>
              <mc:Fallback>
                <p:oleObj name="Equation" r:id="rId6" imgW="3848040" imgH="11937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971801"/>
                        <a:ext cx="7696200" cy="238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>
            <a:extLst>
              <a:ext uri="{FF2B5EF4-FFF2-40B4-BE49-F238E27FC236}">
                <a16:creationId xmlns:a16="http://schemas.microsoft.com/office/drawing/2014/main" id="{BC16549F-A4C2-4E14-B598-CE0FBB667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" y="554252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89376F78-3958-4D86-8ED0-6CA43A4164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400204"/>
              </p:ext>
            </p:extLst>
          </p:nvPr>
        </p:nvGraphicFramePr>
        <p:xfrm>
          <a:off x="4985717" y="4608053"/>
          <a:ext cx="3638520" cy="666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1" name="Equation" r:id="rId8" imgW="2425680" imgH="444240" progId="Equation.DSMT4">
                  <p:embed/>
                </p:oleObj>
              </mc:Choice>
              <mc:Fallback>
                <p:oleObj name="Equation" r:id="rId8" imgW="2425680" imgH="444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5717" y="4608053"/>
                        <a:ext cx="3638520" cy="666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976C39A-C3B3-4FED-9632-8BF7BB00CB20}"/>
              </a:ext>
            </a:extLst>
          </p:cNvPr>
          <p:cNvSpPr txBox="1"/>
          <p:nvPr/>
        </p:nvSpPr>
        <p:spPr>
          <a:xfrm>
            <a:off x="4191000" y="472773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unde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90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D477-4125-4177-9DA3-B0A36CA0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/>
              <a:t>Determinarea amplificării de semnal mic</a:t>
            </a:r>
            <a:br>
              <a:rPr lang="ro-RO"/>
            </a:br>
            <a:r>
              <a:rPr lang="en-US"/>
              <a:t>P1c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B9ECA-97AE-45EC-AF26-F86362042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Semnalele sinusoidale de intrare, U</a:t>
            </a:r>
            <a:r>
              <a:rPr lang="en-US" baseline="-25000"/>
              <a:t>in</a:t>
            </a:r>
            <a:r>
              <a:rPr lang="en-US"/>
              <a:t> (</a:t>
            </a:r>
            <a:r>
              <a:rPr lang="en-US" b="1">
                <a:solidFill>
                  <a:srgbClr val="00B050"/>
                </a:solidFill>
              </a:rPr>
              <a:t>verde</a:t>
            </a:r>
            <a:r>
              <a:rPr lang="en-US"/>
              <a:t>) şi de ieşire, U</a:t>
            </a:r>
            <a:r>
              <a:rPr lang="en-US" baseline="-25000"/>
              <a:t>ies</a:t>
            </a:r>
            <a:r>
              <a:rPr lang="en-US"/>
              <a:t> (</a:t>
            </a:r>
            <a:r>
              <a:rPr lang="en-US" b="1">
                <a:solidFill>
                  <a:srgbClr val="FF0000"/>
                </a:solidFill>
              </a:rPr>
              <a:t>roşu</a:t>
            </a:r>
            <a:r>
              <a:rPr lang="en-US"/>
              <a:t>)</a:t>
            </a:r>
            <a:endParaRPr lang="ro-RO"/>
          </a:p>
          <a:p>
            <a:endParaRPr lang="ro-RO"/>
          </a:p>
          <a:p>
            <a:endParaRPr lang="ro-RO"/>
          </a:p>
          <a:p>
            <a:endParaRPr lang="ro-RO"/>
          </a:p>
          <a:p>
            <a:endParaRPr lang="ro-RO"/>
          </a:p>
          <a:p>
            <a:endParaRPr lang="ro-RO"/>
          </a:p>
          <a:p>
            <a:endParaRPr lang="ro-RO"/>
          </a:p>
          <a:p>
            <a:endParaRPr lang="ro-RO"/>
          </a:p>
          <a:p>
            <a:endParaRPr lang="ro-RO"/>
          </a:p>
          <a:p>
            <a:endParaRPr lang="ro-RO"/>
          </a:p>
          <a:p>
            <a:endParaRPr lang="ro-RO"/>
          </a:p>
          <a:p>
            <a:r>
              <a:rPr lang="en-US"/>
              <a:t>Semnalul de ieşire este defazat cu -180</a:t>
            </a:r>
            <a:r>
              <a:rPr lang="en-US">
                <a:sym typeface="Symbol" panose="05050102010706020507" pitchFamily="18" charset="2"/>
              </a:rPr>
              <a:t></a:t>
            </a:r>
            <a:r>
              <a:rPr lang="en-US"/>
              <a:t> față de cel de intrare. Analitic, acest defazaj este arătat de </a:t>
            </a:r>
            <a:r>
              <a:rPr lang="en-US" b="1">
                <a:solidFill>
                  <a:srgbClr val="0070C0"/>
                </a:solidFill>
              </a:rPr>
              <a:t>semnul minus</a:t>
            </a:r>
            <a:r>
              <a:rPr lang="en-US"/>
              <a:t> din relația amplificării în tensiune.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908A5-6078-4219-ADA0-CC97CD786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035C12-F3F6-436D-B8C7-AAE3BBE15C74}" type="datetime1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34AE9-DA85-466D-8CA5-2C9EC6A5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S03-completare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3BD3C-52ED-4870-97D1-35F95733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EB97C-FFB7-4124-AD11-7B8E2434CD5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2226" name="Picture 2">
            <a:extLst>
              <a:ext uri="{FF2B5EF4-FFF2-40B4-BE49-F238E27FC236}">
                <a16:creationId xmlns:a16="http://schemas.microsoft.com/office/drawing/2014/main" id="{1D77E7F8-4FFB-44DC-872A-49B4D8FED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01" y="2362200"/>
            <a:ext cx="8723798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72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887C5-C663-4CF3-8EC3-23733B7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/>
              <a:t>Determinarea amplificării de semnal mic</a:t>
            </a:r>
            <a:br>
              <a:rPr lang="ro-RO"/>
            </a:br>
            <a:r>
              <a:rPr lang="en-US"/>
              <a:t>P1c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19085-5944-4BF1-9574-D8F93DBD9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/>
              <a:t>Se consideră circuitul din fig</a:t>
            </a:r>
            <a:r>
              <a:rPr lang="ro-RO" sz="2200"/>
              <a:t>ură</a:t>
            </a:r>
            <a:r>
              <a:rPr lang="en-US" sz="2200"/>
              <a:t>. TB are β=170 şi U</a:t>
            </a:r>
            <a:r>
              <a:rPr lang="en-US" sz="2200" baseline="-25000"/>
              <a:t>BE</a:t>
            </a:r>
            <a:r>
              <a:rPr lang="en-US" sz="2200"/>
              <a:t>=0,69V.</a:t>
            </a:r>
          </a:p>
          <a:p>
            <a:pPr marL="274320" lvl="1" indent="0">
              <a:buNone/>
            </a:pPr>
            <a:r>
              <a:rPr lang="en-US"/>
              <a:t>a) Să se determine valorile I</a:t>
            </a:r>
            <a:r>
              <a:rPr lang="en-US" baseline="-25000"/>
              <a:t>C</a:t>
            </a:r>
            <a:r>
              <a:rPr lang="en-US"/>
              <a:t> şi U</a:t>
            </a:r>
            <a:r>
              <a:rPr lang="en-US" baseline="-25000"/>
              <a:t>CE</a:t>
            </a:r>
            <a:r>
              <a:rPr lang="en-US"/>
              <a:t> ale PSF-ului pentru TB, utilizând calculul exact (echivalarea Thévenin);</a:t>
            </a:r>
          </a:p>
          <a:p>
            <a:pPr marL="274320" lvl="1" indent="0">
              <a:buNone/>
            </a:pPr>
            <a:r>
              <a:rPr lang="en-US"/>
              <a:t>b) Să se determine valoarea amplificării în tensiune. Condensatoarele şi bateria E</a:t>
            </a:r>
            <a:r>
              <a:rPr lang="en-US" baseline="-25000"/>
              <a:t>C</a:t>
            </a:r>
            <a:r>
              <a:rPr lang="en-US"/>
              <a:t> se consideră scurtcircuit în c.a.</a:t>
            </a:r>
          </a:p>
          <a:p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6F653-B874-48CD-ADBA-79DA60D1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2A1858-C761-455C-B080-6E4EEC6C7F39}" type="datetime1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8E25B-DD5D-4910-97AC-B727FC4B1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S03-completare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97009-7D68-453D-8716-D051AF834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EB97C-FFB7-4124-AD11-7B8E2434CD5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41986" name="Picture 2">
            <a:extLst>
              <a:ext uri="{FF2B5EF4-FFF2-40B4-BE49-F238E27FC236}">
                <a16:creationId xmlns:a16="http://schemas.microsoft.com/office/drawing/2014/main" id="{80A67BC6-C891-42B2-8869-E9DDAB9F4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218" y="3669259"/>
            <a:ext cx="5643563" cy="291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713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2A19-D12F-495F-B3FC-762C2D56C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/>
              <a:t>Determinarea amplificării de semnal mic</a:t>
            </a:r>
            <a:br>
              <a:rPr lang="ro-RO"/>
            </a:br>
            <a:r>
              <a:rPr lang="en-US"/>
              <a:t>P1c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53B61-4C1D-4872-BAF7-D43197824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/>
              <a:t>a) Determinarea I</a:t>
            </a:r>
            <a:r>
              <a:rPr lang="ro-RO" baseline="-25000"/>
              <a:t>C</a:t>
            </a:r>
            <a:r>
              <a:rPr lang="ro-RO"/>
              <a:t> şi U</a:t>
            </a:r>
            <a:r>
              <a:rPr lang="ro-RO" baseline="-25000"/>
              <a:t>CE</a:t>
            </a:r>
            <a:r>
              <a:rPr lang="ro-RO"/>
              <a:t> din PSF: se aplică echivalarea Thévenin 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1698F-DE59-4522-A428-12BF7733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885469-696F-45BE-BBF7-BD4A24F2665C}" type="datetime1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18D10-3FB8-4DF9-83AE-8A2A86BF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S03-completare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53A65-0741-4C4F-81F7-D06399CCB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EB97C-FFB7-4124-AD11-7B8E2434CD5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D23B92-B68A-4BBB-873A-9DC68B6220C6}"/>
              </a:ext>
            </a:extLst>
          </p:cNvPr>
          <p:cNvGrpSpPr/>
          <p:nvPr/>
        </p:nvGrpSpPr>
        <p:grpSpPr>
          <a:xfrm>
            <a:off x="75110" y="3124200"/>
            <a:ext cx="8993779" cy="2924876"/>
            <a:chOff x="76200" y="2453367"/>
            <a:chExt cx="8993779" cy="2924876"/>
          </a:xfrm>
        </p:grpSpPr>
        <p:pic>
          <p:nvPicPr>
            <p:cNvPr id="43010" name="Picture 2">
              <a:extLst>
                <a:ext uri="{FF2B5EF4-FFF2-40B4-BE49-F238E27FC236}">
                  <a16:creationId xmlns:a16="http://schemas.microsoft.com/office/drawing/2014/main" id="{0EB9D438-26B1-4DD7-8982-8B91C2C8B9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2453368"/>
              <a:ext cx="3786188" cy="2924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399182F7-FE90-4942-9D19-6FE0B780BA1F}"/>
                </a:ext>
              </a:extLst>
            </p:cNvPr>
            <p:cNvSpPr/>
            <p:nvPr/>
          </p:nvSpPr>
          <p:spPr>
            <a:xfrm>
              <a:off x="3962400" y="3429000"/>
              <a:ext cx="938213" cy="533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011" name="Picture 3">
              <a:extLst>
                <a:ext uri="{FF2B5EF4-FFF2-40B4-BE49-F238E27FC236}">
                  <a16:creationId xmlns:a16="http://schemas.microsoft.com/office/drawing/2014/main" id="{21334DC5-4DD6-4A77-89C5-B9631DD426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3791" y="2453367"/>
              <a:ext cx="3786188" cy="2924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6264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D477-4125-4177-9DA3-B0A36CA0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/>
              <a:t>Determinarea amplificării de semnal mic</a:t>
            </a:r>
            <a:br>
              <a:rPr lang="ro-RO"/>
            </a:br>
            <a:r>
              <a:rPr lang="en-US"/>
              <a:t>P1c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B9ECA-97AE-45EC-AF26-F86362042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E</a:t>
            </a:r>
            <a:r>
              <a:rPr lang="ro-RO" baseline="-25000"/>
              <a:t>Th</a:t>
            </a:r>
            <a:r>
              <a:rPr lang="ro-RO"/>
              <a:t> și R</a:t>
            </a:r>
            <a:r>
              <a:rPr lang="ro-RO" baseline="-25000"/>
              <a:t>Th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908A5-6078-4219-ADA0-CC97CD786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291694-9B12-43D3-813B-EBA493DB7599}" type="datetime1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34AE9-DA85-466D-8CA5-2C9EC6A5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S03-completare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3BD3C-52ED-4870-97D1-35F95733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EB97C-FFB7-4124-AD11-7B8E2434CD5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44034" name="Picture 2">
            <a:extLst>
              <a:ext uri="{FF2B5EF4-FFF2-40B4-BE49-F238E27FC236}">
                <a16:creationId xmlns:a16="http://schemas.microsoft.com/office/drawing/2014/main" id="{B1CE5FCD-8C73-4DFD-9058-DB11C85267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51" b="4640"/>
          <a:stretch/>
        </p:blipFill>
        <p:spPr bwMode="auto">
          <a:xfrm>
            <a:off x="5536346" y="3992634"/>
            <a:ext cx="3481388" cy="2789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E736E7A2-7A33-42E2-B540-896036F76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09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AF55826-3318-4469-80E3-6C156FF716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660501"/>
              </p:ext>
            </p:extLst>
          </p:nvPr>
        </p:nvGraphicFramePr>
        <p:xfrm>
          <a:off x="647700" y="2212218"/>
          <a:ext cx="5410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0" name="Equation" r:id="rId4" imgW="2705040" imgH="444240" progId="Equation.DSMT4">
                  <p:embed/>
                </p:oleObj>
              </mc:Choice>
              <mc:Fallback>
                <p:oleObj name="Equation" r:id="rId4" imgW="2705040" imgH="4442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2212218"/>
                        <a:ext cx="54102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>
            <a:extLst>
              <a:ext uri="{FF2B5EF4-FFF2-40B4-BE49-F238E27FC236}">
                <a16:creationId xmlns:a16="http://schemas.microsoft.com/office/drawing/2014/main" id="{A04D96F0-622D-4717-8F08-951142246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8815B32-9E40-43FB-B607-83F7A04331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04096"/>
              </p:ext>
            </p:extLst>
          </p:nvPr>
        </p:nvGraphicFramePr>
        <p:xfrm>
          <a:off x="647700" y="3289299"/>
          <a:ext cx="5969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1" name="Equation" r:id="rId6" imgW="2984400" imgH="444240" progId="Equation.DSMT4">
                  <p:embed/>
                </p:oleObj>
              </mc:Choice>
              <mc:Fallback>
                <p:oleObj name="Equation" r:id="rId6" imgW="298440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3289299"/>
                        <a:ext cx="59690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9845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D477-4125-4177-9DA3-B0A36CA0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/>
              <a:t>Determinarea amplificării de semnal mic</a:t>
            </a:r>
            <a:br>
              <a:rPr lang="ro-RO"/>
            </a:br>
            <a:r>
              <a:rPr lang="en-US"/>
              <a:t>P1c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B9ECA-97AE-45EC-AF26-F86362042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I</a:t>
            </a:r>
            <a:r>
              <a:rPr lang="ro-RO" baseline="-25000"/>
              <a:t>B</a:t>
            </a:r>
            <a:r>
              <a:rPr lang="ro-RO"/>
              <a:t> și I</a:t>
            </a:r>
            <a:r>
              <a:rPr lang="ro-RO" baseline="-25000"/>
              <a:t>C</a:t>
            </a:r>
            <a:r>
              <a:rPr lang="ro-RO"/>
              <a:t> din PSF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908A5-6078-4219-ADA0-CC97CD786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6FF4FB-7E9B-404E-9223-69EFDFF25E71}" type="datetime1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34AE9-DA85-466D-8CA5-2C9EC6A5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S03-completare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3BD3C-52ED-4870-97D1-35F95733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EB97C-FFB7-4124-AD11-7B8E2434CD5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75978EA-0062-4558-AF42-60D73492C5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51" b="4640"/>
          <a:stretch/>
        </p:blipFill>
        <p:spPr bwMode="auto">
          <a:xfrm>
            <a:off x="5536346" y="3733800"/>
            <a:ext cx="3481388" cy="2789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1C788025-3A4C-4271-98FD-75B07E1DE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09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4632144-AED9-4854-91E3-2E26439AB5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296796"/>
              </p:ext>
            </p:extLst>
          </p:nvPr>
        </p:nvGraphicFramePr>
        <p:xfrm>
          <a:off x="685800" y="2236267"/>
          <a:ext cx="7747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5" name="Equation" r:id="rId4" imgW="3873240" imgH="279360" progId="Equation.DSMT4">
                  <p:embed/>
                </p:oleObj>
              </mc:Choice>
              <mc:Fallback>
                <p:oleObj name="Equation" r:id="rId4" imgW="3873240" imgH="2793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36267"/>
                        <a:ext cx="77470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5235D343-7BE3-45E0-9765-AC53D8F8C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315966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0338EBEF-F881-47C3-A4C9-E4FE2EEB26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093394"/>
              </p:ext>
            </p:extLst>
          </p:nvPr>
        </p:nvGraphicFramePr>
        <p:xfrm>
          <a:off x="661851" y="2954191"/>
          <a:ext cx="8204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6" name="Equation" r:id="rId6" imgW="4101840" imgH="457200" progId="Equation.DSMT4">
                  <p:embed/>
                </p:oleObj>
              </mc:Choice>
              <mc:Fallback>
                <p:oleObj name="Equation" r:id="rId6" imgW="410184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851" y="2954191"/>
                        <a:ext cx="82042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>
            <a:extLst>
              <a:ext uri="{FF2B5EF4-FFF2-40B4-BE49-F238E27FC236}">
                <a16:creationId xmlns:a16="http://schemas.microsoft.com/office/drawing/2014/main" id="{2E8BAC05-47D4-4911-95C3-C79D80920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4236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AEA4C485-36DE-4FDB-A727-89B9DD153B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060681"/>
              </p:ext>
            </p:extLst>
          </p:nvPr>
        </p:nvGraphicFramePr>
        <p:xfrm>
          <a:off x="655320" y="4085538"/>
          <a:ext cx="45227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7" name="Equation" r:id="rId8" imgW="2260440" imgH="228600" progId="Equation.DSMT4">
                  <p:embed/>
                </p:oleObj>
              </mc:Choice>
              <mc:Fallback>
                <p:oleObj name="Equation" r:id="rId8" imgW="226044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" y="4085538"/>
                        <a:ext cx="452278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>
            <a:extLst>
              <a:ext uri="{FF2B5EF4-FFF2-40B4-BE49-F238E27FC236}">
                <a16:creationId xmlns:a16="http://schemas.microsoft.com/office/drawing/2014/main" id="{4E560737-00E8-43CC-AAE1-66153A50D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4" y="503540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25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D477-4125-4177-9DA3-B0A36CA0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/>
              <a:t>Determinarea amplificării de semnal mic</a:t>
            </a:r>
            <a:br>
              <a:rPr lang="ro-RO"/>
            </a:br>
            <a:r>
              <a:rPr lang="en-US"/>
              <a:t>P1c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B9ECA-97AE-45EC-AF26-F86362042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U</a:t>
            </a:r>
            <a:r>
              <a:rPr lang="ro-RO" baseline="-25000"/>
              <a:t>CE</a:t>
            </a:r>
            <a:r>
              <a:rPr lang="ro-RO"/>
              <a:t> din PSF</a:t>
            </a:r>
          </a:p>
          <a:p>
            <a:endParaRPr lang="ro-RO"/>
          </a:p>
          <a:p>
            <a:endParaRPr lang="ro-RO"/>
          </a:p>
          <a:p>
            <a:r>
              <a:rPr lang="ro-RO"/>
              <a:t>U</a:t>
            </a:r>
            <a:r>
              <a:rPr lang="ro-RO" baseline="-25000"/>
              <a:t>BC</a:t>
            </a:r>
            <a:endParaRPr lang="ro-RO"/>
          </a:p>
          <a:p>
            <a:endParaRPr lang="ro-RO"/>
          </a:p>
          <a:p>
            <a:r>
              <a:rPr lang="ro-RO"/>
              <a:t>deci joncțiunea B-C este polarizată</a:t>
            </a:r>
            <a:br>
              <a:rPr lang="ro-RO"/>
            </a:br>
            <a:r>
              <a:rPr lang="ro-RO"/>
              <a:t>invers și TB se află în RAN</a:t>
            </a:r>
          </a:p>
          <a:p>
            <a:r>
              <a:rPr lang="en-US"/>
              <a:t>PSF-ul de pe caracteristica </a:t>
            </a:r>
            <a:br>
              <a:rPr lang="ro-RO"/>
            </a:br>
            <a:r>
              <a:rPr lang="en-US"/>
              <a:t>i</a:t>
            </a:r>
            <a:r>
              <a:rPr lang="en-US" baseline="-25000"/>
              <a:t>C</a:t>
            </a:r>
            <a:r>
              <a:rPr lang="en-US"/>
              <a:t>=f(u</a:t>
            </a:r>
            <a:r>
              <a:rPr lang="en-US" baseline="-25000"/>
              <a:t>CE</a:t>
            </a:r>
            <a:r>
              <a:rPr lang="en-US"/>
              <a:t>) este: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908A5-6078-4219-ADA0-CC97CD786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AC5041-8A9C-42E2-942E-9C9A0942269A}" type="datetime1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34AE9-DA85-466D-8CA5-2C9EC6A5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S03-completare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3BD3C-52ED-4870-97D1-35F95733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EB97C-FFB7-4124-AD11-7B8E2434CD5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E481853-FCD0-4C06-9EF7-6572EF80D8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51" b="4640"/>
          <a:stretch/>
        </p:blipFill>
        <p:spPr bwMode="auto">
          <a:xfrm>
            <a:off x="5536346" y="3992634"/>
            <a:ext cx="3481388" cy="2789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D9C6FF3-A2A5-4AC1-9A56-65388450D9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668129"/>
              </p:ext>
            </p:extLst>
          </p:nvPr>
        </p:nvGraphicFramePr>
        <p:xfrm>
          <a:off x="635000" y="1981200"/>
          <a:ext cx="6908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1" name="Equation" r:id="rId4" imgW="3454200" imgH="533160" progId="Equation.DSMT4">
                  <p:embed/>
                </p:oleObj>
              </mc:Choice>
              <mc:Fallback>
                <p:oleObj name="Equation" r:id="rId4" imgW="3454200" imgH="53316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BA104E7F-678E-40DD-A3B8-31A9B12F6E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1981200"/>
                        <a:ext cx="69088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8DFE1D8-4145-4216-AE7D-6CC1A79F6D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75355"/>
              </p:ext>
            </p:extLst>
          </p:nvPr>
        </p:nvGraphicFramePr>
        <p:xfrm>
          <a:off x="630646" y="3400697"/>
          <a:ext cx="480024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2" name="Equation" r:id="rId6" imgW="2400120" imgH="228600" progId="Equation.DSMT4">
                  <p:embed/>
                </p:oleObj>
              </mc:Choice>
              <mc:Fallback>
                <p:oleObj name="Equation" r:id="rId6" imgW="2400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0646" y="3400697"/>
                        <a:ext cx="480024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BEE3279-C3D9-42FD-AB71-BBE50A4F9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819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AD2CB15-CD50-436C-85CA-2FFC06489F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063565"/>
              </p:ext>
            </p:extLst>
          </p:nvPr>
        </p:nvGraphicFramePr>
        <p:xfrm>
          <a:off x="635000" y="5551591"/>
          <a:ext cx="2540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3" name="Equation" r:id="rId8" imgW="1270000" imgH="508000" progId="Equation.DSMT4">
                  <p:embed/>
                </p:oleObj>
              </mc:Choice>
              <mc:Fallback>
                <p:oleObj name="Equation" r:id="rId8" imgW="1270000" imgH="508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5551591"/>
                        <a:ext cx="25400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4529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D477-4125-4177-9DA3-B0A36CA0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/>
              <a:t>Determinarea amplificării de semnal mic</a:t>
            </a:r>
            <a:br>
              <a:rPr lang="ro-RO"/>
            </a:br>
            <a:r>
              <a:rPr lang="en-US"/>
              <a:t>P1c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B9ECA-97AE-45EC-AF26-F86362042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RAN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908A5-6078-4219-ADA0-CC97CD786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F4E1E5-F77D-4A9C-9BCD-FC8A7D51CB01}" type="datetime1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34AE9-DA85-466D-8CA5-2C9EC6A5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S03-completare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3BD3C-52ED-4870-97D1-35F95733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EB97C-FFB7-4124-AD11-7B8E2434CD5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47106" name="Picture 2">
            <a:extLst>
              <a:ext uri="{FF2B5EF4-FFF2-40B4-BE49-F238E27FC236}">
                <a16:creationId xmlns:a16="http://schemas.microsoft.com/office/drawing/2014/main" id="{3A7D2C3A-7054-44E3-A3EE-3FFCC6812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69493"/>
            <a:ext cx="5486400" cy="321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4137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D477-4125-4177-9DA3-B0A36CA0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/>
              <a:t>Determinarea amplificării de semnal mic</a:t>
            </a:r>
            <a:br>
              <a:rPr lang="ro-RO"/>
            </a:br>
            <a:r>
              <a:rPr lang="en-US"/>
              <a:t>P1c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B9ECA-97AE-45EC-AF26-F86362042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Determinarea parametrilor de semnal mic:</a:t>
            </a:r>
            <a:endParaRPr lang="ro-RO"/>
          </a:p>
          <a:p>
            <a:pPr lvl="1"/>
            <a:r>
              <a:rPr lang="ro-RO"/>
              <a:t>Transconductanța</a:t>
            </a:r>
          </a:p>
          <a:p>
            <a:pPr lvl="1"/>
            <a:endParaRPr lang="ro-RO"/>
          </a:p>
          <a:p>
            <a:pPr lvl="1"/>
            <a:endParaRPr lang="ro-RO"/>
          </a:p>
          <a:p>
            <a:pPr lvl="1"/>
            <a:r>
              <a:rPr lang="ro-RO"/>
              <a:t>Rezistența B-E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908A5-6078-4219-ADA0-CC97CD786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622C4F-7BA7-4588-A568-FF9E2E26B1DB}" type="datetime1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34AE9-DA85-466D-8CA5-2C9EC6A5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S03-completare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3BD3C-52ED-4870-97D1-35F95733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EB97C-FFB7-4124-AD11-7B8E2434CD5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005AEEB-D8FB-4F83-8D55-DF6A2DA0B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8B8CEC9-C6FD-46B6-B2CB-2BF54CE976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880670"/>
              </p:ext>
            </p:extLst>
          </p:nvPr>
        </p:nvGraphicFramePr>
        <p:xfrm>
          <a:off x="990600" y="2551612"/>
          <a:ext cx="607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9" name="Equation" r:id="rId3" imgW="3035160" imgH="228600" progId="Equation.DSMT4">
                  <p:embed/>
                </p:oleObj>
              </mc:Choice>
              <mc:Fallback>
                <p:oleObj name="Equation" r:id="rId3" imgW="303516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51612"/>
                        <a:ext cx="6070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>
            <a:extLst>
              <a:ext uri="{FF2B5EF4-FFF2-40B4-BE49-F238E27FC236}">
                <a16:creationId xmlns:a16="http://schemas.microsoft.com/office/drawing/2014/main" id="{C133A239-06CB-4EE1-8C8C-DBEF433F2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84918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80A9BA07-C65D-4BEB-BFE5-3E5BBBDEF1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097810"/>
              </p:ext>
            </p:extLst>
          </p:nvPr>
        </p:nvGraphicFramePr>
        <p:xfrm>
          <a:off x="991020" y="3511731"/>
          <a:ext cx="5613120" cy="863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0" name="Equation" r:id="rId5" imgW="2806560" imgH="431640" progId="Equation.DSMT4">
                  <p:embed/>
                </p:oleObj>
              </mc:Choice>
              <mc:Fallback>
                <p:oleObj name="Equation" r:id="rId5" imgW="280656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1020" y="3511731"/>
                        <a:ext cx="5613120" cy="863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5684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D477-4125-4177-9DA3-B0A36CA0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/>
              <a:t>Determinarea amplificării de semnal mic</a:t>
            </a:r>
            <a:br>
              <a:rPr lang="ro-RO"/>
            </a:br>
            <a:r>
              <a:rPr lang="en-US"/>
              <a:t>P1c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B9ECA-97AE-45EC-AF26-F86362042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Schema echivalentă de </a:t>
            </a:r>
            <a:br>
              <a:rPr lang="ro-RO"/>
            </a:br>
            <a:r>
              <a:rPr lang="ro-RO"/>
              <a:t>semnal mic (c.a.): </a:t>
            </a:r>
            <a:br>
              <a:rPr lang="ro-RO"/>
            </a:br>
            <a:r>
              <a:rPr lang="en-US"/>
              <a:t>C1, C2, C3 şi E</a:t>
            </a:r>
            <a:r>
              <a:rPr lang="en-US" baseline="-25000"/>
              <a:t>C</a:t>
            </a:r>
            <a:r>
              <a:rPr lang="en-US"/>
              <a:t> </a:t>
            </a:r>
            <a:br>
              <a:rPr lang="ro-RO"/>
            </a:br>
            <a:r>
              <a:rPr lang="en-US"/>
              <a:t>se consideră scurtcircuit în c.a.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908A5-6078-4219-ADA0-CC97CD786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8BE58B-7207-4AB1-A2E1-F6986B86D537}" type="datetime1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34AE9-DA85-466D-8CA5-2C9EC6A5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S03-completare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3BD3C-52ED-4870-97D1-35F95733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EB97C-FFB7-4124-AD11-7B8E2434CD5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536A6D-A77B-4220-B4C6-481B93F4A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" y="3986172"/>
            <a:ext cx="3573780" cy="225270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0594E91-C0F5-44D0-A496-AAFD759D6494}"/>
              </a:ext>
            </a:extLst>
          </p:cNvPr>
          <p:cNvSpPr/>
          <p:nvPr/>
        </p:nvSpPr>
        <p:spPr>
          <a:xfrm>
            <a:off x="3561873" y="4845823"/>
            <a:ext cx="938213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155" name="Picture 3">
            <a:extLst>
              <a:ext uri="{FF2B5EF4-FFF2-40B4-BE49-F238E27FC236}">
                <a16:creationId xmlns:a16="http://schemas.microsoft.com/office/drawing/2014/main" id="{47BFF709-636B-479B-92B2-BE4FF1D9A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355" y="3667531"/>
            <a:ext cx="4314825" cy="2918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838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2680</TotalTime>
  <Words>284</Words>
  <Application>Microsoft Office PowerPoint</Application>
  <PresentationFormat>On-screen Show (4:3)</PresentationFormat>
  <Paragraphs>86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UT Sans</vt:lpstr>
      <vt:lpstr>Clarity</vt:lpstr>
      <vt:lpstr>MathType 6.0 Equation</vt:lpstr>
      <vt:lpstr>DISPOZITIVE ELECTRONICE</vt:lpstr>
      <vt:lpstr>Determinarea amplificării de semnal mic P1c</vt:lpstr>
      <vt:lpstr>Determinarea amplificării de semnal mic P1c</vt:lpstr>
      <vt:lpstr>Determinarea amplificării de semnal mic P1c</vt:lpstr>
      <vt:lpstr>Determinarea amplificării de semnal mic P1c</vt:lpstr>
      <vt:lpstr>Determinarea amplificării de semnal mic P1c</vt:lpstr>
      <vt:lpstr>Determinarea amplificării de semnal mic P1c</vt:lpstr>
      <vt:lpstr>Determinarea amplificării de semnal mic P1c</vt:lpstr>
      <vt:lpstr>Determinarea amplificării de semnal mic P1c</vt:lpstr>
      <vt:lpstr>Determinarea amplificării de semnal mic P1c</vt:lpstr>
      <vt:lpstr>Determinarea amplificării de semnal mic P1c</vt:lpstr>
      <vt:lpstr>Determinarea amplificării de semnal mic P1c</vt:lpstr>
    </vt:vector>
  </TitlesOfParts>
  <Company>ecdep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ELECTRONICĂ II</dc:title>
  <dc:creator>unitbv</dc:creator>
  <cp:lastModifiedBy>Geo</cp:lastModifiedBy>
  <cp:revision>665</cp:revision>
  <dcterms:created xsi:type="dcterms:W3CDTF">2008-02-25T12:45:55Z</dcterms:created>
  <dcterms:modified xsi:type="dcterms:W3CDTF">2019-10-30T13:44:21Z</dcterms:modified>
</cp:coreProperties>
</file>