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5" r:id="rId3"/>
    <p:sldId id="279" r:id="rId4"/>
    <p:sldId id="324" r:id="rId5"/>
    <p:sldId id="326" r:id="rId6"/>
    <p:sldId id="305" r:id="rId7"/>
    <p:sldId id="306" r:id="rId8"/>
    <p:sldId id="327" r:id="rId9"/>
    <p:sldId id="307" r:id="rId10"/>
    <p:sldId id="325" r:id="rId11"/>
    <p:sldId id="292" r:id="rId12"/>
    <p:sldId id="293" r:id="rId13"/>
    <p:sldId id="308" r:id="rId14"/>
    <p:sldId id="309" r:id="rId15"/>
    <p:sldId id="294" r:id="rId16"/>
    <p:sldId id="310" r:id="rId17"/>
    <p:sldId id="295" r:id="rId18"/>
    <p:sldId id="296" r:id="rId19"/>
    <p:sldId id="297" r:id="rId20"/>
    <p:sldId id="298" r:id="rId21"/>
    <p:sldId id="299" r:id="rId22"/>
    <p:sldId id="312" r:id="rId23"/>
    <p:sldId id="311" r:id="rId24"/>
    <p:sldId id="314" r:id="rId25"/>
    <p:sldId id="316" r:id="rId26"/>
    <p:sldId id="317" r:id="rId27"/>
    <p:sldId id="318" r:id="rId28"/>
    <p:sldId id="319" r:id="rId29"/>
    <p:sldId id="320" r:id="rId30"/>
    <p:sldId id="321" r:id="rId31"/>
    <p:sldId id="322" r:id="rId32"/>
    <p:sldId id="323" r:id="rId33"/>
    <p:sldId id="266" r:id="rId34"/>
  </p:sldIdLst>
  <p:sldSz cx="9144000" cy="6858000" type="screen4x3"/>
  <p:notesSz cx="6858000" cy="9144000"/>
  <p:defaultTextStyle>
    <a:defPPr>
      <a:defRPr lang="ro-RO"/>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4" Type="http://schemas.openxmlformats.org/officeDocument/2006/relationships/image" Target="../media/image53.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9.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0.png"/></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o-RO"/>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ro-RO"/>
          </a:p>
        </p:txBody>
      </p:sp>
      <p:sp>
        <p:nvSpPr>
          <p:cNvPr id="4" name="Rectangle 4"/>
          <p:cNvSpPr>
            <a:spLocks noGrp="1" noChangeArrowheads="1"/>
          </p:cNvSpPr>
          <p:nvPr>
            <p:ph type="dt" sz="half" idx="10"/>
          </p:nvPr>
        </p:nvSpPr>
        <p:spPr>
          <a:ln/>
        </p:spPr>
        <p:txBody>
          <a:bodyPr/>
          <a:lstStyle>
            <a:lvl1pPr>
              <a:defRPr/>
            </a:lvl1pPr>
          </a:lstStyle>
          <a:p>
            <a:pPr>
              <a:defRPr/>
            </a:pPr>
            <a:endParaRPr lang="ro-RO"/>
          </a:p>
        </p:txBody>
      </p:sp>
      <p:sp>
        <p:nvSpPr>
          <p:cNvPr id="5" name="Rectangle 5"/>
          <p:cNvSpPr>
            <a:spLocks noGrp="1" noChangeArrowheads="1"/>
          </p:cNvSpPr>
          <p:nvPr>
            <p:ph type="ftr" sz="quarter" idx="11"/>
          </p:nvPr>
        </p:nvSpPr>
        <p:spPr>
          <a:ln/>
        </p:spPr>
        <p:txBody>
          <a:bodyPr/>
          <a:lstStyle>
            <a:lvl1pPr>
              <a:defRPr/>
            </a:lvl1pPr>
          </a:lstStyle>
          <a:p>
            <a:pPr>
              <a:defRPr/>
            </a:pPr>
            <a:endParaRPr lang="ro-RO"/>
          </a:p>
        </p:txBody>
      </p:sp>
      <p:sp>
        <p:nvSpPr>
          <p:cNvPr id="6" name="Rectangle 6"/>
          <p:cNvSpPr>
            <a:spLocks noGrp="1" noChangeArrowheads="1"/>
          </p:cNvSpPr>
          <p:nvPr>
            <p:ph type="sldNum" sz="quarter" idx="12"/>
          </p:nvPr>
        </p:nvSpPr>
        <p:spPr>
          <a:ln/>
        </p:spPr>
        <p:txBody>
          <a:bodyPr/>
          <a:lstStyle>
            <a:lvl1pPr>
              <a:defRPr/>
            </a:lvl1pPr>
          </a:lstStyle>
          <a:p>
            <a:pPr>
              <a:defRPr/>
            </a:pPr>
            <a:fld id="{BBB9E95D-3133-4E4F-B75F-5519F04E32A7}" type="slidenum">
              <a:rPr lang="ro-RO"/>
              <a:pPr>
                <a:defRPr/>
              </a:pPr>
              <a:t>‹#›</a:t>
            </a:fld>
            <a:endParaRPr lang="ro-R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Rectangle 4"/>
          <p:cNvSpPr>
            <a:spLocks noGrp="1" noChangeArrowheads="1"/>
          </p:cNvSpPr>
          <p:nvPr>
            <p:ph type="dt" sz="half" idx="10"/>
          </p:nvPr>
        </p:nvSpPr>
        <p:spPr>
          <a:ln/>
        </p:spPr>
        <p:txBody>
          <a:bodyPr/>
          <a:lstStyle>
            <a:lvl1pPr>
              <a:defRPr/>
            </a:lvl1pPr>
          </a:lstStyle>
          <a:p>
            <a:pPr>
              <a:defRPr/>
            </a:pPr>
            <a:endParaRPr lang="ro-RO"/>
          </a:p>
        </p:txBody>
      </p:sp>
      <p:sp>
        <p:nvSpPr>
          <p:cNvPr id="5" name="Rectangle 5"/>
          <p:cNvSpPr>
            <a:spLocks noGrp="1" noChangeArrowheads="1"/>
          </p:cNvSpPr>
          <p:nvPr>
            <p:ph type="ftr" sz="quarter" idx="11"/>
          </p:nvPr>
        </p:nvSpPr>
        <p:spPr>
          <a:ln/>
        </p:spPr>
        <p:txBody>
          <a:bodyPr/>
          <a:lstStyle>
            <a:lvl1pPr>
              <a:defRPr/>
            </a:lvl1pPr>
          </a:lstStyle>
          <a:p>
            <a:pPr>
              <a:defRPr/>
            </a:pPr>
            <a:endParaRPr lang="ro-RO"/>
          </a:p>
        </p:txBody>
      </p:sp>
      <p:sp>
        <p:nvSpPr>
          <p:cNvPr id="6" name="Rectangle 6"/>
          <p:cNvSpPr>
            <a:spLocks noGrp="1" noChangeArrowheads="1"/>
          </p:cNvSpPr>
          <p:nvPr>
            <p:ph type="sldNum" sz="quarter" idx="12"/>
          </p:nvPr>
        </p:nvSpPr>
        <p:spPr>
          <a:ln/>
        </p:spPr>
        <p:txBody>
          <a:bodyPr/>
          <a:lstStyle>
            <a:lvl1pPr>
              <a:defRPr/>
            </a:lvl1pPr>
          </a:lstStyle>
          <a:p>
            <a:pPr>
              <a:defRPr/>
            </a:pPr>
            <a:fld id="{8F547C57-9CB1-486F-8CE4-5537AC393335}" type="slidenum">
              <a:rPr lang="ro-RO"/>
              <a:pPr>
                <a:defRPr/>
              </a:pPr>
              <a:t>‹#›</a:t>
            </a:fld>
            <a:endParaRPr lang="ro-R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o-RO"/>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Rectangle 4"/>
          <p:cNvSpPr>
            <a:spLocks noGrp="1" noChangeArrowheads="1"/>
          </p:cNvSpPr>
          <p:nvPr>
            <p:ph type="dt" sz="half" idx="10"/>
          </p:nvPr>
        </p:nvSpPr>
        <p:spPr>
          <a:ln/>
        </p:spPr>
        <p:txBody>
          <a:bodyPr/>
          <a:lstStyle>
            <a:lvl1pPr>
              <a:defRPr/>
            </a:lvl1pPr>
          </a:lstStyle>
          <a:p>
            <a:pPr>
              <a:defRPr/>
            </a:pPr>
            <a:endParaRPr lang="ro-RO"/>
          </a:p>
        </p:txBody>
      </p:sp>
      <p:sp>
        <p:nvSpPr>
          <p:cNvPr id="5" name="Rectangle 5"/>
          <p:cNvSpPr>
            <a:spLocks noGrp="1" noChangeArrowheads="1"/>
          </p:cNvSpPr>
          <p:nvPr>
            <p:ph type="ftr" sz="quarter" idx="11"/>
          </p:nvPr>
        </p:nvSpPr>
        <p:spPr>
          <a:ln/>
        </p:spPr>
        <p:txBody>
          <a:bodyPr/>
          <a:lstStyle>
            <a:lvl1pPr>
              <a:defRPr/>
            </a:lvl1pPr>
          </a:lstStyle>
          <a:p>
            <a:pPr>
              <a:defRPr/>
            </a:pPr>
            <a:endParaRPr lang="ro-RO"/>
          </a:p>
        </p:txBody>
      </p:sp>
      <p:sp>
        <p:nvSpPr>
          <p:cNvPr id="6" name="Rectangle 6"/>
          <p:cNvSpPr>
            <a:spLocks noGrp="1" noChangeArrowheads="1"/>
          </p:cNvSpPr>
          <p:nvPr>
            <p:ph type="sldNum" sz="quarter" idx="12"/>
          </p:nvPr>
        </p:nvSpPr>
        <p:spPr>
          <a:ln/>
        </p:spPr>
        <p:txBody>
          <a:bodyPr/>
          <a:lstStyle>
            <a:lvl1pPr>
              <a:defRPr/>
            </a:lvl1pPr>
          </a:lstStyle>
          <a:p>
            <a:pPr>
              <a:defRPr/>
            </a:pPr>
            <a:fld id="{91FE65A7-16F9-41D4-B838-EEA2F2D83085}" type="slidenum">
              <a:rPr lang="ro-RO"/>
              <a:pPr>
                <a:defRPr/>
              </a:pPr>
              <a:t>‹#›</a:t>
            </a:fld>
            <a:endParaRPr lang="ro-R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p:spPr>
        <p:txBody>
          <a:bodyPr/>
          <a:lstStyle/>
          <a:p>
            <a:r>
              <a:rPr lang="en-US" smtClean="0"/>
              <a:t>Click to edit Master title style</a:t>
            </a:r>
            <a:endParaRPr lang="ro-RO"/>
          </a:p>
        </p:txBody>
      </p:sp>
      <p:sp>
        <p:nvSpPr>
          <p:cNvPr id="3" name="Rectangle 4"/>
          <p:cNvSpPr>
            <a:spLocks noGrp="1" noChangeArrowheads="1"/>
          </p:cNvSpPr>
          <p:nvPr>
            <p:ph type="dt" sz="half" idx="10"/>
          </p:nvPr>
        </p:nvSpPr>
        <p:spPr>
          <a:ln/>
        </p:spPr>
        <p:txBody>
          <a:bodyPr/>
          <a:lstStyle>
            <a:lvl1pPr>
              <a:defRPr/>
            </a:lvl1pPr>
          </a:lstStyle>
          <a:p>
            <a:pPr>
              <a:defRPr/>
            </a:pPr>
            <a:endParaRPr lang="ro-RO"/>
          </a:p>
        </p:txBody>
      </p:sp>
      <p:sp>
        <p:nvSpPr>
          <p:cNvPr id="4" name="Rectangle 5"/>
          <p:cNvSpPr>
            <a:spLocks noGrp="1" noChangeArrowheads="1"/>
          </p:cNvSpPr>
          <p:nvPr>
            <p:ph type="ftr" sz="quarter" idx="11"/>
          </p:nvPr>
        </p:nvSpPr>
        <p:spPr>
          <a:ln/>
        </p:spPr>
        <p:txBody>
          <a:bodyPr/>
          <a:lstStyle>
            <a:lvl1pPr>
              <a:defRPr/>
            </a:lvl1pPr>
          </a:lstStyle>
          <a:p>
            <a:pPr>
              <a:defRPr/>
            </a:pPr>
            <a:endParaRPr lang="ro-RO"/>
          </a:p>
        </p:txBody>
      </p:sp>
      <p:sp>
        <p:nvSpPr>
          <p:cNvPr id="5" name="Rectangle 6"/>
          <p:cNvSpPr>
            <a:spLocks noGrp="1" noChangeArrowheads="1"/>
          </p:cNvSpPr>
          <p:nvPr>
            <p:ph type="sldNum" sz="quarter" idx="12"/>
          </p:nvPr>
        </p:nvSpPr>
        <p:spPr>
          <a:ln/>
        </p:spPr>
        <p:txBody>
          <a:bodyPr/>
          <a:lstStyle>
            <a:lvl1pPr>
              <a:defRPr/>
            </a:lvl1pPr>
          </a:lstStyle>
          <a:p>
            <a:pPr>
              <a:defRPr/>
            </a:pPr>
            <a:fld id="{FDB0A833-0D53-4635-A050-0CC8D2B9DA73}" type="slidenum">
              <a:rPr lang="ro-RO"/>
              <a:pPr>
                <a:defRPr/>
              </a:pPr>
              <a:t>‹#›</a:t>
            </a:fld>
            <a:endParaRPr lang="ro-R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Rectangle 4"/>
          <p:cNvSpPr>
            <a:spLocks noGrp="1" noChangeArrowheads="1"/>
          </p:cNvSpPr>
          <p:nvPr>
            <p:ph type="dt" sz="half" idx="10"/>
          </p:nvPr>
        </p:nvSpPr>
        <p:spPr>
          <a:ln/>
        </p:spPr>
        <p:txBody>
          <a:bodyPr/>
          <a:lstStyle>
            <a:lvl1pPr>
              <a:defRPr/>
            </a:lvl1pPr>
          </a:lstStyle>
          <a:p>
            <a:pPr>
              <a:defRPr/>
            </a:pPr>
            <a:endParaRPr lang="ro-RO"/>
          </a:p>
        </p:txBody>
      </p:sp>
      <p:sp>
        <p:nvSpPr>
          <p:cNvPr id="5" name="Rectangle 5"/>
          <p:cNvSpPr>
            <a:spLocks noGrp="1" noChangeArrowheads="1"/>
          </p:cNvSpPr>
          <p:nvPr>
            <p:ph type="ftr" sz="quarter" idx="11"/>
          </p:nvPr>
        </p:nvSpPr>
        <p:spPr>
          <a:ln/>
        </p:spPr>
        <p:txBody>
          <a:bodyPr/>
          <a:lstStyle>
            <a:lvl1pPr>
              <a:defRPr/>
            </a:lvl1pPr>
          </a:lstStyle>
          <a:p>
            <a:pPr>
              <a:defRPr/>
            </a:pPr>
            <a:endParaRPr lang="ro-RO"/>
          </a:p>
        </p:txBody>
      </p:sp>
      <p:sp>
        <p:nvSpPr>
          <p:cNvPr id="6" name="Rectangle 6"/>
          <p:cNvSpPr>
            <a:spLocks noGrp="1" noChangeArrowheads="1"/>
          </p:cNvSpPr>
          <p:nvPr>
            <p:ph type="sldNum" sz="quarter" idx="12"/>
          </p:nvPr>
        </p:nvSpPr>
        <p:spPr>
          <a:ln/>
        </p:spPr>
        <p:txBody>
          <a:bodyPr/>
          <a:lstStyle>
            <a:lvl1pPr>
              <a:defRPr/>
            </a:lvl1pPr>
          </a:lstStyle>
          <a:p>
            <a:pPr>
              <a:defRPr/>
            </a:pPr>
            <a:fld id="{D69588CE-3964-4E9C-9AA8-0A6197D83E1D}" type="slidenum">
              <a:rPr lang="ro-RO"/>
              <a:pPr>
                <a:defRPr/>
              </a:pPr>
              <a:t>‹#›</a:t>
            </a:fld>
            <a:endParaRPr lang="ro-R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o-RO"/>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ro-RO"/>
          </a:p>
        </p:txBody>
      </p:sp>
      <p:sp>
        <p:nvSpPr>
          <p:cNvPr id="5" name="Rectangle 5"/>
          <p:cNvSpPr>
            <a:spLocks noGrp="1" noChangeArrowheads="1"/>
          </p:cNvSpPr>
          <p:nvPr>
            <p:ph type="ftr" sz="quarter" idx="11"/>
          </p:nvPr>
        </p:nvSpPr>
        <p:spPr>
          <a:ln/>
        </p:spPr>
        <p:txBody>
          <a:bodyPr/>
          <a:lstStyle>
            <a:lvl1pPr>
              <a:defRPr/>
            </a:lvl1pPr>
          </a:lstStyle>
          <a:p>
            <a:pPr>
              <a:defRPr/>
            </a:pPr>
            <a:endParaRPr lang="ro-RO"/>
          </a:p>
        </p:txBody>
      </p:sp>
      <p:sp>
        <p:nvSpPr>
          <p:cNvPr id="6" name="Rectangle 6"/>
          <p:cNvSpPr>
            <a:spLocks noGrp="1" noChangeArrowheads="1"/>
          </p:cNvSpPr>
          <p:nvPr>
            <p:ph type="sldNum" sz="quarter" idx="12"/>
          </p:nvPr>
        </p:nvSpPr>
        <p:spPr>
          <a:ln/>
        </p:spPr>
        <p:txBody>
          <a:bodyPr/>
          <a:lstStyle>
            <a:lvl1pPr>
              <a:defRPr/>
            </a:lvl1pPr>
          </a:lstStyle>
          <a:p>
            <a:pPr>
              <a:defRPr/>
            </a:pPr>
            <a:fld id="{E15B60A8-5133-4A50-BE4F-B33167F014AE}" type="slidenum">
              <a:rPr lang="ro-RO"/>
              <a:pPr>
                <a:defRPr/>
              </a:pPr>
              <a:t>‹#›</a:t>
            </a:fld>
            <a:endParaRPr lang="ro-R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5" name="Rectangle 4"/>
          <p:cNvSpPr>
            <a:spLocks noGrp="1" noChangeArrowheads="1"/>
          </p:cNvSpPr>
          <p:nvPr>
            <p:ph type="dt" sz="half" idx="10"/>
          </p:nvPr>
        </p:nvSpPr>
        <p:spPr>
          <a:ln/>
        </p:spPr>
        <p:txBody>
          <a:bodyPr/>
          <a:lstStyle>
            <a:lvl1pPr>
              <a:defRPr/>
            </a:lvl1pPr>
          </a:lstStyle>
          <a:p>
            <a:pPr>
              <a:defRPr/>
            </a:pPr>
            <a:endParaRPr lang="ro-RO"/>
          </a:p>
        </p:txBody>
      </p:sp>
      <p:sp>
        <p:nvSpPr>
          <p:cNvPr id="6" name="Rectangle 5"/>
          <p:cNvSpPr>
            <a:spLocks noGrp="1" noChangeArrowheads="1"/>
          </p:cNvSpPr>
          <p:nvPr>
            <p:ph type="ftr" sz="quarter" idx="11"/>
          </p:nvPr>
        </p:nvSpPr>
        <p:spPr>
          <a:ln/>
        </p:spPr>
        <p:txBody>
          <a:bodyPr/>
          <a:lstStyle>
            <a:lvl1pPr>
              <a:defRPr/>
            </a:lvl1pPr>
          </a:lstStyle>
          <a:p>
            <a:pPr>
              <a:defRPr/>
            </a:pPr>
            <a:endParaRPr lang="ro-RO"/>
          </a:p>
        </p:txBody>
      </p:sp>
      <p:sp>
        <p:nvSpPr>
          <p:cNvPr id="7" name="Rectangle 6"/>
          <p:cNvSpPr>
            <a:spLocks noGrp="1" noChangeArrowheads="1"/>
          </p:cNvSpPr>
          <p:nvPr>
            <p:ph type="sldNum" sz="quarter" idx="12"/>
          </p:nvPr>
        </p:nvSpPr>
        <p:spPr>
          <a:ln/>
        </p:spPr>
        <p:txBody>
          <a:bodyPr/>
          <a:lstStyle>
            <a:lvl1pPr>
              <a:defRPr/>
            </a:lvl1pPr>
          </a:lstStyle>
          <a:p>
            <a:pPr>
              <a:defRPr/>
            </a:pPr>
            <a:fld id="{14C2A60E-3C06-43DA-9142-68D789C8A0DD}" type="slidenum">
              <a:rPr lang="ro-RO"/>
              <a:pPr>
                <a:defRPr/>
              </a:pPr>
              <a:t>‹#›</a:t>
            </a:fld>
            <a:endParaRPr lang="ro-R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o-RO"/>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7" name="Rectangle 4"/>
          <p:cNvSpPr>
            <a:spLocks noGrp="1" noChangeArrowheads="1"/>
          </p:cNvSpPr>
          <p:nvPr>
            <p:ph type="dt" sz="half" idx="10"/>
          </p:nvPr>
        </p:nvSpPr>
        <p:spPr>
          <a:ln/>
        </p:spPr>
        <p:txBody>
          <a:bodyPr/>
          <a:lstStyle>
            <a:lvl1pPr>
              <a:defRPr/>
            </a:lvl1pPr>
          </a:lstStyle>
          <a:p>
            <a:pPr>
              <a:defRPr/>
            </a:pPr>
            <a:endParaRPr lang="ro-RO"/>
          </a:p>
        </p:txBody>
      </p:sp>
      <p:sp>
        <p:nvSpPr>
          <p:cNvPr id="8" name="Rectangle 5"/>
          <p:cNvSpPr>
            <a:spLocks noGrp="1" noChangeArrowheads="1"/>
          </p:cNvSpPr>
          <p:nvPr>
            <p:ph type="ftr" sz="quarter" idx="11"/>
          </p:nvPr>
        </p:nvSpPr>
        <p:spPr>
          <a:ln/>
        </p:spPr>
        <p:txBody>
          <a:bodyPr/>
          <a:lstStyle>
            <a:lvl1pPr>
              <a:defRPr/>
            </a:lvl1pPr>
          </a:lstStyle>
          <a:p>
            <a:pPr>
              <a:defRPr/>
            </a:pPr>
            <a:endParaRPr lang="ro-RO"/>
          </a:p>
        </p:txBody>
      </p:sp>
      <p:sp>
        <p:nvSpPr>
          <p:cNvPr id="9" name="Rectangle 6"/>
          <p:cNvSpPr>
            <a:spLocks noGrp="1" noChangeArrowheads="1"/>
          </p:cNvSpPr>
          <p:nvPr>
            <p:ph type="sldNum" sz="quarter" idx="12"/>
          </p:nvPr>
        </p:nvSpPr>
        <p:spPr>
          <a:ln/>
        </p:spPr>
        <p:txBody>
          <a:bodyPr/>
          <a:lstStyle>
            <a:lvl1pPr>
              <a:defRPr/>
            </a:lvl1pPr>
          </a:lstStyle>
          <a:p>
            <a:pPr>
              <a:defRPr/>
            </a:pPr>
            <a:fld id="{E3A9D184-9A23-4C9A-895E-D9D5D5569378}" type="slidenum">
              <a:rPr lang="ro-RO"/>
              <a:pPr>
                <a:defRPr/>
              </a:pPr>
              <a:t>‹#›</a:t>
            </a:fld>
            <a:endParaRPr lang="ro-R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Rectangle 4"/>
          <p:cNvSpPr>
            <a:spLocks noGrp="1" noChangeArrowheads="1"/>
          </p:cNvSpPr>
          <p:nvPr>
            <p:ph type="dt" sz="half" idx="10"/>
          </p:nvPr>
        </p:nvSpPr>
        <p:spPr>
          <a:ln/>
        </p:spPr>
        <p:txBody>
          <a:bodyPr/>
          <a:lstStyle>
            <a:lvl1pPr>
              <a:defRPr/>
            </a:lvl1pPr>
          </a:lstStyle>
          <a:p>
            <a:pPr>
              <a:defRPr/>
            </a:pPr>
            <a:endParaRPr lang="ro-RO"/>
          </a:p>
        </p:txBody>
      </p:sp>
      <p:sp>
        <p:nvSpPr>
          <p:cNvPr id="4" name="Rectangle 5"/>
          <p:cNvSpPr>
            <a:spLocks noGrp="1" noChangeArrowheads="1"/>
          </p:cNvSpPr>
          <p:nvPr>
            <p:ph type="ftr" sz="quarter" idx="11"/>
          </p:nvPr>
        </p:nvSpPr>
        <p:spPr>
          <a:ln/>
        </p:spPr>
        <p:txBody>
          <a:bodyPr/>
          <a:lstStyle>
            <a:lvl1pPr>
              <a:defRPr/>
            </a:lvl1pPr>
          </a:lstStyle>
          <a:p>
            <a:pPr>
              <a:defRPr/>
            </a:pPr>
            <a:endParaRPr lang="ro-RO"/>
          </a:p>
        </p:txBody>
      </p:sp>
      <p:sp>
        <p:nvSpPr>
          <p:cNvPr id="5" name="Rectangle 6"/>
          <p:cNvSpPr>
            <a:spLocks noGrp="1" noChangeArrowheads="1"/>
          </p:cNvSpPr>
          <p:nvPr>
            <p:ph type="sldNum" sz="quarter" idx="12"/>
          </p:nvPr>
        </p:nvSpPr>
        <p:spPr>
          <a:ln/>
        </p:spPr>
        <p:txBody>
          <a:bodyPr/>
          <a:lstStyle>
            <a:lvl1pPr>
              <a:defRPr/>
            </a:lvl1pPr>
          </a:lstStyle>
          <a:p>
            <a:pPr>
              <a:defRPr/>
            </a:pPr>
            <a:fld id="{606128C3-6043-40E6-9854-4F760BE1261C}" type="slidenum">
              <a:rPr lang="ro-RO"/>
              <a:pPr>
                <a:defRPr/>
              </a:pPr>
              <a:t>‹#›</a:t>
            </a:fld>
            <a:endParaRPr lang="ro-R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ro-RO"/>
          </a:p>
        </p:txBody>
      </p:sp>
      <p:sp>
        <p:nvSpPr>
          <p:cNvPr id="3" name="Rectangle 5"/>
          <p:cNvSpPr>
            <a:spLocks noGrp="1" noChangeArrowheads="1"/>
          </p:cNvSpPr>
          <p:nvPr>
            <p:ph type="ftr" sz="quarter" idx="11"/>
          </p:nvPr>
        </p:nvSpPr>
        <p:spPr>
          <a:ln/>
        </p:spPr>
        <p:txBody>
          <a:bodyPr/>
          <a:lstStyle>
            <a:lvl1pPr>
              <a:defRPr/>
            </a:lvl1pPr>
          </a:lstStyle>
          <a:p>
            <a:pPr>
              <a:defRPr/>
            </a:pPr>
            <a:endParaRPr lang="ro-RO"/>
          </a:p>
        </p:txBody>
      </p:sp>
      <p:sp>
        <p:nvSpPr>
          <p:cNvPr id="4" name="Rectangle 6"/>
          <p:cNvSpPr>
            <a:spLocks noGrp="1" noChangeArrowheads="1"/>
          </p:cNvSpPr>
          <p:nvPr>
            <p:ph type="sldNum" sz="quarter" idx="12"/>
          </p:nvPr>
        </p:nvSpPr>
        <p:spPr>
          <a:ln/>
        </p:spPr>
        <p:txBody>
          <a:bodyPr/>
          <a:lstStyle>
            <a:lvl1pPr>
              <a:defRPr/>
            </a:lvl1pPr>
          </a:lstStyle>
          <a:p>
            <a:pPr>
              <a:defRPr/>
            </a:pPr>
            <a:fld id="{586E900C-EACD-47CB-9344-F04955136830}" type="slidenum">
              <a:rPr lang="ro-RO"/>
              <a:pPr>
                <a:defRPr/>
              </a:pPr>
              <a:t>‹#›</a:t>
            </a:fld>
            <a:endParaRPr lang="ro-R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o-RO"/>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ro-RO"/>
          </a:p>
        </p:txBody>
      </p:sp>
      <p:sp>
        <p:nvSpPr>
          <p:cNvPr id="6" name="Rectangle 5"/>
          <p:cNvSpPr>
            <a:spLocks noGrp="1" noChangeArrowheads="1"/>
          </p:cNvSpPr>
          <p:nvPr>
            <p:ph type="ftr" sz="quarter" idx="11"/>
          </p:nvPr>
        </p:nvSpPr>
        <p:spPr>
          <a:ln/>
        </p:spPr>
        <p:txBody>
          <a:bodyPr/>
          <a:lstStyle>
            <a:lvl1pPr>
              <a:defRPr/>
            </a:lvl1pPr>
          </a:lstStyle>
          <a:p>
            <a:pPr>
              <a:defRPr/>
            </a:pPr>
            <a:endParaRPr lang="ro-RO"/>
          </a:p>
        </p:txBody>
      </p:sp>
      <p:sp>
        <p:nvSpPr>
          <p:cNvPr id="7" name="Rectangle 6"/>
          <p:cNvSpPr>
            <a:spLocks noGrp="1" noChangeArrowheads="1"/>
          </p:cNvSpPr>
          <p:nvPr>
            <p:ph type="sldNum" sz="quarter" idx="12"/>
          </p:nvPr>
        </p:nvSpPr>
        <p:spPr>
          <a:ln/>
        </p:spPr>
        <p:txBody>
          <a:bodyPr/>
          <a:lstStyle>
            <a:lvl1pPr>
              <a:defRPr/>
            </a:lvl1pPr>
          </a:lstStyle>
          <a:p>
            <a:pPr>
              <a:defRPr/>
            </a:pPr>
            <a:fld id="{611061B9-9ED5-497F-9BF5-9434ED151344}" type="slidenum">
              <a:rPr lang="ro-RO"/>
              <a:pPr>
                <a:defRPr/>
              </a:pPr>
              <a:t>‹#›</a:t>
            </a:fld>
            <a:endParaRPr lang="ro-R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o-RO"/>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o-RO"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ro-RO"/>
          </a:p>
        </p:txBody>
      </p:sp>
      <p:sp>
        <p:nvSpPr>
          <p:cNvPr id="6" name="Rectangle 5"/>
          <p:cNvSpPr>
            <a:spLocks noGrp="1" noChangeArrowheads="1"/>
          </p:cNvSpPr>
          <p:nvPr>
            <p:ph type="ftr" sz="quarter" idx="11"/>
          </p:nvPr>
        </p:nvSpPr>
        <p:spPr>
          <a:ln/>
        </p:spPr>
        <p:txBody>
          <a:bodyPr/>
          <a:lstStyle>
            <a:lvl1pPr>
              <a:defRPr/>
            </a:lvl1pPr>
          </a:lstStyle>
          <a:p>
            <a:pPr>
              <a:defRPr/>
            </a:pPr>
            <a:endParaRPr lang="ro-RO"/>
          </a:p>
        </p:txBody>
      </p:sp>
      <p:sp>
        <p:nvSpPr>
          <p:cNvPr id="7" name="Rectangle 6"/>
          <p:cNvSpPr>
            <a:spLocks noGrp="1" noChangeArrowheads="1"/>
          </p:cNvSpPr>
          <p:nvPr>
            <p:ph type="sldNum" sz="quarter" idx="12"/>
          </p:nvPr>
        </p:nvSpPr>
        <p:spPr>
          <a:ln/>
        </p:spPr>
        <p:txBody>
          <a:bodyPr/>
          <a:lstStyle>
            <a:lvl1pPr>
              <a:defRPr/>
            </a:lvl1pPr>
          </a:lstStyle>
          <a:p>
            <a:pPr>
              <a:defRPr/>
            </a:pPr>
            <a:fld id="{2647247C-BC3A-47F6-951C-BA0D67556A67}" type="slidenum">
              <a:rPr lang="ro-RO"/>
              <a:pPr>
                <a:defRPr/>
              </a:pPr>
              <a:t>‹#›</a:t>
            </a:fld>
            <a:endParaRPr lang="ro-R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ro-RO" smtClean="0"/>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ro-RO" smtClean="0"/>
              <a:t>Click to edit Master text styles</a:t>
            </a:r>
          </a:p>
          <a:p>
            <a:pPr lvl="1"/>
            <a:r>
              <a:rPr lang="ro-RO" smtClean="0"/>
              <a:t>Second level</a:t>
            </a:r>
          </a:p>
          <a:p>
            <a:pPr lvl="2"/>
            <a:r>
              <a:rPr lang="ro-RO" smtClean="0"/>
              <a:t>Third level</a:t>
            </a:r>
          </a:p>
          <a:p>
            <a:pPr lvl="3"/>
            <a:r>
              <a:rPr lang="ro-RO" smtClean="0"/>
              <a:t>Fourth level</a:t>
            </a:r>
          </a:p>
          <a:p>
            <a:pPr lvl="4"/>
            <a:r>
              <a:rPr lang="ro-RO"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ro-RO"/>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ro-RO"/>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26232FCC-D961-4FA1-AB56-7E22B0CF1275}" type="slidenum">
              <a:rPr lang="ro-RO"/>
              <a:pPr>
                <a:defRPr/>
              </a:pPr>
              <a:t>‹#›</a:t>
            </a:fld>
            <a:endParaRPr lang="ro-RO"/>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jpe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jpeg"/><Relationship Id="rId4" Type="http://schemas.openxmlformats.org/officeDocument/2006/relationships/image" Target="../media/image18.png"/><Relationship Id="rId9"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2.bin"/><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49.pn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7.bin"/><Relationship Id="rId5" Type="http://schemas.openxmlformats.org/officeDocument/2006/relationships/oleObject" Target="../embeddings/oleObject16.bin"/><Relationship Id="rId4" Type="http://schemas.openxmlformats.org/officeDocument/2006/relationships/oleObject" Target="../embeddings/oleObject15.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oleObject" Target="../embeddings/oleObject19.bin"/></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oleObject" Target="../embeddings/oleObject20.bin"/></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oleObject" Target="../embeddings/oleObject23.bin"/><Relationship Id="rId4" Type="http://schemas.openxmlformats.org/officeDocument/2006/relationships/oleObject" Target="../embeddings/oleObject22.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oleObject" Target="../embeddings/oleObject25.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7.jpeg"/><Relationship Id="rId7"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8.xml"/><Relationship Id="rId1" Type="http://schemas.openxmlformats.org/officeDocument/2006/relationships/vmlDrawing" Target="../drawings/vmlDrawing2.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42910" y="404664"/>
            <a:ext cx="7772400" cy="1994031"/>
          </a:xfrm>
        </p:spPr>
        <p:txBody>
          <a:bodyPr/>
          <a:lstStyle/>
          <a:p>
            <a:pPr eaLnBrk="1" hangingPunct="1"/>
            <a:r>
              <a:rPr lang="ro-RO" altLang="zh-CN" b="1" dirty="0" smtClean="0">
                <a:solidFill>
                  <a:schemeClr val="tx1"/>
                </a:solidFill>
                <a:ea typeface="宋体"/>
                <a:cs typeface="宋体"/>
              </a:rPr>
              <a:t>Măsurări Electronice</a:t>
            </a:r>
            <a:br>
              <a:rPr lang="ro-RO" altLang="zh-CN" b="1" dirty="0" smtClean="0">
                <a:solidFill>
                  <a:schemeClr val="tx1"/>
                </a:solidFill>
                <a:ea typeface="宋体"/>
                <a:cs typeface="宋体"/>
              </a:rPr>
            </a:br>
            <a:endParaRPr lang="ro-RO" sz="2800" dirty="0" smtClean="0">
              <a:solidFill>
                <a:schemeClr val="tx1"/>
              </a:solidFill>
            </a:endParaRPr>
          </a:p>
        </p:txBody>
      </p:sp>
      <p:sp>
        <p:nvSpPr>
          <p:cNvPr id="3075" name="Rectangle 3"/>
          <p:cNvSpPr>
            <a:spLocks noGrp="1" noChangeArrowheads="1"/>
          </p:cNvSpPr>
          <p:nvPr>
            <p:ph type="subTitle" idx="1"/>
          </p:nvPr>
        </p:nvSpPr>
        <p:spPr>
          <a:xfrm>
            <a:off x="1142976" y="5643578"/>
            <a:ext cx="6400800" cy="781040"/>
          </a:xfrm>
        </p:spPr>
        <p:txBody>
          <a:bodyPr/>
          <a:lstStyle/>
          <a:p>
            <a:pPr eaLnBrk="1" hangingPunct="1"/>
            <a:r>
              <a:rPr lang="ro-RO" altLang="zh-CN" dirty="0" smtClean="0"/>
              <a:t>Mihai Machedon</a:t>
            </a:r>
          </a:p>
        </p:txBody>
      </p:sp>
      <p:pic>
        <p:nvPicPr>
          <p:cNvPr id="7171" name="Picture 3"/>
          <p:cNvPicPr>
            <a:picLocks noChangeAspect="1" noChangeArrowheads="1"/>
          </p:cNvPicPr>
          <p:nvPr/>
        </p:nvPicPr>
        <p:blipFill>
          <a:blip r:embed="rId2" cstate="print"/>
          <a:srcRect/>
          <a:stretch>
            <a:fillRect/>
          </a:stretch>
        </p:blipFill>
        <p:spPr bwMode="auto">
          <a:xfrm>
            <a:off x="428596" y="2357430"/>
            <a:ext cx="8242225" cy="2824174"/>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500063" y="0"/>
            <a:ext cx="8226425" cy="1143000"/>
          </a:xfrm>
        </p:spPr>
        <p:txBody>
          <a:bodyPr/>
          <a:lstStyle/>
          <a:p>
            <a:r>
              <a:rPr lang="ro-RO" dirty="0" smtClean="0"/>
              <a:t>Aparate de Măsurare (lab)</a:t>
            </a:r>
          </a:p>
        </p:txBody>
      </p:sp>
      <p:pic>
        <p:nvPicPr>
          <p:cNvPr id="5123" name="Picture 5"/>
          <p:cNvPicPr>
            <a:picLocks noChangeAspect="1" noChangeArrowheads="1"/>
          </p:cNvPicPr>
          <p:nvPr/>
        </p:nvPicPr>
        <p:blipFill>
          <a:blip r:embed="rId2" cstate="print"/>
          <a:srcRect/>
          <a:stretch>
            <a:fillRect/>
          </a:stretch>
        </p:blipFill>
        <p:spPr bwMode="auto">
          <a:xfrm>
            <a:off x="295275" y="1355725"/>
            <a:ext cx="1555750" cy="1603375"/>
          </a:xfrm>
          <a:prstGeom prst="rect">
            <a:avLst/>
          </a:prstGeom>
          <a:noFill/>
          <a:ln w="9525">
            <a:noFill/>
            <a:miter lim="800000"/>
            <a:headEnd/>
            <a:tailEnd/>
          </a:ln>
        </p:spPr>
      </p:pic>
      <p:pic>
        <p:nvPicPr>
          <p:cNvPr id="5124" name="Picture 5" descr="fig2"/>
          <p:cNvPicPr>
            <a:picLocks noChangeAspect="1" noChangeArrowheads="1"/>
          </p:cNvPicPr>
          <p:nvPr/>
        </p:nvPicPr>
        <p:blipFill>
          <a:blip r:embed="rId3" cstate="print"/>
          <a:srcRect b="2905"/>
          <a:stretch>
            <a:fillRect/>
          </a:stretch>
        </p:blipFill>
        <p:spPr bwMode="auto">
          <a:xfrm>
            <a:off x="295275" y="3235325"/>
            <a:ext cx="1409700" cy="1677988"/>
          </a:xfrm>
          <a:prstGeom prst="rect">
            <a:avLst/>
          </a:prstGeom>
          <a:noFill/>
          <a:ln w="9525">
            <a:noFill/>
            <a:miter lim="800000"/>
            <a:headEnd/>
            <a:tailEnd/>
          </a:ln>
        </p:spPr>
      </p:pic>
      <p:pic>
        <p:nvPicPr>
          <p:cNvPr id="5125" name="Picture 3"/>
          <p:cNvPicPr>
            <a:picLocks noChangeAspect="1" noChangeArrowheads="1"/>
          </p:cNvPicPr>
          <p:nvPr/>
        </p:nvPicPr>
        <p:blipFill>
          <a:blip r:embed="rId4" cstate="print"/>
          <a:srcRect/>
          <a:stretch>
            <a:fillRect/>
          </a:stretch>
        </p:blipFill>
        <p:spPr bwMode="auto">
          <a:xfrm>
            <a:off x="2239963" y="1355725"/>
            <a:ext cx="1477962" cy="1484313"/>
          </a:xfrm>
          <a:prstGeom prst="rect">
            <a:avLst/>
          </a:prstGeom>
          <a:noFill/>
          <a:ln w="9525">
            <a:noFill/>
            <a:miter lim="800000"/>
            <a:headEnd/>
            <a:tailEnd/>
          </a:ln>
        </p:spPr>
      </p:pic>
      <p:pic>
        <p:nvPicPr>
          <p:cNvPr id="5126" name="Picture 2"/>
          <p:cNvPicPr>
            <a:picLocks noChangeAspect="1" noChangeArrowheads="1"/>
          </p:cNvPicPr>
          <p:nvPr/>
        </p:nvPicPr>
        <p:blipFill>
          <a:blip r:embed="rId5" cstate="print"/>
          <a:srcRect/>
          <a:stretch>
            <a:fillRect/>
          </a:stretch>
        </p:blipFill>
        <p:spPr bwMode="auto">
          <a:xfrm>
            <a:off x="2303463" y="3040063"/>
            <a:ext cx="1192212" cy="1944687"/>
          </a:xfrm>
          <a:prstGeom prst="rect">
            <a:avLst/>
          </a:prstGeom>
          <a:noFill/>
          <a:ln w="9525">
            <a:noFill/>
            <a:miter lim="800000"/>
            <a:headEnd/>
            <a:tailEnd/>
          </a:ln>
        </p:spPr>
      </p:pic>
      <p:pic>
        <p:nvPicPr>
          <p:cNvPr id="5127" name="Picture 4"/>
          <p:cNvPicPr>
            <a:picLocks noChangeAspect="1" noChangeArrowheads="1"/>
          </p:cNvPicPr>
          <p:nvPr/>
        </p:nvPicPr>
        <p:blipFill>
          <a:blip r:embed="rId6" cstate="print"/>
          <a:srcRect/>
          <a:stretch>
            <a:fillRect/>
          </a:stretch>
        </p:blipFill>
        <p:spPr bwMode="auto">
          <a:xfrm>
            <a:off x="3924300" y="1290638"/>
            <a:ext cx="1819275" cy="2586037"/>
          </a:xfrm>
          <a:prstGeom prst="rect">
            <a:avLst/>
          </a:prstGeom>
          <a:noFill/>
          <a:ln w="9525">
            <a:noFill/>
            <a:miter lim="800000"/>
            <a:headEnd/>
            <a:tailEnd/>
          </a:ln>
        </p:spPr>
      </p:pic>
      <p:pic>
        <p:nvPicPr>
          <p:cNvPr id="5128" name="Picture 4"/>
          <p:cNvPicPr>
            <a:picLocks noChangeAspect="1" noChangeArrowheads="1"/>
          </p:cNvPicPr>
          <p:nvPr/>
        </p:nvPicPr>
        <p:blipFill>
          <a:blip r:embed="rId7" cstate="print"/>
          <a:srcRect/>
          <a:stretch>
            <a:fillRect/>
          </a:stretch>
        </p:blipFill>
        <p:spPr bwMode="auto">
          <a:xfrm>
            <a:off x="6451600" y="1419225"/>
            <a:ext cx="1584325" cy="1944688"/>
          </a:xfrm>
          <a:prstGeom prst="rect">
            <a:avLst/>
          </a:prstGeom>
          <a:noFill/>
          <a:ln w="9525">
            <a:noFill/>
            <a:miter lim="800000"/>
            <a:headEnd/>
            <a:tailEnd/>
          </a:ln>
        </p:spPr>
      </p:pic>
      <p:pic>
        <p:nvPicPr>
          <p:cNvPr id="5129" name="Picture 5"/>
          <p:cNvPicPr>
            <a:picLocks noChangeAspect="1" noChangeArrowheads="1"/>
          </p:cNvPicPr>
          <p:nvPr/>
        </p:nvPicPr>
        <p:blipFill>
          <a:blip r:embed="rId8" cstate="print"/>
          <a:srcRect/>
          <a:stretch>
            <a:fillRect/>
          </a:stretch>
        </p:blipFill>
        <p:spPr bwMode="auto">
          <a:xfrm>
            <a:off x="6680200" y="3687763"/>
            <a:ext cx="2463800" cy="1549400"/>
          </a:xfrm>
          <a:prstGeom prst="rect">
            <a:avLst/>
          </a:prstGeom>
          <a:noFill/>
          <a:ln w="9525">
            <a:noFill/>
            <a:miter lim="800000"/>
            <a:headEnd/>
            <a:tailEnd/>
          </a:ln>
        </p:spPr>
      </p:pic>
      <p:pic>
        <p:nvPicPr>
          <p:cNvPr id="5130" name="Picture 4"/>
          <p:cNvPicPr>
            <a:picLocks noChangeAspect="1" noChangeArrowheads="1"/>
          </p:cNvPicPr>
          <p:nvPr/>
        </p:nvPicPr>
        <p:blipFill>
          <a:blip r:embed="rId9" cstate="print"/>
          <a:srcRect/>
          <a:stretch>
            <a:fillRect/>
          </a:stretch>
        </p:blipFill>
        <p:spPr bwMode="auto">
          <a:xfrm>
            <a:off x="684213" y="5178425"/>
            <a:ext cx="1878012" cy="1490663"/>
          </a:xfrm>
          <a:prstGeom prst="rect">
            <a:avLst/>
          </a:prstGeom>
          <a:noFill/>
          <a:ln w="9525">
            <a:noFill/>
            <a:miter lim="800000"/>
            <a:headEnd/>
            <a:tailEnd/>
          </a:ln>
        </p:spPr>
      </p:pic>
      <p:pic>
        <p:nvPicPr>
          <p:cNvPr id="5131" name="Picture 4" descr="fig1"/>
          <p:cNvPicPr>
            <a:picLocks noChangeAspect="1" noChangeArrowheads="1"/>
          </p:cNvPicPr>
          <p:nvPr/>
        </p:nvPicPr>
        <p:blipFill>
          <a:blip r:embed="rId10" cstate="print"/>
          <a:srcRect/>
          <a:stretch>
            <a:fillRect/>
          </a:stretch>
        </p:blipFill>
        <p:spPr bwMode="auto">
          <a:xfrm>
            <a:off x="2952750" y="5113338"/>
            <a:ext cx="3689350" cy="1744662"/>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Curentul Continuu (CC)</a:t>
            </a:r>
            <a:endParaRPr lang="ro-RO" dirty="0"/>
          </a:p>
        </p:txBody>
      </p:sp>
      <p:sp>
        <p:nvSpPr>
          <p:cNvPr id="3" name="Content Placeholder 2"/>
          <p:cNvSpPr>
            <a:spLocks noGrp="1"/>
          </p:cNvSpPr>
          <p:nvPr>
            <p:ph idx="1"/>
          </p:nvPr>
        </p:nvSpPr>
        <p:spPr/>
        <p:txBody>
          <a:bodyPr/>
          <a:lstStyle/>
          <a:p>
            <a:r>
              <a:rPr lang="ro-RO" b="1" dirty="0" smtClean="0"/>
              <a:t>Tensiunea </a:t>
            </a:r>
            <a:r>
              <a:rPr lang="ro-RO" dirty="0" smtClean="0"/>
              <a:t>este cantitatea de energie potențială specifică disponibilă între două puncte din circuitul electric.</a:t>
            </a:r>
            <a:endParaRPr lang="ro-RO" dirty="0"/>
          </a:p>
        </p:txBody>
      </p:sp>
      <p:pic>
        <p:nvPicPr>
          <p:cNvPr id="5" name="Picture 4"/>
          <p:cNvPicPr/>
          <p:nvPr/>
        </p:nvPicPr>
        <p:blipFill>
          <a:blip r:embed="rId3" cstate="print"/>
          <a:srcRect/>
          <a:stretch>
            <a:fillRect/>
          </a:stretch>
        </p:blipFill>
        <p:spPr bwMode="auto">
          <a:xfrm>
            <a:off x="611560" y="3212976"/>
            <a:ext cx="3672408" cy="3312368"/>
          </a:xfrm>
          <a:prstGeom prst="rect">
            <a:avLst/>
          </a:prstGeom>
          <a:noFill/>
          <a:ln w="9525">
            <a:noFill/>
            <a:miter lim="800000"/>
            <a:headEnd/>
            <a:tailEnd/>
          </a:ln>
        </p:spPr>
      </p:pic>
      <p:sp>
        <p:nvSpPr>
          <p:cNvPr id="440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o-RO"/>
          </a:p>
        </p:txBody>
      </p:sp>
      <p:graphicFrame>
        <p:nvGraphicFramePr>
          <p:cNvPr id="44033" name="Object 1"/>
          <p:cNvGraphicFramePr>
            <a:graphicFrameLocks noChangeAspect="1"/>
          </p:cNvGraphicFramePr>
          <p:nvPr/>
        </p:nvGraphicFramePr>
        <p:xfrm>
          <a:off x="5004048" y="3356992"/>
          <a:ext cx="3219450" cy="3067050"/>
        </p:xfrm>
        <a:graphic>
          <a:graphicData uri="http://schemas.openxmlformats.org/presentationml/2006/ole">
            <p:oleObj spid="_x0000_s44033" name="Bitmap Image" r:id="rId4" imgW="3219899" imgH="3067478" progId="PBrush">
              <p:embed/>
            </p:oleObj>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Curentul Continuu (CC)</a:t>
            </a:r>
            <a:endParaRPr lang="ro-RO" dirty="0"/>
          </a:p>
        </p:txBody>
      </p:sp>
      <p:sp>
        <p:nvSpPr>
          <p:cNvPr id="3" name="Content Placeholder 2"/>
          <p:cNvSpPr>
            <a:spLocks noGrp="1"/>
          </p:cNvSpPr>
          <p:nvPr>
            <p:ph idx="1"/>
          </p:nvPr>
        </p:nvSpPr>
        <p:spPr/>
        <p:txBody>
          <a:bodyPr/>
          <a:lstStyle/>
          <a:p>
            <a:r>
              <a:rPr lang="ro-RO" b="1" dirty="0" smtClean="0"/>
              <a:t>Curentul </a:t>
            </a:r>
            <a:r>
              <a:rPr lang="ro-RO" dirty="0" smtClean="0"/>
              <a:t>este mișcarea sarcinilor electrice de la un punct de potențial ridicat la un punct de potențial scăzut</a:t>
            </a:r>
            <a:endParaRPr lang="ro-RO" dirty="0"/>
          </a:p>
        </p:txBody>
      </p:sp>
      <p:pic>
        <p:nvPicPr>
          <p:cNvPr id="5" name="Picture 4"/>
          <p:cNvPicPr/>
          <p:nvPr/>
        </p:nvPicPr>
        <p:blipFill>
          <a:blip r:embed="rId2" cstate="print"/>
          <a:srcRect/>
          <a:stretch>
            <a:fillRect/>
          </a:stretch>
        </p:blipFill>
        <p:spPr bwMode="auto">
          <a:xfrm>
            <a:off x="2195736" y="3501008"/>
            <a:ext cx="4933950" cy="282892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Notația convențională</a:t>
            </a:r>
            <a:endParaRPr lang="ro-RO" dirty="0"/>
          </a:p>
        </p:txBody>
      </p:sp>
      <p:sp>
        <p:nvSpPr>
          <p:cNvPr id="3" name="Content Placeholder 2"/>
          <p:cNvSpPr>
            <a:spLocks noGrp="1"/>
          </p:cNvSpPr>
          <p:nvPr>
            <p:ph idx="1"/>
          </p:nvPr>
        </p:nvSpPr>
        <p:spPr/>
        <p:txBody>
          <a:bodyPr/>
          <a:lstStyle/>
          <a:p>
            <a:r>
              <a:rPr lang="ro-RO" dirty="0" smtClean="0"/>
              <a:t>Benjamin Franklin a emis teoria sa legată de electricitate, a definit “pozitiv” și “negativ” ca surplus și respectiv deficit de sarcină electică. </a:t>
            </a:r>
          </a:p>
          <a:p>
            <a:endParaRPr lang="ro-RO" dirty="0"/>
          </a:p>
        </p:txBody>
      </p:sp>
      <p:pic>
        <p:nvPicPr>
          <p:cNvPr id="4" name="Picture 3"/>
          <p:cNvPicPr/>
          <p:nvPr/>
        </p:nvPicPr>
        <p:blipFill>
          <a:blip r:embed="rId3" cstate="print"/>
          <a:srcRect/>
          <a:stretch>
            <a:fillRect/>
          </a:stretch>
        </p:blipFill>
        <p:spPr bwMode="auto">
          <a:xfrm>
            <a:off x="611560" y="4005064"/>
            <a:ext cx="2646784" cy="1914699"/>
          </a:xfrm>
          <a:prstGeom prst="rect">
            <a:avLst/>
          </a:prstGeom>
          <a:noFill/>
          <a:ln w="9525">
            <a:noFill/>
            <a:miter lim="800000"/>
            <a:headEnd/>
            <a:tailEnd/>
          </a:ln>
        </p:spPr>
      </p:pic>
      <p:pic>
        <p:nvPicPr>
          <p:cNvPr id="5" name="Picture 4"/>
          <p:cNvPicPr/>
          <p:nvPr/>
        </p:nvPicPr>
        <p:blipFill>
          <a:blip r:embed="rId4" cstate="print"/>
          <a:srcRect/>
          <a:stretch>
            <a:fillRect/>
          </a:stretch>
        </p:blipFill>
        <p:spPr bwMode="auto">
          <a:xfrm>
            <a:off x="5148064" y="4509120"/>
            <a:ext cx="3024336" cy="2016224"/>
          </a:xfrm>
          <a:prstGeom prst="rect">
            <a:avLst/>
          </a:prstGeom>
          <a:noFill/>
          <a:ln w="9525">
            <a:noFill/>
            <a:miter lim="800000"/>
            <a:headEnd/>
            <a:tailEnd/>
          </a:ln>
        </p:spPr>
      </p:pic>
      <p:pic>
        <p:nvPicPr>
          <p:cNvPr id="6" name="Picture 5"/>
          <p:cNvPicPr/>
          <p:nvPr/>
        </p:nvPicPr>
        <p:blipFill>
          <a:blip r:embed="rId5" cstate="print"/>
          <a:srcRect/>
          <a:stretch>
            <a:fillRect/>
          </a:stretch>
        </p:blipFill>
        <p:spPr bwMode="auto">
          <a:xfrm>
            <a:off x="3347864" y="3645024"/>
            <a:ext cx="2088232" cy="1368152"/>
          </a:xfrm>
          <a:prstGeom prst="rect">
            <a:avLst/>
          </a:prstGeom>
          <a:noFill/>
          <a:ln w="9525">
            <a:noFill/>
            <a:miter lim="800000"/>
            <a:headEnd/>
            <a:tailEnd/>
          </a:ln>
        </p:spPr>
      </p:pic>
      <p:sp>
        <p:nvSpPr>
          <p:cNvPr id="1402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o-RO"/>
          </a:p>
        </p:txBody>
      </p:sp>
      <p:graphicFrame>
        <p:nvGraphicFramePr>
          <p:cNvPr id="140289" name="Object 1"/>
          <p:cNvGraphicFramePr>
            <a:graphicFrameLocks noChangeAspect="1"/>
          </p:cNvGraphicFramePr>
          <p:nvPr/>
        </p:nvGraphicFramePr>
        <p:xfrm>
          <a:off x="5580112" y="3140968"/>
          <a:ext cx="3371850" cy="1295400"/>
        </p:xfrm>
        <a:graphic>
          <a:graphicData uri="http://schemas.openxmlformats.org/presentationml/2006/ole">
            <p:oleObj spid="_x0000_s140289" name="Bitmap Image" r:id="rId6" imgW="3371429" imgH="1295238" progId="PBrush">
              <p:embed/>
            </p:oleObj>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Tensiune/Curent</a:t>
            </a:r>
            <a:endParaRPr lang="ro-RO" dirty="0"/>
          </a:p>
        </p:txBody>
      </p:sp>
      <p:sp>
        <p:nvSpPr>
          <p:cNvPr id="3" name="Content Placeholder 2"/>
          <p:cNvSpPr>
            <a:spLocks noGrp="1"/>
          </p:cNvSpPr>
          <p:nvPr>
            <p:ph idx="1"/>
          </p:nvPr>
        </p:nvSpPr>
        <p:spPr/>
        <p:txBody>
          <a:bodyPr/>
          <a:lstStyle/>
          <a:p>
            <a:r>
              <a:rPr lang="ro-RO" sz="2800" dirty="0" smtClean="0"/>
              <a:t>Tensiunea reprezintă măsura energiei potențiale disponibile sarcinilor electrice. Curentul reprezintă înaintarea uniformă a sarcinilor electrice ca răspuns la o tensiune. </a:t>
            </a:r>
          </a:p>
          <a:p>
            <a:endParaRPr lang="ro-RO" sz="2800" dirty="0" smtClean="0"/>
          </a:p>
          <a:p>
            <a:r>
              <a:rPr lang="ro-RO" sz="2800" dirty="0" smtClean="0"/>
              <a:t>Putem avea o tensiune fără a avea un curent (adică un </a:t>
            </a:r>
            <a:r>
              <a:rPr lang="ro-RO" sz="2800" i="1" dirty="0" smtClean="0"/>
              <a:t>circuit deschis</a:t>
            </a:r>
            <a:r>
              <a:rPr lang="ro-RO" sz="2800" dirty="0" smtClean="0"/>
              <a:t>), dar nu putem avea un curent fără a avea mai întâi o tensiune pentru a-l susține (adică un </a:t>
            </a:r>
            <a:r>
              <a:rPr lang="ro-RO" sz="2800" i="1" dirty="0" smtClean="0"/>
              <a:t>scurtcircuit </a:t>
            </a:r>
            <a:r>
              <a:rPr lang="ro-RO" sz="2800" dirty="0" smtClean="0"/>
              <a:t>!)</a:t>
            </a:r>
            <a:endParaRPr lang="ro-RO"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Curentul Continuu (CC)</a:t>
            </a:r>
            <a:endParaRPr lang="ro-RO" dirty="0"/>
          </a:p>
        </p:txBody>
      </p:sp>
      <p:sp>
        <p:nvSpPr>
          <p:cNvPr id="3" name="Content Placeholder 2"/>
          <p:cNvSpPr>
            <a:spLocks noGrp="1"/>
          </p:cNvSpPr>
          <p:nvPr>
            <p:ph idx="1"/>
          </p:nvPr>
        </p:nvSpPr>
        <p:spPr/>
        <p:txBody>
          <a:bodyPr/>
          <a:lstStyle/>
          <a:p>
            <a:r>
              <a:rPr lang="en-US" dirty="0" smtClean="0"/>
              <a:t>Georg Simon </a:t>
            </a:r>
            <a:r>
              <a:rPr lang="en-US" b="1" dirty="0" smtClean="0"/>
              <a:t>Ohm</a:t>
            </a:r>
            <a:r>
              <a:rPr lang="en-US" dirty="0" smtClean="0"/>
              <a:t> a </a:t>
            </a:r>
            <a:r>
              <a:rPr lang="en-US" dirty="0" err="1" smtClean="0"/>
              <a:t>definit</a:t>
            </a:r>
            <a:r>
              <a:rPr lang="en-US" dirty="0" smtClean="0"/>
              <a:t> </a:t>
            </a:r>
            <a:r>
              <a:rPr lang="en-US" dirty="0" err="1" smtClean="0"/>
              <a:t>rezistența</a:t>
            </a:r>
            <a:r>
              <a:rPr lang="en-US" dirty="0" smtClean="0"/>
              <a:t> ca </a:t>
            </a:r>
            <a:r>
              <a:rPr lang="en-US" dirty="0" err="1" smtClean="0"/>
              <a:t>raportul</a:t>
            </a:r>
            <a:r>
              <a:rPr lang="en-US" dirty="0" smtClean="0"/>
              <a:t> </a:t>
            </a:r>
            <a:r>
              <a:rPr lang="en-US" dirty="0" err="1" smtClean="0"/>
              <a:t>matematic</a:t>
            </a:r>
            <a:r>
              <a:rPr lang="en-US" dirty="0" smtClean="0"/>
              <a:t> </a:t>
            </a:r>
            <a:r>
              <a:rPr lang="en-US" dirty="0" err="1" smtClean="0"/>
              <a:t>dintre</a:t>
            </a:r>
            <a:r>
              <a:rPr lang="en-US" dirty="0" smtClean="0"/>
              <a:t> </a:t>
            </a:r>
            <a:r>
              <a:rPr lang="en-US" dirty="0" err="1" smtClean="0"/>
              <a:t>tensiunea</a:t>
            </a:r>
            <a:r>
              <a:rPr lang="en-US" dirty="0" smtClean="0"/>
              <a:t> </a:t>
            </a:r>
            <a:r>
              <a:rPr lang="en-US" dirty="0" err="1" smtClean="0"/>
              <a:t>aplicată</a:t>
            </a:r>
            <a:r>
              <a:rPr lang="en-US" dirty="0" smtClean="0"/>
              <a:t> </a:t>
            </a:r>
            <a:r>
              <a:rPr lang="en-US" dirty="0" err="1" smtClean="0"/>
              <a:t>și</a:t>
            </a:r>
            <a:r>
              <a:rPr lang="en-US" dirty="0" smtClean="0"/>
              <a:t> </a:t>
            </a:r>
            <a:r>
              <a:rPr lang="en-US" dirty="0" err="1" smtClean="0"/>
              <a:t>curentul</a:t>
            </a:r>
            <a:r>
              <a:rPr lang="en-US" dirty="0" smtClean="0"/>
              <a:t> care </a:t>
            </a:r>
            <a:r>
              <a:rPr lang="en-US" dirty="0" err="1" smtClean="0"/>
              <a:t>rezultă</a:t>
            </a:r>
            <a:r>
              <a:rPr lang="en-US" dirty="0" smtClean="0"/>
              <a:t>:</a:t>
            </a:r>
            <a:endParaRPr lang="ro-RO" dirty="0" smtClean="0"/>
          </a:p>
          <a:p>
            <a:endParaRPr lang="ro-RO" dirty="0"/>
          </a:p>
        </p:txBody>
      </p:sp>
      <p:graphicFrame>
        <p:nvGraphicFramePr>
          <p:cNvPr id="41986" name="Object 3"/>
          <p:cNvGraphicFramePr>
            <a:graphicFrameLocks noChangeAspect="1"/>
          </p:cNvGraphicFramePr>
          <p:nvPr/>
        </p:nvGraphicFramePr>
        <p:xfrm>
          <a:off x="4071934" y="3214686"/>
          <a:ext cx="852488" cy="734087"/>
        </p:xfrm>
        <a:graphic>
          <a:graphicData uri="http://schemas.openxmlformats.org/presentationml/2006/ole">
            <p:oleObj spid="_x0000_s41986" name="Equation" r:id="rId3" imgW="444240" imgH="393480" progId="Equation.3">
              <p:embed/>
            </p:oleObj>
          </a:graphicData>
        </a:graphic>
      </p:graphicFrame>
      <p:sp>
        <p:nvSpPr>
          <p:cNvPr id="4198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o-RO"/>
          </a:p>
        </p:txBody>
      </p:sp>
      <p:graphicFrame>
        <p:nvGraphicFramePr>
          <p:cNvPr id="41987" name="Object 3"/>
          <p:cNvGraphicFramePr>
            <a:graphicFrameLocks noChangeAspect="1"/>
          </p:cNvGraphicFramePr>
          <p:nvPr/>
        </p:nvGraphicFramePr>
        <p:xfrm>
          <a:off x="179512" y="4005064"/>
          <a:ext cx="3876675" cy="2628900"/>
        </p:xfrm>
        <a:graphic>
          <a:graphicData uri="http://schemas.openxmlformats.org/presentationml/2006/ole">
            <p:oleObj spid="_x0000_s41987" name="Bitmap Image" r:id="rId4" imgW="3877216" imgH="2629267" progId="PBrush">
              <p:embed/>
            </p:oleObj>
          </a:graphicData>
        </a:graphic>
      </p:graphicFrame>
      <p:sp>
        <p:nvSpPr>
          <p:cNvPr id="4199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o-RO"/>
          </a:p>
        </p:txBody>
      </p:sp>
      <p:graphicFrame>
        <p:nvGraphicFramePr>
          <p:cNvPr id="41989" name="Object 5"/>
          <p:cNvGraphicFramePr>
            <a:graphicFrameLocks noChangeAspect="1"/>
          </p:cNvGraphicFramePr>
          <p:nvPr/>
        </p:nvGraphicFramePr>
        <p:xfrm>
          <a:off x="5076056" y="3861048"/>
          <a:ext cx="3895725" cy="2762250"/>
        </p:xfrm>
        <a:graphic>
          <a:graphicData uri="http://schemas.openxmlformats.org/presentationml/2006/ole">
            <p:oleObj spid="_x0000_s41989" name="Bitmap Image" r:id="rId5" imgW="3895238" imgH="2762636" progId="PBrush">
              <p:embed/>
            </p:oleObj>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Discuție</a:t>
            </a:r>
            <a:endParaRPr lang="ro-RO" dirty="0"/>
          </a:p>
        </p:txBody>
      </p:sp>
      <p:sp>
        <p:nvSpPr>
          <p:cNvPr id="4" name="Text Placeholder 3"/>
          <p:cNvSpPr>
            <a:spLocks noGrp="1"/>
          </p:cNvSpPr>
          <p:nvPr>
            <p:ph idx="1"/>
          </p:nvPr>
        </p:nvSpPr>
        <p:spPr/>
        <p:txBody>
          <a:bodyPr/>
          <a:lstStyle/>
          <a:p>
            <a:r>
              <a:rPr lang="ro-RO" sz="2400" dirty="0" smtClean="0"/>
              <a:t>Pe lângă Legea lui Ohm, avem un întreg set de reguli care descriu modul în care tensiunile, curenții, și rezistențele sunt corelate în circuitele formate din mai multe rezistențe.</a:t>
            </a:r>
          </a:p>
          <a:p>
            <a:endParaRPr lang="ro-RO" dirty="0"/>
          </a:p>
        </p:txBody>
      </p:sp>
      <p:pic>
        <p:nvPicPr>
          <p:cNvPr id="5" name="Picture 4"/>
          <p:cNvPicPr/>
          <p:nvPr/>
        </p:nvPicPr>
        <p:blipFill>
          <a:blip r:embed="rId2" cstate="print"/>
          <a:srcRect/>
          <a:stretch>
            <a:fillRect/>
          </a:stretch>
        </p:blipFill>
        <p:spPr bwMode="auto">
          <a:xfrm>
            <a:off x="2051720" y="3212976"/>
            <a:ext cx="5400600" cy="3228206"/>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Circuitul </a:t>
            </a:r>
            <a:r>
              <a:rPr lang="ro-RO" b="1" dirty="0" smtClean="0"/>
              <a:t>serie</a:t>
            </a:r>
            <a:endParaRPr lang="ro-RO" b="1" dirty="0"/>
          </a:p>
        </p:txBody>
      </p:sp>
      <p:sp>
        <p:nvSpPr>
          <p:cNvPr id="3" name="Content Placeholder 2"/>
          <p:cNvSpPr>
            <a:spLocks noGrp="1"/>
          </p:cNvSpPr>
          <p:nvPr>
            <p:ph idx="1"/>
          </p:nvPr>
        </p:nvSpPr>
        <p:spPr/>
        <p:txBody>
          <a:bodyPr/>
          <a:lstStyle/>
          <a:p>
            <a:r>
              <a:rPr lang="ro-RO" sz="2800" dirty="0" smtClean="0"/>
              <a:t>se caracterizează printr-o singură cale de curent, adică curentul trebuie să fie aceeași în toate punctele din circuit. </a:t>
            </a:r>
            <a:endParaRPr lang="ro-RO" sz="2800" dirty="0"/>
          </a:p>
        </p:txBody>
      </p:sp>
      <p:pic>
        <p:nvPicPr>
          <p:cNvPr id="6" name="Picture 5"/>
          <p:cNvPicPr/>
          <p:nvPr/>
        </p:nvPicPr>
        <p:blipFill>
          <a:blip r:embed="rId2" cstate="print"/>
          <a:srcRect/>
          <a:stretch>
            <a:fillRect/>
          </a:stretch>
        </p:blipFill>
        <p:spPr bwMode="auto">
          <a:xfrm>
            <a:off x="2699792" y="3284984"/>
            <a:ext cx="3672408" cy="3083049"/>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Circuitul </a:t>
            </a:r>
            <a:r>
              <a:rPr lang="ro-RO" b="1" dirty="0" smtClean="0"/>
              <a:t>paralel</a:t>
            </a:r>
            <a:endParaRPr lang="ro-RO" b="1" dirty="0"/>
          </a:p>
        </p:txBody>
      </p:sp>
      <p:sp>
        <p:nvSpPr>
          <p:cNvPr id="3" name="Content Placeholder 2"/>
          <p:cNvSpPr>
            <a:spLocks noGrp="1"/>
          </p:cNvSpPr>
          <p:nvPr>
            <p:ph idx="1"/>
          </p:nvPr>
        </p:nvSpPr>
        <p:spPr/>
        <p:txBody>
          <a:bodyPr/>
          <a:lstStyle/>
          <a:p>
            <a:r>
              <a:rPr lang="ro-RO" dirty="0" smtClean="0"/>
              <a:t>toate componentele împart aceleași două puncte echipotențiale. "Echipotențial" înseamnă pur și simplu "la același potențial"</a:t>
            </a:r>
            <a:endParaRPr lang="ro-RO" dirty="0"/>
          </a:p>
        </p:txBody>
      </p:sp>
      <p:pic>
        <p:nvPicPr>
          <p:cNvPr id="44035" name="Picture 3"/>
          <p:cNvPicPr>
            <a:picLocks noChangeAspect="1" noChangeArrowheads="1"/>
          </p:cNvPicPr>
          <p:nvPr/>
        </p:nvPicPr>
        <p:blipFill>
          <a:blip r:embed="rId2" cstate="print"/>
          <a:srcRect/>
          <a:stretch>
            <a:fillRect/>
          </a:stretch>
        </p:blipFill>
        <p:spPr bwMode="auto">
          <a:xfrm>
            <a:off x="611560" y="4077072"/>
            <a:ext cx="2849637" cy="1714512"/>
          </a:xfrm>
          <a:prstGeom prst="rect">
            <a:avLst/>
          </a:prstGeom>
          <a:noFill/>
          <a:ln w="9525">
            <a:noFill/>
            <a:miter lim="800000"/>
            <a:headEnd/>
            <a:tailEnd/>
          </a:ln>
          <a:effectLst/>
        </p:spPr>
      </p:pic>
      <p:pic>
        <p:nvPicPr>
          <p:cNvPr id="7" name="Picture 6"/>
          <p:cNvPicPr/>
          <p:nvPr/>
        </p:nvPicPr>
        <p:blipFill>
          <a:blip r:embed="rId3" cstate="print"/>
          <a:srcRect/>
          <a:stretch>
            <a:fillRect/>
          </a:stretch>
        </p:blipFill>
        <p:spPr bwMode="auto">
          <a:xfrm>
            <a:off x="4067944" y="3356992"/>
            <a:ext cx="4464496" cy="296989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Legile lui Kirchhoff</a:t>
            </a:r>
            <a:endParaRPr lang="ro-RO" dirty="0"/>
          </a:p>
        </p:txBody>
      </p:sp>
      <p:sp>
        <p:nvSpPr>
          <p:cNvPr id="3" name="Content Placeholder 2"/>
          <p:cNvSpPr>
            <a:spLocks noGrp="1"/>
          </p:cNvSpPr>
          <p:nvPr>
            <p:ph idx="1"/>
          </p:nvPr>
        </p:nvSpPr>
        <p:spPr/>
        <p:txBody>
          <a:bodyPr/>
          <a:lstStyle/>
          <a:p>
            <a:r>
              <a:rPr lang="ro-RO" i="1" dirty="0" smtClean="0"/>
              <a:t>Legea Tensiunii </a:t>
            </a:r>
            <a:r>
              <a:rPr lang="ro-RO" dirty="0" smtClean="0"/>
              <a:t>afirmă că suma algebrică a tuturor tensiunilor într-o buclă închisă este egală cu zero.</a:t>
            </a:r>
            <a:endParaRPr lang="ro-RO" dirty="0"/>
          </a:p>
        </p:txBody>
      </p:sp>
      <p:sp>
        <p:nvSpPr>
          <p:cNvPr id="686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o-RO"/>
          </a:p>
        </p:txBody>
      </p:sp>
      <p:sp>
        <p:nvSpPr>
          <p:cNvPr id="68611"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o-RO"/>
          </a:p>
        </p:txBody>
      </p:sp>
      <p:graphicFrame>
        <p:nvGraphicFramePr>
          <p:cNvPr id="5" name="Object 2"/>
          <p:cNvGraphicFramePr>
            <a:graphicFrameLocks noChangeAspect="1"/>
          </p:cNvGraphicFramePr>
          <p:nvPr/>
        </p:nvGraphicFramePr>
        <p:xfrm>
          <a:off x="2627784" y="3212976"/>
          <a:ext cx="3867150" cy="1419225"/>
        </p:xfrm>
        <a:graphic>
          <a:graphicData uri="http://schemas.openxmlformats.org/presentationml/2006/ole">
            <p:oleObj spid="_x0000_s68610" name="Bitmap Image" r:id="rId3" imgW="3866667" imgH="1419048" progId="PBrush">
              <p:embed/>
            </p:oleObj>
          </a:graphicData>
        </a:graphic>
      </p:graphicFrame>
      <p:graphicFrame>
        <p:nvGraphicFramePr>
          <p:cNvPr id="9" name="Table 8"/>
          <p:cNvGraphicFramePr>
            <a:graphicFrameLocks noGrp="1"/>
          </p:cNvGraphicFramePr>
          <p:nvPr/>
        </p:nvGraphicFramePr>
        <p:xfrm>
          <a:off x="2555776" y="4797152"/>
          <a:ext cx="3790950" cy="1371600"/>
        </p:xfrm>
        <a:graphic>
          <a:graphicData uri="http://schemas.openxmlformats.org/drawingml/2006/table">
            <a:tbl>
              <a:tblPr/>
              <a:tblGrid>
                <a:gridCol w="1264285"/>
                <a:gridCol w="1134745"/>
                <a:gridCol w="1391920"/>
              </a:tblGrid>
              <a:tr h="163830">
                <a:tc>
                  <a:txBody>
                    <a:bodyPr/>
                    <a:lstStyle/>
                    <a:p>
                      <a:pPr algn="ctr">
                        <a:lnSpc>
                          <a:spcPct val="115000"/>
                        </a:lnSpc>
                        <a:spcAft>
                          <a:spcPts val="0"/>
                        </a:spcAft>
                      </a:pPr>
                      <a:r>
                        <a:rPr lang="ro-RO" sz="1000" b="1">
                          <a:latin typeface="Calibri"/>
                          <a:ea typeface="Calibri"/>
                          <a:cs typeface="Arial"/>
                        </a:rPr>
                        <a:t>Ziua</a:t>
                      </a:r>
                      <a:endParaRPr lang="ro-RO" sz="1100">
                        <a:latin typeface="Calibri"/>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50000"/>
                        </a:lnSpc>
                        <a:spcAft>
                          <a:spcPts val="0"/>
                        </a:spcAft>
                      </a:pPr>
                      <a:r>
                        <a:rPr lang="en-US" sz="1000" b="1" i="0">
                          <a:latin typeface="Calibri"/>
                          <a:ea typeface="Times New Roman"/>
                          <a:cs typeface="Arial"/>
                        </a:rPr>
                        <a:t>Calea</a:t>
                      </a:r>
                      <a:endParaRPr lang="ro-RO" sz="750" b="1" i="1">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50000"/>
                        </a:lnSpc>
                        <a:spcAft>
                          <a:spcPts val="0"/>
                        </a:spcAft>
                      </a:pPr>
                      <a:r>
                        <a:rPr lang="en-US" sz="1000" b="1" i="0">
                          <a:latin typeface="Calibri"/>
                          <a:ea typeface="Times New Roman"/>
                          <a:cs typeface="Arial"/>
                        </a:rPr>
                        <a:t>Câștig/Pierdere alt.</a:t>
                      </a:r>
                      <a:endParaRPr lang="ro-RO" sz="750" b="1" i="1">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163830">
                <a:tc>
                  <a:txBody>
                    <a:bodyPr/>
                    <a:lstStyle/>
                    <a:p>
                      <a:pPr algn="ctr">
                        <a:lnSpc>
                          <a:spcPct val="150000"/>
                        </a:lnSpc>
                        <a:spcAft>
                          <a:spcPts val="0"/>
                        </a:spcAft>
                      </a:pPr>
                      <a:r>
                        <a:rPr lang="en-US" sz="1000">
                          <a:latin typeface="Calibri"/>
                          <a:ea typeface="Times New Roman"/>
                          <a:cs typeface="Arial"/>
                        </a:rPr>
                        <a:t>Ziua 1</a:t>
                      </a:r>
                      <a:endParaRPr lang="ro-RO" sz="800">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50000"/>
                        </a:lnSpc>
                        <a:spcAft>
                          <a:spcPts val="0"/>
                        </a:spcAft>
                      </a:pPr>
                      <a:r>
                        <a:rPr lang="en-US" sz="1000">
                          <a:latin typeface="Calibri"/>
                          <a:ea typeface="Times New Roman"/>
                          <a:cs typeface="Arial"/>
                        </a:rPr>
                        <a:t>AB</a:t>
                      </a:r>
                      <a:endParaRPr lang="ro-RO" sz="800">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ro-RO" sz="1000">
                          <a:latin typeface="Calibri"/>
                          <a:ea typeface="Calibri"/>
                          <a:cs typeface="Arial"/>
                        </a:rPr>
                        <a:t>+1.500 metri</a:t>
                      </a:r>
                      <a:endParaRPr lang="ro-RO" sz="1100">
                        <a:latin typeface="Calibri"/>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163830">
                <a:tc>
                  <a:txBody>
                    <a:bodyPr/>
                    <a:lstStyle/>
                    <a:p>
                      <a:pPr algn="ctr">
                        <a:lnSpc>
                          <a:spcPct val="150000"/>
                        </a:lnSpc>
                        <a:spcAft>
                          <a:spcPts val="0"/>
                        </a:spcAft>
                      </a:pPr>
                      <a:r>
                        <a:rPr lang="en-US" sz="1000">
                          <a:latin typeface="Calibri"/>
                          <a:ea typeface="Times New Roman"/>
                          <a:cs typeface="Arial"/>
                        </a:rPr>
                        <a:t>Ziua 2</a:t>
                      </a:r>
                      <a:endParaRPr lang="ro-RO" sz="800">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50000"/>
                        </a:lnSpc>
                        <a:spcAft>
                          <a:spcPts val="0"/>
                        </a:spcAft>
                      </a:pPr>
                      <a:r>
                        <a:rPr lang="en-US" sz="1000">
                          <a:latin typeface="Calibri"/>
                          <a:ea typeface="Times New Roman"/>
                          <a:cs typeface="Arial"/>
                        </a:rPr>
                        <a:t>BC</a:t>
                      </a:r>
                      <a:endParaRPr lang="ro-RO" sz="800">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ro-RO" sz="1000">
                          <a:latin typeface="Calibri"/>
                          <a:ea typeface="Calibri"/>
                          <a:cs typeface="Arial"/>
                        </a:rPr>
                        <a:t>+ 1.000 metri</a:t>
                      </a:r>
                      <a:endParaRPr lang="ro-RO" sz="1100">
                        <a:latin typeface="Calibri"/>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163830">
                <a:tc>
                  <a:txBody>
                    <a:bodyPr/>
                    <a:lstStyle/>
                    <a:p>
                      <a:pPr algn="ctr">
                        <a:lnSpc>
                          <a:spcPct val="150000"/>
                        </a:lnSpc>
                        <a:spcAft>
                          <a:spcPts val="0"/>
                        </a:spcAft>
                      </a:pPr>
                      <a:r>
                        <a:rPr lang="en-US" sz="1000">
                          <a:latin typeface="Calibri"/>
                          <a:ea typeface="Times New Roman"/>
                          <a:cs typeface="Arial"/>
                        </a:rPr>
                        <a:t>Ziua 3</a:t>
                      </a:r>
                      <a:endParaRPr lang="ro-RO" sz="800">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50000"/>
                        </a:lnSpc>
                        <a:spcAft>
                          <a:spcPts val="0"/>
                        </a:spcAft>
                      </a:pPr>
                      <a:r>
                        <a:rPr lang="en-US" sz="1000">
                          <a:latin typeface="Calibri"/>
                          <a:ea typeface="Times New Roman"/>
                          <a:cs typeface="Arial"/>
                        </a:rPr>
                        <a:t>CD</a:t>
                      </a:r>
                      <a:endParaRPr lang="ro-RO" sz="800">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ro-RO" sz="1000">
                          <a:latin typeface="Calibri"/>
                          <a:ea typeface="Calibri"/>
                          <a:cs typeface="Arial"/>
                        </a:rPr>
                        <a:t>- 1900 metri</a:t>
                      </a:r>
                      <a:endParaRPr lang="ro-RO" sz="1100">
                        <a:latin typeface="Calibri"/>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163830">
                <a:tc>
                  <a:txBody>
                    <a:bodyPr/>
                    <a:lstStyle/>
                    <a:p>
                      <a:pPr algn="ctr">
                        <a:lnSpc>
                          <a:spcPct val="150000"/>
                        </a:lnSpc>
                        <a:spcAft>
                          <a:spcPts val="0"/>
                        </a:spcAft>
                      </a:pPr>
                      <a:r>
                        <a:rPr lang="en-US" sz="1000">
                          <a:latin typeface="Calibri"/>
                          <a:ea typeface="Times New Roman"/>
                          <a:cs typeface="Arial"/>
                        </a:rPr>
                        <a:t>Ziua 4</a:t>
                      </a:r>
                      <a:endParaRPr lang="ro-RO" sz="800">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50000"/>
                        </a:lnSpc>
                        <a:spcAft>
                          <a:spcPts val="0"/>
                        </a:spcAft>
                      </a:pPr>
                      <a:r>
                        <a:rPr lang="en-US" sz="1000">
                          <a:latin typeface="Calibri"/>
                          <a:ea typeface="Times New Roman"/>
                          <a:cs typeface="Arial"/>
                        </a:rPr>
                        <a:t>DA</a:t>
                      </a:r>
                      <a:endParaRPr lang="ro-RO" sz="800">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ro-RO" sz="1000">
                          <a:latin typeface="Calibri"/>
                          <a:ea typeface="Calibri"/>
                          <a:cs typeface="Arial"/>
                        </a:rPr>
                        <a:t>- 600 metri</a:t>
                      </a:r>
                      <a:endParaRPr lang="ro-RO" sz="1100">
                        <a:latin typeface="Calibri"/>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163830">
                <a:tc>
                  <a:txBody>
                    <a:bodyPr/>
                    <a:lstStyle/>
                    <a:p>
                      <a:pPr algn="ctr">
                        <a:lnSpc>
                          <a:spcPct val="150000"/>
                        </a:lnSpc>
                        <a:spcAft>
                          <a:spcPts val="0"/>
                        </a:spcAft>
                      </a:pPr>
                      <a:r>
                        <a:rPr lang="en-US" sz="1000">
                          <a:latin typeface="Calibri"/>
                          <a:ea typeface="Times New Roman"/>
                          <a:cs typeface="Arial"/>
                        </a:rPr>
                        <a:t>(Total)</a:t>
                      </a:r>
                      <a:endParaRPr lang="ro-RO" sz="800">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50000"/>
                        </a:lnSpc>
                        <a:spcAft>
                          <a:spcPts val="0"/>
                        </a:spcAft>
                      </a:pPr>
                      <a:r>
                        <a:rPr lang="en-US" sz="1000">
                          <a:latin typeface="Calibri"/>
                          <a:ea typeface="Times New Roman"/>
                          <a:cs typeface="Arial"/>
                        </a:rPr>
                        <a:t>ABCDA</a:t>
                      </a:r>
                      <a:endParaRPr lang="ro-RO" sz="800">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ro-RO" sz="1000" dirty="0">
                          <a:latin typeface="Calibri"/>
                          <a:ea typeface="Calibri"/>
                          <a:cs typeface="Arial"/>
                        </a:rPr>
                        <a:t>0 metri</a:t>
                      </a:r>
                      <a:endParaRPr lang="ro-RO" sz="1100" dirty="0">
                        <a:latin typeface="Calibri"/>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Ce sunt ME</a:t>
            </a:r>
            <a:r>
              <a:rPr lang="en-GB" dirty="0" smtClean="0"/>
              <a:t>?</a:t>
            </a:r>
            <a:endParaRPr lang="ro-RO" dirty="0"/>
          </a:p>
        </p:txBody>
      </p:sp>
      <p:sp>
        <p:nvSpPr>
          <p:cNvPr id="5" name="Rectangle 4"/>
          <p:cNvSpPr/>
          <p:nvPr/>
        </p:nvSpPr>
        <p:spPr>
          <a:xfrm>
            <a:off x="1115616" y="5373216"/>
            <a:ext cx="7272808" cy="1200329"/>
          </a:xfrm>
          <a:prstGeom prst="rect">
            <a:avLst/>
          </a:prstGeom>
        </p:spPr>
        <p:txBody>
          <a:bodyPr wrap="square">
            <a:spAutoFit/>
          </a:bodyPr>
          <a:lstStyle/>
          <a:p>
            <a:r>
              <a:rPr lang="ro-RO" sz="2400" i="1" dirty="0" smtClean="0"/>
              <a:t>Măsurările </a:t>
            </a:r>
            <a:r>
              <a:rPr lang="ro-RO" sz="2400" dirty="0" smtClean="0"/>
              <a:t>electronice reprezintă metodele, aparatele și calculele utilizate pentru măsurarea mărimilor electrice</a:t>
            </a:r>
            <a:endParaRPr lang="ro-RO" sz="2400" dirty="0"/>
          </a:p>
        </p:txBody>
      </p:sp>
      <p:pic>
        <p:nvPicPr>
          <p:cNvPr id="50178" name="Picture 2" descr="http://www.fluke.com/NR/rdonlyres/3D6101CD-70B8-4B0A-97A4-E06F8C7F1A92/0/F4342_19_200px_x_264px.jpg"/>
          <p:cNvPicPr>
            <a:picLocks noGrp="1" noChangeAspect="1" noChangeArrowheads="1"/>
          </p:cNvPicPr>
          <p:nvPr>
            <p:ph idx="1"/>
          </p:nvPr>
        </p:nvPicPr>
        <p:blipFill>
          <a:blip r:embed="rId2" cstate="print"/>
          <a:srcRect/>
          <a:stretch>
            <a:fillRect/>
          </a:stretch>
        </p:blipFill>
        <p:spPr bwMode="auto">
          <a:xfrm>
            <a:off x="3419872" y="1412776"/>
            <a:ext cx="2769840" cy="3656189"/>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Legea Tensiunii</a:t>
            </a:r>
            <a:endParaRPr lang="ro-RO" dirty="0"/>
          </a:p>
        </p:txBody>
      </p:sp>
      <p:sp>
        <p:nvSpPr>
          <p:cNvPr id="3" name="Content Placeholder 2"/>
          <p:cNvSpPr>
            <a:spLocks noGrp="1"/>
          </p:cNvSpPr>
          <p:nvPr>
            <p:ph idx="1"/>
          </p:nvPr>
        </p:nvSpPr>
        <p:spPr/>
        <p:txBody>
          <a:bodyPr/>
          <a:lstStyle/>
          <a:p>
            <a:r>
              <a:rPr lang="en-GB" dirty="0" smtClean="0"/>
              <a:t>Ex</a:t>
            </a:r>
            <a:r>
              <a:rPr lang="ro-RO" dirty="0" smtClean="0"/>
              <a:t>e</a:t>
            </a:r>
            <a:r>
              <a:rPr lang="en-GB" dirty="0" err="1" smtClean="0"/>
              <a:t>mpl</a:t>
            </a:r>
            <a:r>
              <a:rPr lang="ro-RO" dirty="0" smtClean="0"/>
              <a:t>u</a:t>
            </a:r>
            <a:r>
              <a:rPr lang="en-GB" dirty="0" smtClean="0"/>
              <a:t>:</a:t>
            </a:r>
            <a:endParaRPr lang="ro-RO" dirty="0"/>
          </a:p>
        </p:txBody>
      </p:sp>
      <p:sp>
        <p:nvSpPr>
          <p:cNvPr id="890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o-RO"/>
          </a:p>
        </p:txBody>
      </p:sp>
      <p:sp>
        <p:nvSpPr>
          <p:cNvPr id="89091"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o-RO"/>
          </a:p>
        </p:txBody>
      </p:sp>
      <p:graphicFrame>
        <p:nvGraphicFramePr>
          <p:cNvPr id="5" name="Object 2"/>
          <p:cNvGraphicFramePr>
            <a:graphicFrameLocks noChangeAspect="1"/>
          </p:cNvGraphicFramePr>
          <p:nvPr/>
        </p:nvGraphicFramePr>
        <p:xfrm>
          <a:off x="2987824" y="1412776"/>
          <a:ext cx="4248472" cy="2508520"/>
        </p:xfrm>
        <a:graphic>
          <a:graphicData uri="http://schemas.openxmlformats.org/presentationml/2006/ole">
            <p:oleObj spid="_x0000_s89090" name="Bitmap Image" r:id="rId3" imgW="3790476" imgH="2238687" progId="PBrush">
              <p:embed/>
            </p:oleObj>
          </a:graphicData>
        </a:graphic>
      </p:graphicFrame>
      <p:graphicFrame>
        <p:nvGraphicFramePr>
          <p:cNvPr id="9" name="Table 8"/>
          <p:cNvGraphicFramePr>
            <a:graphicFrameLocks noGrp="1"/>
          </p:cNvGraphicFramePr>
          <p:nvPr/>
        </p:nvGraphicFramePr>
        <p:xfrm>
          <a:off x="3059832" y="4149080"/>
          <a:ext cx="3829050" cy="1828800"/>
        </p:xfrm>
        <a:graphic>
          <a:graphicData uri="http://schemas.openxmlformats.org/drawingml/2006/table">
            <a:tbl>
              <a:tblPr/>
              <a:tblGrid>
                <a:gridCol w="659765"/>
                <a:gridCol w="1169035"/>
                <a:gridCol w="742950"/>
                <a:gridCol w="1257300"/>
              </a:tblGrid>
              <a:tr h="163830">
                <a:tc>
                  <a:txBody>
                    <a:bodyPr/>
                    <a:lstStyle/>
                    <a:p>
                      <a:pPr algn="ctr">
                        <a:lnSpc>
                          <a:spcPct val="150000"/>
                        </a:lnSpc>
                        <a:spcAft>
                          <a:spcPts val="0"/>
                        </a:spcAft>
                      </a:pPr>
                      <a:r>
                        <a:rPr lang="en-US" sz="1000" b="1" i="0">
                          <a:latin typeface="Calibri"/>
                          <a:ea typeface="Times New Roman"/>
                          <a:cs typeface="Arial"/>
                        </a:rPr>
                        <a:t>Calea</a:t>
                      </a:r>
                      <a:endParaRPr lang="ro-RO" sz="750" b="1" i="1">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50000"/>
                        </a:lnSpc>
                        <a:spcAft>
                          <a:spcPts val="0"/>
                        </a:spcAft>
                      </a:pPr>
                      <a:r>
                        <a:rPr lang="en-US" sz="1000" b="1" i="0">
                          <a:latin typeface="Calibri"/>
                          <a:ea typeface="Times New Roman"/>
                          <a:cs typeface="Arial"/>
                        </a:rPr>
                        <a:t>Câștig/pierdere tensiune</a:t>
                      </a:r>
                      <a:endParaRPr lang="ro-RO" sz="750" b="1" i="1">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50000"/>
                        </a:lnSpc>
                        <a:spcAft>
                          <a:spcPts val="0"/>
                        </a:spcAft>
                      </a:pPr>
                      <a:r>
                        <a:rPr lang="en-US" sz="1000" b="1" i="0">
                          <a:latin typeface="Calibri"/>
                          <a:ea typeface="Times New Roman"/>
                          <a:cs typeface="Arial"/>
                        </a:rPr>
                        <a:t>Calea</a:t>
                      </a:r>
                      <a:endParaRPr lang="ro-RO" sz="750" b="1" i="1">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50000"/>
                        </a:lnSpc>
                        <a:spcAft>
                          <a:spcPts val="0"/>
                        </a:spcAft>
                      </a:pPr>
                      <a:r>
                        <a:rPr lang="en-US" sz="1000" b="1" i="0">
                          <a:latin typeface="Calibri"/>
                          <a:ea typeface="Times New Roman"/>
                          <a:cs typeface="Arial"/>
                        </a:rPr>
                        <a:t>Câștig/pierdere tensiune</a:t>
                      </a:r>
                      <a:endParaRPr lang="ro-RO" sz="750" b="1" i="1">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163830">
                <a:tc>
                  <a:txBody>
                    <a:bodyPr/>
                    <a:lstStyle/>
                    <a:p>
                      <a:pPr algn="ctr">
                        <a:lnSpc>
                          <a:spcPct val="150000"/>
                        </a:lnSpc>
                        <a:spcAft>
                          <a:spcPts val="0"/>
                        </a:spcAft>
                      </a:pPr>
                      <a:r>
                        <a:rPr lang="en-US" sz="1000">
                          <a:latin typeface="Calibri"/>
                          <a:ea typeface="Times New Roman"/>
                          <a:cs typeface="Arial"/>
                        </a:rPr>
                        <a:t>AB</a:t>
                      </a:r>
                      <a:endParaRPr lang="ro-RO" sz="800">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ro-RO" sz="1000">
                          <a:latin typeface="Calibri"/>
                          <a:ea typeface="Calibri"/>
                          <a:cs typeface="Arial"/>
                        </a:rPr>
                        <a:t>- 4 volți</a:t>
                      </a:r>
                      <a:endParaRPr lang="ro-RO" sz="1100">
                        <a:latin typeface="Calibri"/>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ro-RO" sz="1000">
                          <a:latin typeface="Calibri"/>
                          <a:ea typeface="Calibri"/>
                          <a:cs typeface="Arial"/>
                        </a:rPr>
                        <a:t>ED</a:t>
                      </a:r>
                      <a:endParaRPr lang="ro-RO" sz="1100">
                        <a:latin typeface="Calibri"/>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ro-RO" sz="1000">
                          <a:latin typeface="Calibri"/>
                          <a:ea typeface="Calibri"/>
                          <a:cs typeface="Arial"/>
                        </a:rPr>
                        <a:t>+ 2 volți</a:t>
                      </a:r>
                      <a:endParaRPr lang="ro-RO" sz="1100">
                        <a:latin typeface="Calibri"/>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163830">
                <a:tc>
                  <a:txBody>
                    <a:bodyPr/>
                    <a:lstStyle/>
                    <a:p>
                      <a:pPr algn="ctr">
                        <a:lnSpc>
                          <a:spcPct val="150000"/>
                        </a:lnSpc>
                        <a:spcAft>
                          <a:spcPts val="0"/>
                        </a:spcAft>
                      </a:pPr>
                      <a:r>
                        <a:rPr lang="en-US" sz="1000">
                          <a:latin typeface="Calibri"/>
                          <a:ea typeface="Times New Roman"/>
                          <a:cs typeface="Arial"/>
                        </a:rPr>
                        <a:t>BC</a:t>
                      </a:r>
                      <a:endParaRPr lang="ro-RO" sz="800">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ro-RO" sz="1000">
                          <a:latin typeface="Calibri"/>
                          <a:ea typeface="Calibri"/>
                          <a:cs typeface="Arial"/>
                        </a:rPr>
                        <a:t>- 6 volți</a:t>
                      </a:r>
                      <a:endParaRPr lang="ro-RO" sz="1100">
                        <a:latin typeface="Calibri"/>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ro-RO" sz="1000">
                          <a:latin typeface="Calibri"/>
                          <a:ea typeface="Calibri"/>
                          <a:cs typeface="Arial"/>
                        </a:rPr>
                        <a:t>DC</a:t>
                      </a:r>
                      <a:endParaRPr lang="ro-RO" sz="1100">
                        <a:latin typeface="Calibri"/>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ro-RO" sz="1000">
                          <a:latin typeface="Calibri"/>
                          <a:ea typeface="Calibri"/>
                          <a:cs typeface="Arial"/>
                        </a:rPr>
                        <a:t>- 5 volți</a:t>
                      </a:r>
                      <a:endParaRPr lang="ro-RO" sz="1100">
                        <a:latin typeface="Calibri"/>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163830">
                <a:tc>
                  <a:txBody>
                    <a:bodyPr/>
                    <a:lstStyle/>
                    <a:p>
                      <a:pPr algn="ctr">
                        <a:lnSpc>
                          <a:spcPct val="150000"/>
                        </a:lnSpc>
                        <a:spcAft>
                          <a:spcPts val="0"/>
                        </a:spcAft>
                      </a:pPr>
                      <a:r>
                        <a:rPr lang="en-US" sz="1000">
                          <a:latin typeface="Calibri"/>
                          <a:ea typeface="Times New Roman"/>
                          <a:cs typeface="Arial"/>
                        </a:rPr>
                        <a:t>CD</a:t>
                      </a:r>
                      <a:endParaRPr lang="ro-RO" sz="800">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ro-RO" sz="1000">
                          <a:latin typeface="Calibri"/>
                          <a:ea typeface="Calibri"/>
                          <a:cs typeface="Arial"/>
                        </a:rPr>
                        <a:t>+ 5 volți</a:t>
                      </a:r>
                      <a:endParaRPr lang="ro-RO" sz="1100">
                        <a:latin typeface="Calibri"/>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ro-RO" sz="1000">
                          <a:latin typeface="Calibri"/>
                          <a:ea typeface="Calibri"/>
                          <a:cs typeface="Arial"/>
                        </a:rPr>
                        <a:t>CB</a:t>
                      </a:r>
                      <a:endParaRPr lang="ro-RO" sz="1100">
                        <a:latin typeface="Calibri"/>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ro-RO" sz="1000">
                          <a:latin typeface="Calibri"/>
                          <a:ea typeface="Calibri"/>
                          <a:cs typeface="Arial"/>
                        </a:rPr>
                        <a:t>+ 6 volți</a:t>
                      </a:r>
                      <a:endParaRPr lang="ro-RO" sz="1100">
                        <a:latin typeface="Calibri"/>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163830">
                <a:tc>
                  <a:txBody>
                    <a:bodyPr/>
                    <a:lstStyle/>
                    <a:p>
                      <a:pPr algn="ctr">
                        <a:lnSpc>
                          <a:spcPct val="150000"/>
                        </a:lnSpc>
                        <a:spcAft>
                          <a:spcPts val="0"/>
                        </a:spcAft>
                      </a:pPr>
                      <a:r>
                        <a:rPr lang="en-US" sz="1000">
                          <a:latin typeface="Calibri"/>
                          <a:ea typeface="Times New Roman"/>
                          <a:cs typeface="Arial"/>
                        </a:rPr>
                        <a:t>DE</a:t>
                      </a:r>
                      <a:endParaRPr lang="ro-RO" sz="800">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ro-RO" sz="1000">
                          <a:latin typeface="Calibri"/>
                          <a:ea typeface="Calibri"/>
                          <a:cs typeface="Arial"/>
                        </a:rPr>
                        <a:t>- 2 volți</a:t>
                      </a:r>
                      <a:endParaRPr lang="ro-RO" sz="1100">
                        <a:latin typeface="Calibri"/>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ro-RO" sz="1000">
                          <a:latin typeface="Calibri"/>
                          <a:ea typeface="Calibri"/>
                          <a:cs typeface="Arial"/>
                        </a:rPr>
                        <a:t>BE</a:t>
                      </a:r>
                      <a:endParaRPr lang="ro-RO" sz="1100">
                        <a:latin typeface="Calibri"/>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ro-RO" sz="1000">
                          <a:latin typeface="Calibri"/>
                          <a:ea typeface="Calibri"/>
                          <a:cs typeface="Arial"/>
                        </a:rPr>
                        <a:t>- 3 volți</a:t>
                      </a:r>
                      <a:endParaRPr lang="ro-RO" sz="1100">
                        <a:latin typeface="Calibri"/>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163830">
                <a:tc>
                  <a:txBody>
                    <a:bodyPr/>
                    <a:lstStyle/>
                    <a:p>
                      <a:pPr algn="ctr">
                        <a:lnSpc>
                          <a:spcPct val="150000"/>
                        </a:lnSpc>
                        <a:spcAft>
                          <a:spcPts val="0"/>
                        </a:spcAft>
                      </a:pPr>
                      <a:r>
                        <a:rPr lang="en-US" sz="1000">
                          <a:latin typeface="Calibri"/>
                          <a:ea typeface="Times New Roman"/>
                          <a:cs typeface="Arial"/>
                        </a:rPr>
                        <a:t>EA</a:t>
                      </a:r>
                      <a:endParaRPr lang="ro-RO" sz="800">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ro-RO" sz="1000">
                          <a:latin typeface="Calibri"/>
                          <a:ea typeface="Calibri"/>
                          <a:cs typeface="Arial"/>
                        </a:rPr>
                        <a:t>+ 7 volți</a:t>
                      </a:r>
                      <a:endParaRPr lang="ro-RO" sz="1100">
                        <a:latin typeface="Calibri"/>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ro-RO" sz="1000">
                          <a:latin typeface="Calibri"/>
                          <a:ea typeface="Calibri"/>
                          <a:cs typeface="Arial"/>
                        </a:rPr>
                        <a:t>EDCBE</a:t>
                      </a:r>
                      <a:endParaRPr lang="ro-RO" sz="1100">
                        <a:latin typeface="Calibri"/>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ro-RO" sz="1000">
                          <a:latin typeface="Calibri"/>
                          <a:ea typeface="Calibri"/>
                          <a:cs typeface="Arial"/>
                        </a:rPr>
                        <a:t>0 volți</a:t>
                      </a:r>
                      <a:endParaRPr lang="ro-RO" sz="1100">
                        <a:latin typeface="Calibri"/>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163830">
                <a:tc>
                  <a:txBody>
                    <a:bodyPr/>
                    <a:lstStyle/>
                    <a:p>
                      <a:pPr algn="ctr">
                        <a:lnSpc>
                          <a:spcPct val="150000"/>
                        </a:lnSpc>
                        <a:spcAft>
                          <a:spcPts val="0"/>
                        </a:spcAft>
                      </a:pPr>
                      <a:r>
                        <a:rPr lang="en-US" sz="1000">
                          <a:latin typeface="Calibri"/>
                          <a:ea typeface="Times New Roman"/>
                          <a:cs typeface="Arial"/>
                        </a:rPr>
                        <a:t>ABCDEA</a:t>
                      </a:r>
                      <a:endParaRPr lang="ro-RO" sz="800">
                        <a:latin typeface="Times New Roman"/>
                        <a:ea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ro-RO" sz="1000">
                          <a:latin typeface="Calibri"/>
                          <a:ea typeface="Calibri"/>
                          <a:cs typeface="Arial"/>
                        </a:rPr>
                        <a:t>0 volți</a:t>
                      </a:r>
                      <a:endParaRPr lang="ro-RO" sz="1100">
                        <a:latin typeface="Calibri"/>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endParaRPr lang="ro-RO" sz="1000">
                        <a:latin typeface="Calibri"/>
                        <a:ea typeface="Calibri"/>
                        <a:cs typeface="Arial"/>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endParaRPr lang="ro-RO" sz="1000" dirty="0">
                        <a:latin typeface="Calibri"/>
                        <a:ea typeface="Calibri"/>
                        <a:cs typeface="Arial"/>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Legea Curentului</a:t>
            </a:r>
            <a:endParaRPr lang="ro-RO" dirty="0"/>
          </a:p>
        </p:txBody>
      </p:sp>
      <p:sp>
        <p:nvSpPr>
          <p:cNvPr id="3" name="Content Placeholder 2"/>
          <p:cNvSpPr>
            <a:spLocks noGrp="1"/>
          </p:cNvSpPr>
          <p:nvPr>
            <p:ph idx="1"/>
          </p:nvPr>
        </p:nvSpPr>
        <p:spPr/>
        <p:txBody>
          <a:bodyPr/>
          <a:lstStyle/>
          <a:p>
            <a:r>
              <a:rPr lang="ro-RO" dirty="0" smtClean="0"/>
              <a:t>Suma algebrică a tuturor curenților din punctul de joncțiune (nod) este egală cu zero.</a:t>
            </a:r>
            <a:endParaRPr lang="ro-RO" dirty="0"/>
          </a:p>
        </p:txBody>
      </p:sp>
      <p:pic>
        <p:nvPicPr>
          <p:cNvPr id="4" name="Picture 3"/>
          <p:cNvPicPr/>
          <p:nvPr/>
        </p:nvPicPr>
        <p:blipFill>
          <a:blip r:embed="rId2" cstate="print"/>
          <a:srcRect/>
          <a:stretch>
            <a:fillRect/>
          </a:stretch>
        </p:blipFill>
        <p:spPr bwMode="auto">
          <a:xfrm>
            <a:off x="2571736" y="3929066"/>
            <a:ext cx="4714908" cy="2182014"/>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Exercițiu</a:t>
            </a:r>
            <a:endParaRPr lang="ro-RO" dirty="0"/>
          </a:p>
        </p:txBody>
      </p:sp>
      <p:sp>
        <p:nvSpPr>
          <p:cNvPr id="3" name="Content Placeholder 2"/>
          <p:cNvSpPr>
            <a:spLocks noGrp="1"/>
          </p:cNvSpPr>
          <p:nvPr>
            <p:ph idx="1"/>
          </p:nvPr>
        </p:nvSpPr>
        <p:spPr/>
        <p:txBody>
          <a:bodyPr/>
          <a:lstStyle/>
          <a:p>
            <a:r>
              <a:rPr lang="ro-RO" dirty="0" smtClean="0"/>
              <a:t>Într-un circuit electric alimentat cu o tensiune de 20 de volți, avem două rezistențe conectate în paralel: R1 = 1000 ohmi și R2 = 4000 ohmi. Care este valoarea curentului care trece prin R2?</a:t>
            </a:r>
          </a:p>
          <a:p>
            <a:endParaRPr lang="ro-RO"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Exercițiu</a:t>
            </a:r>
            <a:endParaRPr lang="ro-RO" dirty="0"/>
          </a:p>
        </p:txBody>
      </p:sp>
      <p:sp>
        <p:nvSpPr>
          <p:cNvPr id="3" name="Content Placeholder 2"/>
          <p:cNvSpPr>
            <a:spLocks noGrp="1"/>
          </p:cNvSpPr>
          <p:nvPr>
            <p:ph idx="1"/>
          </p:nvPr>
        </p:nvSpPr>
        <p:spPr/>
        <p:txBody>
          <a:bodyPr/>
          <a:lstStyle/>
          <a:p>
            <a:r>
              <a:rPr lang="en-GB" dirty="0" smtClean="0"/>
              <a:t>Care </a:t>
            </a:r>
            <a:r>
              <a:rPr lang="en-GB" dirty="0" err="1" smtClean="0"/>
              <a:t>este</a:t>
            </a:r>
            <a:r>
              <a:rPr lang="en-GB" dirty="0" smtClean="0"/>
              <a:t> </a:t>
            </a:r>
            <a:r>
              <a:rPr lang="en-GB" dirty="0" err="1" smtClean="0"/>
              <a:t>valoarea</a:t>
            </a:r>
            <a:r>
              <a:rPr lang="en-GB" dirty="0" smtClean="0"/>
              <a:t> </a:t>
            </a:r>
            <a:r>
              <a:rPr lang="en-GB" dirty="0" err="1" smtClean="0"/>
              <a:t>tensiunii</a:t>
            </a:r>
            <a:r>
              <a:rPr lang="en-GB" dirty="0" smtClean="0"/>
              <a:t> cu </a:t>
            </a:r>
            <a:r>
              <a:rPr lang="en-GB" dirty="0" err="1" smtClean="0"/>
              <a:t>semnul</a:t>
            </a:r>
            <a:r>
              <a:rPr lang="en-GB" dirty="0" smtClean="0"/>
              <a:t> </a:t>
            </a:r>
            <a:r>
              <a:rPr lang="en-GB" dirty="0" err="1" smtClean="0"/>
              <a:t>întrebării</a:t>
            </a:r>
            <a:r>
              <a:rPr lang="en-GB" dirty="0" smtClean="0"/>
              <a:t> din </a:t>
            </a:r>
            <a:r>
              <a:rPr lang="en-GB" dirty="0" err="1" smtClean="0"/>
              <a:t>figura</a:t>
            </a:r>
            <a:r>
              <a:rPr lang="en-GB" dirty="0" smtClean="0"/>
              <a:t> de </a:t>
            </a:r>
            <a:r>
              <a:rPr lang="en-GB" dirty="0" err="1" smtClean="0"/>
              <a:t>mai</a:t>
            </a:r>
            <a:r>
              <a:rPr lang="en-GB" dirty="0" smtClean="0"/>
              <a:t> </a:t>
            </a:r>
            <a:r>
              <a:rPr lang="en-GB" dirty="0" err="1" smtClean="0"/>
              <a:t>jos</a:t>
            </a:r>
            <a:r>
              <a:rPr lang="en-GB" dirty="0" smtClean="0"/>
              <a:t>?</a:t>
            </a:r>
            <a:endParaRPr lang="ro-RO" dirty="0" smtClean="0"/>
          </a:p>
          <a:p>
            <a:endParaRPr lang="ro-RO" dirty="0"/>
          </a:p>
        </p:txBody>
      </p:sp>
      <p:pic>
        <p:nvPicPr>
          <p:cNvPr id="4" name="Picture 3"/>
          <p:cNvPicPr/>
          <p:nvPr/>
        </p:nvPicPr>
        <p:blipFill>
          <a:blip r:embed="rId2" cstate="print"/>
          <a:srcRect/>
          <a:stretch>
            <a:fillRect/>
          </a:stretch>
        </p:blipFill>
        <p:spPr bwMode="auto">
          <a:xfrm>
            <a:off x="2411760" y="3068960"/>
            <a:ext cx="4838278" cy="2561059"/>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Exercițiu</a:t>
            </a:r>
            <a:endParaRPr lang="ro-RO" dirty="0"/>
          </a:p>
        </p:txBody>
      </p:sp>
      <p:sp>
        <p:nvSpPr>
          <p:cNvPr id="3" name="Content Placeholder 2"/>
          <p:cNvSpPr>
            <a:spLocks noGrp="1"/>
          </p:cNvSpPr>
          <p:nvPr>
            <p:ph idx="1"/>
          </p:nvPr>
        </p:nvSpPr>
        <p:spPr/>
        <p:txBody>
          <a:bodyPr/>
          <a:lstStyle/>
          <a:p>
            <a:r>
              <a:rPr lang="en-GB" dirty="0" smtClean="0"/>
              <a:t>Care </a:t>
            </a:r>
            <a:r>
              <a:rPr lang="en-GB" dirty="0" err="1" smtClean="0"/>
              <a:t>este</a:t>
            </a:r>
            <a:r>
              <a:rPr lang="en-GB" dirty="0" smtClean="0"/>
              <a:t> </a:t>
            </a:r>
            <a:r>
              <a:rPr lang="en-GB" dirty="0" err="1" smtClean="0"/>
              <a:t>valoarea</a:t>
            </a:r>
            <a:r>
              <a:rPr lang="en-GB" dirty="0" smtClean="0"/>
              <a:t> </a:t>
            </a:r>
            <a:r>
              <a:rPr lang="en-GB" dirty="0" err="1" smtClean="0"/>
              <a:t>rezistenței</a:t>
            </a:r>
            <a:r>
              <a:rPr lang="en-GB" dirty="0" smtClean="0"/>
              <a:t> </a:t>
            </a:r>
            <a:r>
              <a:rPr lang="en-GB" dirty="0" err="1" smtClean="0"/>
              <a:t>totale</a:t>
            </a:r>
            <a:r>
              <a:rPr lang="en-GB" dirty="0" smtClean="0"/>
              <a:t> din </a:t>
            </a:r>
            <a:r>
              <a:rPr lang="en-GB" dirty="0" err="1" smtClean="0"/>
              <a:t>figura</a:t>
            </a:r>
            <a:r>
              <a:rPr lang="en-GB" dirty="0" smtClean="0"/>
              <a:t> de </a:t>
            </a:r>
            <a:r>
              <a:rPr lang="en-GB" dirty="0" err="1" smtClean="0"/>
              <a:t>mai</a:t>
            </a:r>
            <a:r>
              <a:rPr lang="en-GB" dirty="0" smtClean="0"/>
              <a:t> </a:t>
            </a:r>
            <a:r>
              <a:rPr lang="en-GB" dirty="0" err="1" smtClean="0"/>
              <a:t>jos</a:t>
            </a:r>
            <a:r>
              <a:rPr lang="en-GB" dirty="0" smtClean="0"/>
              <a:t>?</a:t>
            </a:r>
            <a:endParaRPr lang="ro-RO" dirty="0" smtClean="0"/>
          </a:p>
          <a:p>
            <a:endParaRPr lang="ro-RO" dirty="0"/>
          </a:p>
        </p:txBody>
      </p:sp>
      <p:pic>
        <p:nvPicPr>
          <p:cNvPr id="5" name="Picture 4"/>
          <p:cNvPicPr/>
          <p:nvPr/>
        </p:nvPicPr>
        <p:blipFill>
          <a:blip r:embed="rId2" cstate="print"/>
          <a:srcRect/>
          <a:stretch>
            <a:fillRect/>
          </a:stretch>
        </p:blipFill>
        <p:spPr bwMode="auto">
          <a:xfrm>
            <a:off x="2411760" y="2996952"/>
            <a:ext cx="4766270" cy="2489051"/>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428604"/>
            <a:ext cx="8229600" cy="1143000"/>
          </a:xfrm>
        </p:spPr>
        <p:txBody>
          <a:bodyPr/>
          <a:lstStyle/>
          <a:p>
            <a:r>
              <a:rPr lang="ro-RO" b="1" dirty="0" smtClean="0"/>
              <a:t>Elemente ale Circuitului Electric</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r>
              <a:rPr lang="ro-RO" sz="2400" b="1" dirty="0" smtClean="0"/>
              <a:t>Rezistorii</a:t>
            </a:r>
            <a:r>
              <a:rPr lang="ro-RO" sz="2400" dirty="0" smtClean="0"/>
              <a:t> sunt dispozitive proiectate și fabricate în mod expres pentru a avea rezistență electrică.</a:t>
            </a:r>
            <a:r>
              <a:rPr lang="en-US" sz="2400" dirty="0" smtClean="0"/>
              <a:t> </a:t>
            </a:r>
            <a:r>
              <a:rPr lang="ro-RO" sz="2400" dirty="0" smtClean="0"/>
              <a:t>Ele sunt construite dintr-un material parțial conductor: carbon sau aliaj de metal.</a:t>
            </a:r>
          </a:p>
          <a:p>
            <a:endParaRPr lang="ro-RO" sz="2400" dirty="0" smtClean="0"/>
          </a:p>
          <a:p>
            <a:endParaRPr lang="ro-RO" sz="2400" dirty="0" smtClean="0"/>
          </a:p>
          <a:p>
            <a:r>
              <a:rPr lang="ro-RO" sz="2400" dirty="0" smtClean="0"/>
              <a:t>Canitatea de putere consumată (disipată) de rezistenţă poate fi calculată în funcţie de tensiune şi</a:t>
            </a:r>
            <a:r>
              <a:rPr lang="en-US" sz="2400" dirty="0" smtClean="0"/>
              <a:t>/</a:t>
            </a:r>
            <a:r>
              <a:rPr lang="en-US" sz="2400" dirty="0" err="1" smtClean="0"/>
              <a:t>sau</a:t>
            </a:r>
            <a:r>
              <a:rPr lang="en-US" sz="2400" dirty="0" smtClean="0"/>
              <a:t> </a:t>
            </a:r>
            <a:r>
              <a:rPr lang="ro-RO" sz="2400" dirty="0" smtClean="0"/>
              <a:t>curent, fiind cunoscută ca Legea lui Joule:</a:t>
            </a:r>
            <a:endParaRPr lang="en-US" sz="2400" dirty="0" smtClean="0"/>
          </a:p>
          <a:p>
            <a:endParaRPr lang="en-US" sz="2400" dirty="0"/>
          </a:p>
        </p:txBody>
      </p:sp>
      <p:pic>
        <p:nvPicPr>
          <p:cNvPr id="4" name="Picture 3"/>
          <p:cNvPicPr/>
          <p:nvPr/>
        </p:nvPicPr>
        <p:blipFill>
          <a:blip r:embed="rId3" cstate="print"/>
          <a:srcRect/>
          <a:stretch>
            <a:fillRect/>
          </a:stretch>
        </p:blipFill>
        <p:spPr bwMode="auto">
          <a:xfrm>
            <a:off x="3571868" y="2857496"/>
            <a:ext cx="1847850" cy="809625"/>
          </a:xfrm>
          <a:prstGeom prst="rect">
            <a:avLst/>
          </a:prstGeom>
          <a:noFill/>
          <a:ln w="9525">
            <a:noFill/>
            <a:miter lim="800000"/>
            <a:headEnd/>
            <a:tailEnd/>
          </a:ln>
        </p:spPr>
      </p:pic>
      <p:graphicFrame>
        <p:nvGraphicFramePr>
          <p:cNvPr id="146434" name="Object 2"/>
          <p:cNvGraphicFramePr>
            <a:graphicFrameLocks noChangeAspect="1"/>
          </p:cNvGraphicFramePr>
          <p:nvPr/>
        </p:nvGraphicFramePr>
        <p:xfrm>
          <a:off x="1071538" y="5500702"/>
          <a:ext cx="1000132" cy="355603"/>
        </p:xfrm>
        <a:graphic>
          <a:graphicData uri="http://schemas.openxmlformats.org/presentationml/2006/ole">
            <p:oleObj spid="_x0000_s146434" name="Equation" r:id="rId4" imgW="545760" imgH="203040" progId="Equation.3">
              <p:embed/>
            </p:oleObj>
          </a:graphicData>
        </a:graphic>
      </p:graphicFrame>
      <p:graphicFrame>
        <p:nvGraphicFramePr>
          <p:cNvPr id="146435" name="Object 3"/>
          <p:cNvGraphicFramePr>
            <a:graphicFrameLocks noChangeAspect="1"/>
          </p:cNvGraphicFramePr>
          <p:nvPr/>
        </p:nvGraphicFramePr>
        <p:xfrm>
          <a:off x="4071934" y="5357826"/>
          <a:ext cx="928694" cy="747485"/>
        </p:xfrm>
        <a:graphic>
          <a:graphicData uri="http://schemas.openxmlformats.org/presentationml/2006/ole">
            <p:oleObj spid="_x0000_s146435" name="Equation" r:id="rId5" imgW="495000" imgH="419040" progId="Equation.3">
              <p:embed/>
            </p:oleObj>
          </a:graphicData>
        </a:graphic>
      </p:graphicFrame>
      <p:graphicFrame>
        <p:nvGraphicFramePr>
          <p:cNvPr id="146436" name="Object 4"/>
          <p:cNvGraphicFramePr>
            <a:graphicFrameLocks noChangeAspect="1"/>
          </p:cNvGraphicFramePr>
          <p:nvPr/>
        </p:nvGraphicFramePr>
        <p:xfrm>
          <a:off x="6572264" y="5429264"/>
          <a:ext cx="1066033" cy="376247"/>
        </p:xfrm>
        <a:graphic>
          <a:graphicData uri="http://schemas.openxmlformats.org/presentationml/2006/ole">
            <p:oleObj spid="_x0000_s146436" name="Equation" r:id="rId6" imgW="622080" imgH="228600" progId="Equation.3">
              <p:embed/>
            </p:oleObj>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lstStyle/>
          <a:p>
            <a:r>
              <a:rPr lang="ro-RO" sz="2400" dirty="0" smtClean="0"/>
              <a:t>Oricare două conductoare electrice separate de un mediu de izolare posedă caracteristica numită capacitate: capacitatea de a stoca energie sub forma unui câmp electric. </a:t>
            </a:r>
            <a:r>
              <a:rPr lang="ro-RO" sz="2400" b="1" dirty="0" smtClean="0"/>
              <a:t>Capacitatea</a:t>
            </a:r>
            <a:r>
              <a:rPr lang="ro-RO" sz="2400" dirty="0" smtClean="0"/>
              <a:t> are ca unitate de măsură: Faradul (F). Relația dintre capacitate, sarcină electrică stocată (Q), și tensiune (V) este următoarea:</a:t>
            </a:r>
          </a:p>
          <a:p>
            <a:endParaRPr lang="ro-RO" sz="2400" dirty="0" smtClean="0"/>
          </a:p>
          <a:p>
            <a:endParaRPr lang="ro-RO" sz="2400" dirty="0" smtClean="0"/>
          </a:p>
          <a:p>
            <a:r>
              <a:rPr lang="ro-RO" sz="2400" dirty="0" smtClean="0"/>
              <a:t>Capacitatea este o mărime nedisipativă. Spre deosebire de rezistență, o capacitate pură nu risipeşte (disipă) energie sub formă de căldură; mai degrabă, înmagazinează și eliberează energie în acel punct şi în restul circuitului.</a:t>
            </a:r>
            <a:endParaRPr lang="en-US" sz="2400" dirty="0" smtClean="0"/>
          </a:p>
          <a:p>
            <a:endParaRPr lang="en-US" dirty="0"/>
          </a:p>
        </p:txBody>
      </p:sp>
      <p:graphicFrame>
        <p:nvGraphicFramePr>
          <p:cNvPr id="147458" name="Object 2"/>
          <p:cNvGraphicFramePr>
            <a:graphicFrameLocks noChangeAspect="1"/>
          </p:cNvGraphicFramePr>
          <p:nvPr/>
        </p:nvGraphicFramePr>
        <p:xfrm>
          <a:off x="3929058" y="2786058"/>
          <a:ext cx="1123908" cy="374636"/>
        </p:xfrm>
        <a:graphic>
          <a:graphicData uri="http://schemas.openxmlformats.org/presentationml/2006/ole">
            <p:oleObj spid="_x0000_s147458" name="Equation" r:id="rId3" imgW="596880" imgH="203040" progId="Equation.3">
              <p:embed/>
            </p:oleObj>
          </a:graphicData>
        </a:graphic>
      </p:graphicFrame>
      <p:pic>
        <p:nvPicPr>
          <p:cNvPr id="5" name="Picture 4"/>
          <p:cNvPicPr/>
          <p:nvPr/>
        </p:nvPicPr>
        <p:blipFill>
          <a:blip r:embed="rId4" cstate="print"/>
          <a:srcRect/>
          <a:stretch>
            <a:fillRect/>
          </a:stretch>
        </p:blipFill>
        <p:spPr bwMode="auto">
          <a:xfrm>
            <a:off x="3714744" y="5072074"/>
            <a:ext cx="1781175" cy="149542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lstStyle/>
          <a:p>
            <a:r>
              <a:rPr lang="ro-RO" sz="2400" dirty="0" smtClean="0"/>
              <a:t>Capacitatea unui condensator depinde de permitivitatea electrică a materialului dielectric (simbolizată de litera grecească “epsilon,” ε), aria secţunii transversale a plăcilor suprapuse (A), şi distanţa care separă plăcile (d):</a:t>
            </a:r>
          </a:p>
          <a:p>
            <a:endParaRPr lang="ro-RO" sz="2400" dirty="0" smtClean="0"/>
          </a:p>
          <a:p>
            <a:endParaRPr lang="ro-RO" sz="2400" dirty="0" smtClean="0"/>
          </a:p>
          <a:p>
            <a:r>
              <a:rPr lang="ro-RO" sz="2400" dirty="0" smtClean="0"/>
              <a:t>Capacitatea se adaugă atunci când condensatoarele sunt conectate în paralel şi se diminuează când condensatoarele sunt în serie:</a:t>
            </a:r>
          </a:p>
          <a:p>
            <a:endParaRPr lang="ro-RO" sz="2400" dirty="0" smtClean="0"/>
          </a:p>
          <a:p>
            <a:endParaRPr lang="ro-RO" sz="2400" dirty="0" smtClean="0"/>
          </a:p>
          <a:p>
            <a:r>
              <a:rPr lang="ro-RO" sz="2400" dirty="0" smtClean="0"/>
              <a:t>Pentru un condensator relaţia dintre tensiune şi curent este următoarea:</a:t>
            </a:r>
            <a:endParaRPr lang="en-US" sz="2400" dirty="0" smtClean="0"/>
          </a:p>
          <a:p>
            <a:endParaRPr lang="en-US" sz="2400" dirty="0" smtClean="0"/>
          </a:p>
          <a:p>
            <a:endParaRPr lang="en-US" sz="2400" dirty="0" smtClean="0"/>
          </a:p>
          <a:p>
            <a:endParaRPr lang="en-US" dirty="0"/>
          </a:p>
        </p:txBody>
      </p:sp>
      <p:graphicFrame>
        <p:nvGraphicFramePr>
          <p:cNvPr id="148482" name="Object 2"/>
          <p:cNvGraphicFramePr>
            <a:graphicFrameLocks noChangeAspect="1"/>
          </p:cNvGraphicFramePr>
          <p:nvPr/>
        </p:nvGraphicFramePr>
        <p:xfrm>
          <a:off x="4000496" y="1928802"/>
          <a:ext cx="1000132" cy="632737"/>
        </p:xfrm>
        <a:graphic>
          <a:graphicData uri="http://schemas.openxmlformats.org/presentationml/2006/ole">
            <p:oleObj spid="_x0000_s148482" name="Equation" r:id="rId3" imgW="596880" imgH="393480" progId="Equation.3">
              <p:embed/>
            </p:oleObj>
          </a:graphicData>
        </a:graphic>
      </p:graphicFrame>
      <p:graphicFrame>
        <p:nvGraphicFramePr>
          <p:cNvPr id="148483" name="Object 3"/>
          <p:cNvGraphicFramePr>
            <a:graphicFrameLocks noChangeAspect="1"/>
          </p:cNvGraphicFramePr>
          <p:nvPr/>
        </p:nvGraphicFramePr>
        <p:xfrm>
          <a:off x="5500694" y="3571876"/>
          <a:ext cx="2443932" cy="357190"/>
        </p:xfrm>
        <a:graphic>
          <a:graphicData uri="http://schemas.openxmlformats.org/presentationml/2006/ole">
            <p:oleObj spid="_x0000_s148483" name="Equation" r:id="rId4" imgW="1574640" imgH="241200" progId="Equation.3">
              <p:embed/>
            </p:oleObj>
          </a:graphicData>
        </a:graphic>
      </p:graphicFrame>
      <p:graphicFrame>
        <p:nvGraphicFramePr>
          <p:cNvPr id="148484" name="Object 4"/>
          <p:cNvGraphicFramePr>
            <a:graphicFrameLocks noChangeAspect="1"/>
          </p:cNvGraphicFramePr>
          <p:nvPr/>
        </p:nvGraphicFramePr>
        <p:xfrm>
          <a:off x="5715008" y="4071942"/>
          <a:ext cx="2033590" cy="768374"/>
        </p:xfrm>
        <a:graphic>
          <a:graphicData uri="http://schemas.openxmlformats.org/presentationml/2006/ole">
            <p:oleObj spid="_x0000_s148484" name="Equation" r:id="rId5" imgW="1600200" imgH="622080" progId="Equation.3">
              <p:embed/>
            </p:oleObj>
          </a:graphicData>
        </a:graphic>
      </p:graphicFrame>
      <p:graphicFrame>
        <p:nvGraphicFramePr>
          <p:cNvPr id="148485" name="Object 5"/>
          <p:cNvGraphicFramePr>
            <a:graphicFrameLocks noChangeAspect="1"/>
          </p:cNvGraphicFramePr>
          <p:nvPr/>
        </p:nvGraphicFramePr>
        <p:xfrm>
          <a:off x="3929058" y="5572140"/>
          <a:ext cx="1121648" cy="709614"/>
        </p:xfrm>
        <a:graphic>
          <a:graphicData uri="http://schemas.openxmlformats.org/presentationml/2006/ole">
            <p:oleObj spid="_x0000_s148485" name="Equation" r:id="rId6" imgW="609480" imgH="393480" progId="Equation.3">
              <p:embed/>
            </p:oleObj>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Explicații pentru C</a:t>
            </a:r>
            <a:endParaRPr lang="en-US" dirty="0"/>
          </a:p>
        </p:txBody>
      </p:sp>
      <p:sp>
        <p:nvSpPr>
          <p:cNvPr id="3" name="Content Placeholder 2"/>
          <p:cNvSpPr>
            <a:spLocks noGrp="1"/>
          </p:cNvSpPr>
          <p:nvPr>
            <p:ph idx="1"/>
          </p:nvPr>
        </p:nvSpPr>
        <p:spPr>
          <a:xfrm>
            <a:off x="457200" y="1357298"/>
            <a:ext cx="8401080" cy="4768865"/>
          </a:xfrm>
        </p:spPr>
        <p:txBody>
          <a:bodyPr/>
          <a:lstStyle/>
          <a:p>
            <a:r>
              <a:rPr lang="ro-RO" sz="2400" dirty="0" smtClean="0"/>
              <a:t>Condensatorii se opun variaţiilor de tensiune în timp prin crearea unui curent =</a:t>
            </a:r>
            <a:r>
              <a:rPr lang="en-US" sz="2400" dirty="0" smtClean="0"/>
              <a:t>&gt; </a:t>
            </a:r>
            <a:r>
              <a:rPr lang="en-US" sz="2400" dirty="0" err="1" smtClean="0"/>
              <a:t>sunt</a:t>
            </a:r>
            <a:r>
              <a:rPr lang="en-US" sz="2400" dirty="0" smtClean="0"/>
              <a:t> </a:t>
            </a:r>
            <a:r>
              <a:rPr lang="ro-RO" sz="2400" dirty="0" smtClean="0"/>
              <a:t>utili pentru stabilizarea tensiunii în circuitele C.C.. Condensatorul poate fi văzut în circuitul C.C. ca este ca o sursă temporară de tensiune, "vrea" mereu să mențină tensiunea la aceeași valoare de-a lungul terminalelor sale.</a:t>
            </a:r>
            <a:endParaRPr lang="en-US" sz="2400" dirty="0" smtClean="0"/>
          </a:p>
          <a:p>
            <a:r>
              <a:rPr lang="ro-RO" sz="2400" dirty="0" smtClean="0"/>
              <a:t>Cantitatea de energie potenţială (E</a:t>
            </a:r>
            <a:r>
              <a:rPr lang="ro-RO" sz="2400" baseline="-25000" dirty="0" smtClean="0"/>
              <a:t>P</a:t>
            </a:r>
            <a:r>
              <a:rPr lang="ro-RO" sz="2400" dirty="0" smtClean="0"/>
              <a:t>, în unităţi de Jouli) stocată de un condensator este proporţională cu pătratul tensiunii:</a:t>
            </a:r>
            <a:endParaRPr lang="en-US" sz="2400" dirty="0" smtClean="0"/>
          </a:p>
          <a:p>
            <a:endParaRPr lang="en-US" sz="2400" dirty="0" smtClean="0"/>
          </a:p>
          <a:p>
            <a:r>
              <a:rPr lang="ro-RO" sz="2400" dirty="0" smtClean="0"/>
              <a:t>Într-un circuit de C.A., cantitatea de reactanţă capactivă (X</a:t>
            </a:r>
            <a:r>
              <a:rPr lang="ro-RO" sz="2400" baseline="-25000" dirty="0" smtClean="0"/>
              <a:t>C</a:t>
            </a:r>
            <a:r>
              <a:rPr lang="ro-RO" sz="2400" dirty="0" smtClean="0"/>
              <a:t>) dată de condensator este invers proporţională atât cu capacitatea cât şi cu frecvenţa:</a:t>
            </a:r>
            <a:endParaRPr lang="en-US" sz="2400" dirty="0" smtClean="0"/>
          </a:p>
          <a:p>
            <a:endParaRPr lang="en-US" sz="2400" dirty="0"/>
          </a:p>
        </p:txBody>
      </p:sp>
      <p:graphicFrame>
        <p:nvGraphicFramePr>
          <p:cNvPr id="149506" name="Object 2"/>
          <p:cNvGraphicFramePr>
            <a:graphicFrameLocks noChangeAspect="1"/>
          </p:cNvGraphicFramePr>
          <p:nvPr/>
        </p:nvGraphicFramePr>
        <p:xfrm>
          <a:off x="4143372" y="4429132"/>
          <a:ext cx="1508127" cy="688794"/>
        </p:xfrm>
        <a:graphic>
          <a:graphicData uri="http://schemas.openxmlformats.org/presentationml/2006/ole">
            <p:oleObj spid="_x0000_s149506" name="Equation" r:id="rId3" imgW="838080" imgH="393480" progId="Equation.3">
              <p:embed/>
            </p:oleObj>
          </a:graphicData>
        </a:graphic>
      </p:graphicFrame>
      <p:graphicFrame>
        <p:nvGraphicFramePr>
          <p:cNvPr id="149507" name="Object 3"/>
          <p:cNvGraphicFramePr>
            <a:graphicFrameLocks noChangeAspect="1"/>
          </p:cNvGraphicFramePr>
          <p:nvPr/>
        </p:nvGraphicFramePr>
        <p:xfrm>
          <a:off x="6000760" y="6072206"/>
          <a:ext cx="1513956" cy="633414"/>
        </p:xfrm>
        <a:graphic>
          <a:graphicData uri="http://schemas.openxmlformats.org/presentationml/2006/ole">
            <p:oleObj spid="_x0000_s149507" name="Equation" r:id="rId4" imgW="965160" imgH="419040" progId="Equation.3">
              <p:embed/>
            </p:oleObj>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lstStyle/>
          <a:p>
            <a:r>
              <a:rPr lang="ro-RO" sz="2400" b="1" dirty="0" smtClean="0"/>
              <a:t>Inductanța</a:t>
            </a:r>
            <a:r>
              <a:rPr lang="ro-RO" sz="2400" dirty="0" smtClean="0"/>
              <a:t>: capacitatea de a stoca energie sub forma unui câmp magnetic. Se măsoară în Henry (H). Inductanța este o mărime nedisipativă. O inductanță pură nu disipă energie sub formă de căldură; mai degrabă, înmagazinează și eliberează energie:</a:t>
            </a:r>
          </a:p>
          <a:p>
            <a:endParaRPr lang="ro-RO" sz="2400" dirty="0" smtClean="0"/>
          </a:p>
          <a:p>
            <a:endParaRPr lang="ro-RO" sz="2400" dirty="0" smtClean="0"/>
          </a:p>
          <a:p>
            <a:r>
              <a:rPr lang="ro-RO" sz="2400" dirty="0" smtClean="0"/>
              <a:t>Acestea sunt de obicei construite dintr-o bobină de sârmă înfășurată în jurul unui material cu miez feromagnetic. Inductanţa unei bobine depinde de permeabilitatea magnetică a materialului fisibil (μ), numărul de spire a bobinei de sârmă (N), aria secţunii transversale a bobinei (A), şi lungimea bobinei (l):</a:t>
            </a:r>
          </a:p>
          <a:p>
            <a:endParaRPr lang="en-US" dirty="0"/>
          </a:p>
        </p:txBody>
      </p:sp>
      <p:pic>
        <p:nvPicPr>
          <p:cNvPr id="6" name="Picture 5"/>
          <p:cNvPicPr/>
          <p:nvPr/>
        </p:nvPicPr>
        <p:blipFill>
          <a:blip r:embed="rId3" cstate="print"/>
          <a:srcRect/>
          <a:stretch>
            <a:fillRect/>
          </a:stretch>
        </p:blipFill>
        <p:spPr bwMode="auto">
          <a:xfrm>
            <a:off x="3707904" y="2204864"/>
            <a:ext cx="1838325" cy="771525"/>
          </a:xfrm>
          <a:prstGeom prst="rect">
            <a:avLst/>
          </a:prstGeom>
          <a:noFill/>
          <a:ln w="9525">
            <a:noFill/>
            <a:miter lim="800000"/>
            <a:headEnd/>
            <a:tailEnd/>
          </a:ln>
        </p:spPr>
      </p:pic>
      <p:graphicFrame>
        <p:nvGraphicFramePr>
          <p:cNvPr id="154627" name="Object 3"/>
          <p:cNvGraphicFramePr>
            <a:graphicFrameLocks noChangeAspect="1"/>
          </p:cNvGraphicFramePr>
          <p:nvPr/>
        </p:nvGraphicFramePr>
        <p:xfrm>
          <a:off x="3995936" y="5589240"/>
          <a:ext cx="1368152" cy="705453"/>
        </p:xfrm>
        <a:graphic>
          <a:graphicData uri="http://schemas.openxmlformats.org/presentationml/2006/ole">
            <p:oleObj spid="_x0000_s154627" name="Equation" r:id="rId4" imgW="774360" imgH="419040" progId="Equation.3">
              <p:embed/>
            </p:oleObj>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ro-RO" dirty="0" smtClean="0"/>
              <a:t>Cum se efectuează?</a:t>
            </a:r>
          </a:p>
        </p:txBody>
      </p:sp>
      <p:pic>
        <p:nvPicPr>
          <p:cNvPr id="4099" name="Picture 2"/>
          <p:cNvPicPr>
            <a:picLocks noChangeAspect="1" noChangeArrowheads="1"/>
          </p:cNvPicPr>
          <p:nvPr/>
        </p:nvPicPr>
        <p:blipFill>
          <a:blip r:embed="rId2" cstate="print"/>
          <a:srcRect/>
          <a:stretch>
            <a:fillRect/>
          </a:stretch>
        </p:blipFill>
        <p:spPr bwMode="auto">
          <a:xfrm>
            <a:off x="755576" y="1268760"/>
            <a:ext cx="1790501" cy="3642312"/>
          </a:xfrm>
          <a:prstGeom prst="rect">
            <a:avLst/>
          </a:prstGeom>
          <a:noFill/>
          <a:ln w="9525">
            <a:noFill/>
            <a:miter lim="800000"/>
            <a:headEnd/>
            <a:tailEnd/>
          </a:ln>
        </p:spPr>
      </p:pic>
      <p:sp>
        <p:nvSpPr>
          <p:cNvPr id="4" name="Rectangle 3"/>
          <p:cNvSpPr/>
          <p:nvPr/>
        </p:nvSpPr>
        <p:spPr>
          <a:xfrm>
            <a:off x="683568" y="5229200"/>
            <a:ext cx="7848872" cy="1200329"/>
          </a:xfrm>
          <a:prstGeom prst="rect">
            <a:avLst/>
          </a:prstGeom>
        </p:spPr>
        <p:txBody>
          <a:bodyPr wrap="square">
            <a:spAutoFit/>
          </a:bodyPr>
          <a:lstStyle/>
          <a:p>
            <a:r>
              <a:rPr lang="ro-RO" sz="2400" dirty="0" smtClean="0"/>
              <a:t>Un </a:t>
            </a:r>
            <a:r>
              <a:rPr lang="ro-RO" sz="2400" i="1" dirty="0" smtClean="0"/>
              <a:t>aparat</a:t>
            </a:r>
            <a:r>
              <a:rPr lang="ro-RO" sz="2400" dirty="0" smtClean="0"/>
              <a:t> este un instrument care transformă o mărime fizică de interes (mărimea măsurată) într-o formă care poate fi înregistrată în mod corespunzător (măsurarea)</a:t>
            </a:r>
            <a:endParaRPr lang="ro-RO" sz="2400" dirty="0"/>
          </a:p>
        </p:txBody>
      </p:sp>
      <p:pic>
        <p:nvPicPr>
          <p:cNvPr id="49154" name="Picture 2" descr="http://duino4projects.com/wp-content/uploads/2013/06/Arduino-Temperature-Sensor.jpg"/>
          <p:cNvPicPr>
            <a:picLocks noChangeAspect="1" noChangeArrowheads="1"/>
          </p:cNvPicPr>
          <p:nvPr/>
        </p:nvPicPr>
        <p:blipFill>
          <a:blip r:embed="rId3" cstate="print"/>
          <a:srcRect/>
          <a:stretch>
            <a:fillRect/>
          </a:stretch>
        </p:blipFill>
        <p:spPr bwMode="auto">
          <a:xfrm>
            <a:off x="4355976" y="2060848"/>
            <a:ext cx="3813407" cy="2448272"/>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lstStyle/>
          <a:p>
            <a:r>
              <a:rPr lang="ro-RO" sz="2400" dirty="0" smtClean="0"/>
              <a:t>Inductanţa se adaugă când inductoarele sunt conectate în serie şi se diminuează când sunt în paralel:</a:t>
            </a:r>
          </a:p>
          <a:p>
            <a:endParaRPr lang="ro-RO" sz="2400" dirty="0" smtClean="0"/>
          </a:p>
          <a:p>
            <a:endParaRPr lang="ro-RO" sz="2400" dirty="0" smtClean="0"/>
          </a:p>
          <a:p>
            <a:endParaRPr lang="ro-RO" sz="2400" dirty="0" smtClean="0"/>
          </a:p>
          <a:p>
            <a:r>
              <a:rPr lang="ro-RO" sz="2400" dirty="0" smtClean="0"/>
              <a:t>Pentru un inductor relaţia dintre tensiune şi curent este următoarea:</a:t>
            </a:r>
          </a:p>
          <a:p>
            <a:endParaRPr lang="ro-RO" sz="2400" dirty="0" smtClean="0"/>
          </a:p>
          <a:p>
            <a:r>
              <a:rPr lang="ro-RO" sz="2400" dirty="0" smtClean="0"/>
              <a:t>Inductoarele se opun variaţilor de curent în timp prin căderi de tensiune. Acest comportament face inductoarele utile pentru stabilizarea curentului în circuitele C.C.. Inductorul poate fi văzut în circuitul C.C. ca o sursă temporară de curent, "vrea" mereu să mențină curentul la aceeași valoare prin bobină. </a:t>
            </a:r>
          </a:p>
          <a:p>
            <a:endParaRPr lang="ro-RO" sz="2400" dirty="0" smtClean="0"/>
          </a:p>
          <a:p>
            <a:endParaRPr lang="ro-RO" dirty="0"/>
          </a:p>
        </p:txBody>
      </p:sp>
      <p:graphicFrame>
        <p:nvGraphicFramePr>
          <p:cNvPr id="155650" name="Object 2"/>
          <p:cNvGraphicFramePr>
            <a:graphicFrameLocks noChangeAspect="1"/>
          </p:cNvGraphicFramePr>
          <p:nvPr/>
        </p:nvGraphicFramePr>
        <p:xfrm>
          <a:off x="755576" y="1484784"/>
          <a:ext cx="2736304" cy="417402"/>
        </p:xfrm>
        <a:graphic>
          <a:graphicData uri="http://schemas.openxmlformats.org/presentationml/2006/ole">
            <p:oleObj spid="_x0000_s155650" name="Equation" r:id="rId3" imgW="1422360" imgH="228600" progId="Equation.3">
              <p:embed/>
            </p:oleObj>
          </a:graphicData>
        </a:graphic>
      </p:graphicFrame>
      <p:graphicFrame>
        <p:nvGraphicFramePr>
          <p:cNvPr id="155651" name="Object 3"/>
          <p:cNvGraphicFramePr>
            <a:graphicFrameLocks noChangeAspect="1"/>
          </p:cNvGraphicFramePr>
          <p:nvPr/>
        </p:nvGraphicFramePr>
        <p:xfrm>
          <a:off x="5292080" y="1340768"/>
          <a:ext cx="2328170" cy="862285"/>
        </p:xfrm>
        <a:graphic>
          <a:graphicData uri="http://schemas.openxmlformats.org/presentationml/2006/ole">
            <p:oleObj spid="_x0000_s155651" name="Equation" r:id="rId4" imgW="1638000" imgH="622080" progId="Equation.3">
              <p:embed/>
            </p:oleObj>
          </a:graphicData>
        </a:graphic>
      </p:graphicFrame>
      <p:graphicFrame>
        <p:nvGraphicFramePr>
          <p:cNvPr id="155652" name="Object 4"/>
          <p:cNvGraphicFramePr>
            <a:graphicFrameLocks noChangeAspect="1"/>
          </p:cNvGraphicFramePr>
          <p:nvPr/>
        </p:nvGraphicFramePr>
        <p:xfrm>
          <a:off x="3923928" y="2924944"/>
          <a:ext cx="965076" cy="636539"/>
        </p:xfrm>
        <a:graphic>
          <a:graphicData uri="http://schemas.openxmlformats.org/presentationml/2006/ole">
            <p:oleObj spid="_x0000_s155652" name="Equation" r:id="rId5" imgW="583920" imgH="393480" progId="Equation.3">
              <p:embed/>
            </p:oleObj>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Explicații pentru L</a:t>
            </a:r>
            <a:endParaRPr lang="ro-RO" dirty="0"/>
          </a:p>
        </p:txBody>
      </p:sp>
      <p:sp>
        <p:nvSpPr>
          <p:cNvPr id="3" name="Content Placeholder 2"/>
          <p:cNvSpPr>
            <a:spLocks noGrp="1"/>
          </p:cNvSpPr>
          <p:nvPr>
            <p:ph idx="1"/>
          </p:nvPr>
        </p:nvSpPr>
        <p:spPr/>
        <p:txBody>
          <a:bodyPr/>
          <a:lstStyle/>
          <a:p>
            <a:r>
              <a:rPr lang="ro-RO" sz="2400" dirty="0" smtClean="0"/>
              <a:t>Cantitatea de energie potenţială (E</a:t>
            </a:r>
            <a:r>
              <a:rPr lang="ro-RO" sz="2400" baseline="-25000" dirty="0" smtClean="0"/>
              <a:t>P</a:t>
            </a:r>
            <a:r>
              <a:rPr lang="ro-RO" sz="2400" dirty="0" smtClean="0"/>
              <a:t>, în Jouli) stocată de un inductor este proporţională cu pătratul curentului:</a:t>
            </a:r>
          </a:p>
          <a:p>
            <a:endParaRPr lang="ro-RO" sz="2400" dirty="0" smtClean="0"/>
          </a:p>
          <a:p>
            <a:endParaRPr lang="ro-RO" sz="2400" dirty="0" smtClean="0"/>
          </a:p>
          <a:p>
            <a:r>
              <a:rPr lang="ro-RO" sz="2400" dirty="0" smtClean="0"/>
              <a:t>Într-un circuit C.A., cantitatea de reactanță inductivă (X</a:t>
            </a:r>
            <a:r>
              <a:rPr lang="ro-RO" sz="2400" baseline="-25000" dirty="0" smtClean="0"/>
              <a:t>L</a:t>
            </a:r>
            <a:r>
              <a:rPr lang="ro-RO" sz="2400" dirty="0" smtClean="0"/>
              <a:t>) dată de inductor este direct proporţională atât cu inductanţa cât şi cu frecvenţa:</a:t>
            </a:r>
          </a:p>
          <a:p>
            <a:endParaRPr lang="ro-RO" sz="2400" dirty="0" smtClean="0"/>
          </a:p>
          <a:p>
            <a:endParaRPr lang="ro-RO" dirty="0"/>
          </a:p>
        </p:txBody>
      </p:sp>
      <p:graphicFrame>
        <p:nvGraphicFramePr>
          <p:cNvPr id="156674" name="Object 2"/>
          <p:cNvGraphicFramePr>
            <a:graphicFrameLocks noChangeAspect="1"/>
          </p:cNvGraphicFramePr>
          <p:nvPr/>
        </p:nvGraphicFramePr>
        <p:xfrm>
          <a:off x="3995936" y="2564904"/>
          <a:ext cx="1201219" cy="572889"/>
        </p:xfrm>
        <a:graphic>
          <a:graphicData uri="http://schemas.openxmlformats.org/presentationml/2006/ole">
            <p:oleObj spid="_x0000_s156674" name="Equation" r:id="rId3" imgW="787320" imgH="393480" progId="Equation.3">
              <p:embed/>
            </p:oleObj>
          </a:graphicData>
        </a:graphic>
      </p:graphicFrame>
      <p:graphicFrame>
        <p:nvGraphicFramePr>
          <p:cNvPr id="156675" name="Object 3"/>
          <p:cNvGraphicFramePr>
            <a:graphicFrameLocks noChangeAspect="1"/>
          </p:cNvGraphicFramePr>
          <p:nvPr/>
        </p:nvGraphicFramePr>
        <p:xfrm>
          <a:off x="3995936" y="4725144"/>
          <a:ext cx="1440160" cy="326436"/>
        </p:xfrm>
        <a:graphic>
          <a:graphicData uri="http://schemas.openxmlformats.org/presentationml/2006/ole">
            <p:oleObj spid="_x0000_s156675" name="Equation" r:id="rId4" imgW="914400" imgH="215640" progId="Equation.3">
              <p:embed/>
            </p:oleObj>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Exerciții</a:t>
            </a:r>
            <a:endParaRPr lang="ro-RO" dirty="0"/>
          </a:p>
        </p:txBody>
      </p:sp>
      <p:sp>
        <p:nvSpPr>
          <p:cNvPr id="3" name="Content Placeholder 2"/>
          <p:cNvSpPr>
            <a:spLocks noGrp="1"/>
          </p:cNvSpPr>
          <p:nvPr>
            <p:ph idx="1"/>
          </p:nvPr>
        </p:nvSpPr>
        <p:spPr/>
        <p:txBody>
          <a:bodyPr/>
          <a:lstStyle/>
          <a:p>
            <a:r>
              <a:rPr lang="ro-RO" sz="2400" dirty="0" smtClean="0"/>
              <a:t>Cât este puterea disipată pe un rezistor cu R = 100 ohmi, știind că tensiunea de alimentare este V = 20 volți?</a:t>
            </a:r>
          </a:p>
          <a:p>
            <a:endParaRPr lang="ro-RO" sz="2400" dirty="0" smtClean="0"/>
          </a:p>
          <a:p>
            <a:r>
              <a:rPr lang="ro-RO" sz="2400" dirty="0" smtClean="0"/>
              <a:t>Într-un circuit electric cu patru condensatori conectați în serie, se știe că C1 = 10 uF, C2 = 20 uF, C3 = 20 uF și C4 = 1.25 uF. Cât este capacitatea totală?</a:t>
            </a:r>
          </a:p>
          <a:p>
            <a:endParaRPr lang="ro-RO" sz="2400" dirty="0" smtClean="0"/>
          </a:p>
          <a:p>
            <a:r>
              <a:rPr lang="ro-RO" sz="2400" dirty="0" smtClean="0"/>
              <a:t>O bobină are 100 de spire, o permeabilitate magnetică de 4π 10</a:t>
            </a:r>
            <a:r>
              <a:rPr lang="ro-RO" sz="2400" baseline="30000" dirty="0" smtClean="0"/>
              <a:t>-7</a:t>
            </a:r>
            <a:r>
              <a:rPr lang="ro-RO" sz="2400" dirty="0" smtClean="0"/>
              <a:t> H/m, lungimea sa este de 6.28 cm iar aria secțiunii transversale este de 10 m</a:t>
            </a:r>
            <a:r>
              <a:rPr lang="ro-RO" sz="2400" baseline="30000" dirty="0" smtClean="0"/>
              <a:t>2</a:t>
            </a:r>
            <a:r>
              <a:rPr lang="ro-RO" sz="2400" dirty="0" smtClean="0"/>
              <a:t>. Cât este inductanța bobinei?</a:t>
            </a:r>
          </a:p>
          <a:p>
            <a:endParaRPr lang="ro-RO" sz="2400" dirty="0" smtClean="0"/>
          </a:p>
          <a:p>
            <a:endParaRPr lang="ro-RO" sz="2400" dirty="0" smtClean="0"/>
          </a:p>
          <a:p>
            <a:endParaRPr lang="ro-RO"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ro-RO" altLang="zh-CN" b="1" dirty="0" smtClean="0">
                <a:ea typeface="宋体"/>
                <a:cs typeface="宋体"/>
              </a:rPr>
              <a:t>REFERINȚE</a:t>
            </a:r>
            <a:endParaRPr lang="ro-RO" b="1" dirty="0" smtClean="0"/>
          </a:p>
        </p:txBody>
      </p:sp>
      <p:sp>
        <p:nvSpPr>
          <p:cNvPr id="25603" name="Rectangle 3"/>
          <p:cNvSpPr>
            <a:spLocks noGrp="1" noChangeArrowheads="1"/>
          </p:cNvSpPr>
          <p:nvPr>
            <p:ph type="body" idx="1"/>
          </p:nvPr>
        </p:nvSpPr>
        <p:spPr>
          <a:xfrm>
            <a:off x="457200" y="1341438"/>
            <a:ext cx="8229600" cy="5516562"/>
          </a:xfrm>
        </p:spPr>
        <p:txBody>
          <a:bodyPr/>
          <a:lstStyle/>
          <a:p>
            <a:pPr marL="609600" indent="-609600" eaLnBrk="1" hangingPunct="1">
              <a:lnSpc>
                <a:spcPct val="80000"/>
              </a:lnSpc>
            </a:pPr>
            <a:endParaRPr lang="ro-RO" altLang="zh-CN" sz="2000" dirty="0" smtClean="0">
              <a:ea typeface="宋体"/>
              <a:cs typeface="宋体"/>
            </a:endParaRPr>
          </a:p>
          <a:p>
            <a:pPr marL="609600" indent="-609600" eaLnBrk="1" hangingPunct="1">
              <a:lnSpc>
                <a:spcPct val="80000"/>
              </a:lnSpc>
            </a:pPr>
            <a:r>
              <a:rPr lang="en-GB" altLang="zh-CN" sz="2000" dirty="0" err="1" smtClean="0">
                <a:ea typeface="宋体"/>
                <a:cs typeface="宋体"/>
              </a:rPr>
              <a:t>Szabo</a:t>
            </a:r>
            <a:r>
              <a:rPr lang="en-GB" altLang="zh-CN" sz="2000" dirty="0" smtClean="0">
                <a:ea typeface="宋体"/>
                <a:cs typeface="宋体"/>
              </a:rPr>
              <a:t>, W.</a:t>
            </a:r>
            <a:r>
              <a:rPr lang="ro-RO" altLang="zh-CN" sz="2000" dirty="0" smtClean="0">
                <a:ea typeface="宋体"/>
                <a:cs typeface="宋体"/>
              </a:rPr>
              <a:t>, Syekely, I</a:t>
            </a:r>
            <a:r>
              <a:rPr lang="en-GB" altLang="zh-CN" sz="2000" dirty="0" smtClean="0">
                <a:ea typeface="宋体"/>
                <a:cs typeface="宋体"/>
              </a:rPr>
              <a:t>. </a:t>
            </a:r>
            <a:r>
              <a:rPr lang="ro-RO" sz="2000" dirty="0" smtClean="0"/>
              <a:t>– </a:t>
            </a:r>
            <a:r>
              <a:rPr lang="en-GB" altLang="zh-CN" sz="2000" i="1" dirty="0" smtClean="0">
                <a:ea typeface="宋体"/>
                <a:cs typeface="宋体"/>
              </a:rPr>
              <a:t>M</a:t>
            </a:r>
            <a:r>
              <a:rPr lang="ro-RO" altLang="zh-CN" sz="2000" i="1" dirty="0" smtClean="0"/>
              <a:t>ăsurări Electrice şi Electronice</a:t>
            </a:r>
            <a:r>
              <a:rPr lang="ro-RO" altLang="zh-CN" sz="2000" dirty="0" smtClean="0"/>
              <a:t>, Universitatea din Braşov, 1982</a:t>
            </a:r>
          </a:p>
          <a:p>
            <a:pPr marL="609600" indent="-609600" eaLnBrk="1" hangingPunct="1">
              <a:lnSpc>
                <a:spcPct val="80000"/>
              </a:lnSpc>
            </a:pPr>
            <a:endParaRPr lang="ro-RO" altLang="zh-CN" sz="2000" dirty="0" smtClean="0"/>
          </a:p>
          <a:p>
            <a:pPr marL="609600" indent="-609600" eaLnBrk="1" hangingPunct="1">
              <a:lnSpc>
                <a:spcPct val="80000"/>
              </a:lnSpc>
            </a:pPr>
            <a:r>
              <a:rPr lang="ro-RO" sz="2000" dirty="0" smtClean="0"/>
              <a:t>Webster,  J. G. – </a:t>
            </a:r>
            <a:r>
              <a:rPr lang="ro-RO" sz="2000" i="1" dirty="0" smtClean="0"/>
              <a:t>The Measurement Instrumentation and Sensors Handbook</a:t>
            </a:r>
            <a:r>
              <a:rPr lang="en-GB" sz="2000" i="1" dirty="0" smtClean="0"/>
              <a:t>, 1</a:t>
            </a:r>
            <a:r>
              <a:rPr lang="en-GB" sz="2000" i="1" baseline="30000" dirty="0" smtClean="0"/>
              <a:t>st</a:t>
            </a:r>
            <a:r>
              <a:rPr lang="en-GB" sz="2000" i="1" dirty="0" smtClean="0"/>
              <a:t> Edition, </a:t>
            </a:r>
            <a:r>
              <a:rPr lang="en-GB" sz="2000" dirty="0" smtClean="0"/>
              <a:t>CRC Press, 1999</a:t>
            </a:r>
            <a:endParaRPr lang="ro-RO" sz="2000" dirty="0" smtClean="0"/>
          </a:p>
          <a:p>
            <a:pPr marL="609600" indent="-609600" eaLnBrk="1" hangingPunct="1">
              <a:lnSpc>
                <a:spcPct val="80000"/>
              </a:lnSpc>
              <a:buNone/>
            </a:pPr>
            <a:endParaRPr lang="ro-RO" altLang="zh-CN" sz="2000" dirty="0" smtClean="0"/>
          </a:p>
          <a:p>
            <a:pPr marL="609600" indent="-609600" eaLnBrk="1" hangingPunct="1">
              <a:lnSpc>
                <a:spcPct val="80000"/>
              </a:lnSpc>
            </a:pPr>
            <a:r>
              <a:rPr lang="ro-RO" sz="2000" dirty="0" smtClean="0"/>
              <a:t>Tumanski, S. – </a:t>
            </a:r>
            <a:r>
              <a:rPr lang="ro-RO" sz="2000" i="1" dirty="0" smtClean="0"/>
              <a:t>Principles of Electrical Measurement</a:t>
            </a:r>
            <a:r>
              <a:rPr lang="ro-RO" sz="2000" dirty="0" smtClean="0"/>
              <a:t>, Taylor &amp; Francis, 2006</a:t>
            </a:r>
            <a:endParaRPr lang="ro-RO" altLang="zh-CN" sz="2000" dirty="0" smtClean="0"/>
          </a:p>
          <a:p>
            <a:pPr marL="609600" indent="-609600" eaLnBrk="1" hangingPunct="1">
              <a:lnSpc>
                <a:spcPct val="80000"/>
              </a:lnSpc>
              <a:buNone/>
            </a:pPr>
            <a:endParaRPr lang="ro-RO" altLang="zh-CN" sz="2000" dirty="0" smtClean="0"/>
          </a:p>
          <a:p>
            <a:pPr marL="609600" indent="-609600" eaLnBrk="1" hangingPunct="1">
              <a:lnSpc>
                <a:spcPct val="80000"/>
              </a:lnSpc>
            </a:pPr>
            <a:r>
              <a:rPr lang="ro-RO" sz="2000" dirty="0" smtClean="0"/>
              <a:t>Coombs, C. F. – </a:t>
            </a:r>
            <a:r>
              <a:rPr lang="ro-RO" sz="2000" i="1" dirty="0" smtClean="0"/>
              <a:t>Electronic Instrument Handbook</a:t>
            </a:r>
            <a:r>
              <a:rPr lang="ro-RO" sz="2000" dirty="0" smtClean="0"/>
              <a:t>,</a:t>
            </a:r>
            <a:r>
              <a:rPr lang="en-GB" sz="2000" i="1" dirty="0" smtClean="0"/>
              <a:t> 3</a:t>
            </a:r>
            <a:r>
              <a:rPr lang="en-GB" sz="2000" i="1" baseline="30000" dirty="0" smtClean="0"/>
              <a:t>rd</a:t>
            </a:r>
            <a:r>
              <a:rPr lang="en-GB" sz="2000" i="1" dirty="0" smtClean="0"/>
              <a:t> Edition</a:t>
            </a:r>
            <a:r>
              <a:rPr lang="en-GB" sz="2000" dirty="0" smtClean="0"/>
              <a:t>, </a:t>
            </a:r>
            <a:r>
              <a:rPr lang="ro-RO" sz="2000" dirty="0" smtClean="0"/>
              <a:t>McGraw-Hill Professional, 1999</a:t>
            </a:r>
            <a:endParaRPr lang="ro-RO" altLang="zh-CN" sz="2000" dirty="0" smtClean="0"/>
          </a:p>
          <a:p>
            <a:pPr marL="609600" indent="-609600" eaLnBrk="1" hangingPunct="1">
              <a:lnSpc>
                <a:spcPct val="80000"/>
              </a:lnSpc>
            </a:pPr>
            <a:endParaRPr lang="ro-RO" altLang="zh-CN" sz="2000" dirty="0" smtClean="0"/>
          </a:p>
          <a:p>
            <a:pPr marL="609600" indent="-609600" eaLnBrk="1" hangingPunct="1">
              <a:lnSpc>
                <a:spcPct val="80000"/>
              </a:lnSpc>
            </a:pPr>
            <a:r>
              <a:rPr lang="ro-RO" sz="2000" dirty="0" smtClean="0"/>
              <a:t>Kuphaldt, T. R. – </a:t>
            </a:r>
            <a:r>
              <a:rPr lang="ro-RO" sz="2000" i="1" dirty="0" smtClean="0"/>
              <a:t>Lessons in Industrial Instrumentation, Version 0.4</a:t>
            </a:r>
            <a:r>
              <a:rPr lang="ro-RO" sz="2000" dirty="0" smtClean="0"/>
              <a:t>, Link: </a:t>
            </a:r>
            <a:r>
              <a:rPr lang="ro-RO" sz="2000" dirty="0" smtClean="0">
                <a:solidFill>
                  <a:srgbClr val="002060"/>
                </a:solidFill>
              </a:rPr>
              <a:t>http://openbookproject.net/books/socratic/sinst/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500063" y="0"/>
            <a:ext cx="8226425" cy="1143000"/>
          </a:xfrm>
        </p:spPr>
        <p:txBody>
          <a:bodyPr/>
          <a:lstStyle/>
          <a:p>
            <a:r>
              <a:rPr lang="ro-RO" dirty="0" smtClean="0"/>
              <a:t>Aparate de măsurare tradiționale</a:t>
            </a:r>
          </a:p>
        </p:txBody>
      </p:sp>
      <p:pic>
        <p:nvPicPr>
          <p:cNvPr id="12" name="Picture 11"/>
          <p:cNvPicPr/>
          <p:nvPr/>
        </p:nvPicPr>
        <p:blipFill>
          <a:blip r:embed="rId2" cstate="print"/>
          <a:srcRect/>
          <a:stretch>
            <a:fillRect/>
          </a:stretch>
        </p:blipFill>
        <p:spPr bwMode="auto">
          <a:xfrm>
            <a:off x="1403648" y="2060848"/>
            <a:ext cx="6336704" cy="324036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Scurt Istoric</a:t>
            </a:r>
            <a:endParaRPr lang="ro-RO" dirty="0"/>
          </a:p>
        </p:txBody>
      </p:sp>
      <p:sp>
        <p:nvSpPr>
          <p:cNvPr id="3" name="Content Placeholder 2"/>
          <p:cNvSpPr>
            <a:spLocks noGrp="1"/>
          </p:cNvSpPr>
          <p:nvPr>
            <p:ph idx="1"/>
          </p:nvPr>
        </p:nvSpPr>
        <p:spPr/>
        <p:txBody>
          <a:bodyPr/>
          <a:lstStyle/>
          <a:p>
            <a:pPr>
              <a:buNone/>
            </a:pPr>
            <a:r>
              <a:rPr lang="ro-RO" dirty="0" smtClean="0"/>
              <a:t>Galvanometru</a:t>
            </a:r>
            <a:r>
              <a:rPr lang="en-US" dirty="0" smtClean="0"/>
              <a:t>l</a:t>
            </a:r>
            <a:r>
              <a:rPr lang="ro-RO" dirty="0" smtClean="0"/>
              <a:t>            cu mișcare</a:t>
            </a:r>
            <a:r>
              <a:rPr lang="en-US" dirty="0" smtClean="0"/>
              <a:t> </a:t>
            </a:r>
            <a:r>
              <a:rPr lang="ro-RO" dirty="0" smtClean="0"/>
              <a:t>D</a:t>
            </a:r>
            <a:r>
              <a:rPr lang="en-US" dirty="0" smtClean="0"/>
              <a:t>’</a:t>
            </a:r>
            <a:r>
              <a:rPr lang="en-US" dirty="0" err="1" smtClean="0"/>
              <a:t>Arsonval</a:t>
            </a:r>
            <a:endParaRPr lang="en-US" dirty="0" smtClean="0"/>
          </a:p>
          <a:p>
            <a:pPr>
              <a:buNone/>
            </a:pPr>
            <a:endParaRPr lang="en-US" dirty="0" smtClean="0"/>
          </a:p>
          <a:p>
            <a:pPr>
              <a:buNone/>
            </a:pPr>
            <a:endParaRPr lang="en-US" dirty="0" smtClean="0"/>
          </a:p>
          <a:p>
            <a:pPr>
              <a:buNone/>
            </a:pPr>
            <a:r>
              <a:rPr lang="en-US" dirty="0" err="1" smtClean="0"/>
              <a:t>Multimetrul</a:t>
            </a:r>
            <a:r>
              <a:rPr lang="en-US" dirty="0" smtClean="0"/>
              <a:t>                              VTV</a:t>
            </a:r>
          </a:p>
          <a:p>
            <a:pPr>
              <a:buNone/>
            </a:pPr>
            <a:endParaRPr lang="en-US" dirty="0" smtClean="0"/>
          </a:p>
          <a:p>
            <a:pPr>
              <a:buNone/>
            </a:pPr>
            <a:endParaRPr lang="en-US" dirty="0" smtClean="0"/>
          </a:p>
          <a:p>
            <a:pPr>
              <a:buNone/>
            </a:pPr>
            <a:r>
              <a:rPr lang="en-US" dirty="0" smtClean="0"/>
              <a:t>                         </a:t>
            </a:r>
            <a:r>
              <a:rPr lang="en-US" dirty="0" err="1" smtClean="0"/>
              <a:t>Aparate</a:t>
            </a:r>
            <a:r>
              <a:rPr lang="en-US" dirty="0" smtClean="0"/>
              <a:t> </a:t>
            </a:r>
            <a:r>
              <a:rPr lang="en-US" dirty="0" err="1" smtClean="0"/>
              <a:t>digitale</a:t>
            </a:r>
            <a:endParaRPr lang="ro-RO" dirty="0"/>
          </a:p>
        </p:txBody>
      </p:sp>
      <p:pic>
        <p:nvPicPr>
          <p:cNvPr id="4" name="rg_hi" descr="https://encrypted-tbn0.gstatic.com/images?q=tbn:ANd9GcSoGudkvAMX-5q_8Y63tOr-cNc3wyi7VEK_dCKVNmhsPkHHqVGIBg"/>
          <p:cNvPicPr/>
          <p:nvPr/>
        </p:nvPicPr>
        <p:blipFill>
          <a:blip r:embed="rId3" cstate="print"/>
          <a:srcRect/>
          <a:stretch>
            <a:fillRect/>
          </a:stretch>
        </p:blipFill>
        <p:spPr bwMode="auto">
          <a:xfrm>
            <a:off x="1403648" y="2060848"/>
            <a:ext cx="829513" cy="1331366"/>
          </a:xfrm>
          <a:prstGeom prst="rect">
            <a:avLst/>
          </a:prstGeom>
          <a:noFill/>
          <a:ln w="9525">
            <a:noFill/>
            <a:miter lim="800000"/>
            <a:headEnd/>
            <a:tailEnd/>
          </a:ln>
        </p:spPr>
      </p:pic>
      <p:graphicFrame>
        <p:nvGraphicFramePr>
          <p:cNvPr id="157698" name="Object 2"/>
          <p:cNvGraphicFramePr>
            <a:graphicFrameLocks noChangeAspect="1"/>
          </p:cNvGraphicFramePr>
          <p:nvPr/>
        </p:nvGraphicFramePr>
        <p:xfrm>
          <a:off x="6084168" y="2132856"/>
          <a:ext cx="849313" cy="1130300"/>
        </p:xfrm>
        <a:graphic>
          <a:graphicData uri="http://schemas.openxmlformats.org/presentationml/2006/ole">
            <p:oleObj spid="_x0000_s157698" name="Bitmap Image" r:id="rId4" imgW="1991003" imgH="2152951" progId="PBrush">
              <p:embed/>
            </p:oleObj>
          </a:graphicData>
        </a:graphic>
      </p:graphicFrame>
      <p:pic>
        <p:nvPicPr>
          <p:cNvPr id="6" name="Picture 5"/>
          <p:cNvPicPr/>
          <p:nvPr/>
        </p:nvPicPr>
        <p:blipFill>
          <a:blip r:embed="rId5" cstate="print"/>
          <a:srcRect/>
          <a:stretch>
            <a:fillRect/>
          </a:stretch>
        </p:blipFill>
        <p:spPr bwMode="auto">
          <a:xfrm>
            <a:off x="1115616" y="4077072"/>
            <a:ext cx="885825" cy="1031443"/>
          </a:xfrm>
          <a:prstGeom prst="rect">
            <a:avLst/>
          </a:prstGeom>
          <a:noFill/>
          <a:ln w="9525">
            <a:noFill/>
            <a:miter lim="800000"/>
            <a:headEnd/>
            <a:tailEnd/>
          </a:ln>
        </p:spPr>
      </p:pic>
      <p:pic>
        <p:nvPicPr>
          <p:cNvPr id="157700" name="Picture 4"/>
          <p:cNvPicPr>
            <a:picLocks noChangeAspect="1" noChangeArrowheads="1"/>
          </p:cNvPicPr>
          <p:nvPr/>
        </p:nvPicPr>
        <p:blipFill>
          <a:blip r:embed="rId6" cstate="print"/>
          <a:srcRect/>
          <a:stretch>
            <a:fillRect/>
          </a:stretch>
        </p:blipFill>
        <p:spPr bwMode="auto">
          <a:xfrm>
            <a:off x="3563888" y="2924944"/>
            <a:ext cx="1339850" cy="2182812"/>
          </a:xfrm>
          <a:prstGeom prst="rect">
            <a:avLst/>
          </a:prstGeom>
          <a:noFill/>
        </p:spPr>
      </p:pic>
      <p:pic>
        <p:nvPicPr>
          <p:cNvPr id="8" name="rg_hi" descr="https://encrypted-tbn0.gstatic.com/images?q=tbn:ANd9GcRKxXl6C-feJO-nAdTSzKRJ_AKAHZdCdpgOC89cLYzuuPi86OJ91w"/>
          <p:cNvPicPr/>
          <p:nvPr/>
        </p:nvPicPr>
        <p:blipFill>
          <a:blip r:embed="rId7" cstate="print"/>
          <a:srcRect/>
          <a:stretch>
            <a:fillRect/>
          </a:stretch>
        </p:blipFill>
        <p:spPr bwMode="auto">
          <a:xfrm>
            <a:off x="7020272" y="3356992"/>
            <a:ext cx="1512168" cy="1933565"/>
          </a:xfrm>
          <a:prstGeom prst="rect">
            <a:avLst/>
          </a:prstGeom>
          <a:noFill/>
          <a:ln w="9525">
            <a:noFill/>
            <a:miter lim="800000"/>
            <a:headEnd/>
            <a:tailEnd/>
          </a:ln>
        </p:spPr>
      </p:pic>
      <p:pic>
        <p:nvPicPr>
          <p:cNvPr id="9" name="rg_hi" descr="https://encrypted-tbn1.gstatic.com/images?q=tbn:ANd9GcROyXVSSqCDytvlS740IM-nkdvEyp_9hiYFz0sEE75YSo-CneHh"/>
          <p:cNvPicPr/>
          <p:nvPr/>
        </p:nvPicPr>
        <p:blipFill>
          <a:blip r:embed="rId8" cstate="print"/>
          <a:srcRect/>
          <a:stretch>
            <a:fillRect/>
          </a:stretch>
        </p:blipFill>
        <p:spPr bwMode="auto">
          <a:xfrm>
            <a:off x="4211960" y="5781675"/>
            <a:ext cx="873163" cy="107632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Rezultatul unei măsurători</a:t>
            </a:r>
            <a:endParaRPr lang="ro-RO" dirty="0"/>
          </a:p>
        </p:txBody>
      </p:sp>
      <p:sp>
        <p:nvSpPr>
          <p:cNvPr id="3" name="Content Placeholder 2"/>
          <p:cNvSpPr>
            <a:spLocks noGrp="1"/>
          </p:cNvSpPr>
          <p:nvPr>
            <p:ph idx="1"/>
          </p:nvPr>
        </p:nvSpPr>
        <p:spPr/>
        <p:txBody>
          <a:bodyPr/>
          <a:lstStyle/>
          <a:p>
            <a:r>
              <a:rPr lang="ro-RO" dirty="0" smtClean="0"/>
              <a:t>În fiecare zi adunăm informații prin efectuarea măsurărilor.</a:t>
            </a:r>
          </a:p>
          <a:p>
            <a:endParaRPr lang="ro-RO" dirty="0" smtClean="0"/>
          </a:p>
          <a:p>
            <a:r>
              <a:rPr lang="ro-RO" dirty="0" smtClean="0"/>
              <a:t>Putem afirma: “</a:t>
            </a:r>
            <a:r>
              <a:rPr lang="ro-RO" i="1" dirty="0" smtClean="0"/>
              <a:t>este frig astăzi</a:t>
            </a:r>
            <a:r>
              <a:rPr lang="ro-RO" dirty="0" smtClean="0"/>
              <a:t>” </a:t>
            </a:r>
          </a:p>
          <a:p>
            <a:endParaRPr lang="ro-RO" dirty="0" smtClean="0"/>
          </a:p>
          <a:p>
            <a:r>
              <a:rPr lang="ro-RO" dirty="0" smtClean="0"/>
              <a:t>Sau: “</a:t>
            </a:r>
            <a:r>
              <a:rPr lang="ro-RO" i="1" dirty="0" smtClean="0"/>
              <a:t>Nu mă simt bine astăzi</a:t>
            </a:r>
            <a:r>
              <a:rPr lang="ro-RO" dirty="0" smtClean="0"/>
              <a:t>”</a:t>
            </a:r>
          </a:p>
          <a:p>
            <a:endParaRPr lang="ro-RO" dirty="0" smtClean="0"/>
          </a:p>
          <a:p>
            <a:endParaRPr lang="ro-RO" dirty="0"/>
          </a:p>
        </p:txBody>
      </p:sp>
      <p:pic>
        <p:nvPicPr>
          <p:cNvPr id="4" name="rg_hi" descr="https://encrypted-tbn3.google.com/images?q=tbn:ANd9GcRW__BXyMQfGjbFLEwO55ONKdY7DsCPIErrgzSEZOPknbMs4OU9kg"/>
          <p:cNvPicPr>
            <a:picLocks/>
          </p:cNvPicPr>
          <p:nvPr/>
        </p:nvPicPr>
        <p:blipFill>
          <a:blip r:embed="rId2" cstate="print"/>
          <a:srcRect/>
          <a:stretch>
            <a:fillRect/>
          </a:stretch>
        </p:blipFill>
        <p:spPr bwMode="auto">
          <a:xfrm>
            <a:off x="6948264" y="2420888"/>
            <a:ext cx="1800200" cy="2736304"/>
          </a:xfrm>
          <a:prstGeom prst="rect">
            <a:avLst/>
          </a:prstGeom>
          <a:noFill/>
          <a:ln w="9525">
            <a:noFill/>
            <a:miter lim="800000"/>
            <a:headEnd/>
            <a:tailEnd/>
          </a:ln>
        </p:spPr>
      </p:pic>
      <p:sp>
        <p:nvSpPr>
          <p:cNvPr id="5" name="Rectangle 4"/>
          <p:cNvSpPr/>
          <p:nvPr/>
        </p:nvSpPr>
        <p:spPr>
          <a:xfrm>
            <a:off x="1475656" y="5934670"/>
            <a:ext cx="6462464" cy="923330"/>
          </a:xfrm>
          <a:prstGeom prst="rect">
            <a:avLst/>
          </a:prstGeom>
        </p:spPr>
        <p:txBody>
          <a:bodyPr wrap="square">
            <a:spAutoFit/>
          </a:bodyPr>
          <a:lstStyle/>
          <a:p>
            <a:r>
              <a:rPr lang="ro-RO" dirty="0" smtClean="0"/>
              <a:t>Organismul uman este un instrument excelent care poate regla temperatura – stabilizează temperatura corpului la </a:t>
            </a:r>
            <a:r>
              <a:rPr lang="ro-RO" i="1" dirty="0" smtClean="0"/>
              <a:t>36.6</a:t>
            </a:r>
            <a:r>
              <a:rPr lang="ro-RO" dirty="0" smtClean="0"/>
              <a:t>°</a:t>
            </a:r>
            <a:r>
              <a:rPr lang="ro-RO" i="1" dirty="0" smtClean="0"/>
              <a:t>C </a:t>
            </a:r>
            <a:r>
              <a:rPr lang="ro-RO" dirty="0" smtClean="0"/>
              <a:t>cu o acuratețe de </a:t>
            </a:r>
            <a:r>
              <a:rPr lang="ro-RO" i="1" dirty="0" smtClean="0"/>
              <a:t>0.1</a:t>
            </a:r>
            <a:r>
              <a:rPr lang="ro-RO" dirty="0" smtClean="0"/>
              <a:t>°</a:t>
            </a:r>
            <a:r>
              <a:rPr lang="ro-RO" i="1" dirty="0" smtClean="0"/>
              <a:t>C</a:t>
            </a:r>
            <a:r>
              <a:rPr lang="ro-RO" dirty="0" smtClean="0"/>
              <a:t>.</a:t>
            </a:r>
            <a:endParaRPr lang="ro-RO"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Ce este măsurarea?</a:t>
            </a:r>
            <a:endParaRPr lang="ro-RO" dirty="0"/>
          </a:p>
        </p:txBody>
      </p:sp>
      <p:sp>
        <p:nvSpPr>
          <p:cNvPr id="3" name="Content Placeholder 2"/>
          <p:cNvSpPr>
            <a:spLocks noGrp="1"/>
          </p:cNvSpPr>
          <p:nvPr>
            <p:ph idx="1"/>
          </p:nvPr>
        </p:nvSpPr>
        <p:spPr/>
        <p:txBody>
          <a:bodyPr/>
          <a:lstStyle/>
          <a:p>
            <a:r>
              <a:rPr lang="ro-RO" sz="2800" i="1" dirty="0" smtClean="0"/>
              <a:t>Măsurarea reprezintă estimarea unei mărimi cu o anumită valoare (cu incertitudine cunoscută) prin comparația cu unitatea standard</a:t>
            </a:r>
            <a:endParaRPr lang="ro-RO" sz="2800" dirty="0"/>
          </a:p>
        </p:txBody>
      </p:sp>
      <p:pic>
        <p:nvPicPr>
          <p:cNvPr id="117762" name="Picture 2" descr="http://softpmomarketing.appspot.com/img/measure_performance_large.jpg"/>
          <p:cNvPicPr>
            <a:picLocks noChangeAspect="1" noChangeArrowheads="1"/>
          </p:cNvPicPr>
          <p:nvPr/>
        </p:nvPicPr>
        <p:blipFill>
          <a:blip r:embed="rId2" cstate="print"/>
          <a:srcRect/>
          <a:stretch>
            <a:fillRect/>
          </a:stretch>
        </p:blipFill>
        <p:spPr bwMode="auto">
          <a:xfrm>
            <a:off x="1547664" y="3429000"/>
            <a:ext cx="5667375" cy="3190876"/>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o-RO" dirty="0" smtClean="0"/>
              <a:t>Discuție</a:t>
            </a:r>
            <a:endParaRPr lang="ro-RO" dirty="0"/>
          </a:p>
        </p:txBody>
      </p:sp>
      <p:sp>
        <p:nvSpPr>
          <p:cNvPr id="4" name="Content Placeholder 3"/>
          <p:cNvSpPr>
            <a:spLocks noGrp="1"/>
          </p:cNvSpPr>
          <p:nvPr>
            <p:ph idx="1"/>
          </p:nvPr>
        </p:nvSpPr>
        <p:spPr/>
        <p:txBody>
          <a:bodyPr/>
          <a:lstStyle/>
          <a:p>
            <a:r>
              <a:rPr lang="ro-RO" sz="2400" dirty="0" smtClean="0"/>
              <a:t>În trecut incertitudinea de măsurare de 0,1% era considerată excelentă. Astăzi, există aparate digitale ieftine și de complexitate redusă care pot furniza incertitudini de măsurare de 0,05%. </a:t>
            </a:r>
          </a:p>
          <a:p>
            <a:endParaRPr lang="ro-RO" sz="2400" dirty="0" smtClean="0"/>
          </a:p>
          <a:p>
            <a:r>
              <a:rPr lang="ro-RO" sz="2400" dirty="0" smtClean="0"/>
              <a:t>Se întâmplă foarte des ca măsurarea să fie realizată cu un instrument foarte precis iar rezultatul să fie afișat cu un număr de cifre care nu poate fi interpretat</a:t>
            </a:r>
          </a:p>
          <a:p>
            <a:endParaRPr lang="ro-RO" sz="2400" dirty="0" smtClean="0"/>
          </a:p>
          <a:p>
            <a:r>
              <a:rPr lang="ro-RO" sz="2400" dirty="0" smtClean="0"/>
              <a:t>Incertitudinea dată de producător garantează aceeași incertitudine de măsurare, chiar dacă semnalul măsurat este afectat de zgomot și interferențe</a:t>
            </a:r>
            <a:endParaRPr lang="ro-RO" sz="2400" dirty="0"/>
          </a:p>
        </p:txBody>
      </p:sp>
      <p:pic>
        <p:nvPicPr>
          <p:cNvPr id="5" name="il_fi" descr="http://www.newmarpower.com/Digital_Instruments/dcv_large_2.jpg"/>
          <p:cNvPicPr/>
          <p:nvPr/>
        </p:nvPicPr>
        <p:blipFill>
          <a:blip r:embed="rId2" cstate="print"/>
          <a:srcRect/>
          <a:stretch>
            <a:fillRect/>
          </a:stretch>
        </p:blipFill>
        <p:spPr bwMode="auto">
          <a:xfrm>
            <a:off x="7812360" y="260648"/>
            <a:ext cx="1105843" cy="957216"/>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Exemplu</a:t>
            </a:r>
            <a:endParaRPr lang="ro-RO" dirty="0"/>
          </a:p>
        </p:txBody>
      </p:sp>
      <p:sp>
        <p:nvSpPr>
          <p:cNvPr id="4" name="Text Placeholder 3"/>
          <p:cNvSpPr>
            <a:spLocks noGrp="1"/>
          </p:cNvSpPr>
          <p:nvPr>
            <p:ph type="body" sz="half" idx="2"/>
          </p:nvPr>
        </p:nvSpPr>
        <p:spPr/>
        <p:txBody>
          <a:bodyPr/>
          <a:lstStyle/>
          <a:p>
            <a:r>
              <a:rPr lang="ro-RO" sz="2400" dirty="0" smtClean="0"/>
              <a:t>Cu ceva timp în urmă un automobil obișnuit era echipat doar cu câteva aparate de măsurat – pentru detectarea nivelului de combustibil, viteza vehiculului, temperatura motorului.</a:t>
            </a:r>
          </a:p>
          <a:p>
            <a:endParaRPr lang="ro-RO" dirty="0"/>
          </a:p>
        </p:txBody>
      </p:sp>
      <p:sp>
        <p:nvSpPr>
          <p:cNvPr id="1187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o-RO"/>
          </a:p>
        </p:txBody>
      </p:sp>
      <p:graphicFrame>
        <p:nvGraphicFramePr>
          <p:cNvPr id="118785" name="Object 1"/>
          <p:cNvGraphicFramePr>
            <a:graphicFrameLocks noChangeAspect="1"/>
          </p:cNvGraphicFramePr>
          <p:nvPr/>
        </p:nvGraphicFramePr>
        <p:xfrm>
          <a:off x="3635896" y="260648"/>
          <a:ext cx="5184576" cy="6392411"/>
        </p:xfrm>
        <a:graphic>
          <a:graphicData uri="http://schemas.openxmlformats.org/presentationml/2006/ole">
            <p:oleObj spid="_x0000_s118785" name="Bitmap Image" r:id="rId3" imgW="4334480" imgH="5342857" progId="PBrush">
              <p:embed/>
            </p:oleObj>
          </a:graphicData>
        </a:graphic>
      </p:graphicFrame>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538</TotalTime>
  <Words>1366</Words>
  <Application>Microsoft Office PowerPoint</Application>
  <PresentationFormat>On-screen Show (4:3)</PresentationFormat>
  <Paragraphs>163</Paragraphs>
  <Slides>33</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33</vt:i4>
      </vt:variant>
    </vt:vector>
  </HeadingPairs>
  <TitlesOfParts>
    <vt:vector size="36" baseType="lpstr">
      <vt:lpstr>Default Design</vt:lpstr>
      <vt:lpstr>Bitmap Image</vt:lpstr>
      <vt:lpstr>Equation</vt:lpstr>
      <vt:lpstr>Măsurări Electronice </vt:lpstr>
      <vt:lpstr>Ce sunt ME?</vt:lpstr>
      <vt:lpstr>Cum se efectuează?</vt:lpstr>
      <vt:lpstr>Aparate de măsurare tradiționale</vt:lpstr>
      <vt:lpstr>Scurt Istoric</vt:lpstr>
      <vt:lpstr>Rezultatul unei măsurători</vt:lpstr>
      <vt:lpstr>Ce este măsurarea?</vt:lpstr>
      <vt:lpstr>Discuție</vt:lpstr>
      <vt:lpstr>Exemplu</vt:lpstr>
      <vt:lpstr>Aparate de Măsurare (lab)</vt:lpstr>
      <vt:lpstr>Curentul Continuu (CC)</vt:lpstr>
      <vt:lpstr>Curentul Continuu (CC)</vt:lpstr>
      <vt:lpstr>Notația convențională</vt:lpstr>
      <vt:lpstr>Tensiune/Curent</vt:lpstr>
      <vt:lpstr>Curentul Continuu (CC)</vt:lpstr>
      <vt:lpstr>Discuție</vt:lpstr>
      <vt:lpstr>Circuitul serie</vt:lpstr>
      <vt:lpstr>Circuitul paralel</vt:lpstr>
      <vt:lpstr>Legile lui Kirchhoff</vt:lpstr>
      <vt:lpstr>Legea Tensiunii</vt:lpstr>
      <vt:lpstr>Legea Curentului</vt:lpstr>
      <vt:lpstr>Exercițiu</vt:lpstr>
      <vt:lpstr>Exercițiu</vt:lpstr>
      <vt:lpstr>Exercițiu</vt:lpstr>
      <vt:lpstr>Elemente ale Circuitului Electric </vt:lpstr>
      <vt:lpstr>Slide 26</vt:lpstr>
      <vt:lpstr>Slide 27</vt:lpstr>
      <vt:lpstr>Explicații pentru C</vt:lpstr>
      <vt:lpstr>Slide 29</vt:lpstr>
      <vt:lpstr>Slide 30</vt:lpstr>
      <vt:lpstr>Explicații pentru L</vt:lpstr>
      <vt:lpstr>Exerciții</vt:lpstr>
      <vt:lpstr>REFERINȚE</vt:lpstr>
    </vt:vector>
  </TitlesOfParts>
  <Company>BetasIRC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Electrical and Electronic Measurements</dc:title>
  <dc:creator>MyCalc</dc:creator>
  <cp:lastModifiedBy>Mache</cp:lastModifiedBy>
  <cp:revision>58</cp:revision>
  <dcterms:created xsi:type="dcterms:W3CDTF">2010-10-08T16:21:25Z</dcterms:created>
  <dcterms:modified xsi:type="dcterms:W3CDTF">2017-10-09T10:56:42Z</dcterms:modified>
</cp:coreProperties>
</file>