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14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5" r:id="rId11"/>
    <p:sldId id="323" r:id="rId12"/>
    <p:sldId id="324" r:id="rId13"/>
  </p:sldIdLst>
  <p:sldSz cx="9144000" cy="6858000" type="screen4x3"/>
  <p:notesSz cx="6858000" cy="9144000"/>
  <p:defaultTextStyle>
    <a:defPPr>
      <a:defRPr lang="ro-R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709" autoAdjust="0"/>
  </p:normalViewPr>
  <p:slideViewPr>
    <p:cSldViewPr>
      <p:cViewPr>
        <p:scale>
          <a:sx n="75" d="100"/>
          <a:sy n="75" d="100"/>
        </p:scale>
        <p:origin x="-1670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34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3F55F-5041-4E09-8AD0-851143659BAF}" type="datetimeFigureOut">
              <a:rPr lang="ro-RO" smtClean="0"/>
              <a:pPr/>
              <a:t>14.01.2020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DB4D1-6A54-40AA-88F3-A9AAE6DB3F21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9E95D-3133-4E4F-B75F-5519F04E32A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7C57-9CB1-486F-8CE4-5537AC39333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E65A7-16F9-41D4-B838-EEA2F2D8308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588CE-3964-4E9C-9AA8-0A6197D83E1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B60A8-5133-4A50-BE4F-B33167F014A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2A60E-3C06-43DA-9142-68D789C8A0D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9D184-9A23-4C9A-895E-D9D5D556937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128C3-6043-40E6-9854-4F760BE1261C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E900C-EACD-47CB-9344-F0495513683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061B9-9ED5-497F-9BF5-9434ED151344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7247C-BC3A-47F6-951C-BA0D67556A6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26232FCC-D961-4FA1-AB56-7E22B0CF127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692696"/>
            <a:ext cx="7772400" cy="1470025"/>
          </a:xfrm>
        </p:spPr>
        <p:txBody>
          <a:bodyPr/>
          <a:lstStyle/>
          <a:p>
            <a:pPr eaLnBrk="1" hangingPunct="1"/>
            <a:r>
              <a:rPr lang="ro-RO" altLang="zh-CN" b="1" dirty="0" smtClean="0">
                <a:solidFill>
                  <a:schemeClr val="tx1"/>
                </a:solidFill>
                <a:ea typeface="宋体"/>
                <a:cs typeface="宋体"/>
              </a:rPr>
              <a:t>Măsurări Electronice</a:t>
            </a:r>
            <a:br>
              <a:rPr lang="ro-RO" altLang="zh-CN" b="1" dirty="0" smtClean="0">
                <a:solidFill>
                  <a:schemeClr val="tx1"/>
                </a:solidFill>
                <a:ea typeface="宋体"/>
                <a:cs typeface="宋体"/>
              </a:rPr>
            </a:br>
            <a:r>
              <a:rPr lang="ro-RO" altLang="zh-CN" b="1" dirty="0" smtClean="0">
                <a:solidFill>
                  <a:schemeClr val="tx1"/>
                </a:solidFill>
                <a:ea typeface="宋体"/>
                <a:cs typeface="宋体"/>
              </a:rPr>
              <a:t>(curs 7)</a:t>
            </a:r>
            <a:endParaRPr lang="ro-RO" dirty="0" smtClean="0">
              <a:solidFill>
                <a:schemeClr val="tx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357430"/>
            <a:ext cx="8242225" cy="2824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Exerciții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Măsurarea </a:t>
            </a:r>
            <a:r>
              <a:rPr lang="ro-RO" dirty="0" smtClean="0"/>
              <a:t>cursei directe și de revenire (BT)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ro-RO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Curs 6: Osciloscopul digital + măsurări cu OSC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b="1" dirty="0" smtClean="0"/>
          </a:p>
          <a:p>
            <a:endParaRPr lang="ro-RO" b="1" dirty="0" smtClean="0"/>
          </a:p>
          <a:p>
            <a:endParaRPr lang="ro-RO" b="1" dirty="0" smtClean="0"/>
          </a:p>
          <a:p>
            <a:endParaRPr lang="ro-RO" sz="2400" b="1" dirty="0" smtClean="0"/>
          </a:p>
          <a:p>
            <a:r>
              <a:rPr lang="ro-RO" sz="2400" b="1" dirty="0" smtClean="0"/>
              <a:t>Subiecte teoretice</a:t>
            </a:r>
            <a:r>
              <a:rPr lang="ro-RO" sz="2400" dirty="0" smtClean="0"/>
              <a:t>: Cele două scheme bloc ale OSC dig., Cum sunt afișate semnalele pe </a:t>
            </a:r>
            <a:r>
              <a:rPr lang="ro-RO" sz="2400" dirty="0" smtClean="0"/>
              <a:t>ecran</a:t>
            </a:r>
            <a:endParaRPr lang="ro-RO" sz="2400" dirty="0" smtClean="0"/>
          </a:p>
          <a:p>
            <a:r>
              <a:rPr lang="ro-RO" sz="2400" dirty="0" smtClean="0"/>
              <a:t>Concepte teoretice: Măsurarea amplitudinii, frecvenței, defazajului, gradului de modulație (AM)</a:t>
            </a:r>
          </a:p>
          <a:p>
            <a:endParaRPr lang="ro-RO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928802"/>
            <a:ext cx="2705104" cy="1371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1857364"/>
            <a:ext cx="13525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1785926"/>
            <a:ext cx="34575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Exerciții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2 metode de măsurare a amplitudinii</a:t>
            </a:r>
          </a:p>
          <a:p>
            <a:r>
              <a:rPr lang="ro-RO" dirty="0" smtClean="0"/>
              <a:t>3 metode de măsurare a frecvenței</a:t>
            </a:r>
          </a:p>
          <a:p>
            <a:r>
              <a:rPr lang="ro-RO" dirty="0" smtClean="0"/>
              <a:t>2 metode de măsurare a defazajului</a:t>
            </a:r>
          </a:p>
          <a:p>
            <a:r>
              <a:rPr lang="ro-RO" dirty="0" smtClean="0"/>
              <a:t>O metodă de măsurare a gradului de modulație al unui semnal</a:t>
            </a:r>
          </a:p>
          <a:p>
            <a:endParaRPr lang="ro-R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dirty="0" smtClean="0"/>
              <a:t>Subiecte teoretice și practice</a:t>
            </a:r>
            <a:endParaRPr lang="ro-RO" dirty="0"/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57764"/>
          </a:xfrm>
        </p:spPr>
        <p:txBody>
          <a:bodyPr>
            <a:normAutofit/>
          </a:bodyPr>
          <a:lstStyle/>
          <a:p>
            <a:pPr eaLnBrk="1" hangingPunct="1">
              <a:buFont typeface="Wingdings 3" pitchFamily="18" charset="2"/>
              <a:buNone/>
            </a:pPr>
            <a:endParaRPr lang="ro-RO" sz="1800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ro-RO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ro-RO" sz="2000" dirty="0" smtClean="0"/>
          </a:p>
          <a:p>
            <a:pPr eaLnBrk="1" hangingPunct="1"/>
            <a:endParaRPr lang="ro-RO" dirty="0" smtClean="0"/>
          </a:p>
        </p:txBody>
      </p:sp>
      <p:sp>
        <p:nvSpPr>
          <p:cNvPr id="332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9552" y="1340768"/>
            <a:ext cx="8215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 smtClean="0"/>
              <a:t>Exerciții din toate cursurile </a:t>
            </a:r>
            <a:r>
              <a:rPr lang="ro-RO" dirty="0" smtClean="0"/>
              <a:t>(6)</a:t>
            </a:r>
          </a:p>
          <a:p>
            <a:r>
              <a:rPr lang="ro-RO" dirty="0" smtClean="0"/>
              <a:t>Concepte teoretice</a:t>
            </a:r>
          </a:p>
          <a:p>
            <a:r>
              <a:rPr lang="ro-RO" b="1" dirty="0" smtClean="0"/>
              <a:t>Subiect</a:t>
            </a:r>
            <a:r>
              <a:rPr lang="en-US" b="1" dirty="0" smtClean="0"/>
              <a:t>e</a:t>
            </a:r>
            <a:r>
              <a:rPr lang="ro-RO" b="1" dirty="0" smtClean="0"/>
              <a:t> teoretic</a:t>
            </a:r>
            <a:r>
              <a:rPr lang="en-US" b="1" dirty="0" smtClean="0"/>
              <a:t>e: </a:t>
            </a:r>
            <a:r>
              <a:rPr lang="ro-RO" b="1" dirty="0" smtClean="0"/>
              <a:t>Osciloscop </a:t>
            </a:r>
            <a:r>
              <a:rPr lang="ro-RO" dirty="0" smtClean="0"/>
              <a:t>+ </a:t>
            </a:r>
            <a:r>
              <a:rPr lang="en-US" b="1" dirty="0" err="1" smtClean="0"/>
              <a:t>Frecvențmetru</a:t>
            </a:r>
            <a:endParaRPr lang="ro-RO" dirty="0" smtClean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500306"/>
            <a:ext cx="721523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Primul curs: Principii ME </a:t>
            </a:r>
            <a:r>
              <a:rPr lang="ro-RO" dirty="0" smtClean="0">
                <a:solidFill>
                  <a:srgbClr val="FF0000"/>
                </a:solidFill>
              </a:rPr>
              <a:t>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428736"/>
            <a:ext cx="8572560" cy="5429264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GB" sz="2400" dirty="0" smtClean="0"/>
          </a:p>
          <a:p>
            <a:pPr>
              <a:buNone/>
            </a:pPr>
            <a:endParaRPr lang="en-GB" sz="2400" dirty="0" smtClean="0"/>
          </a:p>
          <a:p>
            <a:endParaRPr lang="ro-RO" sz="2400" dirty="0" smtClean="0"/>
          </a:p>
          <a:p>
            <a:endParaRPr lang="ro-RO" sz="2400" dirty="0" smtClean="0"/>
          </a:p>
          <a:p>
            <a:r>
              <a:rPr lang="ro-RO" sz="2400" dirty="0" smtClean="0"/>
              <a:t>Concepte teoretice: Legile lui Ohm și Kirchhoff</a:t>
            </a:r>
            <a:endParaRPr lang="en-US" sz="2400" dirty="0" smtClean="0"/>
          </a:p>
          <a:p>
            <a:r>
              <a:rPr lang="ro-RO" sz="2400" b="1" dirty="0" smtClean="0"/>
              <a:t>Exerciții</a:t>
            </a:r>
            <a:r>
              <a:rPr lang="ro-RO" sz="2400" dirty="0" smtClean="0"/>
              <a:t>: măsurarea tensiunii și curentului în circuite electrice simple.</a:t>
            </a:r>
            <a:endParaRPr lang="en-GB" sz="2400" dirty="0" smtClean="0"/>
          </a:p>
        </p:txBody>
      </p:sp>
      <p:graphicFrame>
        <p:nvGraphicFramePr>
          <p:cNvPr id="498691" name="Object 2"/>
          <p:cNvGraphicFramePr>
            <a:graphicFrameLocks noChangeAspect="1"/>
          </p:cNvGraphicFramePr>
          <p:nvPr/>
        </p:nvGraphicFramePr>
        <p:xfrm>
          <a:off x="2571736" y="1571612"/>
          <a:ext cx="4248150" cy="2508250"/>
        </p:xfrm>
        <a:graphic>
          <a:graphicData uri="http://schemas.openxmlformats.org/presentationml/2006/ole">
            <p:oleObj spid="_x0000_s498691" name="Bitmap Image" r:id="rId3" imgW="3790476" imgH="2238687" progId="PBrush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Curs 2: Elemente + </a:t>
            </a:r>
            <a:r>
              <a:rPr lang="ro-RO" dirty="0" smtClean="0">
                <a:solidFill>
                  <a:srgbClr val="FF0000"/>
                </a:solidFill>
              </a:rPr>
              <a:t>ca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572560" cy="5429264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GB" sz="2400" dirty="0" smtClean="0"/>
          </a:p>
          <a:p>
            <a:pPr>
              <a:buNone/>
            </a:pPr>
            <a:endParaRPr lang="en-GB" sz="2400" dirty="0" smtClean="0"/>
          </a:p>
          <a:p>
            <a:endParaRPr lang="ro-RO" sz="2400" dirty="0" smtClean="0"/>
          </a:p>
          <a:p>
            <a:endParaRPr lang="ro-RO" sz="2400" dirty="0" smtClean="0"/>
          </a:p>
          <a:p>
            <a:pPr>
              <a:buNone/>
            </a:pPr>
            <a:endParaRPr lang="ro-RO" sz="2400" dirty="0" smtClean="0"/>
          </a:p>
          <a:p>
            <a:r>
              <a:rPr lang="ro-RO" sz="2400" dirty="0" smtClean="0"/>
              <a:t>Concepte teoretice: Ce este rezistența, capacitatea și inductanța și impedanța. Cum se calculează mărimea efectivă (RMS)?</a:t>
            </a:r>
          </a:p>
          <a:p>
            <a:r>
              <a:rPr lang="ro-RO" sz="2400" b="1" dirty="0" smtClean="0"/>
              <a:t>Exerciții</a:t>
            </a:r>
            <a:r>
              <a:rPr lang="ro-RO" sz="2400" dirty="0" smtClean="0"/>
              <a:t>: măsurarea rezistenței, capacității, inductanței și impedanței, valorii RMS în circuite electrice simple.</a:t>
            </a:r>
            <a:endParaRPr lang="en-US" sz="2400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85860"/>
            <a:ext cx="18478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285992"/>
            <a:ext cx="17811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4071942"/>
            <a:ext cx="18383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0430" y="1714488"/>
            <a:ext cx="44386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Curs 3: Baze ME + punți </a:t>
            </a:r>
            <a:r>
              <a:rPr lang="ro-RO" dirty="0" smtClean="0">
                <a:solidFill>
                  <a:srgbClr val="FF0000"/>
                </a:solidFill>
              </a:rPr>
              <a:t>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572560" cy="5429264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GB" sz="2400" dirty="0" smtClean="0"/>
          </a:p>
          <a:p>
            <a:pPr>
              <a:buNone/>
            </a:pPr>
            <a:endParaRPr lang="en-GB" sz="2400" dirty="0" smtClean="0"/>
          </a:p>
          <a:p>
            <a:endParaRPr lang="ro-RO" sz="2400" dirty="0" smtClean="0"/>
          </a:p>
          <a:p>
            <a:endParaRPr lang="ro-RO" sz="2400" dirty="0" smtClean="0"/>
          </a:p>
          <a:p>
            <a:pPr>
              <a:buNone/>
            </a:pPr>
            <a:endParaRPr lang="ro-RO" sz="2400" dirty="0" smtClean="0"/>
          </a:p>
          <a:p>
            <a:r>
              <a:rPr lang="ro-RO" sz="2400" dirty="0" smtClean="0"/>
              <a:t>Concepte teoretice: mărimi măsurate (f), unități de măsură (multiplii, submultiplii), ERORI, clasa de acuratețe, PERFORMANȚĂ. Cum poate fi echilibrată Puntea Wheatstone. Cum funcționează o punte nechilibrată</a:t>
            </a:r>
          </a:p>
        </p:txBody>
      </p:sp>
      <p:pic>
        <p:nvPicPr>
          <p:cNvPr id="9" name="Picture 4" descr="http://img.diytrade.com/cdimg/703952/7316821/0/1226027122/digital_multime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428736"/>
            <a:ext cx="1720395" cy="2513440"/>
          </a:xfrm>
          <a:prstGeom prst="rect">
            <a:avLst/>
          </a:prstGeom>
          <a:noFill/>
        </p:spPr>
      </p:pic>
      <p:pic>
        <p:nvPicPr>
          <p:cNvPr id="10" name="Picture 2" descr="http://cdn1.askiitians.com/Images/2014828-17335850-1359-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1500174"/>
            <a:ext cx="3590925" cy="2790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Exerciții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Cum se măsoară: frecvența, eroarea, clasa, neliniaritatea, sensibilitatea, rezoluția, intervalul, ... ?</a:t>
            </a:r>
          </a:p>
          <a:p>
            <a:r>
              <a:rPr lang="ro-RO" dirty="0" smtClean="0"/>
              <a:t>Cum se obține o caracteristică liniară?</a:t>
            </a:r>
          </a:p>
          <a:p>
            <a:r>
              <a:rPr lang="ro-RO" dirty="0" smtClean="0"/>
              <a:t>Echilibrarea punții Wheatstone + parametrii de performanță </a:t>
            </a:r>
          </a:p>
          <a:p>
            <a:r>
              <a:rPr lang="ro-RO" dirty="0" smtClean="0"/>
              <a:t>Puntea neechilibrată: tensiunea de </a:t>
            </a:r>
            <a:r>
              <a:rPr lang="ro-RO" dirty="0" smtClean="0"/>
              <a:t>ieșire</a:t>
            </a:r>
            <a:r>
              <a:rPr lang="en-US" dirty="0" smtClean="0"/>
              <a:t> (</a:t>
            </a:r>
            <a:r>
              <a:rPr lang="en-US" dirty="0" err="1" smtClean="0"/>
              <a:t>senzori</a:t>
            </a:r>
            <a:r>
              <a:rPr lang="en-US" dirty="0" smtClean="0"/>
              <a:t>)</a:t>
            </a:r>
            <a:endParaRPr lang="ro-R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Curs 4: Punți </a:t>
            </a:r>
            <a:r>
              <a:rPr lang="ro-RO" dirty="0" smtClean="0">
                <a:solidFill>
                  <a:srgbClr val="FF0000"/>
                </a:solidFill>
              </a:rPr>
              <a:t>ca </a:t>
            </a:r>
            <a:r>
              <a:rPr lang="ro-RO" dirty="0" smtClean="0">
                <a:solidFill>
                  <a:schemeClr val="tx1"/>
                </a:solidFill>
              </a:rPr>
              <a:t>+ Filtre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572560" cy="5429264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GB" sz="2400" dirty="0" smtClean="0"/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endParaRPr lang="ro-RO" sz="2400" dirty="0" smtClean="0"/>
          </a:p>
          <a:p>
            <a:r>
              <a:rPr lang="ro-RO" sz="2400" dirty="0" smtClean="0"/>
              <a:t>Concepte teoretice: Punțile Maxwell-Wien, Hay, Wien serie și paralel. Relații de calcul. </a:t>
            </a:r>
          </a:p>
          <a:p>
            <a:r>
              <a:rPr lang="ro-RO" sz="2400" dirty="0" smtClean="0"/>
              <a:t>Cum se măsoară frecvența? Cum se filtrează semnalele?</a:t>
            </a:r>
          </a:p>
          <a:p>
            <a:r>
              <a:rPr lang="ro-RO" sz="2400" dirty="0" smtClean="0"/>
              <a:t>Filtrele de gradul 1. Relații de calcul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714488"/>
            <a:ext cx="15430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2000240"/>
            <a:ext cx="45529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Exerciții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Echilibrarea </a:t>
            </a:r>
            <a:r>
              <a:rPr lang="ro-RO" dirty="0" smtClean="0"/>
              <a:t>punților ca</a:t>
            </a:r>
          </a:p>
          <a:p>
            <a:r>
              <a:rPr lang="ro-RO" dirty="0" smtClean="0"/>
              <a:t>Calculul parametrilor unui filtru</a:t>
            </a:r>
            <a:endParaRPr lang="ro-RO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Curs 5: Osciloscopul an.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572560" cy="5429264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GB" sz="2400" dirty="0" smtClean="0"/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endParaRPr lang="ro-RO" sz="2400" dirty="0" smtClean="0"/>
          </a:p>
          <a:p>
            <a:r>
              <a:rPr lang="ro-RO" sz="2400" b="1" dirty="0" smtClean="0"/>
              <a:t>Subiecte teoretice</a:t>
            </a:r>
            <a:r>
              <a:rPr lang="ro-RO" sz="2400" dirty="0" smtClean="0"/>
              <a:t>: Schema bloc, Tubul catodic, Sistemul vertical, Sistemul orizontal (CD + BT), Baza de timp (generearea tensiunii rampă), Baza de timp declanșată. </a:t>
            </a:r>
          </a:p>
        </p:txBody>
      </p:sp>
      <p:graphicFrame>
        <p:nvGraphicFramePr>
          <p:cNvPr id="512002" name="Object 2"/>
          <p:cNvGraphicFramePr>
            <a:graphicFrameLocks noChangeAspect="1"/>
          </p:cNvGraphicFramePr>
          <p:nvPr/>
        </p:nvGraphicFramePr>
        <p:xfrm>
          <a:off x="3143240" y="1500174"/>
          <a:ext cx="2955925" cy="1571625"/>
        </p:xfrm>
        <a:graphic>
          <a:graphicData uri="http://schemas.openxmlformats.org/presentationml/2006/ole">
            <p:oleObj spid="_x0000_s512002" name="Bitmap Image" r:id="rId3" imgW="2095793" imgH="1114581" progId="PBrush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351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Default Design</vt:lpstr>
      <vt:lpstr>Bitmap Image</vt:lpstr>
      <vt:lpstr>Măsurări Electronice (curs 7)</vt:lpstr>
      <vt:lpstr>Subiecte teoretice și practice</vt:lpstr>
      <vt:lpstr>Primul curs: Principii ME cc</vt:lpstr>
      <vt:lpstr>Curs 2: Elemente + ca</vt:lpstr>
      <vt:lpstr>Curs 3: Baze ME + punți cc</vt:lpstr>
      <vt:lpstr>Exerciții</vt:lpstr>
      <vt:lpstr>Curs 4: Punți ca + Filtre</vt:lpstr>
      <vt:lpstr>Exerciții</vt:lpstr>
      <vt:lpstr>Curs 5: Osciloscopul an.</vt:lpstr>
      <vt:lpstr>Exerciții</vt:lpstr>
      <vt:lpstr>Curs 6: Osciloscopul digital + măsurări cu OSC</vt:lpstr>
      <vt:lpstr>Exerciții</vt:lpstr>
    </vt:vector>
  </TitlesOfParts>
  <Company>BetasIRC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and Electronic Measurements</dc:title>
  <dc:creator>MyCalc</dc:creator>
  <cp:lastModifiedBy>Mihai Machedon</cp:lastModifiedBy>
  <cp:revision>250</cp:revision>
  <dcterms:created xsi:type="dcterms:W3CDTF">2010-10-08T16:21:25Z</dcterms:created>
  <dcterms:modified xsi:type="dcterms:W3CDTF">2020-01-14T16:36:50Z</dcterms:modified>
</cp:coreProperties>
</file>