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24" r:id="rId14"/>
    <p:sldId id="317" r:id="rId15"/>
    <p:sldId id="318" r:id="rId16"/>
    <p:sldId id="319" r:id="rId17"/>
    <p:sldId id="320" r:id="rId18"/>
    <p:sldId id="321" r:id="rId19"/>
    <p:sldId id="32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9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F320-BB0C-47DB-A988-2246C3EE38D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5DF320-BB0C-47DB-A988-2246C3EE38DE}" type="datetimeFigureOut">
              <a:rPr lang="en-US" smtClean="0"/>
              <a:pPr/>
              <a:t>4/7/2020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8E3480-E3E9-4778-BDB3-9133CDAE13A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752600"/>
            <a:ext cx="7772400" cy="1676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3600" b="1" i="1" smtClean="0">
                <a:solidFill>
                  <a:srgbClr val="FF9933"/>
                </a:solidFill>
              </a:rPr>
              <a:t>BAZELE COMUNICA</a:t>
            </a:r>
            <a:r>
              <a:rPr lang="ro-RO" sz="3600" b="1" i="1" smtClean="0">
                <a:solidFill>
                  <a:srgbClr val="FF9933"/>
                </a:solidFill>
              </a:rPr>
              <a:t>ȚIILOR</a:t>
            </a:r>
            <a:br>
              <a:rPr lang="ro-RO" sz="3600" b="1" i="1" smtClean="0">
                <a:solidFill>
                  <a:srgbClr val="FF9933"/>
                </a:solidFill>
              </a:rPr>
            </a:br>
            <a:r>
              <a:rPr lang="ro-RO" sz="3600" b="1" i="1" smtClean="0">
                <a:solidFill>
                  <a:srgbClr val="FF9933"/>
                </a:solidFill>
              </a:rPr>
              <a:t>II. </a:t>
            </a:r>
            <a:r>
              <a:rPr lang="ro-RO" sz="3600" i="1" smtClean="0">
                <a:solidFill>
                  <a:srgbClr val="FF9933"/>
                </a:solidFill>
              </a:rPr>
              <a:t>Comunicații digitale</a:t>
            </a:r>
            <a:endParaRPr lang="en-US" sz="3600" b="1" i="1">
              <a:solidFill>
                <a:srgbClr val="FF9933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0013" y="3884613"/>
            <a:ext cx="6399212" cy="1298575"/>
          </a:xfrm>
          <a:noFill/>
          <a:ln cap="flat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o-RO" sz="2800" b="1" smtClean="0">
                <a:solidFill>
                  <a:schemeClr val="accent2"/>
                </a:solidFill>
              </a:rPr>
              <a:t>CAP. 4 </a:t>
            </a:r>
            <a:r>
              <a:rPr lang="ro-RO" sz="2800" b="1" smtClean="0">
                <a:solidFill>
                  <a:schemeClr val="accent2"/>
                </a:solidFill>
                <a:cs typeface="Times New Roman" pitchFamily="18" charset="0"/>
              </a:rPr>
              <a:t>MODULA</a:t>
            </a:r>
            <a:r>
              <a:rPr lang="ro-RO" sz="2800" b="1" smtClean="0">
                <a:solidFill>
                  <a:schemeClr val="accent2"/>
                </a:solidFill>
              </a:rPr>
              <a:t>ŢIA</a:t>
            </a:r>
            <a:r>
              <a:rPr lang="ro-RO" sz="2800" b="1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2800" b="1" smtClean="0">
                <a:solidFill>
                  <a:schemeClr val="accent2"/>
                </a:solidFill>
                <a:cs typeface="Times New Roman" pitchFamily="18" charset="0"/>
              </a:rPr>
              <a:t>DIGITAL</a:t>
            </a:r>
            <a:r>
              <a:rPr lang="ro-RO" sz="2800" b="1" smtClean="0">
                <a:solidFill>
                  <a:schemeClr val="accent2"/>
                </a:solidFill>
                <a:cs typeface="Times New Roman" pitchFamily="18" charset="0"/>
              </a:rPr>
              <a:t>Ă</a:t>
            </a:r>
            <a:endParaRPr lang="en-US" sz="2800" smtClean="0"/>
          </a:p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33400" y="5943600"/>
            <a:ext cx="3352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sz="1600"/>
              <a:t>Şef lucr.dr.ing. </a:t>
            </a:r>
            <a:r>
              <a:rPr lang="ro-RO" sz="1600" b="1"/>
              <a:t>Otilia CROITORU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171" name="Object 107"/>
          <p:cNvGraphicFramePr>
            <a:graphicFrameLocks noChangeAspect="1"/>
          </p:cNvGraphicFramePr>
          <p:nvPr/>
        </p:nvGraphicFramePr>
        <p:xfrm>
          <a:off x="5638800" y="1447800"/>
          <a:ext cx="2438400" cy="304800"/>
        </p:xfrm>
        <a:graphic>
          <a:graphicData uri="http://schemas.openxmlformats.org/presentationml/2006/ole">
            <p:oleObj spid="_x0000_s205826" name="Equation" r:id="rId3" imgW="2438280" imgH="304560" progId="Equation.3">
              <p:embed/>
            </p:oleObj>
          </a:graphicData>
        </a:graphic>
      </p:graphicFrame>
      <p:graphicFrame>
        <p:nvGraphicFramePr>
          <p:cNvPr id="88172" name="Object 108"/>
          <p:cNvGraphicFramePr>
            <a:graphicFrameLocks noChangeAspect="1"/>
          </p:cNvGraphicFramePr>
          <p:nvPr/>
        </p:nvGraphicFramePr>
        <p:xfrm>
          <a:off x="5638800" y="4419600"/>
          <a:ext cx="2425700" cy="304800"/>
        </p:xfrm>
        <a:graphic>
          <a:graphicData uri="http://schemas.openxmlformats.org/presentationml/2006/ole">
            <p:oleObj spid="_x0000_s205827" name="Equation" r:id="rId4" imgW="2425680" imgH="304560" progId="Equation.3">
              <p:embed/>
            </p:oleObj>
          </a:graphicData>
        </a:graphic>
      </p:graphicFrame>
      <p:sp>
        <p:nvSpPr>
          <p:cNvPr id="88174" name="Text Box 110"/>
          <p:cNvSpPr txBox="1">
            <a:spLocks noChangeArrowheads="1"/>
          </p:cNvSpPr>
          <p:nvPr/>
        </p:nvSpPr>
        <p:spPr bwMode="auto">
          <a:xfrm>
            <a:off x="611188" y="2708275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0" name="Picture 4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1828800"/>
            <a:ext cx="4137660" cy="249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09600" y="1371600"/>
            <a:ext cx="3581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95000"/>
              <a:buFont typeface="+mj-lt"/>
              <a:buAutoNum type="alphaLcParenR" startAt="3"/>
              <a:tabLst/>
              <a:defRPr/>
            </a:pPr>
            <a:r>
              <a:rPr kumimoji="0" lang="ro-RO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Demodulator BPSK cu </a:t>
            </a:r>
            <a:r>
              <a:rPr lang="ro-RO" sz="1600" b="1" smtClean="0">
                <a:latin typeface="Times New Roman" pitchFamily="18" charset="0"/>
              </a:rPr>
              <a:t>buclă Costas</a:t>
            </a:r>
            <a:endParaRPr kumimoji="0" lang="ro-RO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743200"/>
            <a:ext cx="47910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>
                <a:solidFill>
                  <a:srgbClr val="002060"/>
                </a:solidFill>
              </a:rPr>
              <a:t>.1 Modulaţia B</a:t>
            </a:r>
            <a:r>
              <a:rPr lang="en-US" sz="2400" b="1">
                <a:solidFill>
                  <a:srgbClr val="002060"/>
                </a:solidFill>
              </a:rPr>
              <a:t>P</a:t>
            </a:r>
            <a:r>
              <a:rPr lang="ro-RO" sz="2400" b="1">
                <a:solidFill>
                  <a:srgbClr val="002060"/>
                </a:solidFill>
              </a:rPr>
              <a:t>SK</a:t>
            </a:r>
            <a:r>
              <a:rPr lang="en-US" sz="2400" b="1">
                <a:solidFill>
                  <a:srgbClr val="002060"/>
                </a:solidFill>
              </a:rPr>
              <a:t> </a:t>
            </a:r>
            <a:r>
              <a:rPr lang="ro-RO" sz="2400">
                <a:solidFill>
                  <a:srgbClr val="002060"/>
                </a:solidFill>
              </a:rPr>
              <a:t>– Binary Phase Shift Keying</a:t>
            </a:r>
          </a:p>
          <a:p>
            <a:pPr marL="838200" indent="-838200" algn="ctr"/>
            <a:r>
              <a:rPr lang="ro-RO" b="1" i="1" smtClean="0">
                <a:solidFill>
                  <a:srgbClr val="0000FF"/>
                </a:solidFill>
              </a:rPr>
              <a:t>Demodulatoare BPSK cu operator de produs</a:t>
            </a:r>
            <a:endParaRPr lang="ro-RO" b="1" i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447800"/>
            <a:ext cx="8075612" cy="457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FontTx/>
              <a:buNone/>
            </a:pPr>
            <a:r>
              <a:rPr lang="ro-RO" sz="2000" smtClean="0">
                <a:latin typeface="Times New Roman" pitchFamily="18" charset="0"/>
                <a:cs typeface="Times New Roman" pitchFamily="18" charset="0"/>
              </a:rPr>
              <a:t>Modulația de fază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poate fi:</a:t>
            </a:r>
            <a:endParaRPr lang="ro-RO" sz="2000" smtClean="0">
              <a:latin typeface="Times New Roman" pitchFamily="18" charset="0"/>
              <a:cs typeface="Times New Roman" pitchFamily="18" charset="0"/>
            </a:endParaRPr>
          </a:p>
          <a:p>
            <a:pPr marL="365125" lvl="1" indent="177800"/>
            <a:endParaRPr lang="ro-RO" sz="1800" smtClean="0">
              <a:latin typeface="Times New Roman" pitchFamily="18" charset="0"/>
              <a:cs typeface="Times New Roman" pitchFamily="18" charset="0"/>
            </a:endParaRPr>
          </a:p>
          <a:p>
            <a:pPr marL="365125" lvl="1" indent="177800"/>
            <a:r>
              <a:rPr lang="ro-RO" sz="1800" smtClean="0">
                <a:latin typeface="Times New Roman" pitchFamily="18" charset="0"/>
                <a:cs typeface="Times New Roman" pitchFamily="18" charset="0"/>
              </a:rPr>
              <a:t>Absolută: referința = faza purtătoarei</a:t>
            </a:r>
          </a:p>
          <a:p>
            <a:pPr marL="365125" lvl="1" indent="177800"/>
            <a:r>
              <a:rPr lang="ro-RO" sz="1800" smtClean="0">
                <a:latin typeface="Times New Roman" pitchFamily="18" charset="0"/>
                <a:cs typeface="Times New Roman" pitchFamily="18" charset="0"/>
              </a:rPr>
              <a:t>Diferențială: ”referința” = faza simbolului precedent.</a:t>
            </a:r>
          </a:p>
          <a:p>
            <a:pPr marL="0" indent="0">
              <a:buFontTx/>
              <a:buNone/>
            </a:pPr>
            <a:endParaRPr lang="ro-RO" sz="180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Tx/>
              <a:buNone/>
            </a:pPr>
            <a:r>
              <a:rPr lang="ro-RO" sz="1800" smtClean="0">
                <a:latin typeface="Times New Roman" pitchFamily="18" charset="0"/>
                <a:cs typeface="Times New Roman" pitchFamily="18" charset="0"/>
              </a:rPr>
              <a:t>Diferențial PSK,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o-RO" sz="1800" smtClean="0">
                <a:latin typeface="Times New Roman" pitchFamily="18" charset="0"/>
                <a:cs typeface="Times New Roman" pitchFamily="18" charset="0"/>
              </a:rPr>
              <a:t>-PSK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o-RO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1800">
                <a:latin typeface="Times New Roman" pitchFamily="18" charset="0"/>
                <a:cs typeface="Times New Roman" pitchFamily="18" charset="0"/>
              </a:rPr>
              <a:t>formă </a:t>
            </a:r>
            <a:r>
              <a:rPr lang="ro-RO" sz="1800" b="1">
                <a:latin typeface="Times New Roman" pitchFamily="18" charset="0"/>
                <a:cs typeface="Times New Roman" pitchFamily="18" charset="0"/>
              </a:rPr>
              <a:t>necoerentă</a:t>
            </a:r>
            <a:r>
              <a:rPr lang="ro-RO" sz="18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sz="1800" smtClean="0">
                <a:latin typeface="Times New Roman" pitchFamily="18" charset="0"/>
                <a:cs typeface="Times New Roman" pitchFamily="18" charset="0"/>
              </a:rPr>
              <a:t>PSK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o-RO" sz="1800" smtClean="0">
                <a:latin typeface="Times New Roman" pitchFamily="18" charset="0"/>
                <a:cs typeface="Times New Roman" pitchFamily="18" charset="0"/>
              </a:rPr>
              <a:t>evită </a:t>
            </a:r>
            <a:r>
              <a:rPr lang="ro-RO" sz="1800">
                <a:latin typeface="Times New Roman" pitchFamily="18" charset="0"/>
                <a:cs typeface="Times New Roman" pitchFamily="18" charset="0"/>
              </a:rPr>
              <a:t>necesitatea unui semnal de referinţă coerent la recepţie</a:t>
            </a:r>
            <a:r>
              <a:rPr lang="ro-RO" sz="1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Tx/>
              <a:buNone/>
            </a:pPr>
            <a:r>
              <a:rPr lang="ro-RO" sz="18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 marL="542925" indent="-223838"/>
            <a:r>
              <a:rPr lang="ro-RO" sz="1800">
                <a:cs typeface="Times New Roman" pitchFamily="18" charset="0"/>
              </a:rPr>
              <a:t>Receptoarele necoerente</a:t>
            </a:r>
            <a:r>
              <a:rPr lang="en-US" sz="1800">
                <a:cs typeface="Times New Roman" pitchFamily="18" charset="0"/>
              </a:rPr>
              <a:t>:</a:t>
            </a:r>
            <a:r>
              <a:rPr lang="ro-RO" sz="1800">
                <a:cs typeface="Times New Roman" pitchFamily="18" charset="0"/>
              </a:rPr>
              <a:t> mai uşor de realizat</a:t>
            </a:r>
            <a:r>
              <a:rPr lang="en-US" sz="1800">
                <a:cs typeface="Times New Roman" pitchFamily="18" charset="0"/>
              </a:rPr>
              <a:t>, </a:t>
            </a:r>
            <a:r>
              <a:rPr lang="ro-RO" sz="1800">
                <a:cs typeface="Times New Roman" pitchFamily="18" charset="0"/>
              </a:rPr>
              <a:t>mai ieftine, larg folosite în comunicaţiile </a:t>
            </a:r>
            <a:r>
              <a:rPr lang="ro-RO" sz="1800" smtClean="0">
                <a:cs typeface="Times New Roman" pitchFamily="18" charset="0"/>
              </a:rPr>
              <a:t>wireless.</a:t>
            </a:r>
            <a:endParaRPr lang="en-US" sz="1800" smtClean="0">
              <a:cs typeface="Times New Roman" pitchFamily="18" charset="0"/>
            </a:endParaRPr>
          </a:p>
          <a:p>
            <a:pPr marL="542925" indent="-223838"/>
            <a:r>
              <a:rPr lang="ro-RO" sz="1800" smtClean="0"/>
              <a:t>Evită ambiguitatea de semn la recepție</a:t>
            </a:r>
            <a:endParaRPr lang="en-US" sz="1800" smtClean="0"/>
          </a:p>
          <a:p>
            <a:pPr marL="542925" indent="-223838"/>
            <a:r>
              <a:rPr lang="en-US" sz="1800" smtClean="0"/>
              <a:t>Exemple: </a:t>
            </a:r>
            <a:endParaRPr lang="ro-RO" sz="1800" smtClean="0"/>
          </a:p>
          <a:p>
            <a:pPr marL="908685" lvl="1" indent="-223838"/>
            <a:r>
              <a:rPr lang="ro-RO" sz="1600" smtClean="0"/>
              <a:t>DBPSK</a:t>
            </a:r>
          </a:p>
          <a:p>
            <a:pPr marL="908685" lvl="1" indent="-223838"/>
            <a:r>
              <a:rPr lang="ro-RO" sz="1600" smtClean="0"/>
              <a:t>DQPSK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44" name="Rectangle 3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.2 </a:t>
            </a:r>
            <a:r>
              <a:rPr lang="ro-RO" sz="2400" b="1">
                <a:solidFill>
                  <a:srgbClr val="002060"/>
                </a:solidFill>
              </a:rPr>
              <a:t>Modulaţia </a:t>
            </a:r>
            <a:r>
              <a:rPr lang="ro-RO" sz="2400" b="1" smtClean="0">
                <a:solidFill>
                  <a:srgbClr val="002060"/>
                </a:solidFill>
              </a:rPr>
              <a:t>DB</a:t>
            </a:r>
            <a:r>
              <a:rPr lang="en-US" sz="2400" b="1">
                <a:solidFill>
                  <a:srgbClr val="002060"/>
                </a:solidFill>
              </a:rPr>
              <a:t>P</a:t>
            </a:r>
            <a:r>
              <a:rPr lang="ro-RO" sz="2400" b="1" smtClean="0">
                <a:solidFill>
                  <a:srgbClr val="002060"/>
                </a:solidFill>
              </a:rPr>
              <a:t>SK</a:t>
            </a:r>
            <a:endParaRPr lang="ro-RO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219200"/>
            <a:ext cx="8075612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42925" indent="-223838">
              <a:lnSpc>
                <a:spcPct val="80000"/>
              </a:lnSpc>
            </a:pPr>
            <a:r>
              <a:rPr lang="ro-RO" sz="1600" smtClean="0"/>
              <a:t>Rat</a:t>
            </a:r>
            <a:r>
              <a:rPr lang="en-US" sz="1600" smtClean="0"/>
              <a:t>a </a:t>
            </a:r>
            <a:r>
              <a:rPr lang="ro-RO" sz="1600" smtClean="0"/>
              <a:t>de erori</a:t>
            </a:r>
            <a:r>
              <a:rPr lang="en-US" sz="1600" smtClean="0"/>
              <a:t>: </a:t>
            </a:r>
            <a:r>
              <a:rPr lang="en-US" sz="1600" b="1" smtClean="0"/>
              <a:t>cea mai mic</a:t>
            </a:r>
            <a:r>
              <a:rPr lang="ro-RO" sz="1600" smtClean="0"/>
              <a:t>ă</a:t>
            </a:r>
            <a:r>
              <a:rPr lang="en-US" sz="1600" smtClean="0"/>
              <a:t>, </a:t>
            </a:r>
            <a:r>
              <a:rPr lang="ro-RO" sz="1600" smtClean="0"/>
              <a:t> </a:t>
            </a:r>
            <a:r>
              <a:rPr lang="en-US" sz="1600" smtClean="0"/>
              <a:t>BER</a:t>
            </a:r>
            <a:r>
              <a:rPr lang="en-US" sz="1600" baseline="-25000" smtClean="0"/>
              <a:t>DBPSK</a:t>
            </a:r>
            <a:r>
              <a:rPr lang="en-US" sz="1600" smtClean="0"/>
              <a:t> &lt; BER</a:t>
            </a:r>
            <a:r>
              <a:rPr lang="en-US" sz="1600" baseline="-25000" smtClean="0"/>
              <a:t>BPSK</a:t>
            </a:r>
            <a:endParaRPr lang="ro-RO" sz="1600" baseline="-25000" smtClean="0"/>
          </a:p>
          <a:p>
            <a:pPr marL="0" indent="0">
              <a:lnSpc>
                <a:spcPct val="80000"/>
              </a:lnSpc>
              <a:buFontTx/>
              <a:buNone/>
            </a:pPr>
            <a:endParaRPr lang="ro-RO" sz="160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Modulator </a:t>
            </a:r>
            <a:r>
              <a:rPr lang="ro-RO" sz="1600" smtClean="0">
                <a:latin typeface="Times New Roman" pitchFamily="18" charset="0"/>
                <a:cs typeface="Times New Roman" pitchFamily="18" charset="0"/>
              </a:rPr>
              <a:t>D-BPSK</a:t>
            </a:r>
            <a:r>
              <a:rPr lang="ro-RO" sz="160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o-RO" sz="16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08660" lvl="1" indent="-342900">
              <a:lnSpc>
                <a:spcPct val="80000"/>
              </a:lnSpc>
              <a:buFont typeface="+mj-lt"/>
              <a:buAutoNum type="arabicPeriod"/>
            </a:pPr>
            <a:r>
              <a:rPr lang="ro-RO" sz="1600" smtClean="0">
                <a:latin typeface="Times New Roman" pitchFamily="18" charset="0"/>
                <a:cs typeface="Times New Roman" pitchFamily="18" charset="0"/>
              </a:rPr>
              <a:t>datele sunt întâi </a:t>
            </a:r>
            <a:r>
              <a:rPr lang="ro-RO" sz="1600" b="1" smtClean="0">
                <a:latin typeface="Times New Roman" pitchFamily="18" charset="0"/>
                <a:cs typeface="Times New Roman" pitchFamily="18" charset="0"/>
              </a:rPr>
              <a:t>codate diferenţial</a:t>
            </a:r>
            <a:r>
              <a:rPr lang="ro-RO" sz="160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08660" lvl="1" indent="-342900">
              <a:lnSpc>
                <a:spcPct val="80000"/>
              </a:lnSpc>
              <a:buFont typeface="+mj-lt"/>
              <a:buAutoNum type="arabicPeriod"/>
            </a:pPr>
            <a:r>
              <a:rPr lang="ro-RO" sz="1600" smtClean="0">
                <a:latin typeface="Times New Roman" pitchFamily="18" charset="0"/>
                <a:cs typeface="Times New Roman" pitchFamily="18" charset="0"/>
              </a:rPr>
              <a:t>modulare BPSK</a:t>
            </a:r>
            <a:r>
              <a:rPr lang="ro-RO" sz="160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44" name="Rectangle 3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4245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48958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62600" y="1600200"/>
            <a:ext cx="35814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80000"/>
              </a:lnSpc>
            </a:pPr>
            <a:r>
              <a:rPr lang="ro-RO" sz="1600" b="1" smtClean="0"/>
              <a:t>AMINTIȚI-VĂ! </a:t>
            </a:r>
            <a:r>
              <a:rPr lang="en-US" sz="1600" b="1" smtClean="0"/>
              <a:t>Codare</a:t>
            </a:r>
            <a:r>
              <a:rPr lang="ro-RO" sz="1600" b="1" smtClean="0"/>
              <a:t>a</a:t>
            </a:r>
            <a:r>
              <a:rPr lang="en-US" sz="1600" b="1" smtClean="0"/>
              <a:t> diferen</a:t>
            </a:r>
            <a:r>
              <a:rPr lang="ro-RO" sz="1600" b="1" smtClean="0"/>
              <a:t>ți</a:t>
            </a:r>
            <a:r>
              <a:rPr lang="en-US" sz="1600" b="1" smtClean="0"/>
              <a:t>al</a:t>
            </a:r>
            <a:r>
              <a:rPr lang="ro-RO" sz="1600" b="1" smtClean="0"/>
              <a:t>ă</a:t>
            </a:r>
          </a:p>
          <a:p>
            <a:pPr marL="0" lvl="2">
              <a:lnSpc>
                <a:spcPct val="80000"/>
              </a:lnSpc>
            </a:pPr>
            <a:endParaRPr lang="en-US" sz="1600" smtClean="0"/>
          </a:p>
          <a:p>
            <a:pPr marL="0" lvl="2">
              <a:lnSpc>
                <a:spcPct val="80000"/>
              </a:lnSpc>
            </a:pPr>
            <a:r>
              <a:rPr lang="ro-RO" sz="1600" smtClean="0"/>
              <a:t>Pentru d</a:t>
            </a:r>
            <a:r>
              <a:rPr lang="ro-RO" sz="1600" baseline="-25000" smtClean="0"/>
              <a:t>n</a:t>
            </a:r>
            <a:r>
              <a:rPr lang="ro-RO" sz="1600" smtClean="0"/>
              <a:t>=1 =&gt; Q</a:t>
            </a:r>
            <a:r>
              <a:rPr lang="ro-RO" sz="1600" baseline="-25000" smtClean="0"/>
              <a:t>n+1</a:t>
            </a:r>
            <a:r>
              <a:rPr lang="ro-RO" sz="1600" smtClean="0"/>
              <a:t> = notQ</a:t>
            </a:r>
            <a:r>
              <a:rPr lang="ro-RO" sz="1600" baseline="-25000" smtClean="0"/>
              <a:t>n</a:t>
            </a:r>
          </a:p>
          <a:p>
            <a:pPr marL="0" lvl="2">
              <a:lnSpc>
                <a:spcPct val="80000"/>
              </a:lnSpc>
            </a:pPr>
            <a:r>
              <a:rPr lang="ro-RO" sz="1600" smtClean="0"/>
              <a:t>Pentru d</a:t>
            </a:r>
            <a:r>
              <a:rPr lang="ro-RO" sz="1600" baseline="-25000" smtClean="0"/>
              <a:t>n</a:t>
            </a:r>
            <a:r>
              <a:rPr lang="ro-RO" sz="1600" smtClean="0"/>
              <a:t>=0 =&gt; Q</a:t>
            </a:r>
            <a:r>
              <a:rPr lang="ro-RO" sz="1600" baseline="-25000" smtClean="0"/>
              <a:t>n+1</a:t>
            </a:r>
            <a:r>
              <a:rPr lang="ro-RO" sz="1600" smtClean="0"/>
              <a:t> = Q</a:t>
            </a:r>
            <a:r>
              <a:rPr lang="ro-RO" sz="1600" baseline="-25000" smtClean="0"/>
              <a:t>n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ro-RO" sz="160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ro-RO" sz="1600" b="1" i="1" smtClean="0"/>
              <a:t>bitul 1 este codat ca variaţie a datei la ieşire</a:t>
            </a:r>
            <a:r>
              <a:rPr lang="ro-RO" sz="1600" smtClean="0"/>
              <a:t>.</a:t>
            </a:r>
            <a:r>
              <a:rPr lang="ro-RO" sz="1200" smtClean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33800"/>
            <a:ext cx="38862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657600"/>
            <a:ext cx="37433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.2 </a:t>
            </a:r>
            <a:r>
              <a:rPr lang="ro-RO" sz="2400" b="1">
                <a:solidFill>
                  <a:srgbClr val="002060"/>
                </a:solidFill>
              </a:rPr>
              <a:t>Modulaţia </a:t>
            </a:r>
            <a:r>
              <a:rPr lang="ro-RO" sz="2400" b="1" smtClean="0">
                <a:solidFill>
                  <a:srgbClr val="002060"/>
                </a:solidFill>
              </a:rPr>
              <a:t>DB</a:t>
            </a:r>
            <a:r>
              <a:rPr lang="en-US" sz="2400" b="1">
                <a:solidFill>
                  <a:srgbClr val="002060"/>
                </a:solidFill>
              </a:rPr>
              <a:t>P</a:t>
            </a:r>
            <a:r>
              <a:rPr lang="ro-RO" sz="2400" b="1" smtClean="0">
                <a:solidFill>
                  <a:srgbClr val="002060"/>
                </a:solidFill>
              </a:rPr>
              <a:t>SK</a:t>
            </a:r>
            <a:endParaRPr lang="ro-RO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1219200"/>
            <a:ext cx="8075612" cy="106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Times New Roman" pitchFamily="18" charset="0"/>
                <a:cs typeface="Times New Roman" pitchFamily="18" charset="0"/>
              </a:rPr>
              <a:t>Demodulator </a:t>
            </a:r>
            <a:r>
              <a:rPr lang="ro-RO" sz="1800" b="1" smtClean="0">
                <a:latin typeface="Times New Roman" pitchFamily="18" charset="0"/>
                <a:cs typeface="Times New Roman" pitchFamily="18" charset="0"/>
              </a:rPr>
              <a:t>D-BPSK</a:t>
            </a:r>
            <a:endParaRPr lang="en-US" sz="1800" b="1" smtClean="0">
              <a:latin typeface="Times New Roman" pitchFamily="18" charset="0"/>
              <a:cs typeface="Times New Roman" pitchFamily="18" charset="0"/>
            </a:endParaRPr>
          </a:p>
          <a:p>
            <a:pPr marL="708660" lvl="1" indent="-342900">
              <a:lnSpc>
                <a:spcPct val="80000"/>
              </a:lnSpc>
            </a:pPr>
            <a:endParaRPr lang="ro-RO" sz="160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</a:pP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Demodulare necoerent</a:t>
            </a:r>
            <a:r>
              <a:rPr lang="ro-RO" sz="1600" smtClean="0">
                <a:latin typeface="Times New Roman" pitchFamily="18" charset="0"/>
                <a:cs typeface="Times New Roman" pitchFamily="18" charset="0"/>
              </a:rPr>
              <a:t>ă</a:t>
            </a:r>
          </a:p>
          <a:p>
            <a:pPr marL="342900" indent="-342900">
              <a:lnSpc>
                <a:spcPct val="80000"/>
              </a:lnSpc>
            </a:pPr>
            <a:r>
              <a:rPr lang="ro-RO" sz="1600" smtClean="0">
                <a:latin typeface="Times New Roman" pitchFamily="18" charset="0"/>
                <a:cs typeface="Times New Roman" pitchFamily="18" charset="0"/>
              </a:rPr>
              <a:t>Întârziere cu un simbol (un bit) a semnalului rx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44" name="Rectangle 3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.2 </a:t>
            </a:r>
            <a:r>
              <a:rPr lang="ro-RO" sz="2400" b="1">
                <a:solidFill>
                  <a:srgbClr val="002060"/>
                </a:solidFill>
              </a:rPr>
              <a:t>Modulaţia </a:t>
            </a:r>
            <a:r>
              <a:rPr lang="ro-RO" sz="2400" b="1" smtClean="0">
                <a:solidFill>
                  <a:srgbClr val="002060"/>
                </a:solidFill>
              </a:rPr>
              <a:t>DB</a:t>
            </a:r>
            <a:r>
              <a:rPr lang="en-US" sz="2400" b="1">
                <a:solidFill>
                  <a:srgbClr val="002060"/>
                </a:solidFill>
              </a:rPr>
              <a:t>P</a:t>
            </a:r>
            <a:r>
              <a:rPr lang="ro-RO" sz="2400" b="1" smtClean="0">
                <a:solidFill>
                  <a:srgbClr val="002060"/>
                </a:solidFill>
              </a:rPr>
              <a:t>SK</a:t>
            </a:r>
            <a:endParaRPr lang="ro-RO" sz="2400">
              <a:solidFill>
                <a:srgbClr val="002060"/>
              </a:solidFill>
            </a:endParaRPr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1066800"/>
            <a:ext cx="38290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2120" y="2872740"/>
            <a:ext cx="5375910" cy="334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295400"/>
            <a:ext cx="8229600" cy="7572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ro-RO" sz="1600" b="1"/>
              <a:t>4-PSK</a:t>
            </a:r>
            <a:r>
              <a:rPr lang="ro-RO" sz="1600"/>
              <a:t>, </a:t>
            </a:r>
            <a:r>
              <a:rPr lang="ro-RO" sz="1600" b="1"/>
              <a:t>QPSK</a:t>
            </a:r>
            <a:r>
              <a:rPr lang="ro-RO" sz="1600"/>
              <a:t> (Quad</a:t>
            </a:r>
            <a:r>
              <a:rPr lang="en-US" sz="1600"/>
              <a:t>-</a:t>
            </a:r>
            <a:r>
              <a:rPr lang="ro-RO" sz="1600"/>
              <a:t>PSK ), sinusoida purtătoare ia </a:t>
            </a:r>
            <a:r>
              <a:rPr lang="ro-RO" sz="1600" b="1"/>
              <a:t>4 valori de fază</a:t>
            </a:r>
            <a:r>
              <a:rPr lang="ro-RO" sz="1600"/>
              <a:t>, separate cu </a:t>
            </a:r>
            <a:endParaRPr lang="en-US" sz="1600" smtClean="0"/>
          </a:p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en-US" sz="1600" smtClean="0"/>
              <a:t>2</a:t>
            </a:r>
            <a:r>
              <a:rPr lang="en-US" sz="1600" smtClean="0">
                <a:latin typeface="Symbol" pitchFamily="18" charset="2"/>
              </a:rPr>
              <a:t>p</a:t>
            </a:r>
            <a:r>
              <a:rPr lang="ro-RO" sz="1600" smtClean="0">
                <a:latin typeface="Symbol" pitchFamily="18" charset="2"/>
              </a:rPr>
              <a:t> </a:t>
            </a:r>
            <a:r>
              <a:rPr lang="en-US" sz="1600" smtClean="0"/>
              <a:t>/</a:t>
            </a:r>
            <a:r>
              <a:rPr lang="ro-RO" sz="1600" smtClean="0"/>
              <a:t> </a:t>
            </a:r>
            <a:r>
              <a:rPr lang="en-US" sz="1600" smtClean="0"/>
              <a:t>4 = </a:t>
            </a:r>
            <a:r>
              <a:rPr lang="en-US" sz="1600" smtClean="0">
                <a:latin typeface="Symbol" pitchFamily="18" charset="2"/>
              </a:rPr>
              <a:t>p</a:t>
            </a:r>
            <a:r>
              <a:rPr lang="en-US" sz="1600" smtClean="0"/>
              <a:t>/2          sau             36</a:t>
            </a:r>
            <a:r>
              <a:rPr lang="ro-RO" sz="1600" smtClean="0"/>
              <a:t>0</a:t>
            </a:r>
            <a:r>
              <a:rPr lang="ro-RO" sz="1600" baseline="30000" smtClean="0"/>
              <a:t>o</a:t>
            </a:r>
            <a:r>
              <a:rPr lang="en-US" sz="1600" smtClean="0"/>
              <a:t>/4 = </a:t>
            </a:r>
            <a:r>
              <a:rPr lang="ro-RO" sz="1600" smtClean="0"/>
              <a:t>90</a:t>
            </a:r>
            <a:r>
              <a:rPr lang="ro-RO" sz="1600" baseline="30000" smtClean="0"/>
              <a:t>o</a:t>
            </a:r>
            <a:r>
              <a:rPr lang="ro-RO" sz="1600" smtClean="0"/>
              <a:t> </a:t>
            </a:r>
            <a:endParaRPr lang="en-US" sz="160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o-RO" sz="1600" smtClean="0"/>
              <a:t>şi </a:t>
            </a:r>
            <a:r>
              <a:rPr lang="ro-RO" sz="1600"/>
              <a:t>determinate de combinaţia de perechi de biţi (</a:t>
            </a:r>
            <a:r>
              <a:rPr lang="ro-RO" sz="1600" b="1"/>
              <a:t>Dibit</a:t>
            </a:r>
            <a:r>
              <a:rPr lang="ro-RO" sz="1600"/>
              <a:t>) a semnalului de date binar. 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2057400"/>
            <a:ext cx="256698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400" smtClean="0"/>
              <a:t>De exemplu</a:t>
            </a:r>
            <a:r>
              <a:rPr lang="ro-RO" sz="1400" smtClean="0"/>
              <a:t>:</a:t>
            </a: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r>
              <a:rPr lang="ro-RO" sz="1400" smtClean="0"/>
              <a:t>00 </a:t>
            </a:r>
            <a:r>
              <a:rPr lang="ro-RO" sz="1400"/>
              <a:t>- </a:t>
            </a:r>
            <a:r>
              <a:rPr lang="ro-RO" sz="1400">
                <a:sym typeface="Symbol" pitchFamily="18" charset="2"/>
              </a:rPr>
              <a:t>0</a:t>
            </a: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endParaRPr lang="ro-RO" sz="1400" smtClean="0">
              <a:sym typeface="Symbol" pitchFamily="18" charset="2"/>
            </a:endParaRP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endParaRPr lang="ro-RO" sz="1400" smtClean="0">
              <a:sym typeface="Symbol" pitchFamily="18" charset="2"/>
            </a:endParaRP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r>
              <a:rPr lang="ro-RO" sz="1400" smtClean="0">
                <a:sym typeface="Symbol" pitchFamily="18" charset="2"/>
              </a:rPr>
              <a:t>01 </a:t>
            </a:r>
            <a:r>
              <a:rPr lang="ro-RO" sz="1400">
                <a:sym typeface="Symbol" pitchFamily="18" charset="2"/>
              </a:rPr>
              <a:t>- /2</a:t>
            </a: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endParaRPr lang="ro-RO" sz="1400" smtClean="0">
              <a:sym typeface="Symbol" pitchFamily="18" charset="2"/>
            </a:endParaRP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endParaRPr lang="ro-RO" sz="1400" smtClean="0">
              <a:sym typeface="Symbol" pitchFamily="18" charset="2"/>
            </a:endParaRP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r>
              <a:rPr lang="ro-RO" sz="1400" smtClean="0">
                <a:sym typeface="Symbol" pitchFamily="18" charset="2"/>
              </a:rPr>
              <a:t>11 </a:t>
            </a:r>
            <a:r>
              <a:rPr lang="ro-RO" sz="1400">
                <a:sym typeface="Symbol" pitchFamily="18" charset="2"/>
              </a:rPr>
              <a:t>- </a:t>
            </a: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endParaRPr lang="ro-RO" sz="1400" smtClean="0">
              <a:sym typeface="Symbol" pitchFamily="18" charset="2"/>
            </a:endParaRP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endParaRPr lang="ro-RO" sz="1400" smtClean="0">
              <a:sym typeface="Symbol" pitchFamily="18" charset="2"/>
            </a:endParaRP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r>
              <a:rPr lang="ro-RO" sz="1400" smtClean="0">
                <a:sym typeface="Symbol" pitchFamily="18" charset="2"/>
              </a:rPr>
              <a:t>10 </a:t>
            </a:r>
            <a:r>
              <a:rPr lang="ro-RO" sz="1400">
                <a:sym typeface="Symbol" pitchFamily="18" charset="2"/>
              </a:rPr>
              <a:t>- 3/2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.3 </a:t>
            </a:r>
            <a:r>
              <a:rPr lang="ro-RO" sz="2400" b="1">
                <a:solidFill>
                  <a:srgbClr val="002060"/>
                </a:solidFill>
              </a:rPr>
              <a:t>Modulaţia </a:t>
            </a:r>
            <a:r>
              <a:rPr lang="ro-RO" sz="2400" b="1" smtClean="0">
                <a:solidFill>
                  <a:srgbClr val="002060"/>
                </a:solidFill>
              </a:rPr>
              <a:t>4-</a:t>
            </a:r>
            <a:r>
              <a:rPr lang="en-US" sz="2400" b="1" smtClean="0">
                <a:solidFill>
                  <a:srgbClr val="002060"/>
                </a:solidFill>
              </a:rPr>
              <a:t>P</a:t>
            </a:r>
            <a:r>
              <a:rPr lang="ro-RO" sz="2400" b="1" smtClean="0">
                <a:solidFill>
                  <a:srgbClr val="002060"/>
                </a:solidFill>
              </a:rPr>
              <a:t>SK</a:t>
            </a:r>
            <a:endParaRPr lang="ro-RO" sz="2400">
              <a:solidFill>
                <a:srgbClr val="00206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057400"/>
            <a:ext cx="8429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352800"/>
            <a:ext cx="838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2743200"/>
            <a:ext cx="84296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3962400"/>
            <a:ext cx="842963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733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5181600"/>
            <a:ext cx="6981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457200" y="1447800"/>
            <a:ext cx="79216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600" b="1" smtClean="0"/>
              <a:t>C</a:t>
            </a:r>
            <a:r>
              <a:rPr lang="ro-RO" sz="1600" b="1" smtClean="0"/>
              <a:t>aracteristici ale comunicației cu 4-PSK:</a:t>
            </a:r>
            <a:endParaRPr lang="ro-RO" sz="1600" b="1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endParaRPr lang="ro-RO" sz="1600" smtClean="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ro-RO" sz="1600" smtClean="0"/>
              <a:t>Aplicaţii </a:t>
            </a:r>
            <a:r>
              <a:rPr lang="ro-RO" sz="1600"/>
              <a:t>în </a:t>
            </a:r>
            <a:r>
              <a:rPr lang="ro-RO" sz="1600" b="1"/>
              <a:t>modem</a:t>
            </a:r>
            <a:r>
              <a:rPr lang="ro-RO" sz="1600"/>
              <a:t>-urile de transmisie de </a:t>
            </a:r>
            <a:r>
              <a:rPr lang="ro-RO" sz="1600" smtClean="0"/>
              <a:t>date, </a:t>
            </a:r>
            <a:r>
              <a:rPr lang="ro-RO" sz="1600" b="1" smtClean="0"/>
              <a:t>transmisia </a:t>
            </a:r>
            <a:r>
              <a:rPr lang="ro-RO" sz="1600" b="1"/>
              <a:t>digitală video</a:t>
            </a:r>
            <a:r>
              <a:rPr lang="ro-RO" sz="1600" smtClean="0"/>
              <a:t>; GSM, 3G,4G, LTE, etc, </a:t>
            </a:r>
            <a:r>
              <a:rPr lang="en-US" sz="1600" smtClean="0"/>
              <a:t>sistemul </a:t>
            </a:r>
            <a:r>
              <a:rPr lang="en-US" sz="1600" b="1" smtClean="0"/>
              <a:t>TETRA 1</a:t>
            </a:r>
            <a:r>
              <a:rPr lang="en-US" sz="1600" smtClean="0"/>
              <a:t> de comunica</a:t>
            </a:r>
            <a:r>
              <a:rPr lang="ro-RO" sz="1600" smtClean="0"/>
              <a:t>ții </a:t>
            </a:r>
            <a:r>
              <a:rPr lang="ro-RO" sz="1600" b="1" smtClean="0"/>
              <a:t>r</a:t>
            </a:r>
            <a:r>
              <a:rPr lang="ro-RO" sz="1600" smtClean="0"/>
              <a:t>adio </a:t>
            </a:r>
            <a:r>
              <a:rPr lang="ro-RO" sz="1600" b="1" smtClean="0"/>
              <a:t>m</a:t>
            </a:r>
            <a:r>
              <a:rPr lang="ro-RO" sz="1600" smtClean="0"/>
              <a:t>obile </a:t>
            </a:r>
            <a:r>
              <a:rPr lang="ro-RO" sz="1600" b="1" smtClean="0"/>
              <a:t>p</a:t>
            </a:r>
            <a:r>
              <a:rPr lang="ro-RO" sz="1600" smtClean="0"/>
              <a:t>rofesionale (în varianta </a:t>
            </a:r>
            <a:r>
              <a:rPr lang="ro-RO" sz="1600" smtClean="0">
                <a:latin typeface="Symbol" pitchFamily="18" charset="2"/>
              </a:rPr>
              <a:t>p</a:t>
            </a:r>
            <a:r>
              <a:rPr lang="ro-RO" sz="1600" smtClean="0"/>
              <a:t>/4-DQPSK)</a:t>
            </a:r>
            <a:endParaRPr lang="ro-RO" sz="160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US" sz="1600"/>
              <a:t>Necesit</a:t>
            </a:r>
            <a:r>
              <a:rPr lang="ro-RO" sz="1600"/>
              <a:t>ă circuite de </a:t>
            </a:r>
            <a:r>
              <a:rPr lang="ro-RO" sz="1600" b="1"/>
              <a:t>înaltă complexitate</a:t>
            </a:r>
            <a:r>
              <a:rPr lang="ro-RO" sz="1600"/>
              <a:t>;</a:t>
            </a:r>
            <a:r>
              <a:rPr lang="en-US" sz="1600"/>
              <a:t> 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en-US" sz="1600" smtClean="0"/>
              <a:t>BER</a:t>
            </a:r>
            <a:r>
              <a:rPr lang="en-US" sz="1600" baseline="-25000" smtClean="0"/>
              <a:t>BPSK</a:t>
            </a:r>
            <a:r>
              <a:rPr lang="en-US" sz="1600" smtClean="0"/>
              <a:t> &lt; BER</a:t>
            </a:r>
            <a:r>
              <a:rPr lang="en-US" sz="1600" baseline="-25000" smtClean="0"/>
              <a:t>QPSK</a:t>
            </a:r>
            <a:r>
              <a:rPr lang="en-US" sz="1600" smtClean="0"/>
              <a:t> &lt; BER</a:t>
            </a:r>
            <a:r>
              <a:rPr lang="en-US" sz="1600" baseline="-25000" smtClean="0"/>
              <a:t>FSK</a:t>
            </a:r>
            <a:r>
              <a:rPr lang="en-US" sz="1600" smtClean="0"/>
              <a:t>.</a:t>
            </a:r>
            <a:endParaRPr lang="ro-RO" sz="160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ro-RO" sz="160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ro-RO" sz="160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o-RO" sz="1600" smtClean="0"/>
              <a:t>E</a:t>
            </a:r>
            <a:r>
              <a:rPr lang="en-US" sz="1600" smtClean="0"/>
              <a:t>ficiența utilizării benzii de frecvență</a:t>
            </a:r>
            <a:r>
              <a:rPr lang="ro-RO" sz="1600" smtClean="0">
                <a:latin typeface="Times New Roman" pitchFamily="18" charset="0"/>
                <a:cs typeface="Times New Roman" pitchFamily="18" charset="0"/>
              </a:rPr>
              <a:t>. Dacă M = 4, atunci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ro-RO" sz="1600" b="1" i="1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o-RO" sz="1600" smtClean="0">
                <a:latin typeface="Times New Roman" pitchFamily="18" charset="0"/>
                <a:cs typeface="Times New Roman" pitchFamily="18" charset="0"/>
              </a:rPr>
              <a:t>lăţimea de bandă ocupată </a:t>
            </a:r>
            <a:r>
              <a:rPr lang="ro-RO" sz="1600" b="1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o-RO" sz="1600" b="1" i="1" baseline="-2500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ro-RO" sz="1600" i="1" smtClean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ro-RO" sz="1600" b="1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o-RO" sz="1600" b="1" i="1" baseline="-25000" smtClean="0">
                <a:latin typeface="Times New Roman" pitchFamily="18" charset="0"/>
                <a:cs typeface="Times New Roman" pitchFamily="18" charset="0"/>
              </a:rPr>
              <a:t>b   </a:t>
            </a:r>
            <a:r>
              <a:rPr lang="ro-RO" sz="1600" b="1" i="1" smtClean="0">
                <a:latin typeface="Times New Roman" pitchFamily="18" charset="0"/>
                <a:cs typeface="Times New Roman" pitchFamily="18" charset="0"/>
              </a:rPr>
              <a:t>/ 2</a:t>
            </a:r>
            <a:endParaRPr lang="ro-RO" sz="180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ro-RO" sz="1800"/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3581400"/>
            <a:ext cx="1508572" cy="457142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.3 </a:t>
            </a:r>
            <a:r>
              <a:rPr lang="ro-RO" sz="2400" b="1">
                <a:solidFill>
                  <a:srgbClr val="002060"/>
                </a:solidFill>
              </a:rPr>
              <a:t>Modulaţia </a:t>
            </a:r>
            <a:r>
              <a:rPr lang="ro-RO" sz="2400" b="1" smtClean="0">
                <a:solidFill>
                  <a:srgbClr val="002060"/>
                </a:solidFill>
              </a:rPr>
              <a:t>4-</a:t>
            </a:r>
            <a:r>
              <a:rPr lang="en-US" sz="2400" b="1" smtClean="0">
                <a:solidFill>
                  <a:srgbClr val="002060"/>
                </a:solidFill>
              </a:rPr>
              <a:t>P</a:t>
            </a:r>
            <a:r>
              <a:rPr lang="ro-RO" sz="2400" b="1" smtClean="0">
                <a:solidFill>
                  <a:srgbClr val="002060"/>
                </a:solidFill>
              </a:rPr>
              <a:t>SK</a:t>
            </a:r>
            <a:endParaRPr lang="ro-RO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28"/>
          <p:cNvGrpSpPr>
            <a:grpSpLocks noChangeAspect="1"/>
          </p:cNvGrpSpPr>
          <p:nvPr/>
        </p:nvGrpSpPr>
        <p:grpSpPr bwMode="auto">
          <a:xfrm>
            <a:off x="2743200" y="1600200"/>
            <a:ext cx="2775584" cy="765810"/>
            <a:chOff x="2056" y="981"/>
            <a:chExt cx="3024" cy="834"/>
          </a:xfrm>
        </p:grpSpPr>
        <p:grpSp>
          <p:nvGrpSpPr>
            <p:cNvPr id="3" name="Group 26"/>
            <p:cNvGrpSpPr>
              <a:grpSpLocks noChangeAspect="1"/>
            </p:cNvGrpSpPr>
            <p:nvPr/>
          </p:nvGrpSpPr>
          <p:grpSpPr bwMode="auto">
            <a:xfrm>
              <a:off x="2056" y="981"/>
              <a:ext cx="2956" cy="475"/>
              <a:chOff x="2056" y="981"/>
              <a:chExt cx="2956" cy="475"/>
            </a:xfrm>
          </p:grpSpPr>
          <p:grpSp>
            <p:nvGrpSpPr>
              <p:cNvPr id="4" name="Group 22"/>
              <p:cNvGrpSpPr>
                <a:grpSpLocks noChangeAspect="1"/>
              </p:cNvGrpSpPr>
              <p:nvPr/>
            </p:nvGrpSpPr>
            <p:grpSpPr bwMode="auto">
              <a:xfrm>
                <a:off x="2056" y="981"/>
                <a:ext cx="2956" cy="472"/>
                <a:chOff x="1751" y="799"/>
                <a:chExt cx="3699" cy="590"/>
              </a:xfrm>
            </p:grpSpPr>
            <p:pic>
              <p:nvPicPr>
                <p:cNvPr id="96274" name="Picture 18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751" y="799"/>
                  <a:ext cx="948" cy="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6275" name="Picture 19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714" y="806"/>
                  <a:ext cx="892" cy="5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6276" name="Picture 20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606" y="799"/>
                  <a:ext cx="948" cy="58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6277" name="Picture 21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558" y="806"/>
                  <a:ext cx="892" cy="5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96279" name="Line 23"/>
              <p:cNvSpPr>
                <a:spLocks noChangeAspect="1" noChangeShapeType="1"/>
              </p:cNvSpPr>
              <p:nvPr/>
            </p:nvSpPr>
            <p:spPr bwMode="auto">
              <a:xfrm>
                <a:off x="2812" y="981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80" name="Line 24"/>
              <p:cNvSpPr>
                <a:spLocks noChangeAspect="1" noChangeShapeType="1"/>
              </p:cNvSpPr>
              <p:nvPr/>
            </p:nvSpPr>
            <p:spPr bwMode="auto">
              <a:xfrm>
                <a:off x="3538" y="1003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81" name="Line 25"/>
              <p:cNvSpPr>
                <a:spLocks noChangeAspect="1" noChangeShapeType="1"/>
              </p:cNvSpPr>
              <p:nvPr/>
            </p:nvSpPr>
            <p:spPr bwMode="auto">
              <a:xfrm>
                <a:off x="4286" y="120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283" name="Text Box 27"/>
            <p:cNvSpPr txBox="1">
              <a:spLocks noChangeAspect="1" noChangeArrowheads="1"/>
            </p:cNvSpPr>
            <p:nvPr/>
          </p:nvSpPr>
          <p:spPr bwMode="auto">
            <a:xfrm>
              <a:off x="2245" y="1456"/>
              <a:ext cx="2835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o-RO" sz="1200"/>
                <a:t>00</a:t>
              </a:r>
              <a:r>
                <a:rPr lang="en-US" sz="1200"/>
                <a:t>        </a:t>
              </a:r>
              <a:r>
                <a:rPr lang="ro-RO" sz="1200"/>
                <a:t>  01	   11</a:t>
              </a:r>
              <a:r>
                <a:rPr lang="en-US" sz="1200"/>
                <a:t>           </a:t>
              </a:r>
              <a:r>
                <a:rPr lang="ro-RO" sz="1200"/>
                <a:t> 10</a:t>
              </a:r>
              <a:endParaRPr lang="en-US" sz="1200"/>
            </a:p>
          </p:txBody>
        </p:sp>
      </p:grpSp>
      <p:sp>
        <p:nvSpPr>
          <p:cNvPr id="96299" name="Text Box 43"/>
          <p:cNvSpPr txBox="1">
            <a:spLocks noChangeArrowheads="1"/>
          </p:cNvSpPr>
          <p:nvPr/>
        </p:nvSpPr>
        <p:spPr bwMode="auto">
          <a:xfrm>
            <a:off x="228600" y="3657600"/>
            <a:ext cx="2667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o-RO" sz="1600" b="1" smtClean="0"/>
              <a:t>Modulatorul </a:t>
            </a:r>
            <a:r>
              <a:rPr lang="ro-RO" sz="1600" b="1"/>
              <a:t>4-PSK</a:t>
            </a:r>
            <a:r>
              <a:rPr lang="ro-RO" sz="1600" b="1" smtClean="0"/>
              <a:t>:</a:t>
            </a:r>
          </a:p>
          <a:p>
            <a:pPr marL="177800" indent="-177800">
              <a:spcBef>
                <a:spcPct val="50000"/>
              </a:spcBef>
              <a:buFont typeface="Arial" pitchFamily="34" charset="0"/>
              <a:buChar char="•"/>
            </a:pPr>
            <a:r>
              <a:rPr lang="ro-RO" sz="1600" smtClean="0"/>
              <a:t>Un codor Dibit</a:t>
            </a:r>
          </a:p>
          <a:p>
            <a:pPr marL="177800" indent="-177800">
              <a:spcBef>
                <a:spcPct val="50000"/>
              </a:spcBef>
              <a:buFont typeface="Arial" pitchFamily="34" charset="0"/>
              <a:buChar char="•"/>
            </a:pPr>
            <a:r>
              <a:rPr lang="ro-RO" sz="1600" smtClean="0"/>
              <a:t>2 modulatoare BPSK</a:t>
            </a:r>
          </a:p>
          <a:p>
            <a:pPr marL="177800" indent="-177800">
              <a:spcBef>
                <a:spcPct val="50000"/>
              </a:spcBef>
              <a:buFont typeface="Arial" pitchFamily="34" charset="0"/>
              <a:buChar char="•"/>
            </a:pPr>
            <a:r>
              <a:rPr lang="ro-RO" sz="1600" smtClean="0"/>
              <a:t>Un sumator</a:t>
            </a:r>
          </a:p>
          <a:p>
            <a:pPr marL="177800" indent="-177800">
              <a:spcBef>
                <a:spcPct val="50000"/>
              </a:spcBef>
              <a:buFont typeface="Arial" pitchFamily="34" charset="0"/>
              <a:buChar char="•"/>
            </a:pPr>
            <a:r>
              <a:rPr lang="ro-RO" sz="1600" smtClean="0"/>
              <a:t>Un oscilator în cuadratură</a:t>
            </a:r>
            <a:endParaRPr lang="en-US" sz="1600"/>
          </a:p>
        </p:txBody>
      </p:sp>
      <p:sp>
        <p:nvSpPr>
          <p:cNvPr id="96298" name="Text Box 42"/>
          <p:cNvSpPr txBox="1">
            <a:spLocks noChangeArrowheads="1"/>
          </p:cNvSpPr>
          <p:nvPr/>
        </p:nvSpPr>
        <p:spPr bwMode="auto">
          <a:xfrm>
            <a:off x="7150100" y="762000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o-RO" sz="1800"/>
              <a:t>Constelaţia:</a:t>
            </a:r>
            <a:endParaRPr lang="en-US" sz="1800"/>
          </a:p>
        </p:txBody>
      </p:sp>
      <p:pic>
        <p:nvPicPr>
          <p:cNvPr id="96308" name="Picture 5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1143000"/>
            <a:ext cx="289750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04800" y="1143000"/>
            <a:ext cx="25669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ro-RO" sz="1600" smtClean="0"/>
              <a:t>Pentru cazul:</a:t>
            </a: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r>
              <a:rPr lang="ro-RO" sz="1600" smtClean="0"/>
              <a:t>00 </a:t>
            </a:r>
            <a:r>
              <a:rPr lang="ro-RO" sz="1600"/>
              <a:t>- </a:t>
            </a:r>
            <a:r>
              <a:rPr lang="ro-RO" sz="1600">
                <a:sym typeface="Symbol" pitchFamily="18" charset="2"/>
              </a:rPr>
              <a:t>0</a:t>
            </a: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r>
              <a:rPr lang="ro-RO" sz="1600">
                <a:sym typeface="Symbol" pitchFamily="18" charset="2"/>
              </a:rPr>
              <a:t>01 - /2</a:t>
            </a: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r>
              <a:rPr lang="ro-RO" sz="1600">
                <a:sym typeface="Symbol" pitchFamily="18" charset="2"/>
              </a:rPr>
              <a:t>11 - </a:t>
            </a:r>
          </a:p>
          <a:p>
            <a:pPr marL="1524000" lvl="2" indent="-609600">
              <a:lnSpc>
                <a:spcPct val="80000"/>
              </a:lnSpc>
              <a:spcBef>
                <a:spcPct val="20000"/>
              </a:spcBef>
            </a:pPr>
            <a:r>
              <a:rPr lang="ro-RO" sz="1600">
                <a:sym typeface="Symbol" pitchFamily="18" charset="2"/>
              </a:rPr>
              <a:t>10 - 3/2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.3 </a:t>
            </a:r>
            <a:r>
              <a:rPr lang="ro-RO" sz="2400" b="1">
                <a:solidFill>
                  <a:srgbClr val="002060"/>
                </a:solidFill>
              </a:rPr>
              <a:t>Modulaţia </a:t>
            </a:r>
            <a:r>
              <a:rPr lang="ro-RO" sz="2400" b="1" smtClean="0">
                <a:solidFill>
                  <a:srgbClr val="002060"/>
                </a:solidFill>
              </a:rPr>
              <a:t>4-</a:t>
            </a:r>
            <a:r>
              <a:rPr lang="en-US" sz="2400" b="1" smtClean="0">
                <a:solidFill>
                  <a:srgbClr val="002060"/>
                </a:solidFill>
              </a:rPr>
              <a:t>P</a:t>
            </a:r>
            <a:r>
              <a:rPr lang="ro-RO" sz="2400" b="1" smtClean="0">
                <a:solidFill>
                  <a:srgbClr val="002060"/>
                </a:solidFill>
              </a:rPr>
              <a:t>SK</a:t>
            </a:r>
            <a:endParaRPr lang="ro-RO" sz="2400">
              <a:solidFill>
                <a:srgbClr val="002060"/>
              </a:solidFill>
            </a:endParaRPr>
          </a:p>
        </p:txBody>
      </p: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0" y="3733800"/>
            <a:ext cx="43338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6309" name="Picture 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219200"/>
            <a:ext cx="37433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895600"/>
            <a:ext cx="3794760" cy="314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438400"/>
            <a:ext cx="47815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1295400"/>
            <a:ext cx="3815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smtClean="0"/>
              <a:t>Modulatorul 4-PSK</a:t>
            </a:r>
          </a:p>
          <a:p>
            <a:r>
              <a:rPr lang="ro-RO" sz="1600" smtClean="0"/>
              <a:t>Diagrama de semnale și constelația obținută</a:t>
            </a:r>
            <a:endParaRPr lang="en-GB" sz="16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.3 </a:t>
            </a:r>
            <a:r>
              <a:rPr lang="ro-RO" sz="2400" b="1">
                <a:solidFill>
                  <a:srgbClr val="002060"/>
                </a:solidFill>
              </a:rPr>
              <a:t>Modulaţia </a:t>
            </a:r>
            <a:r>
              <a:rPr lang="ro-RO" sz="2400" b="1" smtClean="0">
                <a:solidFill>
                  <a:srgbClr val="002060"/>
                </a:solidFill>
              </a:rPr>
              <a:t>4-</a:t>
            </a:r>
            <a:r>
              <a:rPr lang="en-US" sz="2400" b="1" smtClean="0">
                <a:solidFill>
                  <a:srgbClr val="002060"/>
                </a:solidFill>
              </a:rPr>
              <a:t>P</a:t>
            </a:r>
            <a:r>
              <a:rPr lang="ro-RO" sz="2400" b="1" smtClean="0">
                <a:solidFill>
                  <a:srgbClr val="002060"/>
                </a:solidFill>
              </a:rPr>
              <a:t>SK</a:t>
            </a:r>
            <a:endParaRPr lang="ro-RO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1143000"/>
            <a:ext cx="3815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Sumarea a doi vectori</a:t>
            </a:r>
            <a:endParaRPr lang="en-GB" sz="16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.3 </a:t>
            </a:r>
            <a:r>
              <a:rPr lang="ro-RO" sz="2400" b="1">
                <a:solidFill>
                  <a:srgbClr val="002060"/>
                </a:solidFill>
              </a:rPr>
              <a:t>Modulaţia </a:t>
            </a:r>
            <a:r>
              <a:rPr lang="ro-RO" sz="2400" b="1" smtClean="0">
                <a:solidFill>
                  <a:srgbClr val="002060"/>
                </a:solidFill>
              </a:rPr>
              <a:t>4-</a:t>
            </a:r>
            <a:r>
              <a:rPr lang="en-US" sz="2400" b="1" smtClean="0">
                <a:solidFill>
                  <a:srgbClr val="002060"/>
                </a:solidFill>
              </a:rPr>
              <a:t>P</a:t>
            </a:r>
            <a:r>
              <a:rPr lang="ro-RO" sz="2400" b="1" smtClean="0">
                <a:solidFill>
                  <a:srgbClr val="002060"/>
                </a:solidFill>
              </a:rPr>
              <a:t>SK</a:t>
            </a:r>
            <a:endParaRPr lang="ro-RO" sz="2400">
              <a:solidFill>
                <a:srgbClr val="002060"/>
              </a:solidFill>
            </a:endParaRPr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2255520" cy="184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143000"/>
            <a:ext cx="2948940" cy="261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7440" y="3634740"/>
            <a:ext cx="3794760" cy="314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381000" y="1665288"/>
            <a:ext cx="3048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o-RO" sz="1600" b="1" smtClean="0"/>
              <a:t>Demodulatorul 4-PSK:</a:t>
            </a:r>
          </a:p>
          <a:p>
            <a:pPr marL="177800" indent="-177800">
              <a:spcBef>
                <a:spcPct val="50000"/>
              </a:spcBef>
              <a:buFont typeface="Arial" pitchFamily="34" charset="0"/>
              <a:buChar char="•"/>
            </a:pPr>
            <a:r>
              <a:rPr lang="ro-RO" sz="1600" smtClean="0"/>
              <a:t>2 demodulatoare BPSK</a:t>
            </a:r>
          </a:p>
          <a:p>
            <a:pPr marL="177800" indent="-177800">
              <a:spcBef>
                <a:spcPct val="50000"/>
              </a:spcBef>
              <a:buFont typeface="Arial" pitchFamily="34" charset="0"/>
              <a:buChar char="•"/>
            </a:pPr>
            <a:r>
              <a:rPr lang="ro-RO" sz="1600" smtClean="0"/>
              <a:t>Un circuit de regenerare a purtătoarei și un defazor cu 90</a:t>
            </a:r>
            <a:r>
              <a:rPr lang="ro-RO" sz="1600" smtClean="0">
                <a:sym typeface="Symbol"/>
              </a:rPr>
              <a:t></a:t>
            </a:r>
            <a:endParaRPr lang="ro-RO" sz="1600" smtClean="0"/>
          </a:p>
          <a:p>
            <a:pPr marL="177800" indent="-177800">
              <a:spcBef>
                <a:spcPct val="50000"/>
              </a:spcBef>
              <a:buFont typeface="Arial" pitchFamily="34" charset="0"/>
              <a:buChar char="•"/>
            </a:pPr>
            <a:r>
              <a:rPr lang="ro-RO" sz="1600" smtClean="0"/>
              <a:t>Un decodor DIBIT</a:t>
            </a:r>
            <a:endParaRPr lang="en-US" sz="16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726180"/>
            <a:ext cx="4404360" cy="313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779520"/>
            <a:ext cx="4366260" cy="30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.3 </a:t>
            </a:r>
            <a:r>
              <a:rPr lang="ro-RO" sz="2400" b="1">
                <a:solidFill>
                  <a:srgbClr val="002060"/>
                </a:solidFill>
              </a:rPr>
              <a:t>Modulaţia </a:t>
            </a:r>
            <a:r>
              <a:rPr lang="ro-RO" sz="2400" b="1" smtClean="0">
                <a:solidFill>
                  <a:srgbClr val="002060"/>
                </a:solidFill>
              </a:rPr>
              <a:t>4-</a:t>
            </a:r>
            <a:r>
              <a:rPr lang="en-US" sz="2400" b="1" smtClean="0">
                <a:solidFill>
                  <a:srgbClr val="002060"/>
                </a:solidFill>
              </a:rPr>
              <a:t>P</a:t>
            </a:r>
            <a:r>
              <a:rPr lang="ro-RO" sz="2400" b="1" smtClean="0">
                <a:solidFill>
                  <a:srgbClr val="002060"/>
                </a:solidFill>
              </a:rPr>
              <a:t>SK</a:t>
            </a:r>
            <a:endParaRPr lang="ro-RO" sz="2400">
              <a:solidFill>
                <a:srgbClr val="002060"/>
              </a:solidFill>
            </a:endParaRPr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9950" y="1295400"/>
            <a:ext cx="55816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23850" y="321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981200" y="1524000"/>
            <a:ext cx="5105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ro-RO" sz="2400" i="1" smtClean="0"/>
              <a:t>Structura capitolului:</a:t>
            </a:r>
          </a:p>
          <a:p>
            <a:pPr marL="457200" indent="-457200"/>
            <a:endParaRPr lang="en-US" sz="2000" smtClean="0"/>
          </a:p>
          <a:p>
            <a:pPr marL="914400" lvl="1" indent="-457200">
              <a:buFontTx/>
              <a:buAutoNum type="arabicPeriod"/>
            </a:pPr>
            <a:r>
              <a:rPr lang="ro-RO" sz="2400" smtClean="0"/>
              <a:t>Introducere </a:t>
            </a:r>
            <a:r>
              <a:rPr lang="ro-RO" sz="2400"/>
              <a:t>în modulaţia digitală</a:t>
            </a:r>
          </a:p>
          <a:p>
            <a:pPr marL="914400" lvl="1" indent="-457200">
              <a:buFontTx/>
              <a:buAutoNum type="arabicPeriod"/>
            </a:pPr>
            <a:r>
              <a:rPr lang="ro-RO" sz="2400"/>
              <a:t>Codarea datelor</a:t>
            </a:r>
          </a:p>
          <a:p>
            <a:pPr marL="914400" lvl="1" indent="-457200">
              <a:buFontTx/>
              <a:buAutoNum type="arabicPeriod"/>
            </a:pPr>
            <a:r>
              <a:rPr lang="ro-RO" sz="2400"/>
              <a:t>Diagrama polară. Constelaţii</a:t>
            </a:r>
          </a:p>
          <a:p>
            <a:pPr marL="914400" lvl="1" indent="-457200">
              <a:buFontTx/>
              <a:buAutoNum type="arabicPeriod"/>
            </a:pPr>
            <a:r>
              <a:rPr lang="ro-RO" sz="2400"/>
              <a:t>ASK</a:t>
            </a:r>
          </a:p>
          <a:p>
            <a:pPr marL="914400" lvl="1" indent="-457200">
              <a:buFontTx/>
              <a:buAutoNum type="arabicPeriod"/>
            </a:pPr>
            <a:r>
              <a:rPr lang="ro-RO" sz="2400"/>
              <a:t>FSK</a:t>
            </a:r>
          </a:p>
          <a:p>
            <a:pPr marL="914400" lvl="1" indent="-457200">
              <a:buFontTx/>
              <a:buAutoNum type="arabicPeriod"/>
            </a:pPr>
            <a:r>
              <a:rPr lang="ro-RO" sz="2400" b="1"/>
              <a:t>PSK</a:t>
            </a:r>
          </a:p>
          <a:p>
            <a:pPr marL="914400" lvl="1" indent="-457200">
              <a:buFontTx/>
              <a:buAutoNum type="arabicPeriod"/>
            </a:pPr>
            <a:r>
              <a:rPr lang="ro-RO" sz="2400"/>
              <a:t>QAM</a:t>
            </a:r>
            <a:endParaRPr lang="en-US" sz="2400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36513" y="3151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0" y="3676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36513" y="3121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65" name="Rectangle 8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72" name="Rectangle 9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74" name="Rectangle 9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77" name="Rectangle 97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0" name="Rectangle 100"/>
          <p:cNvSpPr>
            <a:spLocks noChangeArrowheads="1"/>
          </p:cNvSpPr>
          <p:nvPr/>
        </p:nvSpPr>
        <p:spPr bwMode="auto">
          <a:xfrm>
            <a:off x="0" y="3700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3" name="Rectangle 103"/>
          <p:cNvSpPr>
            <a:spLocks noChangeArrowheads="1"/>
          </p:cNvSpPr>
          <p:nvPr/>
        </p:nvSpPr>
        <p:spPr bwMode="auto">
          <a:xfrm>
            <a:off x="0" y="3700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7" name="Rectangle 10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89" name="Rectangle 10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91" name="Rectangle 11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95" name="Rectangle 1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3400" y="49530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o-RO" b="1" smtClean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b="1" smtClean="0">
                <a:solidFill>
                  <a:srgbClr val="0000FF"/>
                </a:solidFill>
                <a:cs typeface="Times New Roman" pitchFamily="18" charset="0"/>
              </a:rPr>
              <a:t>D</a:t>
            </a:r>
            <a:r>
              <a:rPr lang="ro-RO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ro-RO" smtClean="0">
                <a:solidFill>
                  <a:srgbClr val="0000FF"/>
                </a:solidFill>
              </a:rPr>
              <a:t>=</a:t>
            </a:r>
            <a:r>
              <a:rPr lang="ro-RO" smtClean="0">
                <a:solidFill>
                  <a:srgbClr val="0000FF"/>
                </a:solidFill>
                <a:cs typeface="Times New Roman" pitchFamily="18" charset="0"/>
              </a:rPr>
              <a:t> 	transformarea </a:t>
            </a:r>
            <a:r>
              <a:rPr lang="en-US" i="1" smtClean="0">
                <a:solidFill>
                  <a:srgbClr val="0000FF"/>
                </a:solidFill>
                <a:cs typeface="Times New Roman" pitchFamily="18" charset="0"/>
              </a:rPr>
              <a:t>valorii bi</a:t>
            </a:r>
            <a:r>
              <a:rPr lang="ro-RO" i="1" smtClean="0">
                <a:solidFill>
                  <a:srgbClr val="0000FF"/>
                </a:solidFill>
                <a:cs typeface="Times New Roman" pitchFamily="18" charset="0"/>
              </a:rPr>
              <a:t>ț</a:t>
            </a:r>
            <a:r>
              <a:rPr lang="en-US" i="1" smtClean="0">
                <a:solidFill>
                  <a:srgbClr val="0000FF"/>
                </a:solidFill>
                <a:cs typeface="Times New Roman" pitchFamily="18" charset="0"/>
              </a:rPr>
              <a:t>ilor</a:t>
            </a:r>
            <a:r>
              <a:rPr lang="ro-RO" i="1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ro-RO" smtClean="0">
                <a:solidFill>
                  <a:srgbClr val="0000FF"/>
                </a:solidFill>
                <a:cs typeface="Times New Roman" pitchFamily="18" charset="0"/>
              </a:rPr>
              <a:t>semnalului de date în salturi instantanee ale unuia din parametrii semnalului modulat</a:t>
            </a:r>
            <a:r>
              <a:rPr lang="ro-RO" b="1" smtClean="0">
                <a:solidFill>
                  <a:srgbClr val="0000FF"/>
                </a:solidFill>
              </a:rPr>
              <a:t>.</a:t>
            </a:r>
          </a:p>
          <a:p>
            <a:pPr>
              <a:buFontTx/>
              <a:buNone/>
            </a:pPr>
            <a:r>
              <a:rPr lang="ro-RO" smtClean="0">
                <a:solidFill>
                  <a:srgbClr val="0000FF"/>
                </a:solidFill>
              </a:rPr>
              <a:t>	transformarea semnalului digital în </a:t>
            </a:r>
            <a:r>
              <a:rPr lang="ro-RO" b="1" smtClean="0">
                <a:solidFill>
                  <a:srgbClr val="0000FF"/>
                </a:solidFill>
              </a:rPr>
              <a:t>simboluri</a:t>
            </a:r>
            <a:r>
              <a:rPr lang="ro-RO" smtClean="0">
                <a:solidFill>
                  <a:srgbClr val="0000FF"/>
                </a:solidFill>
              </a:rPr>
              <a:t> de semnal analogic asociate unuia sau mai multor biți de date.</a:t>
            </a:r>
            <a:endParaRPr lang="ro-RO">
              <a:solidFill>
                <a:srgbClr val="0000FF"/>
              </a:solidFill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5334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o-RO" sz="2800" b="1">
                <a:solidFill>
                  <a:schemeClr val="accent2"/>
                </a:solidFill>
              </a:rPr>
              <a:t>CAP. </a:t>
            </a:r>
            <a:r>
              <a:rPr lang="ro-RO" sz="2800" b="1" smtClean="0">
                <a:solidFill>
                  <a:schemeClr val="accent2"/>
                </a:solidFill>
              </a:rPr>
              <a:t>4 </a:t>
            </a:r>
            <a:r>
              <a:rPr lang="ro-RO" sz="2800" b="1">
                <a:solidFill>
                  <a:schemeClr val="accent2"/>
                </a:solidFill>
              </a:rPr>
              <a:t>COMUNICAŢII </a:t>
            </a:r>
            <a:r>
              <a:rPr lang="ro-RO" sz="2800" b="1" smtClean="0">
                <a:solidFill>
                  <a:schemeClr val="accent2"/>
                </a:solidFill>
              </a:rPr>
              <a:t>DIGITALE</a:t>
            </a:r>
            <a:endParaRPr lang="en-US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3048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609600" indent="-609600">
              <a:lnSpc>
                <a:spcPct val="80000"/>
              </a:lnSpc>
              <a:buClrTx/>
              <a:buNone/>
            </a:pPr>
            <a:r>
              <a:rPr lang="ro-RO" sz="1800" b="1" smtClean="0"/>
              <a:t>PSK</a:t>
            </a:r>
            <a:r>
              <a:rPr lang="ro-RO" sz="1800" smtClean="0"/>
              <a:t>: Modulație cu comutare de fază</a:t>
            </a:r>
          </a:p>
          <a:p>
            <a:pPr marL="609600" indent="-609600">
              <a:lnSpc>
                <a:spcPct val="80000"/>
              </a:lnSpc>
              <a:buClrTx/>
              <a:buNone/>
            </a:pPr>
            <a:endParaRPr lang="ro-RO" sz="1800" smtClean="0"/>
          </a:p>
          <a:p>
            <a:pPr marL="609600" indent="-254000">
              <a:lnSpc>
                <a:spcPct val="80000"/>
              </a:lnSpc>
              <a:buClrTx/>
            </a:pPr>
            <a:r>
              <a:rPr lang="en-US" sz="1600" smtClean="0"/>
              <a:t>Comunica</a:t>
            </a:r>
            <a:r>
              <a:rPr lang="ro-RO" sz="1600"/>
              <a:t>ţ</a:t>
            </a:r>
            <a:r>
              <a:rPr lang="en-US" sz="1600"/>
              <a:t>iile </a:t>
            </a:r>
            <a:r>
              <a:rPr lang="ro-RO" sz="1600"/>
              <a:t>PSK - la începutul programelor spaţiale. </a:t>
            </a:r>
            <a:endParaRPr lang="en-US" sz="1600"/>
          </a:p>
          <a:p>
            <a:pPr marL="609600" indent="-254000">
              <a:lnSpc>
                <a:spcPct val="80000"/>
              </a:lnSpc>
              <a:buClrTx/>
            </a:pPr>
            <a:r>
              <a:rPr lang="ro-RO" sz="1600"/>
              <a:t>Astăzi </a:t>
            </a:r>
            <a:r>
              <a:rPr lang="en-US" sz="1600"/>
              <a:t>-</a:t>
            </a:r>
            <a:r>
              <a:rPr lang="ro-RO" sz="1600"/>
              <a:t> comunicaţii civile şi militare.</a:t>
            </a:r>
          </a:p>
          <a:p>
            <a:pPr marL="609600" indent="-254000">
              <a:lnSpc>
                <a:spcPct val="80000"/>
              </a:lnSpc>
              <a:buClrTx/>
            </a:pPr>
            <a:r>
              <a:rPr lang="en-US" sz="1600" smtClean="0"/>
              <a:t>Asocia</a:t>
            </a:r>
            <a:r>
              <a:rPr lang="ro-RO" sz="1600" smtClean="0"/>
              <a:t>ză faza semnalului purtător cu valorile biților de dată, </a:t>
            </a:r>
            <a:r>
              <a:rPr lang="ro-RO" sz="1600" b="1" smtClean="0"/>
              <a:t>k = 1, 2, 3, ...</a:t>
            </a:r>
            <a:endParaRPr lang="ro-RO" sz="1600" b="1"/>
          </a:p>
          <a:p>
            <a:pPr marL="609600" indent="-254000">
              <a:lnSpc>
                <a:spcPct val="80000"/>
              </a:lnSpc>
              <a:buClrTx/>
            </a:pPr>
            <a:r>
              <a:rPr lang="ro-RO" sz="1600"/>
              <a:t>Expresia matematică pentru evoluţia în timp a semnalului PSK este</a:t>
            </a:r>
            <a:r>
              <a:rPr lang="ro-RO" sz="1600" smtClean="0"/>
              <a:t>:</a:t>
            </a:r>
          </a:p>
          <a:p>
            <a:pPr marL="609600" indent="-254000">
              <a:lnSpc>
                <a:spcPct val="80000"/>
              </a:lnSpc>
              <a:buClrTx/>
            </a:pPr>
            <a:endParaRPr lang="ro-RO" sz="1200" smtClean="0"/>
          </a:p>
          <a:p>
            <a:pPr marL="609600" indent="-254000">
              <a:lnSpc>
                <a:spcPct val="80000"/>
              </a:lnSpc>
              <a:buClrTx/>
              <a:buNone/>
            </a:pPr>
            <a:r>
              <a:rPr lang="ro-RO" sz="1800" smtClean="0"/>
              <a:t>                                                                                              </a:t>
            </a:r>
          </a:p>
          <a:p>
            <a:pPr marL="609600" indent="-254000">
              <a:lnSpc>
                <a:spcPct val="80000"/>
              </a:lnSpc>
              <a:buClrTx/>
              <a:buNone/>
            </a:pPr>
            <a:r>
              <a:rPr lang="ro-RO" sz="1800" b="1" i="1" smtClean="0"/>
              <a:t>                                                                                                    </a:t>
            </a:r>
            <a:r>
              <a:rPr lang="en-US" sz="1800" b="1" i="1" smtClean="0"/>
              <a:t>M = 2</a:t>
            </a:r>
            <a:r>
              <a:rPr lang="en-US" sz="1800" b="1" i="1" baseline="30000" smtClean="0"/>
              <a:t>k</a:t>
            </a:r>
            <a:endParaRPr lang="ro-RO" sz="1800" i="1" smtClean="0"/>
          </a:p>
          <a:p>
            <a:pPr marL="609600" indent="-254000">
              <a:lnSpc>
                <a:spcPct val="80000"/>
              </a:lnSpc>
              <a:buClrTx/>
            </a:pPr>
            <a:endParaRPr lang="ro-RO" sz="1800" smtClean="0"/>
          </a:p>
          <a:p>
            <a:pPr marL="609600" indent="-254000">
              <a:lnSpc>
                <a:spcPct val="80000"/>
              </a:lnSpc>
              <a:buClrTx/>
            </a:pPr>
            <a:endParaRPr lang="ro-RO" sz="1800" smtClean="0"/>
          </a:p>
          <a:p>
            <a:pPr marL="609600" indent="-254000">
              <a:lnSpc>
                <a:spcPct val="80000"/>
              </a:lnSpc>
              <a:buClrTx/>
            </a:pPr>
            <a:endParaRPr lang="ro-RO" sz="1800" smtClean="0"/>
          </a:p>
          <a:p>
            <a:pPr marL="609600" indent="-254000">
              <a:lnSpc>
                <a:spcPct val="80000"/>
              </a:lnSpc>
              <a:buClrTx/>
            </a:pPr>
            <a:endParaRPr lang="ro-RO" sz="1800" smtClean="0"/>
          </a:p>
          <a:p>
            <a:pPr marL="609600" indent="-254000">
              <a:lnSpc>
                <a:spcPct val="80000"/>
              </a:lnSpc>
              <a:buClrTx/>
              <a:buNone/>
            </a:pPr>
            <a:endParaRPr lang="ro-RO" sz="1800" b="1" smtClean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85800" y="5334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>
                <a:solidFill>
                  <a:srgbClr val="002060"/>
                </a:solidFill>
              </a:rPr>
              <a:t> Modulaţia </a:t>
            </a:r>
            <a:r>
              <a:rPr lang="en-US" sz="2400" b="1">
                <a:solidFill>
                  <a:srgbClr val="002060"/>
                </a:solidFill>
              </a:rPr>
              <a:t>P</a:t>
            </a:r>
            <a:r>
              <a:rPr lang="ro-RO" sz="2400" b="1">
                <a:solidFill>
                  <a:srgbClr val="002060"/>
                </a:solidFill>
              </a:rPr>
              <a:t>SK</a:t>
            </a:r>
            <a:r>
              <a:rPr lang="en-US" sz="2400">
                <a:solidFill>
                  <a:srgbClr val="002060"/>
                </a:solidFill>
              </a:rPr>
              <a:t> </a:t>
            </a:r>
            <a:r>
              <a:rPr lang="ro-RO" sz="2400">
                <a:solidFill>
                  <a:srgbClr val="002060"/>
                </a:solidFill>
              </a:rPr>
              <a:t>– Phase Shift Keying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914400" y="3240406"/>
          <a:ext cx="2708910" cy="636270"/>
        </p:xfrm>
        <a:graphic>
          <a:graphicData uri="http://schemas.openxmlformats.org/presentationml/2006/ole">
            <p:oleObj spid="_x0000_s203778" name="Equation" r:id="rId3" imgW="1905000" imgH="444500" progId="Equation.3">
              <p:embed/>
            </p:oleObj>
          </a:graphicData>
        </a:graphic>
      </p:graphicFrame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4067174" y="3421381"/>
          <a:ext cx="811530" cy="253366"/>
        </p:xfrm>
        <a:graphic>
          <a:graphicData uri="http://schemas.openxmlformats.org/presentationml/2006/ole">
            <p:oleObj spid="_x0000_s203779" name="Equation" r:id="rId4" imgW="583693" imgH="177646" progId="Equation.3">
              <p:embed/>
            </p:oleObj>
          </a:graphicData>
        </a:graphic>
      </p:graphicFrame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029" name="Object 13"/>
          <p:cNvGraphicFramePr>
            <a:graphicFrameLocks noChangeAspect="1"/>
          </p:cNvGraphicFramePr>
          <p:nvPr/>
        </p:nvGraphicFramePr>
        <p:xfrm>
          <a:off x="5076825" y="3421380"/>
          <a:ext cx="1053466" cy="295276"/>
        </p:xfrm>
        <a:graphic>
          <a:graphicData uri="http://schemas.openxmlformats.org/presentationml/2006/ole">
            <p:oleObj spid="_x0000_s203780" name="Equation" r:id="rId5" imgW="710891" imgH="203112" progId="Equation.3">
              <p:embed/>
            </p:oleObj>
          </a:graphicData>
        </a:graphic>
      </p:graphicFrame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4038600" y="4002406"/>
            <a:ext cx="18822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o-RO" sz="1200">
                <a:cs typeface="Times New Roman" pitchFamily="18" charset="0"/>
              </a:rPr>
              <a:t> </a:t>
            </a:r>
            <a:r>
              <a:rPr lang="ro-RO" sz="1600">
                <a:cs typeface="Times New Roman" pitchFamily="18" charset="0"/>
              </a:rPr>
              <a:t>ia M valori discrete</a:t>
            </a:r>
            <a:r>
              <a:rPr lang="en-US" sz="1600"/>
              <a:t> 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2362200" y="3850006"/>
          <a:ext cx="1152524" cy="569594"/>
        </p:xfrm>
        <a:graphic>
          <a:graphicData uri="http://schemas.openxmlformats.org/presentationml/2006/ole">
            <p:oleObj spid="_x0000_s203781" name="Equation" r:id="rId6" imgW="787058" imgH="393529" progId="Equation.3">
              <p:embed/>
            </p:oleObj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81000" y="4343400"/>
            <a:ext cx="8458200" cy="2209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609600" marR="0" lvl="0" indent="-2540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SzPct val="95000"/>
              <a:tabLst/>
              <a:defRPr/>
            </a:pPr>
            <a:r>
              <a:rPr kumimoji="0" lang="ro-RO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Tipuri de modulaţie cu comutare de fază M-PSK:</a:t>
            </a:r>
          </a:p>
          <a:p>
            <a:pPr marL="254000" indent="-254000">
              <a:lnSpc>
                <a:spcPct val="80000"/>
              </a:lnSpc>
              <a:spcBef>
                <a:spcPct val="20000"/>
              </a:spcBef>
              <a:buSzPct val="95000"/>
              <a:buFont typeface="Wingdings 2"/>
              <a:buChar char=""/>
              <a:defRPr/>
            </a:pPr>
            <a:r>
              <a:rPr kumimoji="0" lang="ro-RO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Absolută</a:t>
            </a:r>
          </a:p>
          <a:p>
            <a:pPr marL="711200" lvl="1" indent="-254000">
              <a:lnSpc>
                <a:spcPct val="80000"/>
              </a:lnSpc>
              <a:spcBef>
                <a:spcPct val="20000"/>
              </a:spcBef>
              <a:buSzPct val="95000"/>
              <a:buFont typeface="Wingdings 2"/>
              <a:buChar char=""/>
              <a:defRPr/>
            </a:pPr>
            <a:r>
              <a:rPr kumimoji="0" lang="ro-RO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 două faze sau binară (2-PSK sau BPSK – Binary Phase Shift Keying);        k</a:t>
            </a:r>
            <a:r>
              <a:rPr kumimoji="0" lang="ro-RO" sz="1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</a:t>
            </a:r>
            <a:endParaRPr kumimoji="0" lang="ro-RO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11200" lvl="1" indent="-254000">
              <a:lnSpc>
                <a:spcPct val="80000"/>
              </a:lnSpc>
              <a:spcBef>
                <a:spcPct val="20000"/>
              </a:spcBef>
              <a:buSzPct val="95000"/>
              <a:buFont typeface="Wingdings 2"/>
              <a:buChar char=""/>
              <a:defRPr/>
            </a:pPr>
            <a:r>
              <a:rPr kumimoji="0" lang="ro-RO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 patru faze sau quadratură (4–PSK sau QPSK); O-QPSK, </a:t>
            </a:r>
            <a:r>
              <a:rPr kumimoji="0" lang="ro-RO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p</a:t>
            </a:r>
            <a:r>
              <a:rPr kumimoji="0" lang="ro-RO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/4-QPSK;           k = 2</a:t>
            </a:r>
          </a:p>
          <a:p>
            <a:pPr marL="711200" lvl="1" indent="-254000">
              <a:lnSpc>
                <a:spcPct val="80000"/>
              </a:lnSpc>
              <a:spcBef>
                <a:spcPct val="20000"/>
              </a:spcBef>
              <a:buSzPct val="95000"/>
              <a:buFont typeface="Wingdings 2"/>
              <a:buChar char=""/>
              <a:defRPr/>
            </a:pPr>
            <a:r>
              <a:rPr kumimoji="0" lang="ro-RO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În general, cu M faze</a:t>
            </a:r>
            <a:r>
              <a:rPr lang="en-US" sz="1600" smtClean="0"/>
              <a:t>, M-PSK</a:t>
            </a:r>
            <a:r>
              <a:rPr kumimoji="0" lang="ro-RO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(8–PSK, 16–PSK... ), </a:t>
            </a:r>
            <a:r>
              <a:rPr kumimoji="0" lang="ro-RO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= 2</a:t>
            </a:r>
            <a:r>
              <a:rPr kumimoji="0" lang="ro-RO" sz="16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ro-RO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 = nr biţi;         k = 3, 4, ... </a:t>
            </a:r>
          </a:p>
          <a:p>
            <a:pPr marL="711200" lvl="1" indent="-254000">
              <a:lnSpc>
                <a:spcPct val="80000"/>
              </a:lnSpc>
              <a:spcBef>
                <a:spcPct val="20000"/>
              </a:spcBef>
              <a:buSzPct val="95000"/>
              <a:buFont typeface="Wingdings 2"/>
              <a:buChar char=""/>
              <a:defRPr/>
            </a:pPr>
            <a:endParaRPr kumimoji="0" lang="ro-RO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54000" indent="-254000">
              <a:lnSpc>
                <a:spcPct val="80000"/>
              </a:lnSpc>
              <a:spcBef>
                <a:spcPct val="20000"/>
              </a:spcBef>
              <a:buSzPct val="95000"/>
              <a:buFont typeface="Wingdings 2"/>
              <a:buChar char=""/>
              <a:defRPr/>
            </a:pPr>
            <a:r>
              <a:rPr kumimoji="0" lang="ro-RO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Diferenţială:</a:t>
            </a:r>
            <a:r>
              <a:rPr kumimoji="0" lang="ro-RO" sz="1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DBPSK, DQPSK, DOQPSK, etc.</a:t>
            </a:r>
            <a:endParaRPr kumimoji="0" lang="ro-RO" sz="9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457200" y="1295400"/>
            <a:ext cx="79216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600" smtClean="0"/>
              <a:t>2-PSK sau BPSK: </a:t>
            </a:r>
            <a:r>
              <a:rPr lang="ro-RO" sz="1600" smtClean="0"/>
              <a:t>2 faze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endParaRPr lang="ro-RO" sz="1600" b="1" smtClean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endParaRPr lang="en-US" sz="1600" b="1" smtClean="0"/>
          </a:p>
          <a:p>
            <a:pPr marL="266700" lvl="0" indent="-266700">
              <a:buFont typeface="Arial" pitchFamily="34" charset="0"/>
              <a:buChar char="•"/>
              <a:tabLst>
                <a:tab pos="177800" algn="l"/>
              </a:tabLst>
            </a:pPr>
            <a:r>
              <a:rPr lang="ro-RO" sz="1600" smtClean="0"/>
              <a:t>bit = </a:t>
            </a:r>
            <a:r>
              <a:rPr lang="en-US" sz="1600" smtClean="0"/>
              <a:t>1 semnalul modulat este o sinusoidă care începe din fază 0 </a:t>
            </a:r>
            <a:endParaRPr lang="en-GB" sz="1600" smtClean="0"/>
          </a:p>
          <a:p>
            <a:pPr marL="266700" lvl="0" indent="-266700">
              <a:buFont typeface="Arial" pitchFamily="34" charset="0"/>
              <a:buChar char="•"/>
              <a:tabLst>
                <a:tab pos="177800" algn="l"/>
              </a:tabLst>
            </a:pPr>
            <a:endParaRPr lang="ro-RO" sz="1600" smtClean="0"/>
          </a:p>
          <a:p>
            <a:pPr marL="266700" lvl="0" indent="-266700">
              <a:buFont typeface="Arial" pitchFamily="34" charset="0"/>
              <a:buChar char="•"/>
              <a:tabLst>
                <a:tab pos="177800" algn="l"/>
              </a:tabLst>
            </a:pPr>
            <a:endParaRPr lang="ro-RO" sz="1600" smtClean="0"/>
          </a:p>
          <a:p>
            <a:pPr marL="266700" lvl="0" indent="-266700">
              <a:buFont typeface="Arial" pitchFamily="34" charset="0"/>
              <a:buChar char="•"/>
              <a:tabLst>
                <a:tab pos="177800" algn="l"/>
              </a:tabLst>
            </a:pPr>
            <a:r>
              <a:rPr lang="en-US" sz="1600" smtClean="0"/>
              <a:t>bit </a:t>
            </a:r>
            <a:r>
              <a:rPr lang="ro-RO" sz="1600" smtClean="0"/>
              <a:t>=</a:t>
            </a:r>
            <a:r>
              <a:rPr lang="en-US" sz="1600" smtClean="0"/>
              <a:t> 0 semnalul modulat este o sinusoidă care începe din fază </a:t>
            </a:r>
            <a:r>
              <a:rPr lang="en-US" sz="1600" smtClean="0">
                <a:latin typeface="Symbol" pitchFamily="18" charset="2"/>
              </a:rPr>
              <a:t>p</a:t>
            </a:r>
            <a:r>
              <a:rPr lang="en-US" sz="1600" smtClean="0"/>
              <a:t>.</a:t>
            </a:r>
            <a:endParaRPr lang="en-GB" sz="1600" smtClean="0"/>
          </a:p>
          <a:p>
            <a:pPr marL="266700" indent="-266700">
              <a:buFont typeface="Arial" pitchFamily="34" charset="0"/>
              <a:buChar char="•"/>
              <a:tabLst>
                <a:tab pos="177800" algn="l"/>
              </a:tabLst>
            </a:pPr>
            <a:endParaRPr lang="ro-RO" sz="1600" smtClean="0"/>
          </a:p>
          <a:p>
            <a:pPr marL="266700" indent="-266700">
              <a:buFont typeface="Arial" pitchFamily="34" charset="0"/>
              <a:buChar char="•"/>
              <a:tabLst>
                <a:tab pos="177800" algn="l"/>
              </a:tabLst>
            </a:pPr>
            <a:r>
              <a:rPr lang="en-US" sz="1600" smtClean="0"/>
              <a:t>constelația semnalului BPSK are două puncte, corespunzătoare celor două simboluri cu fază 0 și fază </a:t>
            </a:r>
            <a:r>
              <a:rPr lang="en-US" sz="1600" smtClean="0">
                <a:latin typeface="Symbol" pitchFamily="18" charset="2"/>
              </a:rPr>
              <a:t>p</a:t>
            </a:r>
            <a:r>
              <a:rPr lang="en-US" sz="1600" smtClean="0"/>
              <a:t>.</a:t>
            </a:r>
            <a:endParaRPr lang="ro-RO" sz="1600" i="1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ro-RO" sz="160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ro-RO" sz="1600">
                <a:sym typeface="Symbol" pitchFamily="18" charset="2"/>
              </a:rPr>
              <a:t>	</a:t>
            </a:r>
            <a:endParaRPr lang="ro-RO" sz="1800" i="1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 smtClean="0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.1 </a:t>
            </a:r>
            <a:r>
              <a:rPr lang="ro-RO" sz="2400" b="1">
                <a:solidFill>
                  <a:srgbClr val="002060"/>
                </a:solidFill>
              </a:rPr>
              <a:t>Modulaţia </a:t>
            </a:r>
            <a:r>
              <a:rPr lang="ro-RO" sz="2400" b="1" smtClean="0">
                <a:solidFill>
                  <a:srgbClr val="002060"/>
                </a:solidFill>
              </a:rPr>
              <a:t>B</a:t>
            </a:r>
            <a:r>
              <a:rPr lang="en-US" sz="2400" b="1" smtClean="0">
                <a:solidFill>
                  <a:srgbClr val="002060"/>
                </a:solidFill>
              </a:rPr>
              <a:t>P</a:t>
            </a:r>
            <a:r>
              <a:rPr lang="ro-RO" sz="2400" b="1">
                <a:solidFill>
                  <a:srgbClr val="002060"/>
                </a:solidFill>
              </a:rPr>
              <a:t>SK</a:t>
            </a:r>
            <a:r>
              <a:rPr lang="en-US" sz="2400">
                <a:solidFill>
                  <a:srgbClr val="002060"/>
                </a:solidFill>
              </a:rPr>
              <a:t> </a:t>
            </a:r>
            <a:r>
              <a:rPr lang="ro-RO" sz="2400">
                <a:solidFill>
                  <a:srgbClr val="002060"/>
                </a:solidFill>
              </a:rPr>
              <a:t>– </a:t>
            </a:r>
            <a:r>
              <a:rPr lang="ro-RO" sz="2400" smtClean="0">
                <a:solidFill>
                  <a:srgbClr val="002060"/>
                </a:solidFill>
              </a:rPr>
              <a:t>Binary Phase </a:t>
            </a:r>
            <a:r>
              <a:rPr lang="ro-RO" sz="2400">
                <a:solidFill>
                  <a:srgbClr val="002060"/>
                </a:solidFill>
              </a:rPr>
              <a:t>Shift Keying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495800"/>
            <a:ext cx="24003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91000"/>
            <a:ext cx="49720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905000"/>
            <a:ext cx="8429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425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2667000"/>
            <a:ext cx="8382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457200" y="1295400"/>
            <a:ext cx="79216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ro-RO" sz="1600" b="1" smtClean="0"/>
              <a:t>Caracteristicile comunicației cu BPSK: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endParaRPr lang="ro-RO" sz="1600" b="1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ro-RO" sz="1600" smtClean="0"/>
              <a:t>utilizată în </a:t>
            </a:r>
            <a:r>
              <a:rPr lang="ro-RO" sz="1600" b="1" smtClean="0"/>
              <a:t>transmisii </a:t>
            </a:r>
            <a:r>
              <a:rPr lang="ro-RO" sz="1600" b="1"/>
              <a:t>radio digitale</a:t>
            </a:r>
            <a:r>
              <a:rPr lang="ro-RO" sz="1600"/>
              <a:t> şi </a:t>
            </a:r>
            <a:r>
              <a:rPr lang="ro-RO" sz="1600" b="1"/>
              <a:t>telemetrie spaţială</a:t>
            </a:r>
            <a:endParaRPr lang="ro-RO" sz="1600"/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ro-RO" sz="1600" smtClean="0"/>
              <a:t>circuite </a:t>
            </a:r>
            <a:r>
              <a:rPr lang="ro-RO" sz="1600"/>
              <a:t>de complexitate medie – mare ;</a:t>
            </a:r>
          </a:p>
          <a:p>
            <a:pPr marL="609600" indent="-609600">
              <a:spcBef>
                <a:spcPct val="20000"/>
              </a:spcBef>
              <a:buFontTx/>
              <a:buChar char="•"/>
            </a:pPr>
            <a:r>
              <a:rPr lang="ro-RO" sz="1600" smtClean="0"/>
              <a:t>Rat</a:t>
            </a:r>
            <a:r>
              <a:rPr lang="en-US" sz="1600" smtClean="0"/>
              <a:t>a </a:t>
            </a:r>
            <a:r>
              <a:rPr lang="ro-RO" sz="1600" smtClean="0"/>
              <a:t>de erori:</a:t>
            </a:r>
            <a:r>
              <a:rPr lang="en-US" sz="1600" smtClean="0"/>
              <a:t>  BER</a:t>
            </a:r>
            <a:r>
              <a:rPr lang="en-US" sz="1600" baseline="-25000" smtClean="0"/>
              <a:t>BPSK</a:t>
            </a:r>
            <a:r>
              <a:rPr lang="en-US" sz="1600" smtClean="0"/>
              <a:t> &lt; BER</a:t>
            </a:r>
            <a:r>
              <a:rPr lang="en-US" sz="1600" baseline="-25000" smtClean="0"/>
              <a:t>FSK</a:t>
            </a:r>
            <a:endParaRPr lang="ro-RO" sz="1600" baseline="-2500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o-RO" sz="1600" smtClean="0"/>
              <a:t>Posibilitatea apariției ambiguității de semn la recepție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o-RO" sz="1600" smtClean="0"/>
              <a:t>E</a:t>
            </a:r>
            <a:r>
              <a:rPr lang="en-US" sz="1600" smtClean="0"/>
              <a:t>ficiența utilizării benzii de frecvență</a:t>
            </a:r>
            <a:r>
              <a:rPr lang="en-US" sz="16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o-RO" sz="160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ro-RO" sz="1600" b="1" i="1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o-RO" sz="1600" smtClean="0">
                <a:latin typeface="Times New Roman" pitchFamily="18" charset="0"/>
                <a:cs typeface="Times New Roman" pitchFamily="18" charset="0"/>
              </a:rPr>
              <a:t>lăţimea de bandă ocupată </a:t>
            </a:r>
            <a:r>
              <a:rPr lang="ro-RO" sz="1600" b="1" i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o-RO" sz="1600" b="1" i="1" baseline="-25000" smtClean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ro-RO" sz="1600" i="1" smtClean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ro-RO" sz="1600" b="1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o-RO" sz="1600" b="1" i="1" baseline="-2500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o-RO" sz="1600" i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o-RO" sz="1600" i="1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ro-RO" sz="160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ro-RO" sz="1600">
                <a:sym typeface="Symbol" pitchFamily="18" charset="2"/>
              </a:rPr>
              <a:t>	</a:t>
            </a:r>
            <a:endParaRPr lang="ro-RO" sz="1800" i="1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 smtClean="0">
                <a:solidFill>
                  <a:srgbClr val="002060"/>
                </a:solidFill>
              </a:rPr>
              <a:t>6</a:t>
            </a:r>
            <a:r>
              <a:rPr lang="ro-RO" sz="2400" b="1" smtClean="0">
                <a:solidFill>
                  <a:srgbClr val="002060"/>
                </a:solidFill>
              </a:rPr>
              <a:t>.1 </a:t>
            </a:r>
            <a:r>
              <a:rPr lang="ro-RO" sz="2400" b="1">
                <a:solidFill>
                  <a:srgbClr val="002060"/>
                </a:solidFill>
              </a:rPr>
              <a:t>Modulaţia </a:t>
            </a:r>
            <a:r>
              <a:rPr lang="ro-RO" sz="2400" b="1" smtClean="0">
                <a:solidFill>
                  <a:srgbClr val="002060"/>
                </a:solidFill>
              </a:rPr>
              <a:t>B</a:t>
            </a:r>
            <a:r>
              <a:rPr lang="en-US" sz="2400" b="1" smtClean="0">
                <a:solidFill>
                  <a:srgbClr val="002060"/>
                </a:solidFill>
              </a:rPr>
              <a:t>P</a:t>
            </a:r>
            <a:r>
              <a:rPr lang="ro-RO" sz="2400" b="1" smtClean="0">
                <a:solidFill>
                  <a:srgbClr val="002060"/>
                </a:solidFill>
              </a:rPr>
              <a:t>SK</a:t>
            </a:r>
            <a:endParaRPr lang="ro-RO" sz="2400">
              <a:solidFill>
                <a:srgbClr val="002060"/>
              </a:solidFill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495800"/>
            <a:ext cx="24003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2895600"/>
            <a:ext cx="1508572" cy="457142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191000"/>
            <a:ext cx="49720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2852738"/>
            <a:ext cx="3394075" cy="4333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smtClean="0"/>
              <a:t>b. </a:t>
            </a:r>
            <a:r>
              <a:rPr lang="ro-RO" sz="1800" smtClean="0"/>
              <a:t>Modulator </a:t>
            </a:r>
            <a:r>
              <a:rPr lang="ro-RO" sz="1800"/>
              <a:t>BPSK echilibrat: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>
                <a:solidFill>
                  <a:srgbClr val="002060"/>
                </a:solidFill>
              </a:rPr>
              <a:t>.1 Modulaţia B</a:t>
            </a:r>
            <a:r>
              <a:rPr lang="en-US" sz="2400" b="1">
                <a:solidFill>
                  <a:srgbClr val="002060"/>
                </a:solidFill>
              </a:rPr>
              <a:t>P</a:t>
            </a:r>
            <a:r>
              <a:rPr lang="ro-RO" sz="2400" b="1">
                <a:solidFill>
                  <a:srgbClr val="002060"/>
                </a:solidFill>
              </a:rPr>
              <a:t>SK</a:t>
            </a:r>
            <a:r>
              <a:rPr lang="en-US" sz="2400" b="1">
                <a:solidFill>
                  <a:srgbClr val="002060"/>
                </a:solidFill>
              </a:rPr>
              <a:t> </a:t>
            </a:r>
            <a:r>
              <a:rPr lang="ro-RO" sz="2400">
                <a:solidFill>
                  <a:srgbClr val="002060"/>
                </a:solidFill>
              </a:rPr>
              <a:t>– Binary Phase Shift Keying</a:t>
            </a:r>
          </a:p>
          <a:p>
            <a:pPr marL="838200" indent="-838200"/>
            <a:r>
              <a:rPr lang="ro-RO" b="1" i="1">
                <a:solidFill>
                  <a:srgbClr val="0000FF"/>
                </a:solidFill>
              </a:rPr>
              <a:t>Modulatoare BPSK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069" name="Rectangle 29"/>
          <p:cNvSpPr>
            <a:spLocks noChangeArrowheads="1"/>
          </p:cNvSpPr>
          <p:nvPr/>
        </p:nvSpPr>
        <p:spPr bwMode="auto">
          <a:xfrm>
            <a:off x="539750" y="1484313"/>
            <a:ext cx="40322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1800" smtClean="0"/>
              <a:t>a. </a:t>
            </a:r>
            <a:r>
              <a:rPr lang="ro-RO" sz="1800" smtClean="0"/>
              <a:t>Modulator </a:t>
            </a:r>
            <a:r>
              <a:rPr lang="ro-RO" sz="1800"/>
              <a:t>BPSK cu operator de produs:</a:t>
            </a:r>
          </a:p>
        </p:txBody>
      </p:sp>
      <p:pic>
        <p:nvPicPr>
          <p:cNvPr id="2232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219200"/>
            <a:ext cx="38481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409950"/>
            <a:ext cx="44100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32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517" y="3352800"/>
            <a:ext cx="4089083" cy="256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79248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120000"/>
              </a:lnSpc>
              <a:buClrTx/>
              <a:buFont typeface="+mj-lt"/>
              <a:buAutoNum type="alphaLcParenR"/>
            </a:pPr>
            <a:r>
              <a:rPr lang="ro-RO" sz="1600">
                <a:latin typeface="Times New Roman" pitchFamily="18" charset="0"/>
              </a:rPr>
              <a:t>Demodulator BPSK cu </a:t>
            </a:r>
            <a:r>
              <a:rPr lang="ro-RO" sz="1600" b="1">
                <a:latin typeface="Times New Roman" pitchFamily="18" charset="0"/>
              </a:rPr>
              <a:t>purtătoare refăcută sinusoida</a:t>
            </a:r>
            <a:r>
              <a:rPr lang="ro-RO" sz="1600">
                <a:latin typeface="Times New Roman" pitchFamily="18" charset="0"/>
              </a:rPr>
              <a:t>l</a:t>
            </a:r>
            <a:r>
              <a:rPr lang="ro-RO" sz="1600" smtClean="0">
                <a:latin typeface="Times New Roman" pitchFamily="18" charset="0"/>
              </a:rPr>
              <a:t>:</a:t>
            </a:r>
            <a:endParaRPr lang="en-US" sz="1600" smtClean="0">
              <a:latin typeface="Times New Roman" pitchFamily="18" charset="0"/>
            </a:endParaRPr>
          </a:p>
          <a:p>
            <a:pPr marL="708660" lvl="1" indent="-342900">
              <a:lnSpc>
                <a:spcPct val="120000"/>
              </a:lnSpc>
              <a:buClrTx/>
              <a:buNone/>
            </a:pPr>
            <a:r>
              <a:rPr lang="en-US" sz="1400" smtClean="0">
                <a:latin typeface="Times New Roman" pitchFamily="18" charset="0"/>
              </a:rPr>
              <a:t>	Cu FTJ					Cu integrator</a:t>
            </a:r>
            <a:endParaRPr lang="ro-RO" sz="1400">
              <a:latin typeface="Times New Roman" pitchFamily="18" charset="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>
                <a:solidFill>
                  <a:srgbClr val="002060"/>
                </a:solidFill>
              </a:rPr>
              <a:t>.1 Modulaţia B</a:t>
            </a:r>
            <a:r>
              <a:rPr lang="en-US" sz="2400" b="1">
                <a:solidFill>
                  <a:srgbClr val="002060"/>
                </a:solidFill>
              </a:rPr>
              <a:t>P</a:t>
            </a:r>
            <a:r>
              <a:rPr lang="ro-RO" sz="2400" b="1">
                <a:solidFill>
                  <a:srgbClr val="002060"/>
                </a:solidFill>
              </a:rPr>
              <a:t>SK</a:t>
            </a:r>
            <a:r>
              <a:rPr lang="en-US" sz="2400" b="1">
                <a:solidFill>
                  <a:srgbClr val="002060"/>
                </a:solidFill>
              </a:rPr>
              <a:t> </a:t>
            </a:r>
            <a:r>
              <a:rPr lang="ro-RO" sz="2400">
                <a:solidFill>
                  <a:srgbClr val="002060"/>
                </a:solidFill>
              </a:rPr>
              <a:t>– Binary Phase Shift Keying</a:t>
            </a:r>
          </a:p>
          <a:p>
            <a:pPr marL="838200" indent="-838200"/>
            <a:r>
              <a:rPr lang="ro-RO" b="1" i="1" smtClean="0">
                <a:solidFill>
                  <a:srgbClr val="0000FF"/>
                </a:solidFill>
              </a:rPr>
              <a:t>Demodulatoare BPSK cu operator de produs</a:t>
            </a:r>
            <a:endParaRPr lang="ro-RO" b="1" i="1">
              <a:solidFill>
                <a:srgbClr val="0000FF"/>
              </a:solidFill>
            </a:endParaRPr>
          </a:p>
        </p:txBody>
      </p:sp>
      <p:pic>
        <p:nvPicPr>
          <p:cNvPr id="2385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81400"/>
            <a:ext cx="46196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57400"/>
            <a:ext cx="40957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2057400"/>
            <a:ext cx="39814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93212" name="Picture 28" descr="980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600200"/>
            <a:ext cx="372512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3400" y="1295400"/>
            <a:ext cx="6858000" cy="646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Pct val="95000"/>
              <a:buFont typeface="+mj-lt"/>
              <a:buAutoNum type="alphaLcParenR" startAt="2"/>
              <a:tabLst/>
              <a:defRPr/>
            </a:pPr>
            <a:r>
              <a:rPr kumimoji="0" lang="ro-RO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Demodulator BPSK cu </a:t>
            </a:r>
            <a:r>
              <a:rPr kumimoji="0" lang="ro-RO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purtătoare refăcută dreptunghiular</a:t>
            </a:r>
            <a:r>
              <a:rPr kumimoji="0" lang="ro-RO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:</a:t>
            </a:r>
            <a:endParaRPr kumimoji="0" lang="ro-RO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0" y="3686175"/>
            <a:ext cx="47815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>
                <a:solidFill>
                  <a:srgbClr val="002060"/>
                </a:solidFill>
              </a:rPr>
              <a:t>.1 Modulaţia B</a:t>
            </a:r>
            <a:r>
              <a:rPr lang="en-US" sz="2400" b="1">
                <a:solidFill>
                  <a:srgbClr val="002060"/>
                </a:solidFill>
              </a:rPr>
              <a:t>P</a:t>
            </a:r>
            <a:r>
              <a:rPr lang="ro-RO" sz="2400" b="1">
                <a:solidFill>
                  <a:srgbClr val="002060"/>
                </a:solidFill>
              </a:rPr>
              <a:t>SK</a:t>
            </a:r>
            <a:r>
              <a:rPr lang="en-US" sz="2400" b="1">
                <a:solidFill>
                  <a:srgbClr val="002060"/>
                </a:solidFill>
              </a:rPr>
              <a:t> </a:t>
            </a:r>
            <a:r>
              <a:rPr lang="ro-RO" sz="2400">
                <a:solidFill>
                  <a:srgbClr val="002060"/>
                </a:solidFill>
              </a:rPr>
              <a:t>– Binary Phase Shift Keying</a:t>
            </a:r>
          </a:p>
          <a:p>
            <a:pPr marL="838200" indent="-838200" algn="ctr"/>
            <a:r>
              <a:rPr lang="ro-RO" b="1" i="1" smtClean="0">
                <a:solidFill>
                  <a:srgbClr val="0000FF"/>
                </a:solidFill>
              </a:rPr>
              <a:t>Demodulatoare BPSK cu operator de produs</a:t>
            </a:r>
            <a:endParaRPr lang="ro-RO" b="1" i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8171" name="Object 107"/>
          <p:cNvGraphicFramePr>
            <a:graphicFrameLocks noChangeAspect="1"/>
          </p:cNvGraphicFramePr>
          <p:nvPr/>
        </p:nvGraphicFramePr>
        <p:xfrm>
          <a:off x="5791200" y="1371600"/>
          <a:ext cx="2438400" cy="304800"/>
        </p:xfrm>
        <a:graphic>
          <a:graphicData uri="http://schemas.openxmlformats.org/presentationml/2006/ole">
            <p:oleObj spid="_x0000_s204802" name="Equation" r:id="rId3" imgW="2438280" imgH="304560" progId="Equation.3">
              <p:embed/>
            </p:oleObj>
          </a:graphicData>
        </a:graphic>
      </p:graphicFrame>
      <p:graphicFrame>
        <p:nvGraphicFramePr>
          <p:cNvPr id="88172" name="Object 108"/>
          <p:cNvGraphicFramePr>
            <a:graphicFrameLocks noChangeAspect="1"/>
          </p:cNvGraphicFramePr>
          <p:nvPr/>
        </p:nvGraphicFramePr>
        <p:xfrm>
          <a:off x="5715000" y="4648200"/>
          <a:ext cx="2425700" cy="304800"/>
        </p:xfrm>
        <a:graphic>
          <a:graphicData uri="http://schemas.openxmlformats.org/presentationml/2006/ole">
            <p:oleObj spid="_x0000_s204803" name="Equation" r:id="rId4" imgW="2425680" imgH="304560" progId="Equation.3">
              <p:embed/>
            </p:oleObj>
          </a:graphicData>
        </a:graphic>
      </p:graphicFrame>
      <p:sp>
        <p:nvSpPr>
          <p:cNvPr id="88174" name="Text Box 110"/>
          <p:cNvSpPr txBox="1">
            <a:spLocks noChangeArrowheads="1"/>
          </p:cNvSpPr>
          <p:nvPr/>
        </p:nvSpPr>
        <p:spPr bwMode="auto">
          <a:xfrm>
            <a:off x="611188" y="2708275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8175" name="Text Box 111"/>
          <p:cNvSpPr txBox="1">
            <a:spLocks noChangeArrowheads="1"/>
          </p:cNvSpPr>
          <p:nvPr/>
        </p:nvSpPr>
        <p:spPr bwMode="auto">
          <a:xfrm>
            <a:off x="146050" y="1905000"/>
            <a:ext cx="3810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</a:pPr>
            <a:r>
              <a:rPr lang="en-US" sz="1600" b="1"/>
              <a:t>a) </a:t>
            </a:r>
            <a:r>
              <a:rPr lang="ro-RO" sz="1600"/>
              <a:t>purtătoarea </a:t>
            </a:r>
            <a:r>
              <a:rPr lang="ro-RO" sz="1600" b="1"/>
              <a:t>sincronă</a:t>
            </a:r>
            <a:r>
              <a:rPr lang="ro-RO" sz="1600"/>
              <a:t> cu BPSK</a:t>
            </a:r>
            <a:r>
              <a:rPr lang="en-US" sz="1600"/>
              <a:t> </a:t>
            </a:r>
            <a:r>
              <a:rPr lang="ro-RO" sz="1600"/>
              <a:t>Rx    </a:t>
            </a:r>
            <a:r>
              <a:rPr lang="ro-RO" sz="1600">
                <a:latin typeface="Symbol" pitchFamily="18" charset="2"/>
                <a:sym typeface="Symbol" pitchFamily="18" charset="2"/>
              </a:rPr>
              <a:t></a:t>
            </a:r>
            <a:r>
              <a:rPr lang="ro-RO" sz="1600"/>
              <a:t>=0</a:t>
            </a:r>
          </a:p>
          <a:p>
            <a:pPr marL="177800" indent="-177800">
              <a:spcBef>
                <a:spcPct val="50000"/>
              </a:spcBef>
            </a:pPr>
            <a:r>
              <a:rPr lang="en-US" sz="1600" i="1" smtClean="0"/>
              <a:t>v</a:t>
            </a:r>
            <a:r>
              <a:rPr lang="ro-RO" sz="1600" i="1" baseline="-25000" smtClean="0"/>
              <a:t>A</a:t>
            </a:r>
            <a:r>
              <a:rPr lang="ro-RO" sz="1600" i="1" smtClean="0"/>
              <a:t>=</a:t>
            </a:r>
            <a:r>
              <a:rPr lang="en-US" sz="1600" i="1" smtClean="0"/>
              <a:t>½ </a:t>
            </a:r>
            <a:r>
              <a:rPr lang="ro-RO" sz="1600" i="1" smtClean="0"/>
              <a:t>d</a:t>
            </a:r>
            <a:r>
              <a:rPr lang="en-US" sz="1600" i="1" smtClean="0"/>
              <a:t>(t)</a:t>
            </a:r>
            <a:r>
              <a:rPr lang="ro-RO" sz="1600" i="1" smtClean="0"/>
              <a:t>·cos(</a:t>
            </a:r>
            <a:r>
              <a:rPr lang="en-US" sz="1600" i="1" smtClean="0"/>
              <a:t>-</a:t>
            </a:r>
            <a:r>
              <a:rPr lang="ro-RO" sz="1600" smtClean="0">
                <a:sym typeface="Symbol" pitchFamily="18" charset="2"/>
              </a:rPr>
              <a:t></a:t>
            </a:r>
            <a:r>
              <a:rPr lang="ro-RO" sz="1600" i="1"/>
              <a:t>) = </a:t>
            </a:r>
            <a:r>
              <a:rPr lang="en-US" sz="1600" i="1" smtClean="0"/>
              <a:t>½ </a:t>
            </a:r>
            <a:r>
              <a:rPr lang="ro-RO" sz="1600" i="1" smtClean="0"/>
              <a:t>d</a:t>
            </a:r>
            <a:r>
              <a:rPr lang="en-US" sz="1600" i="1" smtClean="0"/>
              <a:t>(t)</a:t>
            </a:r>
            <a:r>
              <a:rPr lang="en-US" sz="1600" smtClean="0"/>
              <a:t> </a:t>
            </a:r>
            <a:endParaRPr lang="ro-RO" sz="1600"/>
          </a:p>
          <a:p>
            <a:pPr marL="177800" indent="-177800">
              <a:spcBef>
                <a:spcPct val="50000"/>
              </a:spcBef>
            </a:pPr>
            <a:r>
              <a:rPr lang="en-US" sz="1600" i="1" smtClean="0"/>
              <a:t>v</a:t>
            </a:r>
            <a:r>
              <a:rPr lang="ro-RO" sz="1600" i="1" baseline="-25000" smtClean="0"/>
              <a:t>B</a:t>
            </a:r>
            <a:r>
              <a:rPr lang="ro-RO" sz="1600" i="1" smtClean="0"/>
              <a:t>=</a:t>
            </a:r>
            <a:r>
              <a:rPr lang="en-US" sz="1600" i="1" smtClean="0"/>
              <a:t> ½ </a:t>
            </a:r>
            <a:r>
              <a:rPr lang="ro-RO" sz="1600" i="1" smtClean="0"/>
              <a:t>d</a:t>
            </a:r>
            <a:r>
              <a:rPr lang="en-US" sz="1600" i="1" smtClean="0"/>
              <a:t>(t) </a:t>
            </a:r>
            <a:r>
              <a:rPr lang="ro-RO" sz="1600" i="1" smtClean="0"/>
              <a:t>·sin(</a:t>
            </a:r>
            <a:r>
              <a:rPr lang="en-US" sz="1600" i="1" smtClean="0"/>
              <a:t>-</a:t>
            </a:r>
            <a:r>
              <a:rPr lang="ro-RO" sz="1600" i="1" smtClean="0">
                <a:sym typeface="Symbol" pitchFamily="18" charset="2"/>
              </a:rPr>
              <a:t></a:t>
            </a:r>
            <a:r>
              <a:rPr lang="ro-RO" sz="1600" i="1"/>
              <a:t>) = 0</a:t>
            </a:r>
            <a:r>
              <a:rPr lang="en-US" sz="1600" i="1"/>
              <a:t> </a:t>
            </a:r>
            <a:endParaRPr lang="ro-RO" sz="1600" i="1"/>
          </a:p>
          <a:p>
            <a:pPr marL="177800" indent="-177800">
              <a:spcBef>
                <a:spcPct val="50000"/>
              </a:spcBef>
            </a:pPr>
            <a:r>
              <a:rPr lang="en-US" sz="1600" i="1" smtClean="0"/>
              <a:t>v</a:t>
            </a:r>
            <a:r>
              <a:rPr lang="ro-RO" sz="1600" i="1" baseline="-25000" smtClean="0"/>
              <a:t>E</a:t>
            </a:r>
            <a:r>
              <a:rPr lang="ro-RO" sz="1600" i="1" smtClean="0"/>
              <a:t> </a:t>
            </a:r>
            <a:r>
              <a:rPr lang="ro-RO" sz="1600" i="1"/>
              <a:t>= </a:t>
            </a:r>
            <a:r>
              <a:rPr lang="en-US" sz="1600" i="1" smtClean="0"/>
              <a:t>v</a:t>
            </a:r>
            <a:r>
              <a:rPr lang="ro-RO" sz="1600" i="1" baseline="-25000" smtClean="0"/>
              <a:t>A</a:t>
            </a:r>
            <a:r>
              <a:rPr lang="ro-RO" sz="1600" i="1" smtClean="0"/>
              <a:t>·</a:t>
            </a:r>
            <a:r>
              <a:rPr lang="en-US" sz="1600" i="1" smtClean="0"/>
              <a:t>v</a:t>
            </a:r>
            <a:r>
              <a:rPr lang="ro-RO" sz="1600" i="1" baseline="-25000" smtClean="0"/>
              <a:t>B</a:t>
            </a:r>
            <a:r>
              <a:rPr lang="ro-RO" sz="1600" i="1" smtClean="0"/>
              <a:t> </a:t>
            </a:r>
            <a:r>
              <a:rPr lang="ro-RO" sz="1600" i="1"/>
              <a:t>= 0</a:t>
            </a:r>
            <a:r>
              <a:rPr lang="en-US" sz="1600" i="1"/>
              <a:t> </a:t>
            </a:r>
          </a:p>
        </p:txBody>
      </p:sp>
      <p:sp>
        <p:nvSpPr>
          <p:cNvPr id="88176" name="Text Box 112"/>
          <p:cNvSpPr txBox="1">
            <a:spLocks noChangeArrowheads="1"/>
          </p:cNvSpPr>
          <p:nvPr/>
        </p:nvSpPr>
        <p:spPr bwMode="auto">
          <a:xfrm>
            <a:off x="146050" y="3505200"/>
            <a:ext cx="450215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/>
              <a:t>b</a:t>
            </a:r>
            <a:r>
              <a:rPr lang="ro-RO" sz="1600" b="1"/>
              <a:t>) </a:t>
            </a:r>
            <a:r>
              <a:rPr lang="ro-RO" sz="1600"/>
              <a:t>purtătoarea </a:t>
            </a:r>
            <a:r>
              <a:rPr lang="ro-RO" sz="1600" b="1"/>
              <a:t>este în avans</a:t>
            </a:r>
            <a:r>
              <a:rPr lang="ro-RO" sz="1600"/>
              <a:t> faţă de BPSK</a:t>
            </a:r>
            <a:r>
              <a:rPr lang="en-US" sz="1600"/>
              <a:t> </a:t>
            </a:r>
            <a:r>
              <a:rPr lang="ro-RO" sz="1600"/>
              <a:t>Rx, </a:t>
            </a:r>
            <a:r>
              <a:rPr lang="ro-RO" sz="1600">
                <a:sym typeface="Symbol" pitchFamily="18" charset="2"/>
              </a:rPr>
              <a:t></a:t>
            </a:r>
            <a:r>
              <a:rPr lang="en-US" sz="1600"/>
              <a:t>&gt;</a:t>
            </a:r>
            <a:r>
              <a:rPr lang="ro-RO" sz="1600"/>
              <a:t>0</a:t>
            </a:r>
          </a:p>
          <a:p>
            <a:r>
              <a:rPr lang="en-US" sz="1600" i="1" smtClean="0"/>
              <a:t>v</a:t>
            </a:r>
            <a:r>
              <a:rPr lang="ro-RO" sz="1600" i="1" baseline="-25000" smtClean="0"/>
              <a:t>A</a:t>
            </a:r>
            <a:r>
              <a:rPr lang="ro-RO" sz="1600" i="1" smtClean="0"/>
              <a:t>=</a:t>
            </a:r>
            <a:r>
              <a:rPr lang="en-US" sz="1600" i="1" smtClean="0"/>
              <a:t> ½ </a:t>
            </a:r>
            <a:r>
              <a:rPr lang="ro-RO" sz="1600" i="1" smtClean="0"/>
              <a:t>d</a:t>
            </a:r>
            <a:r>
              <a:rPr lang="en-US" sz="1600" i="1" smtClean="0"/>
              <a:t>(t) </a:t>
            </a:r>
            <a:r>
              <a:rPr lang="ro-RO" sz="1600" i="1" smtClean="0"/>
              <a:t>·cos(</a:t>
            </a:r>
            <a:r>
              <a:rPr lang="en-US" sz="1600" i="1" smtClean="0"/>
              <a:t>-</a:t>
            </a:r>
            <a:r>
              <a:rPr lang="ro-RO" sz="1600" smtClean="0">
                <a:sym typeface="Symbol" pitchFamily="18" charset="2"/>
              </a:rPr>
              <a:t></a:t>
            </a:r>
            <a:r>
              <a:rPr lang="ro-RO" sz="1600" i="1" smtClean="0"/>
              <a:t>) </a:t>
            </a:r>
            <a:r>
              <a:rPr lang="en-US" sz="1600" i="1" smtClean="0"/>
              <a:t>= ½ </a:t>
            </a:r>
            <a:r>
              <a:rPr lang="ro-RO" sz="1600" i="1" smtClean="0"/>
              <a:t>d</a:t>
            </a:r>
            <a:r>
              <a:rPr lang="en-US" sz="1600" i="1" smtClean="0"/>
              <a:t>(t) </a:t>
            </a:r>
            <a:r>
              <a:rPr lang="ro-RO" sz="1600" i="1" smtClean="0"/>
              <a:t>·cos(</a:t>
            </a:r>
            <a:r>
              <a:rPr lang="ro-RO" sz="1600" smtClean="0">
                <a:sym typeface="Symbol" pitchFamily="18" charset="2"/>
              </a:rPr>
              <a:t></a:t>
            </a:r>
            <a:r>
              <a:rPr lang="ro-RO" sz="1600" i="1" smtClean="0"/>
              <a:t>) </a:t>
            </a:r>
            <a:r>
              <a:rPr lang="en-US" sz="1600" i="1" smtClean="0"/>
              <a:t>&gt; 0</a:t>
            </a:r>
          </a:p>
          <a:p>
            <a:r>
              <a:rPr lang="en-US" sz="1600" i="1" smtClean="0"/>
              <a:t>v</a:t>
            </a:r>
            <a:r>
              <a:rPr lang="ro-RO" sz="1600" i="1" baseline="-25000" smtClean="0"/>
              <a:t>B</a:t>
            </a:r>
            <a:r>
              <a:rPr lang="ro-RO" sz="1600" i="1" smtClean="0"/>
              <a:t>= </a:t>
            </a:r>
            <a:r>
              <a:rPr lang="en-US" sz="1600" i="1" smtClean="0"/>
              <a:t>½ </a:t>
            </a:r>
            <a:r>
              <a:rPr lang="ro-RO" sz="1600" i="1" smtClean="0"/>
              <a:t>d</a:t>
            </a:r>
            <a:r>
              <a:rPr lang="en-US" sz="1600" i="1" smtClean="0"/>
              <a:t>(t) </a:t>
            </a:r>
            <a:r>
              <a:rPr lang="ro-RO" sz="1600" i="1" smtClean="0"/>
              <a:t>·sin(</a:t>
            </a:r>
            <a:r>
              <a:rPr lang="en-US" sz="1600" i="1" smtClean="0"/>
              <a:t>-</a:t>
            </a:r>
            <a:r>
              <a:rPr lang="ro-RO" sz="1600" i="1" smtClean="0">
                <a:sym typeface="Symbol" pitchFamily="18" charset="2"/>
              </a:rPr>
              <a:t></a:t>
            </a:r>
            <a:r>
              <a:rPr lang="ro-RO" sz="1600" i="1" smtClean="0"/>
              <a:t>)</a:t>
            </a:r>
            <a:r>
              <a:rPr lang="en-US" sz="1600" i="1" smtClean="0"/>
              <a:t> = - ½ </a:t>
            </a:r>
            <a:r>
              <a:rPr lang="ro-RO" sz="1600" i="1" smtClean="0"/>
              <a:t>d</a:t>
            </a:r>
            <a:r>
              <a:rPr lang="en-US" sz="1600" i="1" smtClean="0"/>
              <a:t>(t) </a:t>
            </a:r>
            <a:r>
              <a:rPr lang="ro-RO" sz="1600" i="1" smtClean="0"/>
              <a:t>·sin(</a:t>
            </a:r>
            <a:r>
              <a:rPr lang="ro-RO" sz="1600" i="1" smtClean="0">
                <a:sym typeface="Symbol" pitchFamily="18" charset="2"/>
              </a:rPr>
              <a:t></a:t>
            </a:r>
            <a:r>
              <a:rPr lang="ro-RO" sz="1600" i="1" smtClean="0"/>
              <a:t>)</a:t>
            </a:r>
            <a:r>
              <a:rPr lang="en-US" sz="1600" i="1" smtClean="0"/>
              <a:t> &lt; 0</a:t>
            </a:r>
            <a:endParaRPr lang="ro-RO" sz="1600"/>
          </a:p>
          <a:p>
            <a:r>
              <a:rPr lang="en-US" sz="1600" i="1" smtClean="0"/>
              <a:t>v</a:t>
            </a:r>
            <a:r>
              <a:rPr lang="ro-RO" sz="1600" i="1" baseline="-25000" smtClean="0"/>
              <a:t>E</a:t>
            </a:r>
            <a:r>
              <a:rPr lang="ro-RO" sz="1600" i="1" smtClean="0"/>
              <a:t> = </a:t>
            </a:r>
            <a:r>
              <a:rPr lang="en-US" sz="1600" i="1" smtClean="0"/>
              <a:t>v</a:t>
            </a:r>
            <a:r>
              <a:rPr lang="ro-RO" sz="1600" i="1" baseline="-25000" smtClean="0"/>
              <a:t>A</a:t>
            </a:r>
            <a:r>
              <a:rPr lang="ro-RO" sz="1600" i="1" smtClean="0"/>
              <a:t>·</a:t>
            </a:r>
            <a:r>
              <a:rPr lang="en-US" sz="1600" i="1" smtClean="0"/>
              <a:t>v</a:t>
            </a:r>
            <a:r>
              <a:rPr lang="ro-RO" sz="1600" i="1" baseline="-25000" smtClean="0"/>
              <a:t>B </a:t>
            </a:r>
            <a:r>
              <a:rPr lang="en-US" sz="1600" i="1" baseline="-25000" smtClean="0"/>
              <a:t> </a:t>
            </a:r>
            <a:r>
              <a:rPr lang="en-US" sz="1600" smtClean="0"/>
              <a:t>&lt;</a:t>
            </a:r>
            <a:r>
              <a:rPr lang="ro-RO" sz="1600" smtClean="0"/>
              <a:t> </a:t>
            </a:r>
            <a:r>
              <a:rPr lang="ro-RO" sz="1600"/>
              <a:t>0</a:t>
            </a:r>
            <a:r>
              <a:rPr lang="en-US" sz="1600"/>
              <a:t> </a:t>
            </a:r>
          </a:p>
          <a:p>
            <a:pPr>
              <a:spcBef>
                <a:spcPct val="50000"/>
              </a:spcBef>
            </a:pPr>
            <a:endParaRPr lang="en-US" sz="1200"/>
          </a:p>
        </p:txBody>
      </p:sp>
      <p:sp>
        <p:nvSpPr>
          <p:cNvPr id="88177" name="Text Box 113"/>
          <p:cNvSpPr txBox="1">
            <a:spLocks noChangeArrowheads="1"/>
          </p:cNvSpPr>
          <p:nvPr/>
        </p:nvSpPr>
        <p:spPr bwMode="auto">
          <a:xfrm>
            <a:off x="76200" y="5013325"/>
            <a:ext cx="51816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/>
              <a:t>c</a:t>
            </a:r>
            <a:r>
              <a:rPr lang="ro-RO" sz="1600" b="1"/>
              <a:t>) </a:t>
            </a:r>
            <a:r>
              <a:rPr lang="ro-RO" sz="1600"/>
              <a:t>purtătoarea </a:t>
            </a:r>
            <a:r>
              <a:rPr lang="ro-RO" sz="1600" b="1"/>
              <a:t>este în </a:t>
            </a:r>
            <a:r>
              <a:rPr lang="en-US" sz="1600" b="1"/>
              <a:t>urm</a:t>
            </a:r>
            <a:r>
              <a:rPr lang="ro-RO" sz="1600" b="1"/>
              <a:t>ă</a:t>
            </a:r>
            <a:r>
              <a:rPr lang="ro-RO" sz="1600"/>
              <a:t> faţă de BPSK</a:t>
            </a:r>
            <a:r>
              <a:rPr lang="en-US" sz="1600"/>
              <a:t> </a:t>
            </a:r>
            <a:r>
              <a:rPr lang="ro-RO" sz="1600"/>
              <a:t>Rx, </a:t>
            </a:r>
            <a:r>
              <a:rPr lang="ro-RO" sz="1600">
                <a:sym typeface="Symbol" pitchFamily="18" charset="2"/>
              </a:rPr>
              <a:t></a:t>
            </a:r>
            <a:r>
              <a:rPr lang="en-US" sz="1600"/>
              <a:t>&lt;</a:t>
            </a:r>
            <a:r>
              <a:rPr lang="ro-RO" sz="1600"/>
              <a:t>0</a:t>
            </a:r>
          </a:p>
          <a:p>
            <a:r>
              <a:rPr lang="en-US" sz="1600" i="1" smtClean="0"/>
              <a:t>v</a:t>
            </a:r>
            <a:r>
              <a:rPr lang="ro-RO" sz="1600" i="1" baseline="-25000" smtClean="0"/>
              <a:t>A</a:t>
            </a:r>
            <a:r>
              <a:rPr lang="ro-RO" sz="1600" i="1" smtClean="0"/>
              <a:t>=</a:t>
            </a:r>
            <a:r>
              <a:rPr lang="en-US" sz="1600" i="1" smtClean="0"/>
              <a:t> ½ </a:t>
            </a:r>
            <a:r>
              <a:rPr lang="ro-RO" sz="1600" i="1" smtClean="0"/>
              <a:t>d</a:t>
            </a:r>
            <a:r>
              <a:rPr lang="en-US" sz="1600" i="1" smtClean="0"/>
              <a:t>(t)</a:t>
            </a:r>
            <a:r>
              <a:rPr lang="ro-RO" sz="1600" i="1" smtClean="0"/>
              <a:t>·cos(</a:t>
            </a:r>
            <a:r>
              <a:rPr lang="en-US" sz="1600" i="1" smtClean="0"/>
              <a:t>-</a:t>
            </a:r>
            <a:r>
              <a:rPr lang="ro-RO" sz="1600" smtClean="0">
                <a:sym typeface="Symbol" pitchFamily="18" charset="2"/>
              </a:rPr>
              <a:t></a:t>
            </a:r>
            <a:r>
              <a:rPr lang="ro-RO" sz="1600" i="1" smtClean="0"/>
              <a:t>) </a:t>
            </a:r>
            <a:r>
              <a:rPr lang="en-US" sz="1600" i="1" smtClean="0"/>
              <a:t>&gt; 0</a:t>
            </a:r>
          </a:p>
          <a:p>
            <a:r>
              <a:rPr lang="en-US" sz="1600" i="1" smtClean="0"/>
              <a:t>v</a:t>
            </a:r>
            <a:r>
              <a:rPr lang="ro-RO" sz="1600" i="1" baseline="-25000" smtClean="0"/>
              <a:t>B</a:t>
            </a:r>
            <a:r>
              <a:rPr lang="ro-RO" sz="1600" i="1" smtClean="0"/>
              <a:t>= </a:t>
            </a:r>
            <a:r>
              <a:rPr lang="en-US" sz="1600" i="1" smtClean="0"/>
              <a:t>½ </a:t>
            </a:r>
            <a:r>
              <a:rPr lang="ro-RO" sz="1600" i="1" smtClean="0"/>
              <a:t>d</a:t>
            </a:r>
            <a:r>
              <a:rPr lang="en-US" sz="1600" i="1" smtClean="0"/>
              <a:t>(t) </a:t>
            </a:r>
            <a:r>
              <a:rPr lang="ro-RO" sz="1600" i="1" smtClean="0"/>
              <a:t>·sin(</a:t>
            </a:r>
            <a:r>
              <a:rPr lang="en-US" sz="1600" i="1" smtClean="0"/>
              <a:t>-</a:t>
            </a:r>
            <a:r>
              <a:rPr lang="ro-RO" sz="1600" i="1" smtClean="0">
                <a:sym typeface="Symbol" pitchFamily="18" charset="2"/>
              </a:rPr>
              <a:t></a:t>
            </a:r>
            <a:r>
              <a:rPr lang="ro-RO" sz="1600" i="1" smtClean="0"/>
              <a:t>)</a:t>
            </a:r>
            <a:r>
              <a:rPr lang="en-US" sz="1600" i="1" smtClean="0"/>
              <a:t> &gt;0</a:t>
            </a:r>
            <a:endParaRPr lang="ro-RO" sz="1600" smtClean="0"/>
          </a:p>
          <a:p>
            <a:r>
              <a:rPr lang="en-US" sz="1600" i="1" smtClean="0"/>
              <a:t>v</a:t>
            </a:r>
            <a:r>
              <a:rPr lang="ro-RO" sz="1600" i="1" baseline="-25000" smtClean="0"/>
              <a:t>E</a:t>
            </a:r>
            <a:r>
              <a:rPr lang="ro-RO" sz="1600" i="1" smtClean="0"/>
              <a:t> = </a:t>
            </a:r>
            <a:r>
              <a:rPr lang="en-US" sz="1600" i="1" smtClean="0"/>
              <a:t>v</a:t>
            </a:r>
            <a:r>
              <a:rPr lang="ro-RO" sz="1600" i="1" baseline="-25000" smtClean="0"/>
              <a:t>A</a:t>
            </a:r>
            <a:r>
              <a:rPr lang="ro-RO" sz="1600" i="1" smtClean="0"/>
              <a:t>·</a:t>
            </a:r>
            <a:r>
              <a:rPr lang="en-US" sz="1600" i="1" smtClean="0"/>
              <a:t>v</a:t>
            </a:r>
            <a:r>
              <a:rPr lang="ro-RO" sz="1600" i="1" baseline="-25000" smtClean="0"/>
              <a:t>B</a:t>
            </a:r>
            <a:r>
              <a:rPr lang="ro-RO" sz="1600" smtClean="0"/>
              <a:t> </a:t>
            </a:r>
            <a:r>
              <a:rPr lang="en-US" sz="1600"/>
              <a:t>&gt;</a:t>
            </a:r>
            <a:r>
              <a:rPr lang="ro-RO" sz="1600"/>
              <a:t> 0</a:t>
            </a:r>
            <a:r>
              <a:rPr lang="en-US" sz="1600"/>
              <a:t> </a:t>
            </a:r>
          </a:p>
          <a:p>
            <a:pPr>
              <a:spcBef>
                <a:spcPct val="50000"/>
              </a:spcBef>
            </a:pPr>
            <a:endParaRPr lang="en-US" sz="120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89132" y="1752600"/>
            <a:ext cx="4654868" cy="280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09600" y="1371600"/>
            <a:ext cx="35814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95000"/>
              <a:buFont typeface="+mj-lt"/>
              <a:buAutoNum type="alphaLcParenR" startAt="3"/>
              <a:tabLst/>
              <a:defRPr/>
            </a:pPr>
            <a:r>
              <a:rPr kumimoji="0" lang="ro-RO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Demodulator BPSK cu </a:t>
            </a:r>
            <a:r>
              <a:rPr lang="ro-RO" sz="1600" b="1" smtClean="0">
                <a:latin typeface="Times New Roman" pitchFamily="18" charset="0"/>
              </a:rPr>
              <a:t>buclă Costas</a:t>
            </a:r>
            <a:endParaRPr kumimoji="0" lang="ro-RO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85800" y="457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/>
            <a:r>
              <a:rPr lang="ro-RO" sz="2400" b="1">
                <a:solidFill>
                  <a:srgbClr val="002060"/>
                </a:solidFill>
              </a:rPr>
              <a:t>4.</a:t>
            </a:r>
            <a:r>
              <a:rPr lang="en-US" sz="2400" b="1">
                <a:solidFill>
                  <a:srgbClr val="002060"/>
                </a:solidFill>
              </a:rPr>
              <a:t>6</a:t>
            </a:r>
            <a:r>
              <a:rPr lang="ro-RO" sz="2400" b="1">
                <a:solidFill>
                  <a:srgbClr val="002060"/>
                </a:solidFill>
              </a:rPr>
              <a:t>.1 Modulaţia B</a:t>
            </a:r>
            <a:r>
              <a:rPr lang="en-US" sz="2400" b="1">
                <a:solidFill>
                  <a:srgbClr val="002060"/>
                </a:solidFill>
              </a:rPr>
              <a:t>P</a:t>
            </a:r>
            <a:r>
              <a:rPr lang="ro-RO" sz="2400" b="1">
                <a:solidFill>
                  <a:srgbClr val="002060"/>
                </a:solidFill>
              </a:rPr>
              <a:t>SK</a:t>
            </a:r>
            <a:r>
              <a:rPr lang="en-US" sz="2400" b="1">
                <a:solidFill>
                  <a:srgbClr val="002060"/>
                </a:solidFill>
              </a:rPr>
              <a:t> </a:t>
            </a:r>
            <a:r>
              <a:rPr lang="ro-RO" sz="2400">
                <a:solidFill>
                  <a:srgbClr val="002060"/>
                </a:solidFill>
              </a:rPr>
              <a:t>– Binary Phase Shift Keying</a:t>
            </a:r>
          </a:p>
          <a:p>
            <a:pPr marL="838200" indent="-838200" algn="ctr"/>
            <a:r>
              <a:rPr lang="ro-RO" b="1" i="1" smtClean="0">
                <a:solidFill>
                  <a:srgbClr val="0000FF"/>
                </a:solidFill>
              </a:rPr>
              <a:t>Demodulatoare BPSK cu operator de produs</a:t>
            </a:r>
            <a:endParaRPr lang="ro-RO" b="1" i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2046</TotalTime>
  <Words>1040</Words>
  <Application>Microsoft Office PowerPoint</Application>
  <PresentationFormat>On-screen Show (4:3)</PresentationFormat>
  <Paragraphs>168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Flow</vt:lpstr>
      <vt:lpstr>Equation</vt:lpstr>
      <vt:lpstr>BAZELE COMUNICAȚIILOR II. Comunicații digitale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MODULAREA ŞI DEMODULAREA SEMNALELOR</dc:title>
  <dc:creator>Otilia</dc:creator>
  <cp:lastModifiedBy>Oti</cp:lastModifiedBy>
  <cp:revision>98</cp:revision>
  <dcterms:created xsi:type="dcterms:W3CDTF">2013-10-14T05:29:06Z</dcterms:created>
  <dcterms:modified xsi:type="dcterms:W3CDTF">2020-04-07T19:06:16Z</dcterms:modified>
</cp:coreProperties>
</file>