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0" r:id="rId3"/>
    <p:sldId id="325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93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F320-BB0C-47DB-A988-2246C3EE38DE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3480-E3E9-4778-BDB3-9133CDAE13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F320-BB0C-47DB-A988-2246C3EE38DE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3480-E3E9-4778-BDB3-9133CDAE13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F320-BB0C-47DB-A988-2246C3EE38DE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3480-E3E9-4778-BDB3-9133CDAE13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F320-BB0C-47DB-A988-2246C3EE38DE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3480-E3E9-4778-BDB3-9133CDAE13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F320-BB0C-47DB-A988-2246C3EE38DE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3480-E3E9-4778-BDB3-9133CDAE13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F320-BB0C-47DB-A988-2246C3EE38DE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3480-E3E9-4778-BDB3-9133CDAE13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F320-BB0C-47DB-A988-2246C3EE38DE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3480-E3E9-4778-BDB3-9133CDAE13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F320-BB0C-47DB-A988-2246C3EE38DE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3480-E3E9-4778-BDB3-9133CDAE13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F320-BB0C-47DB-A988-2246C3EE38DE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3480-E3E9-4778-BDB3-9133CDAE13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F320-BB0C-47DB-A988-2246C3EE38DE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3480-E3E9-4778-BDB3-9133CDAE13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F320-BB0C-47DB-A988-2246C3EE38DE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A8E3480-E3E9-4778-BDB3-9133CDAE13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55DF320-BB0C-47DB-A988-2246C3EE38DE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A8E3480-E3E9-4778-BDB3-9133CDAE13A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752600"/>
            <a:ext cx="7772400" cy="1676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z="3600" b="1" i="1" smtClean="0">
                <a:solidFill>
                  <a:srgbClr val="FF9933"/>
                </a:solidFill>
              </a:rPr>
              <a:t>BAZELE COMUNICA</a:t>
            </a:r>
            <a:r>
              <a:rPr lang="ro-RO" sz="3600" b="1" i="1" smtClean="0">
                <a:solidFill>
                  <a:srgbClr val="FF9933"/>
                </a:solidFill>
              </a:rPr>
              <a:t>ȚIILOR</a:t>
            </a:r>
            <a:br>
              <a:rPr lang="ro-RO" sz="3600" b="1" i="1" smtClean="0">
                <a:solidFill>
                  <a:srgbClr val="FF9933"/>
                </a:solidFill>
              </a:rPr>
            </a:br>
            <a:r>
              <a:rPr lang="ro-RO" sz="3600" b="1" i="1" smtClean="0">
                <a:solidFill>
                  <a:srgbClr val="FF9933"/>
                </a:solidFill>
              </a:rPr>
              <a:t>II. </a:t>
            </a:r>
            <a:r>
              <a:rPr lang="ro-RO" sz="3600" i="1" smtClean="0">
                <a:solidFill>
                  <a:srgbClr val="FF9933"/>
                </a:solidFill>
              </a:rPr>
              <a:t>Comunicații digitale</a:t>
            </a:r>
            <a:endParaRPr lang="en-US" sz="3600" b="1" i="1">
              <a:solidFill>
                <a:srgbClr val="FF9933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0013" y="3884613"/>
            <a:ext cx="6399212" cy="1298575"/>
          </a:xfrm>
          <a:noFill/>
          <a:ln cap="flat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o-RO" sz="2800" b="1" smtClean="0">
                <a:solidFill>
                  <a:schemeClr val="accent2"/>
                </a:solidFill>
              </a:rPr>
              <a:t>CAP. 4 </a:t>
            </a:r>
            <a:r>
              <a:rPr lang="ro-RO" sz="2800" b="1" smtClean="0">
                <a:solidFill>
                  <a:schemeClr val="accent2"/>
                </a:solidFill>
                <a:cs typeface="Times New Roman" pitchFamily="18" charset="0"/>
              </a:rPr>
              <a:t>MODULA</a:t>
            </a:r>
            <a:r>
              <a:rPr lang="ro-RO" sz="2800" b="1" smtClean="0">
                <a:solidFill>
                  <a:schemeClr val="accent2"/>
                </a:solidFill>
              </a:rPr>
              <a:t>ŢIA</a:t>
            </a:r>
            <a:r>
              <a:rPr lang="ro-RO" sz="2800" b="1" smtClean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2800" b="1" smtClean="0">
                <a:solidFill>
                  <a:schemeClr val="accent2"/>
                </a:solidFill>
                <a:cs typeface="Times New Roman" pitchFamily="18" charset="0"/>
              </a:rPr>
              <a:t>DIGITAL</a:t>
            </a:r>
            <a:r>
              <a:rPr lang="ro-RO" sz="2800" b="1" smtClean="0">
                <a:solidFill>
                  <a:schemeClr val="accent2"/>
                </a:solidFill>
                <a:cs typeface="Times New Roman" pitchFamily="18" charset="0"/>
              </a:rPr>
              <a:t>Ă</a:t>
            </a:r>
            <a:endParaRPr lang="en-US" sz="2800" smtClean="0"/>
          </a:p>
          <a:p>
            <a:endParaRPr lang="en-US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533400" y="5943600"/>
            <a:ext cx="3352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o-RO" sz="1600"/>
              <a:t>Şef lucr.dr.ing. </a:t>
            </a:r>
            <a:r>
              <a:rPr lang="ro-RO" sz="1600" b="1"/>
              <a:t>Otilia CROITORU</a:t>
            </a:r>
            <a:endParaRPr 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588" name="Text Box 20"/>
          <p:cNvSpPr txBox="1">
            <a:spLocks noChangeArrowheads="1"/>
          </p:cNvSpPr>
          <p:nvPr/>
        </p:nvSpPr>
        <p:spPr bwMode="auto">
          <a:xfrm>
            <a:off x="381000" y="1665288"/>
            <a:ext cx="304800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o-RO" sz="1600" b="1" smtClean="0"/>
              <a:t>Demodulatorul 4-PSK:</a:t>
            </a:r>
          </a:p>
          <a:p>
            <a:pPr marL="177800" indent="-177800">
              <a:spcBef>
                <a:spcPct val="50000"/>
              </a:spcBef>
              <a:buFont typeface="Arial" pitchFamily="34" charset="0"/>
              <a:buChar char="•"/>
            </a:pPr>
            <a:r>
              <a:rPr lang="ro-RO" sz="1600" smtClean="0"/>
              <a:t>2 demodulatoare BPSK</a:t>
            </a:r>
          </a:p>
          <a:p>
            <a:pPr marL="177800" indent="-177800">
              <a:spcBef>
                <a:spcPct val="50000"/>
              </a:spcBef>
              <a:buFont typeface="Arial" pitchFamily="34" charset="0"/>
              <a:buChar char="•"/>
            </a:pPr>
            <a:r>
              <a:rPr lang="ro-RO" sz="1600" smtClean="0"/>
              <a:t>Un circuit de regenerare a purtătoarei și un defazor cu 90</a:t>
            </a:r>
            <a:r>
              <a:rPr lang="ro-RO" sz="1600" smtClean="0">
                <a:sym typeface="Symbol"/>
              </a:rPr>
              <a:t></a:t>
            </a:r>
            <a:endParaRPr lang="ro-RO" sz="1600" smtClean="0"/>
          </a:p>
          <a:p>
            <a:pPr marL="177800" indent="-177800">
              <a:spcBef>
                <a:spcPct val="50000"/>
              </a:spcBef>
              <a:buFont typeface="Arial" pitchFamily="34" charset="0"/>
              <a:buChar char="•"/>
            </a:pPr>
            <a:r>
              <a:rPr lang="ro-RO" sz="1600" smtClean="0"/>
              <a:t>Un decodor Dibit</a:t>
            </a:r>
            <a:endParaRPr lang="en-US" sz="16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726180"/>
            <a:ext cx="4404360" cy="313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3779520"/>
            <a:ext cx="4366260" cy="3078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5800" y="457200"/>
            <a:ext cx="77724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/>
            <a:r>
              <a:rPr lang="ro-RO" sz="2400" b="1">
                <a:solidFill>
                  <a:srgbClr val="002060"/>
                </a:solidFill>
              </a:rPr>
              <a:t>4.</a:t>
            </a:r>
            <a:r>
              <a:rPr lang="en-US" sz="2400" b="1">
                <a:solidFill>
                  <a:srgbClr val="002060"/>
                </a:solidFill>
              </a:rPr>
              <a:t>6</a:t>
            </a:r>
            <a:r>
              <a:rPr lang="ro-RO" sz="2400" b="1" smtClean="0">
                <a:solidFill>
                  <a:srgbClr val="002060"/>
                </a:solidFill>
              </a:rPr>
              <a:t>.3 </a:t>
            </a:r>
            <a:r>
              <a:rPr lang="ro-RO" sz="2400" b="1">
                <a:solidFill>
                  <a:srgbClr val="002060"/>
                </a:solidFill>
              </a:rPr>
              <a:t>Modulaţia </a:t>
            </a:r>
            <a:r>
              <a:rPr lang="ro-RO" sz="2400" b="1" smtClean="0">
                <a:solidFill>
                  <a:srgbClr val="002060"/>
                </a:solidFill>
              </a:rPr>
              <a:t>4-</a:t>
            </a:r>
            <a:r>
              <a:rPr lang="en-US" sz="2400" b="1" smtClean="0">
                <a:solidFill>
                  <a:srgbClr val="002060"/>
                </a:solidFill>
              </a:rPr>
              <a:t>P</a:t>
            </a:r>
            <a:r>
              <a:rPr lang="ro-RO" sz="2400" b="1" smtClean="0">
                <a:solidFill>
                  <a:srgbClr val="002060"/>
                </a:solidFill>
              </a:rPr>
              <a:t>SK</a:t>
            </a:r>
            <a:endParaRPr lang="ro-RO" sz="2400">
              <a:solidFill>
                <a:srgbClr val="002060"/>
              </a:solidFill>
            </a:endParaRPr>
          </a:p>
        </p:txBody>
      </p:sp>
      <p:pic>
        <p:nvPicPr>
          <p:cNvPr id="2437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1371600"/>
            <a:ext cx="55816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5800" y="457200"/>
            <a:ext cx="77724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/>
            <a:r>
              <a:rPr lang="ro-RO" sz="2400" b="1" smtClean="0">
                <a:solidFill>
                  <a:srgbClr val="002060"/>
                </a:solidFill>
              </a:rPr>
              <a:t>4.</a:t>
            </a:r>
            <a:r>
              <a:rPr lang="en-US" sz="2400" b="1" smtClean="0">
                <a:solidFill>
                  <a:srgbClr val="002060"/>
                </a:solidFill>
              </a:rPr>
              <a:t>8</a:t>
            </a:r>
            <a:r>
              <a:rPr lang="ro-RO" sz="2400" b="1" smtClean="0">
                <a:solidFill>
                  <a:srgbClr val="002060"/>
                </a:solidFill>
              </a:rPr>
              <a:t> </a:t>
            </a:r>
            <a:r>
              <a:rPr lang="en-US" sz="2400" b="1" smtClean="0">
                <a:solidFill>
                  <a:srgbClr val="002060"/>
                </a:solidFill>
              </a:rPr>
              <a:t>Alte variante de M-QAM</a:t>
            </a:r>
            <a:endParaRPr lang="ro-RO" sz="2400" b="1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295400"/>
            <a:ext cx="7391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smtClean="0"/>
              <a:t>8-QAM rectangular</a:t>
            </a:r>
            <a:r>
              <a:rPr lang="en-US" sz="1600" smtClean="0"/>
              <a:t> cu 8 simboluri având 8 faze diferite (2 amplitudini și 8 </a:t>
            </a:r>
            <a:r>
              <a:rPr lang="en-US" sz="1600" smtClean="0"/>
              <a:t>faze</a:t>
            </a:r>
            <a:r>
              <a:rPr lang="en-US" sz="1600" smtClean="0"/>
              <a:t>):</a:t>
            </a:r>
          </a:p>
          <a:p>
            <a:pPr lvl="0"/>
            <a:endParaRPr lang="en-GB" sz="1600" smtClean="0"/>
          </a:p>
          <a:p>
            <a:pPr marL="273050" lvl="0" indent="-273050">
              <a:buFont typeface="Arial" pitchFamily="34" charset="0"/>
              <a:buChar char="•"/>
            </a:pPr>
            <a:r>
              <a:rPr lang="en-US" sz="1600" smtClean="0"/>
              <a:t>4 simboluri cu aceeași amplitudine </a:t>
            </a:r>
            <a:r>
              <a:rPr lang="en-US" sz="1600" b="1" smtClean="0"/>
              <a:t>mare</a:t>
            </a:r>
            <a:r>
              <a:rPr lang="en-US" sz="1600" smtClean="0"/>
              <a:t> (notate 0, 1, 6 și 7) și 4 valori diferite de fază;</a:t>
            </a:r>
            <a:endParaRPr lang="en-GB" sz="1600" smtClean="0"/>
          </a:p>
          <a:p>
            <a:pPr marL="273050" indent="-273050">
              <a:buFont typeface="Arial" pitchFamily="34" charset="0"/>
              <a:buChar char="•"/>
            </a:pPr>
            <a:r>
              <a:rPr lang="en-US" sz="1600" smtClean="0"/>
              <a:t>Celelalte 4 simboluri cu aceeași amplitudine </a:t>
            </a:r>
            <a:r>
              <a:rPr lang="en-US" sz="1600" b="1" smtClean="0"/>
              <a:t>mică</a:t>
            </a:r>
            <a:r>
              <a:rPr lang="en-US" sz="1600" smtClean="0"/>
              <a:t> (notate 2, 3, 4 și 5) și alte 4 valori diferite de fază.</a:t>
            </a:r>
            <a:endParaRPr lang="en-GB" sz="1600"/>
          </a:p>
        </p:txBody>
      </p:sp>
      <p:pic>
        <p:nvPicPr>
          <p:cNvPr id="12" name="Picture 1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581400"/>
            <a:ext cx="1994535" cy="1520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5800" y="457200"/>
            <a:ext cx="77724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/>
            <a:r>
              <a:rPr lang="ro-RO" sz="2400" b="1" smtClean="0">
                <a:solidFill>
                  <a:srgbClr val="002060"/>
                </a:solidFill>
              </a:rPr>
              <a:t>4.</a:t>
            </a:r>
            <a:r>
              <a:rPr lang="en-US" sz="2400" b="1" smtClean="0">
                <a:solidFill>
                  <a:srgbClr val="002060"/>
                </a:solidFill>
              </a:rPr>
              <a:t>8</a:t>
            </a:r>
            <a:r>
              <a:rPr lang="ro-RO" sz="2400" b="1" smtClean="0">
                <a:solidFill>
                  <a:srgbClr val="002060"/>
                </a:solidFill>
              </a:rPr>
              <a:t> </a:t>
            </a:r>
            <a:r>
              <a:rPr lang="en-US" sz="2400" b="1" smtClean="0">
                <a:solidFill>
                  <a:srgbClr val="002060"/>
                </a:solidFill>
              </a:rPr>
              <a:t>Alte variante de M-QAM</a:t>
            </a:r>
            <a:endParaRPr lang="ro-RO" sz="2400" b="1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295400"/>
            <a:ext cx="73914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smtClean="0"/>
              <a:t>16-QAM rectangular</a:t>
            </a:r>
            <a:r>
              <a:rPr lang="en-US" sz="1600" smtClean="0"/>
              <a:t> cu 16 simboluri având 12 faze diferite (3 amplitudini și 12 faze). Poate fi privit ca 2 constelații de 4-PSK și 2 valori de amplitudine plus un 8-PSK cu cu altă amplitudine:</a:t>
            </a:r>
            <a:endParaRPr lang="en-GB" sz="1600" smtClean="0"/>
          </a:p>
          <a:p>
            <a:pPr lvl="0"/>
            <a:endParaRPr lang="en-GB" sz="1600" smtClean="0"/>
          </a:p>
          <a:p>
            <a:pPr marL="273050" lvl="0" indent="-273050">
              <a:buFont typeface="Arial" pitchFamily="34" charset="0"/>
              <a:buChar char="•"/>
            </a:pPr>
            <a:r>
              <a:rPr lang="en-US" sz="1600" smtClean="0"/>
              <a:t>4 </a:t>
            </a:r>
            <a:r>
              <a:rPr lang="en-US" sz="1600" smtClean="0"/>
              <a:t>simboluri cu aceeași amplitudine </a:t>
            </a:r>
            <a:r>
              <a:rPr lang="en-US" sz="1600" b="1" smtClean="0"/>
              <a:t>mare</a:t>
            </a:r>
            <a:r>
              <a:rPr lang="en-US" sz="1600" smtClean="0"/>
              <a:t> (notate 0, 3, 12 și 15) și 4 valori diferite </a:t>
            </a:r>
            <a:r>
              <a:rPr lang="en-US" sz="1600" smtClean="0"/>
              <a:t>de </a:t>
            </a:r>
            <a:r>
              <a:rPr lang="en-US" sz="1600" smtClean="0"/>
              <a:t>fază;</a:t>
            </a:r>
            <a:endParaRPr lang="en-GB" sz="1600" smtClean="0"/>
          </a:p>
          <a:p>
            <a:pPr marL="273050" lvl="0" indent="-273050">
              <a:buFont typeface="Arial" pitchFamily="34" charset="0"/>
              <a:buChar char="•"/>
            </a:pPr>
            <a:r>
              <a:rPr lang="en-US" sz="1600" smtClean="0"/>
              <a:t>Alte </a:t>
            </a:r>
            <a:r>
              <a:rPr lang="en-US" sz="1600" smtClean="0"/>
              <a:t>4 simboluri cu aceeași amplitudine </a:t>
            </a:r>
            <a:r>
              <a:rPr lang="en-US" sz="1600" b="1" smtClean="0"/>
              <a:t>mică</a:t>
            </a:r>
            <a:r>
              <a:rPr lang="en-US" sz="1600" smtClean="0"/>
              <a:t> (notate 5, 6, 9 și 10) și aceleași 4 valori diferite de fază ca </a:t>
            </a:r>
            <a:r>
              <a:rPr lang="en-US" sz="1600" smtClean="0"/>
              <a:t>mai </a:t>
            </a:r>
            <a:r>
              <a:rPr lang="en-US" sz="1600" smtClean="0"/>
              <a:t>sus;</a:t>
            </a:r>
            <a:endParaRPr lang="en-GB" sz="1600" smtClean="0"/>
          </a:p>
          <a:p>
            <a:pPr marL="273050" lvl="0" indent="-273050">
              <a:buFont typeface="Arial" pitchFamily="34" charset="0"/>
              <a:buChar char="•"/>
            </a:pPr>
            <a:r>
              <a:rPr lang="en-US" sz="1600" smtClean="0"/>
              <a:t>Celelalte </a:t>
            </a:r>
            <a:r>
              <a:rPr lang="en-US" sz="1600" smtClean="0"/>
              <a:t>8 simboluri cu aceeași amplitudine </a:t>
            </a:r>
            <a:r>
              <a:rPr lang="en-US" sz="1600" b="1" smtClean="0"/>
              <a:t>intermediară</a:t>
            </a:r>
            <a:r>
              <a:rPr lang="en-US" sz="1600" smtClean="0"/>
              <a:t> și cu 8 valori diferite de fază.</a:t>
            </a:r>
            <a:endParaRPr lang="en-GB" sz="1600" smtClean="0"/>
          </a:p>
          <a:p>
            <a:pPr marL="273050" lvl="0" indent="-273050">
              <a:buFont typeface="Arial" pitchFamily="34" charset="0"/>
              <a:buChar char="•"/>
            </a:pPr>
            <a:endParaRPr lang="en-GB" sz="1600" smtClean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495800"/>
            <a:ext cx="1988820" cy="1811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323850" y="321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1981200" y="1524000"/>
            <a:ext cx="51054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ro-RO" sz="2400" i="1" smtClean="0"/>
              <a:t>Structura capitolului:</a:t>
            </a:r>
          </a:p>
          <a:p>
            <a:pPr marL="457200" indent="-457200"/>
            <a:endParaRPr lang="en-US" sz="2000" smtClean="0"/>
          </a:p>
          <a:p>
            <a:pPr marL="914400" lvl="1" indent="-457200">
              <a:buFontTx/>
              <a:buAutoNum type="arabicPeriod"/>
            </a:pPr>
            <a:r>
              <a:rPr lang="ro-RO" sz="2400" smtClean="0"/>
              <a:t>Introducere </a:t>
            </a:r>
            <a:r>
              <a:rPr lang="ro-RO" sz="2400"/>
              <a:t>în modulaţia digitală</a:t>
            </a:r>
          </a:p>
          <a:p>
            <a:pPr marL="914400" lvl="1" indent="-457200">
              <a:buFontTx/>
              <a:buAutoNum type="arabicPeriod"/>
            </a:pPr>
            <a:r>
              <a:rPr lang="ro-RO" sz="2400"/>
              <a:t>Codarea datelor</a:t>
            </a:r>
          </a:p>
          <a:p>
            <a:pPr marL="914400" lvl="1" indent="-457200">
              <a:buFontTx/>
              <a:buAutoNum type="arabicPeriod"/>
            </a:pPr>
            <a:r>
              <a:rPr lang="ro-RO" sz="2400"/>
              <a:t>Diagrama polară. Constelaţii</a:t>
            </a:r>
          </a:p>
          <a:p>
            <a:pPr marL="914400" lvl="1" indent="-457200">
              <a:buFontTx/>
              <a:buAutoNum type="arabicPeriod"/>
            </a:pPr>
            <a:r>
              <a:rPr lang="ro-RO" sz="2400"/>
              <a:t>ASK</a:t>
            </a:r>
          </a:p>
          <a:p>
            <a:pPr marL="914400" lvl="1" indent="-457200">
              <a:buFontTx/>
              <a:buAutoNum type="arabicPeriod"/>
            </a:pPr>
            <a:r>
              <a:rPr lang="ro-RO" sz="2400"/>
              <a:t>FSK</a:t>
            </a:r>
          </a:p>
          <a:p>
            <a:pPr marL="914400" lvl="1" indent="-457200">
              <a:buFontTx/>
              <a:buAutoNum type="arabicPeriod"/>
            </a:pPr>
            <a:r>
              <a:rPr lang="ro-RO" sz="2400" b="1"/>
              <a:t>PSK</a:t>
            </a:r>
          </a:p>
          <a:p>
            <a:pPr marL="914400" lvl="1" indent="-457200">
              <a:buFontTx/>
              <a:buAutoNum type="arabicPeriod"/>
            </a:pPr>
            <a:r>
              <a:rPr lang="ro-RO" sz="2400" b="1"/>
              <a:t>QAM</a:t>
            </a:r>
            <a:endParaRPr lang="en-US" sz="2400" b="1"/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36513" y="3151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0" y="3676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16" name="Rectangle 36"/>
          <p:cNvSpPr>
            <a:spLocks noChangeArrowheads="1"/>
          </p:cNvSpPr>
          <p:nvPr/>
        </p:nvSpPr>
        <p:spPr bwMode="auto">
          <a:xfrm>
            <a:off x="36513" y="3121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17" name="Rectangle 37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65" name="Rectangle 8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72" name="Rectangle 9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74" name="Rectangle 9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77" name="Rectangle 97"/>
          <p:cNvSpPr>
            <a:spLocks noChangeArrowheads="1"/>
          </p:cNvSpPr>
          <p:nvPr/>
        </p:nvSpPr>
        <p:spPr bwMode="auto">
          <a:xfrm>
            <a:off x="0" y="3657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80" name="Rectangle 100"/>
          <p:cNvSpPr>
            <a:spLocks noChangeArrowheads="1"/>
          </p:cNvSpPr>
          <p:nvPr/>
        </p:nvSpPr>
        <p:spPr bwMode="auto">
          <a:xfrm>
            <a:off x="0" y="3700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83" name="Rectangle 103"/>
          <p:cNvSpPr>
            <a:spLocks noChangeArrowheads="1"/>
          </p:cNvSpPr>
          <p:nvPr/>
        </p:nvSpPr>
        <p:spPr bwMode="auto">
          <a:xfrm>
            <a:off x="0" y="3700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87" name="Rectangle 10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89" name="Rectangle 10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91" name="Rectangle 1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95" name="Rectangle 1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33400" y="4953000"/>
            <a:ext cx="769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ro-RO" b="1" smtClean="0">
                <a:solidFill>
                  <a:srgbClr val="0000FF"/>
                </a:solidFill>
                <a:cs typeface="Times New Roman" pitchFamily="18" charset="0"/>
              </a:rPr>
              <a:t>M</a:t>
            </a:r>
            <a:r>
              <a:rPr lang="en-US" b="1" smtClean="0">
                <a:solidFill>
                  <a:srgbClr val="0000FF"/>
                </a:solidFill>
                <a:cs typeface="Times New Roman" pitchFamily="18" charset="0"/>
              </a:rPr>
              <a:t>D</a:t>
            </a:r>
            <a:r>
              <a:rPr lang="ro-RO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ro-RO" smtClean="0">
                <a:solidFill>
                  <a:srgbClr val="0000FF"/>
                </a:solidFill>
              </a:rPr>
              <a:t>=</a:t>
            </a:r>
            <a:r>
              <a:rPr lang="ro-RO" smtClean="0">
                <a:solidFill>
                  <a:srgbClr val="0000FF"/>
                </a:solidFill>
                <a:cs typeface="Times New Roman" pitchFamily="18" charset="0"/>
              </a:rPr>
              <a:t> 	transformarea </a:t>
            </a:r>
            <a:r>
              <a:rPr lang="en-US" i="1" smtClean="0">
                <a:solidFill>
                  <a:srgbClr val="0000FF"/>
                </a:solidFill>
                <a:cs typeface="Times New Roman" pitchFamily="18" charset="0"/>
              </a:rPr>
              <a:t>valorii bi</a:t>
            </a:r>
            <a:r>
              <a:rPr lang="ro-RO" i="1" smtClean="0">
                <a:solidFill>
                  <a:srgbClr val="0000FF"/>
                </a:solidFill>
                <a:cs typeface="Times New Roman" pitchFamily="18" charset="0"/>
              </a:rPr>
              <a:t>ț</a:t>
            </a:r>
            <a:r>
              <a:rPr lang="en-US" i="1" smtClean="0">
                <a:solidFill>
                  <a:srgbClr val="0000FF"/>
                </a:solidFill>
                <a:cs typeface="Times New Roman" pitchFamily="18" charset="0"/>
              </a:rPr>
              <a:t>ilor</a:t>
            </a:r>
            <a:r>
              <a:rPr lang="ro-RO" i="1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ro-RO" smtClean="0">
                <a:solidFill>
                  <a:srgbClr val="0000FF"/>
                </a:solidFill>
                <a:cs typeface="Times New Roman" pitchFamily="18" charset="0"/>
              </a:rPr>
              <a:t>semnalului de date în salturi instantanee ale unuia din parametrii semnalului modulat</a:t>
            </a:r>
            <a:r>
              <a:rPr lang="ro-RO" b="1" smtClean="0">
                <a:solidFill>
                  <a:srgbClr val="0000FF"/>
                </a:solidFill>
              </a:rPr>
              <a:t>.</a:t>
            </a:r>
          </a:p>
          <a:p>
            <a:pPr>
              <a:buFontTx/>
              <a:buNone/>
            </a:pPr>
            <a:r>
              <a:rPr lang="ro-RO" smtClean="0">
                <a:solidFill>
                  <a:srgbClr val="0000FF"/>
                </a:solidFill>
              </a:rPr>
              <a:t>	transformarea semnalului digital în </a:t>
            </a:r>
            <a:r>
              <a:rPr lang="ro-RO" b="1" smtClean="0">
                <a:solidFill>
                  <a:srgbClr val="0000FF"/>
                </a:solidFill>
              </a:rPr>
              <a:t>simboluri</a:t>
            </a:r>
            <a:r>
              <a:rPr lang="ro-RO" smtClean="0">
                <a:solidFill>
                  <a:srgbClr val="0000FF"/>
                </a:solidFill>
              </a:rPr>
              <a:t> de semnal analogic asociate unuia sau mai multor biți de date.</a:t>
            </a:r>
            <a:endParaRPr lang="ro-RO">
              <a:solidFill>
                <a:srgbClr val="0000FF"/>
              </a:solidFill>
            </a:endParaRPr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533400" y="533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ro-RO" sz="2800" b="1">
                <a:solidFill>
                  <a:schemeClr val="accent2"/>
                </a:solidFill>
              </a:rPr>
              <a:t>CAP. </a:t>
            </a:r>
            <a:r>
              <a:rPr lang="ro-RO" sz="2800" b="1" smtClean="0">
                <a:solidFill>
                  <a:schemeClr val="accent2"/>
                </a:solidFill>
              </a:rPr>
              <a:t>4 </a:t>
            </a:r>
            <a:r>
              <a:rPr lang="ro-RO" sz="2800" b="1">
                <a:solidFill>
                  <a:schemeClr val="accent2"/>
                </a:solidFill>
              </a:rPr>
              <a:t>COMUNICAŢII </a:t>
            </a:r>
            <a:r>
              <a:rPr lang="ro-RO" sz="2800" b="1" smtClean="0">
                <a:solidFill>
                  <a:schemeClr val="accent2"/>
                </a:solidFill>
              </a:rPr>
              <a:t>DIGITALE</a:t>
            </a:r>
            <a:endParaRPr lang="en-US" sz="28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31" name="Text Box 31"/>
          <p:cNvSpPr txBox="1">
            <a:spLocks noChangeArrowheads="1"/>
          </p:cNvSpPr>
          <p:nvPr/>
        </p:nvSpPr>
        <p:spPr bwMode="auto">
          <a:xfrm>
            <a:off x="533400" y="4038600"/>
            <a:ext cx="23463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o-RO" sz="1600" smtClean="0"/>
              <a:t>Modulatorul 4-PSK diferențial:</a:t>
            </a:r>
          </a:p>
          <a:p>
            <a:pPr marL="177800" indent="-177800">
              <a:spcBef>
                <a:spcPct val="50000"/>
              </a:spcBef>
              <a:buFont typeface="Arial" pitchFamily="34" charset="0"/>
              <a:buChar char="•"/>
            </a:pPr>
            <a:r>
              <a:rPr lang="ro-RO" sz="1600" smtClean="0"/>
              <a:t>Un codor Dibit diferențial</a:t>
            </a:r>
          </a:p>
          <a:p>
            <a:pPr marL="177800" indent="-177800">
              <a:spcBef>
                <a:spcPct val="50000"/>
              </a:spcBef>
              <a:buFont typeface="Arial" pitchFamily="34" charset="0"/>
              <a:buChar char="•"/>
            </a:pPr>
            <a:r>
              <a:rPr lang="ro-RO" sz="1600" smtClean="0"/>
              <a:t>Un modulator 4-PSK</a:t>
            </a:r>
            <a:endParaRPr lang="en-US" sz="1600"/>
          </a:p>
        </p:txBody>
      </p:sp>
      <p:pic>
        <p:nvPicPr>
          <p:cNvPr id="102434" name="Picture 3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981200"/>
            <a:ext cx="3495675" cy="1360488"/>
          </a:xfrm>
          <a:prstGeom prst="rect">
            <a:avLst/>
          </a:prstGeom>
          <a:noFill/>
        </p:spPr>
      </p:pic>
      <p:pic>
        <p:nvPicPr>
          <p:cNvPr id="102435" name="Picture 3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191000"/>
            <a:ext cx="4238625" cy="650875"/>
          </a:xfrm>
          <a:prstGeom prst="rect">
            <a:avLst/>
          </a:prstGeom>
          <a:noFill/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1905000"/>
          <a:ext cx="2876550" cy="1097280"/>
        </p:xfrm>
        <a:graphic>
          <a:graphicData uri="http://schemas.openxmlformats.org/drawingml/2006/table">
            <a:tbl>
              <a:tblPr/>
              <a:tblGrid>
                <a:gridCol w="1438275"/>
                <a:gridCol w="1438275"/>
              </a:tblGrid>
              <a:tr h="0">
                <a:tc>
                  <a:txBody>
                    <a:bodyPr/>
                    <a:lstStyle/>
                    <a:p>
                      <a:pPr indent="457200" algn="ctr">
                        <a:spcAft>
                          <a:spcPts val="6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Combinația de biți de date</a:t>
                      </a:r>
                      <a:endParaRPr lang="en-GB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spcAft>
                          <a:spcPts val="6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Modificarea fazei</a:t>
                      </a:r>
                      <a:endParaRPr lang="en-GB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spcAft>
                          <a:spcPts val="6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00</a:t>
                      </a:r>
                      <a:endParaRPr lang="en-GB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spcAft>
                          <a:spcPts val="6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GB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spcAft>
                          <a:spcPts val="6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01</a:t>
                      </a:r>
                      <a:endParaRPr lang="en-GB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spcAft>
                          <a:spcPts val="600"/>
                        </a:spcAft>
                      </a:pPr>
                      <a:r>
                        <a:rPr lang="en-US" sz="1200">
                          <a:latin typeface="Symbol"/>
                          <a:ea typeface="Times New Roman"/>
                          <a:cs typeface="Times New Roman"/>
                        </a:rPr>
                        <a:t>p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/2</a:t>
                      </a:r>
                      <a:endParaRPr lang="en-GB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spcAft>
                          <a:spcPts val="6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en-GB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spcAft>
                          <a:spcPts val="600"/>
                        </a:spcAft>
                      </a:pPr>
                      <a:r>
                        <a:rPr lang="en-US" sz="1200">
                          <a:latin typeface="Symbol"/>
                          <a:ea typeface="Times New Roman"/>
                          <a:cs typeface="Times New Roman"/>
                        </a:rPr>
                        <a:t>p</a:t>
                      </a:r>
                      <a:endParaRPr lang="en-GB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spcAft>
                          <a:spcPts val="6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GB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spcAft>
                          <a:spcPts val="600"/>
                        </a:spcAft>
                      </a:pPr>
                      <a:r>
                        <a:rPr lang="en-US" sz="1200">
                          <a:latin typeface="Symbol"/>
                          <a:ea typeface="Times New Roman"/>
                          <a:cs typeface="Times New Roman"/>
                        </a:rPr>
                        <a:t>3p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/2</a:t>
                      </a:r>
                      <a:endParaRPr lang="en-GB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5800" y="457200"/>
            <a:ext cx="77724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/>
            <a:r>
              <a:rPr lang="ro-RO" sz="2400" b="1">
                <a:solidFill>
                  <a:srgbClr val="002060"/>
                </a:solidFill>
              </a:rPr>
              <a:t>4.</a:t>
            </a:r>
            <a:r>
              <a:rPr lang="en-US" sz="2400" b="1">
                <a:solidFill>
                  <a:srgbClr val="002060"/>
                </a:solidFill>
              </a:rPr>
              <a:t>6</a:t>
            </a:r>
            <a:r>
              <a:rPr lang="ro-RO" sz="2400" b="1" smtClean="0">
                <a:solidFill>
                  <a:srgbClr val="002060"/>
                </a:solidFill>
              </a:rPr>
              <a:t>.4 </a:t>
            </a:r>
            <a:r>
              <a:rPr lang="ro-RO" sz="2400" b="1">
                <a:solidFill>
                  <a:srgbClr val="002060"/>
                </a:solidFill>
              </a:rPr>
              <a:t>Modulaţia </a:t>
            </a:r>
            <a:r>
              <a:rPr lang="ro-RO" sz="2400" b="1" smtClean="0">
                <a:solidFill>
                  <a:srgbClr val="002060"/>
                </a:solidFill>
              </a:rPr>
              <a:t>4-</a:t>
            </a:r>
            <a:r>
              <a:rPr lang="en-US" sz="2400" b="1" smtClean="0">
                <a:solidFill>
                  <a:srgbClr val="002060"/>
                </a:solidFill>
              </a:rPr>
              <a:t>P</a:t>
            </a:r>
            <a:r>
              <a:rPr lang="ro-RO" sz="2400" b="1" smtClean="0">
                <a:solidFill>
                  <a:srgbClr val="002060"/>
                </a:solidFill>
              </a:rPr>
              <a:t>SK diferențială</a:t>
            </a:r>
            <a:endParaRPr lang="ro-RO" sz="240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7312" name="Rectangle 3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09600" y="1295400"/>
            <a:ext cx="7997825" cy="1295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73050" indent="-273050">
              <a:buClrTx/>
            </a:pPr>
            <a:r>
              <a:rPr lang="en-US" sz="1600" smtClean="0"/>
              <a:t>un simbol </a:t>
            </a:r>
            <a:r>
              <a:rPr lang="ro-RO" sz="1600" smtClean="0"/>
              <a:t>- </a:t>
            </a:r>
            <a:r>
              <a:rPr lang="en-US" sz="1600" smtClean="0"/>
              <a:t>asociat la 3 biți de dată, </a:t>
            </a:r>
            <a:endParaRPr lang="ro-RO" sz="1600" smtClean="0"/>
          </a:p>
          <a:p>
            <a:pPr marL="273050" indent="-273050">
              <a:buClrTx/>
            </a:pPr>
            <a:r>
              <a:rPr lang="en-US" sz="1600" smtClean="0"/>
              <a:t>k = 3 și M = 2</a:t>
            </a:r>
            <a:r>
              <a:rPr lang="en-US" sz="1600" baseline="30000" smtClean="0"/>
              <a:t>3</a:t>
            </a:r>
            <a:r>
              <a:rPr lang="en-US" sz="1600" smtClean="0"/>
              <a:t> = 8. </a:t>
            </a:r>
            <a:endParaRPr lang="ro-RO" sz="1600" smtClean="0"/>
          </a:p>
          <a:p>
            <a:pPr marL="273050" indent="-273050">
              <a:buClrTx/>
            </a:pPr>
            <a:r>
              <a:rPr lang="en-US" sz="1600" smtClean="0"/>
              <a:t>8 simboluri </a:t>
            </a:r>
            <a:r>
              <a:rPr lang="ro-RO" sz="1600" smtClean="0"/>
              <a:t>- </a:t>
            </a:r>
            <a:r>
              <a:rPr lang="en-US" sz="1600" smtClean="0"/>
              <a:t>8 valori diferite ale fazei, separate cu 2</a:t>
            </a:r>
            <a:r>
              <a:rPr lang="en-US" sz="1600" smtClean="0">
                <a:latin typeface="Symbol" pitchFamily="18" charset="2"/>
              </a:rPr>
              <a:t>p</a:t>
            </a:r>
            <a:r>
              <a:rPr lang="en-US" sz="1600" smtClean="0"/>
              <a:t>/8 =  </a:t>
            </a:r>
            <a:r>
              <a:rPr lang="en-US" sz="1600" smtClean="0">
                <a:latin typeface="Symbol" pitchFamily="18" charset="2"/>
              </a:rPr>
              <a:t>p</a:t>
            </a:r>
            <a:r>
              <a:rPr lang="en-US" sz="1600" smtClean="0"/>
              <a:t>/4, determinate de combinaţia pe trei biţi (TRIBIT) a semnalului de date binar.</a:t>
            </a:r>
            <a:endParaRPr lang="ro-RO" sz="160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5800" y="457200"/>
            <a:ext cx="77724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/>
            <a:r>
              <a:rPr lang="ro-RO" sz="2400" b="1">
                <a:solidFill>
                  <a:srgbClr val="002060"/>
                </a:solidFill>
              </a:rPr>
              <a:t>4.</a:t>
            </a:r>
            <a:r>
              <a:rPr lang="en-US" sz="2400" b="1">
                <a:solidFill>
                  <a:srgbClr val="002060"/>
                </a:solidFill>
              </a:rPr>
              <a:t>6</a:t>
            </a:r>
            <a:r>
              <a:rPr lang="ro-RO" sz="2400" b="1" smtClean="0">
                <a:solidFill>
                  <a:srgbClr val="002060"/>
                </a:solidFill>
              </a:rPr>
              <a:t>.6 Alte modulaţii M-P</a:t>
            </a:r>
            <a:r>
              <a:rPr lang="en-US" sz="2400" b="1" smtClean="0">
                <a:solidFill>
                  <a:srgbClr val="002060"/>
                </a:solidFill>
              </a:rPr>
              <a:t>SK</a:t>
            </a:r>
            <a:endParaRPr lang="ro-RO" sz="2400" b="1" smtClean="0">
              <a:solidFill>
                <a:srgbClr val="002060"/>
              </a:solidFill>
            </a:endParaRPr>
          </a:p>
          <a:p>
            <a:pPr marL="838200" indent="-838200" algn="ctr"/>
            <a:r>
              <a:rPr lang="ro-RO" sz="2000" b="1" smtClean="0">
                <a:solidFill>
                  <a:srgbClr val="002060"/>
                </a:solidFill>
              </a:rPr>
              <a:t>8-PSK</a:t>
            </a:r>
            <a:endParaRPr lang="ro-RO">
              <a:solidFill>
                <a:srgbClr val="002060"/>
              </a:solidFill>
            </a:endParaRP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381000" y="4724400"/>
            <a:ext cx="8382000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ro-RO" sz="1600" b="1" smtClean="0"/>
              <a:t>Caracteristici </a:t>
            </a:r>
            <a:r>
              <a:rPr lang="en-US" sz="1600" b="1" smtClean="0"/>
              <a:t>ale comu</a:t>
            </a:r>
            <a:r>
              <a:rPr lang="ro-RO" sz="1600" b="1" smtClean="0"/>
              <a:t>nicației cu</a:t>
            </a:r>
            <a:r>
              <a:rPr lang="en-US" sz="1600" b="1" smtClean="0"/>
              <a:t> modulație </a:t>
            </a:r>
            <a:r>
              <a:rPr lang="ro-RO" sz="1600" b="1" smtClean="0"/>
              <a:t>8-PSK:</a:t>
            </a:r>
            <a:endParaRPr lang="ro-RO" sz="1600" b="1"/>
          </a:p>
          <a:p>
            <a:pPr marL="355600" indent="-355600">
              <a:spcBef>
                <a:spcPct val="20000"/>
              </a:spcBef>
              <a:buFontTx/>
              <a:buChar char="•"/>
            </a:pPr>
            <a:r>
              <a:rPr lang="en-US" sz="1400" smtClean="0"/>
              <a:t>aplicaţii în </a:t>
            </a:r>
            <a:r>
              <a:rPr lang="en-US" sz="1400" b="1" smtClean="0"/>
              <a:t>comunica</a:t>
            </a:r>
            <a:r>
              <a:rPr lang="en-US" sz="1400" smtClean="0"/>
              <a:t>ţ</a:t>
            </a:r>
            <a:r>
              <a:rPr lang="en-US" sz="1400" b="1" smtClean="0"/>
              <a:t>ii prin satelit</a:t>
            </a:r>
            <a:r>
              <a:rPr lang="en-US" sz="1400" smtClean="0"/>
              <a:t>, </a:t>
            </a:r>
            <a:r>
              <a:rPr lang="en-US" sz="1400" b="1" smtClean="0"/>
              <a:t>avia</a:t>
            </a:r>
            <a:r>
              <a:rPr lang="en-US" sz="1400" smtClean="0"/>
              <a:t>ţ</a:t>
            </a:r>
            <a:r>
              <a:rPr lang="en-US" sz="1400" b="1" smtClean="0"/>
              <a:t>ie</a:t>
            </a:r>
            <a:r>
              <a:rPr lang="en-US" sz="1400" smtClean="0"/>
              <a:t>, </a:t>
            </a:r>
            <a:r>
              <a:rPr lang="en-US" sz="1400" b="1" smtClean="0"/>
              <a:t>telemetrie</a:t>
            </a:r>
            <a:r>
              <a:rPr lang="ro-RO" sz="1400" smtClean="0"/>
              <a:t>, </a:t>
            </a:r>
            <a:r>
              <a:rPr lang="en-US" sz="1400" smtClean="0"/>
              <a:t> </a:t>
            </a:r>
            <a:r>
              <a:rPr lang="ro-RO" sz="1400" smtClean="0"/>
              <a:t>anumite </a:t>
            </a:r>
            <a:r>
              <a:rPr lang="en-US" sz="1400" b="1" smtClean="0"/>
              <a:t>modem</a:t>
            </a:r>
            <a:r>
              <a:rPr lang="en-US" sz="1400" smtClean="0"/>
              <a:t>-uri</a:t>
            </a:r>
            <a:r>
              <a:rPr lang="ro-RO" sz="1400" smtClean="0"/>
              <a:t>,</a:t>
            </a:r>
            <a:r>
              <a:rPr lang="en-US" sz="1400" smtClean="0"/>
              <a:t> </a:t>
            </a:r>
            <a:r>
              <a:rPr lang="en-US" sz="1400" b="1" smtClean="0"/>
              <a:t>transmisii radio digitale</a:t>
            </a:r>
            <a:r>
              <a:rPr lang="en-US" sz="1400" smtClean="0"/>
              <a:t>, sistemul </a:t>
            </a:r>
            <a:r>
              <a:rPr lang="en-US" sz="1400" b="1" smtClean="0"/>
              <a:t>TETRA 2</a:t>
            </a:r>
            <a:r>
              <a:rPr lang="en-US" sz="1400" smtClean="0"/>
              <a:t> </a:t>
            </a:r>
            <a:r>
              <a:rPr lang="ro-RO" sz="1400" smtClean="0"/>
              <a:t>(în varianta </a:t>
            </a:r>
            <a:r>
              <a:rPr lang="ro-RO" sz="1400" smtClean="0">
                <a:latin typeface="Symbol" pitchFamily="18" charset="2"/>
              </a:rPr>
              <a:t>p</a:t>
            </a:r>
            <a:r>
              <a:rPr lang="ro-RO" sz="1400" smtClean="0"/>
              <a:t>/8-D8PSK) </a:t>
            </a:r>
          </a:p>
          <a:p>
            <a:pPr marL="355600" indent="-355600">
              <a:spcBef>
                <a:spcPct val="20000"/>
              </a:spcBef>
              <a:buFontTx/>
              <a:buChar char="•"/>
            </a:pPr>
            <a:r>
              <a:rPr lang="ro-RO" sz="1400" smtClean="0"/>
              <a:t>Necesită </a:t>
            </a:r>
            <a:r>
              <a:rPr lang="ro-RO" sz="1400"/>
              <a:t>circuite de mare complexitate;</a:t>
            </a:r>
          </a:p>
          <a:p>
            <a:pPr marL="355600" indent="-355600">
              <a:spcBef>
                <a:spcPct val="20000"/>
              </a:spcBef>
              <a:buFontTx/>
              <a:buChar char="•"/>
            </a:pPr>
            <a:r>
              <a:rPr lang="ro-RO" sz="1400"/>
              <a:t>Probabilitate de erori mai mare decât la 4 – PSK;</a:t>
            </a:r>
            <a:r>
              <a:rPr lang="en-US" sz="1400"/>
              <a:t> </a:t>
            </a:r>
            <a:endParaRPr lang="ro-RO" sz="1400"/>
          </a:p>
          <a:p>
            <a:pPr marL="355600" indent="-355600">
              <a:spcBef>
                <a:spcPct val="20000"/>
              </a:spcBef>
              <a:buFontTx/>
              <a:buChar char="•"/>
            </a:pPr>
            <a:r>
              <a:rPr lang="ro-RO" sz="1400" smtClean="0"/>
              <a:t>E</a:t>
            </a:r>
            <a:r>
              <a:rPr lang="en-US" sz="1400" smtClean="0"/>
              <a:t>ficiența utilizării benzii de frecvență</a:t>
            </a:r>
            <a:r>
              <a:rPr lang="ro-RO" sz="1400" smtClean="0">
                <a:latin typeface="Times New Roman" pitchFamily="18" charset="0"/>
                <a:cs typeface="Times New Roman" pitchFamily="18" charset="0"/>
              </a:rPr>
              <a:t> 3</a:t>
            </a:r>
            <a:endParaRPr lang="ro-RO" sz="1400" i="1" smtClean="0"/>
          </a:p>
          <a:p>
            <a:pPr marL="355600" indent="-355600">
              <a:spcBef>
                <a:spcPct val="20000"/>
              </a:spcBef>
              <a:buFontTx/>
              <a:buChar char="•"/>
            </a:pPr>
            <a:r>
              <a:rPr lang="ro-RO" sz="1400" i="1" smtClean="0"/>
              <a:t>Baud</a:t>
            </a:r>
            <a:r>
              <a:rPr lang="ro-RO" sz="1400" smtClean="0"/>
              <a:t> </a:t>
            </a:r>
            <a:r>
              <a:rPr lang="ro-RO" sz="1400" i="1" smtClean="0"/>
              <a:t>rate</a:t>
            </a:r>
            <a:r>
              <a:rPr lang="ro-RO" sz="1400" smtClean="0"/>
              <a:t>, (viteza simbolurilor), este egală cu </a:t>
            </a:r>
            <a:r>
              <a:rPr lang="ro-RO" sz="1400" i="1" smtClean="0"/>
              <a:t>fb / 3</a:t>
            </a:r>
            <a:r>
              <a:rPr lang="ro-RO" sz="1400" smtClean="0"/>
              <a:t>.</a:t>
            </a:r>
            <a:endParaRPr lang="ro-RO" sz="1400"/>
          </a:p>
        </p:txBody>
      </p:sp>
      <p:pic>
        <p:nvPicPr>
          <p:cNvPr id="2703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4050" y="2505075"/>
            <a:ext cx="476631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7312" name="Rectangle 3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09600" y="1295400"/>
            <a:ext cx="7997825" cy="1295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73050" indent="-273050">
              <a:buClrTx/>
            </a:pPr>
            <a:r>
              <a:rPr lang="en-US" sz="1600" smtClean="0"/>
              <a:t>un simbol </a:t>
            </a:r>
            <a:r>
              <a:rPr lang="ro-RO" sz="1600" smtClean="0"/>
              <a:t>- </a:t>
            </a:r>
            <a:r>
              <a:rPr lang="en-US" sz="1600" smtClean="0"/>
              <a:t>asociat la </a:t>
            </a:r>
            <a:r>
              <a:rPr lang="ro-RO" sz="1600" smtClean="0"/>
              <a:t>4</a:t>
            </a:r>
            <a:r>
              <a:rPr lang="en-US" sz="1600" smtClean="0"/>
              <a:t> biți de dată, </a:t>
            </a:r>
            <a:endParaRPr lang="ro-RO" sz="1600" smtClean="0"/>
          </a:p>
          <a:p>
            <a:pPr marL="273050" indent="-273050">
              <a:buClrTx/>
            </a:pPr>
            <a:r>
              <a:rPr lang="en-US" sz="1600" smtClean="0"/>
              <a:t>k = </a:t>
            </a:r>
            <a:r>
              <a:rPr lang="ro-RO" sz="1600" smtClean="0"/>
              <a:t>4</a:t>
            </a:r>
            <a:r>
              <a:rPr lang="en-US" sz="1600" smtClean="0"/>
              <a:t> și M = 2</a:t>
            </a:r>
            <a:r>
              <a:rPr lang="ro-RO" sz="1600" baseline="30000" smtClean="0"/>
              <a:t>4</a:t>
            </a:r>
            <a:r>
              <a:rPr lang="en-US" sz="1600" smtClean="0"/>
              <a:t> = </a:t>
            </a:r>
            <a:r>
              <a:rPr lang="ro-RO" sz="1600" smtClean="0"/>
              <a:t>16</a:t>
            </a:r>
            <a:r>
              <a:rPr lang="en-US" sz="1600" smtClean="0"/>
              <a:t>. </a:t>
            </a:r>
            <a:endParaRPr lang="ro-RO" sz="1600" smtClean="0"/>
          </a:p>
          <a:p>
            <a:pPr marL="273050" indent="-273050">
              <a:buClrTx/>
            </a:pPr>
            <a:r>
              <a:rPr lang="ro-RO" sz="1600" smtClean="0"/>
              <a:t>16</a:t>
            </a:r>
            <a:r>
              <a:rPr lang="en-US" sz="1600" smtClean="0"/>
              <a:t> simboluri </a:t>
            </a:r>
            <a:r>
              <a:rPr lang="ro-RO" sz="1600" smtClean="0"/>
              <a:t>- 16</a:t>
            </a:r>
            <a:r>
              <a:rPr lang="en-US" sz="1600" smtClean="0"/>
              <a:t> valori diferite ale fazei, separate cu 2</a:t>
            </a:r>
            <a:r>
              <a:rPr lang="en-US" sz="1600" smtClean="0">
                <a:latin typeface="Symbol" pitchFamily="18" charset="2"/>
              </a:rPr>
              <a:t>p</a:t>
            </a:r>
            <a:r>
              <a:rPr lang="en-US" sz="1600" smtClean="0"/>
              <a:t>/</a:t>
            </a:r>
            <a:r>
              <a:rPr lang="ro-RO" sz="1600" smtClean="0"/>
              <a:t>16</a:t>
            </a:r>
            <a:r>
              <a:rPr lang="en-US" sz="1600" smtClean="0"/>
              <a:t> =  </a:t>
            </a:r>
            <a:r>
              <a:rPr lang="en-US" sz="1600" smtClean="0">
                <a:latin typeface="Symbol" pitchFamily="18" charset="2"/>
              </a:rPr>
              <a:t>p</a:t>
            </a:r>
            <a:r>
              <a:rPr lang="en-US" sz="1600" smtClean="0"/>
              <a:t>/</a:t>
            </a:r>
            <a:r>
              <a:rPr lang="ro-RO" sz="1600" smtClean="0"/>
              <a:t>8</a:t>
            </a:r>
            <a:r>
              <a:rPr lang="en-US" sz="1600" smtClean="0"/>
              <a:t>, determinate de combinaţia pe trei biţi (</a:t>
            </a:r>
            <a:r>
              <a:rPr lang="ro-RO" sz="1600" smtClean="0"/>
              <a:t>QUADBIT</a:t>
            </a:r>
            <a:r>
              <a:rPr lang="en-US" sz="1600" smtClean="0"/>
              <a:t>) a semnalului de date binar.</a:t>
            </a:r>
            <a:endParaRPr lang="ro-RO" sz="1600"/>
          </a:p>
        </p:txBody>
      </p:sp>
      <p:sp>
        <p:nvSpPr>
          <p:cNvPr id="97313" name="Rectangle 33"/>
          <p:cNvSpPr>
            <a:spLocks noChangeArrowheads="1"/>
          </p:cNvSpPr>
          <p:nvPr/>
        </p:nvSpPr>
        <p:spPr bwMode="auto">
          <a:xfrm>
            <a:off x="228600" y="5105400"/>
            <a:ext cx="8382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ro-RO" sz="1600" b="1" smtClean="0"/>
              <a:t>Caracteristici </a:t>
            </a:r>
            <a:r>
              <a:rPr lang="en-US" sz="1600" b="1" smtClean="0"/>
              <a:t>ale comu</a:t>
            </a:r>
            <a:r>
              <a:rPr lang="ro-RO" sz="1600" b="1" smtClean="0"/>
              <a:t>nicației cu</a:t>
            </a:r>
            <a:r>
              <a:rPr lang="en-US" sz="1600" b="1" smtClean="0"/>
              <a:t> modulație </a:t>
            </a:r>
            <a:r>
              <a:rPr lang="ro-RO" sz="1600" b="1" smtClean="0"/>
              <a:t>16-PSK: :</a:t>
            </a:r>
            <a:endParaRPr lang="ro-RO" sz="1600" b="1"/>
          </a:p>
          <a:p>
            <a:pPr marL="355600" indent="-355600">
              <a:spcBef>
                <a:spcPct val="20000"/>
              </a:spcBef>
              <a:buFontTx/>
              <a:buChar char="•"/>
            </a:pPr>
            <a:r>
              <a:rPr lang="en-US" sz="1400" smtClean="0"/>
              <a:t>aplicaţii în </a:t>
            </a:r>
            <a:r>
              <a:rPr lang="en-US" sz="1400" b="1" smtClean="0"/>
              <a:t>transmisii radio digitale</a:t>
            </a:r>
            <a:endParaRPr lang="ro-RO" sz="1400" smtClean="0"/>
          </a:p>
          <a:p>
            <a:pPr marL="355600" indent="-355600">
              <a:spcBef>
                <a:spcPct val="20000"/>
              </a:spcBef>
              <a:buFontTx/>
              <a:buChar char="•"/>
            </a:pPr>
            <a:r>
              <a:rPr lang="ro-RO" sz="1400" smtClean="0"/>
              <a:t>Necesită </a:t>
            </a:r>
            <a:r>
              <a:rPr lang="ro-RO" sz="1400"/>
              <a:t>circuite de mare complexitate;</a:t>
            </a:r>
          </a:p>
          <a:p>
            <a:pPr marL="355600" indent="-355600">
              <a:spcBef>
                <a:spcPct val="20000"/>
              </a:spcBef>
              <a:buFontTx/>
              <a:buChar char="•"/>
            </a:pPr>
            <a:r>
              <a:rPr lang="ro-RO" sz="1400"/>
              <a:t>Probabilitate de erori mai mare decât la </a:t>
            </a:r>
            <a:r>
              <a:rPr lang="ro-RO" sz="1400" smtClean="0"/>
              <a:t>8–PSK</a:t>
            </a:r>
            <a:r>
              <a:rPr lang="ro-RO" sz="1400"/>
              <a:t>;</a:t>
            </a:r>
            <a:r>
              <a:rPr lang="en-US" sz="1400"/>
              <a:t> </a:t>
            </a:r>
            <a:endParaRPr lang="ro-RO" sz="1400"/>
          </a:p>
          <a:p>
            <a:pPr marL="355600" indent="-355600">
              <a:spcBef>
                <a:spcPct val="20000"/>
              </a:spcBef>
              <a:buFontTx/>
              <a:buChar char="•"/>
            </a:pPr>
            <a:r>
              <a:rPr lang="ro-RO" sz="1400" smtClean="0"/>
              <a:t>E</a:t>
            </a:r>
            <a:r>
              <a:rPr lang="en-US" sz="1400" smtClean="0"/>
              <a:t>ficiența utilizării benzii de frecvență</a:t>
            </a:r>
            <a:r>
              <a:rPr lang="ro-RO" sz="1400" smtClean="0">
                <a:latin typeface="Times New Roman" pitchFamily="18" charset="0"/>
                <a:cs typeface="Times New Roman" pitchFamily="18" charset="0"/>
              </a:rPr>
              <a:t> 4</a:t>
            </a:r>
            <a:endParaRPr lang="ro-RO" sz="1400" i="1" smtClean="0"/>
          </a:p>
          <a:p>
            <a:pPr marL="355600" indent="-355600">
              <a:spcBef>
                <a:spcPct val="20000"/>
              </a:spcBef>
              <a:buFontTx/>
              <a:buChar char="•"/>
            </a:pPr>
            <a:r>
              <a:rPr lang="ro-RO" sz="1400" i="1" smtClean="0"/>
              <a:t>Baud</a:t>
            </a:r>
            <a:r>
              <a:rPr lang="ro-RO" sz="1400" smtClean="0"/>
              <a:t> </a:t>
            </a:r>
            <a:r>
              <a:rPr lang="ro-RO" sz="1400" i="1" smtClean="0"/>
              <a:t>rate</a:t>
            </a:r>
            <a:r>
              <a:rPr lang="ro-RO" sz="1400" smtClean="0"/>
              <a:t>, (viteza simbolurilor), este egală cu </a:t>
            </a:r>
            <a:r>
              <a:rPr lang="ro-RO" sz="1400" i="1" smtClean="0"/>
              <a:t>fb / 4</a:t>
            </a:r>
            <a:r>
              <a:rPr lang="ro-RO" sz="1400" smtClean="0"/>
              <a:t>.</a:t>
            </a:r>
            <a:endParaRPr lang="ro-RO" sz="140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5800" y="457200"/>
            <a:ext cx="77724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/>
            <a:r>
              <a:rPr lang="ro-RO" sz="2400" b="1">
                <a:solidFill>
                  <a:srgbClr val="002060"/>
                </a:solidFill>
              </a:rPr>
              <a:t>4.</a:t>
            </a:r>
            <a:r>
              <a:rPr lang="en-US" sz="2400" b="1">
                <a:solidFill>
                  <a:srgbClr val="002060"/>
                </a:solidFill>
              </a:rPr>
              <a:t>6</a:t>
            </a:r>
            <a:r>
              <a:rPr lang="ro-RO" sz="2400" b="1" smtClean="0">
                <a:solidFill>
                  <a:srgbClr val="002060"/>
                </a:solidFill>
              </a:rPr>
              <a:t>.6 Alte modulaţii M-P</a:t>
            </a:r>
            <a:r>
              <a:rPr lang="en-US" sz="2400" b="1" smtClean="0">
                <a:solidFill>
                  <a:srgbClr val="002060"/>
                </a:solidFill>
              </a:rPr>
              <a:t>SK</a:t>
            </a:r>
            <a:endParaRPr lang="ro-RO" sz="2400" b="1" smtClean="0">
              <a:solidFill>
                <a:srgbClr val="002060"/>
              </a:solidFill>
            </a:endParaRPr>
          </a:p>
          <a:p>
            <a:pPr marL="838200" indent="-838200" algn="ctr"/>
            <a:r>
              <a:rPr lang="ro-RO" sz="2000" b="1" smtClean="0">
                <a:solidFill>
                  <a:srgbClr val="002060"/>
                </a:solidFill>
              </a:rPr>
              <a:t>16-PSK</a:t>
            </a:r>
            <a:endParaRPr lang="ro-RO">
              <a:solidFill>
                <a:srgbClr val="002060"/>
              </a:solidFill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501265"/>
            <a:ext cx="2820353" cy="2451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933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1288"/>
            <a:ext cx="8147050" cy="24749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1600" b="1" smtClean="0"/>
              <a:t>QAM</a:t>
            </a:r>
            <a:r>
              <a:rPr lang="ro-RO" sz="1600" b="1" smtClean="0"/>
              <a:t> - </a:t>
            </a:r>
            <a:r>
              <a:rPr lang="en-US" sz="1600" smtClean="0"/>
              <a:t> informaţia este conţinută atât în </a:t>
            </a:r>
            <a:r>
              <a:rPr lang="en-US" sz="1600" b="1" i="1" smtClean="0"/>
              <a:t>faza </a:t>
            </a:r>
            <a:r>
              <a:rPr lang="en-US" sz="1600" smtClean="0"/>
              <a:t>cât şi în </a:t>
            </a:r>
            <a:r>
              <a:rPr lang="en-US" sz="1600" b="1" i="1" smtClean="0"/>
              <a:t>amplitudinea </a:t>
            </a:r>
            <a:r>
              <a:rPr lang="en-US" sz="1600" smtClean="0"/>
              <a:t>purtătoarei transmise</a:t>
            </a:r>
            <a:endParaRPr lang="ro-RO" sz="1800" smtClean="0"/>
          </a:p>
          <a:p>
            <a:pPr>
              <a:lnSpc>
                <a:spcPct val="80000"/>
              </a:lnSpc>
              <a:buNone/>
            </a:pPr>
            <a:endParaRPr lang="ro-RO" sz="1600" smtClean="0"/>
          </a:p>
          <a:p>
            <a:pPr>
              <a:lnSpc>
                <a:spcPct val="80000"/>
              </a:lnSpc>
              <a:buNone/>
            </a:pPr>
            <a:r>
              <a:rPr lang="en-US" sz="1600" smtClean="0"/>
              <a:t>Exemple</a:t>
            </a:r>
            <a:r>
              <a:rPr lang="ro-RO" sz="1600" smtClean="0"/>
              <a:t> </a:t>
            </a:r>
            <a:r>
              <a:rPr lang="en-US" sz="1600" smtClean="0"/>
              <a:t>de modulaţie QAM: 8-QAM, 16-QAM, 32-QAM, </a:t>
            </a:r>
            <a:r>
              <a:rPr lang="ro-RO" sz="1600" smtClean="0"/>
              <a:t>... </a:t>
            </a:r>
            <a:r>
              <a:rPr lang="en-US" sz="1600" smtClean="0"/>
              <a:t>256-QAM</a:t>
            </a:r>
            <a:r>
              <a:rPr lang="ro-RO" sz="1600" smtClean="0"/>
              <a:t>.</a:t>
            </a:r>
            <a:endParaRPr lang="en-US" sz="1600" smtClean="0"/>
          </a:p>
          <a:p>
            <a:pPr>
              <a:lnSpc>
                <a:spcPct val="80000"/>
              </a:lnSpc>
              <a:buNone/>
            </a:pPr>
            <a:endParaRPr lang="ro-RO" sz="1600" smtClean="0"/>
          </a:p>
          <a:p>
            <a:pPr>
              <a:lnSpc>
                <a:spcPct val="80000"/>
              </a:lnSpc>
              <a:buNone/>
            </a:pPr>
            <a:r>
              <a:rPr lang="ro-RO" sz="1600" smtClean="0"/>
              <a:t>Limitarea?</a:t>
            </a:r>
            <a:endParaRPr lang="ro-RO" sz="1600"/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533400" y="3505200"/>
            <a:ext cx="7921625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ro-RO" sz="1600" b="1" smtClean="0"/>
              <a:t>Caracteristici M-QAM :</a:t>
            </a:r>
            <a:endParaRPr lang="ro-RO" sz="1600" b="1"/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ro-RO" sz="1600"/>
              <a:t>Utilizată în </a:t>
            </a:r>
            <a:r>
              <a:rPr lang="ro-RO" sz="1600" b="1"/>
              <a:t>aplicaţii radio digitale în domeniul microundelor</a:t>
            </a:r>
            <a:r>
              <a:rPr lang="ro-RO" sz="1600"/>
              <a:t>, </a:t>
            </a:r>
            <a:r>
              <a:rPr lang="ro-RO" sz="1600" b="1"/>
              <a:t>TV digitală prin cablu</a:t>
            </a:r>
            <a:r>
              <a:rPr lang="ro-RO" sz="1600"/>
              <a:t> (DVB-C</a:t>
            </a:r>
            <a:r>
              <a:rPr lang="ro-RO" sz="1600" smtClean="0"/>
              <a:t>), </a:t>
            </a:r>
            <a:r>
              <a:rPr lang="ro-RO" sz="1600" b="1" smtClean="0"/>
              <a:t>modem</a:t>
            </a:r>
            <a:r>
              <a:rPr lang="ro-RO" sz="1600" smtClean="0"/>
              <a:t>-uri</a:t>
            </a:r>
            <a:r>
              <a:rPr lang="ro-RO" sz="1600"/>
              <a:t>.</a:t>
            </a:r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ro-RO" sz="1600"/>
              <a:t>Necesită circuite de complexitate mare ;</a:t>
            </a:r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ro-RO" sz="1600"/>
              <a:t>Rată mai mare de erori decât la </a:t>
            </a:r>
            <a:r>
              <a:rPr lang="ro-RO" sz="1600" smtClean="0"/>
              <a:t>M-PSK</a:t>
            </a:r>
            <a:r>
              <a:rPr lang="ro-RO" sz="1600"/>
              <a:t>;</a:t>
            </a:r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ro-RO" sz="1600" smtClean="0"/>
              <a:t>E</a:t>
            </a:r>
            <a:r>
              <a:rPr lang="en-US" sz="1600" smtClean="0"/>
              <a:t>ficiența utilizării benzii de frecvență</a:t>
            </a:r>
            <a:r>
              <a:rPr lang="ro-RO" sz="1600" smtClean="0"/>
              <a:t>, k</a:t>
            </a:r>
            <a:r>
              <a:rPr lang="ro-RO" sz="1600" smtClean="0">
                <a:latin typeface="Times New Roman" pitchFamily="18" charset="0"/>
                <a:cs typeface="Times New Roman" pitchFamily="18" charset="0"/>
              </a:rPr>
              <a:t>. M = </a:t>
            </a:r>
            <a:r>
              <a:rPr lang="en-US" sz="1600" smtClean="0"/>
              <a:t>2</a:t>
            </a:r>
            <a:r>
              <a:rPr lang="ro-RO" sz="1600" baseline="30000" smtClean="0"/>
              <a:t>k </a:t>
            </a:r>
            <a:r>
              <a:rPr lang="ro-RO" sz="1600"/>
              <a:t>	</a:t>
            </a:r>
            <a:endParaRPr lang="ro-RO" sz="1600" baseline="30000"/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ro-RO" sz="1600" i="1"/>
              <a:t>Baud</a:t>
            </a:r>
            <a:r>
              <a:rPr lang="ro-RO" sz="1600"/>
              <a:t> </a:t>
            </a:r>
            <a:r>
              <a:rPr lang="ro-RO" sz="1600" i="1"/>
              <a:t>rate</a:t>
            </a:r>
            <a:r>
              <a:rPr lang="ro-RO" sz="1600"/>
              <a:t>, (viteza simbolurilor): </a:t>
            </a:r>
            <a:r>
              <a:rPr lang="ro-RO" sz="1600" smtClean="0"/>
              <a:t>f</a:t>
            </a:r>
            <a:r>
              <a:rPr lang="ro-RO" sz="1600" baseline="-25000" smtClean="0"/>
              <a:t>b</a:t>
            </a:r>
            <a:r>
              <a:rPr lang="ro-RO" sz="1600" smtClean="0"/>
              <a:t>/k.</a:t>
            </a:r>
            <a:endParaRPr lang="ro-RO" sz="160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5800" y="457200"/>
            <a:ext cx="77724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/>
            <a:r>
              <a:rPr lang="ro-RO" sz="2400" b="1" smtClean="0">
                <a:solidFill>
                  <a:srgbClr val="002060"/>
                </a:solidFill>
              </a:rPr>
              <a:t>4.7 Modulaţia QAM - </a:t>
            </a:r>
            <a:r>
              <a:rPr lang="ro-RO" sz="2400" smtClean="0">
                <a:solidFill>
                  <a:schemeClr val="accent2"/>
                </a:solidFill>
              </a:rPr>
              <a:t>Quadrature Amplitude Modulation</a:t>
            </a:r>
            <a:r>
              <a:rPr lang="en-US" sz="2400" smtClean="0"/>
              <a:t> </a:t>
            </a:r>
            <a:endParaRPr lang="ro-RO" sz="240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9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9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9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295400"/>
            <a:ext cx="8305800" cy="2362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10000"/>
              </a:lnSpc>
              <a:buFontTx/>
              <a:buNone/>
            </a:pPr>
            <a:r>
              <a:rPr lang="ro-RO" sz="1600" b="1" smtClean="0"/>
              <a:t>8-QAM</a:t>
            </a:r>
            <a:r>
              <a:rPr lang="ro-RO" sz="1600" smtClean="0"/>
              <a:t>, </a:t>
            </a:r>
            <a:r>
              <a:rPr lang="en-US" sz="1600" smtClean="0"/>
              <a:t>cu </a:t>
            </a:r>
            <a:r>
              <a:rPr lang="en-US" sz="1600" b="1" smtClean="0"/>
              <a:t>2</a:t>
            </a:r>
            <a:r>
              <a:rPr lang="en-US" sz="1600" b="1" baseline="30000" smtClean="0"/>
              <a:t>3</a:t>
            </a:r>
            <a:r>
              <a:rPr lang="en-US" sz="1600" smtClean="0"/>
              <a:t> simboluri, </a:t>
            </a:r>
            <a:r>
              <a:rPr lang="ro-RO" sz="1600" smtClean="0"/>
              <a:t>f</a:t>
            </a:r>
            <a:r>
              <a:rPr lang="en-US" sz="1600" smtClean="0"/>
              <a:t>iecare asociat la o combina</a:t>
            </a:r>
            <a:r>
              <a:rPr lang="ro-RO" sz="1600" smtClean="0"/>
              <a:t>ție de </a:t>
            </a:r>
            <a:r>
              <a:rPr lang="ro-RO" sz="1600" b="1" smtClean="0"/>
              <a:t>3 biți</a:t>
            </a:r>
            <a:r>
              <a:rPr lang="ro-RO" sz="1600" smtClean="0"/>
              <a:t>. Purtătoarea </a:t>
            </a:r>
            <a:r>
              <a:rPr lang="ro-RO" sz="1600"/>
              <a:t>sinusoidală </a:t>
            </a:r>
            <a:r>
              <a:rPr lang="ro-RO" sz="1600" smtClean="0"/>
              <a:t>ia:</a:t>
            </a:r>
          </a:p>
          <a:p>
            <a:pPr marL="534988" lvl="1" indent="-169863">
              <a:lnSpc>
                <a:spcPct val="110000"/>
              </a:lnSpc>
            </a:pPr>
            <a:r>
              <a:rPr lang="ro-RO" sz="1400" smtClean="0"/>
              <a:t>4 </a:t>
            </a:r>
            <a:r>
              <a:rPr lang="ro-RO" sz="1400"/>
              <a:t>valori </a:t>
            </a:r>
            <a:r>
              <a:rPr lang="ro-RO" sz="1400" smtClean="0"/>
              <a:t>diferite de fază, </a:t>
            </a:r>
            <a:r>
              <a:rPr lang="ro-RO" sz="1400"/>
              <a:t>separate </a:t>
            </a:r>
            <a:r>
              <a:rPr lang="ro-RO" sz="1400" smtClean="0"/>
              <a:t>cu </a:t>
            </a:r>
            <a:r>
              <a:rPr lang="ro-RO" sz="1400" smtClean="0">
                <a:latin typeface="Symbol" pitchFamily="18" charset="2"/>
              </a:rPr>
              <a:t>p</a:t>
            </a:r>
            <a:r>
              <a:rPr lang="ro-RO" sz="1400" smtClean="0"/>
              <a:t>/2</a:t>
            </a:r>
            <a:r>
              <a:rPr lang="ro-RO" sz="1400"/>
              <a:t>, şi </a:t>
            </a:r>
            <a:endParaRPr lang="ro-RO" sz="1400" smtClean="0"/>
          </a:p>
          <a:p>
            <a:pPr marL="534988" lvl="1" indent="-169863">
              <a:lnSpc>
                <a:spcPct val="110000"/>
              </a:lnSpc>
            </a:pPr>
            <a:r>
              <a:rPr lang="ro-RO" sz="1400" smtClean="0"/>
              <a:t>2 </a:t>
            </a:r>
            <a:r>
              <a:rPr lang="ro-RO" sz="1400"/>
              <a:t>valori de amplitudine, </a:t>
            </a:r>
            <a:endParaRPr lang="ro-RO" sz="1400" smtClean="0"/>
          </a:p>
          <a:p>
            <a:pPr marL="0" indent="0">
              <a:lnSpc>
                <a:spcPct val="110000"/>
              </a:lnSpc>
              <a:buNone/>
            </a:pPr>
            <a:r>
              <a:rPr lang="ro-RO" sz="1600" smtClean="0"/>
              <a:t>determinate </a:t>
            </a:r>
            <a:r>
              <a:rPr lang="ro-RO" sz="1600"/>
              <a:t>de combinaţia de 3 biţi (TRIBIT) a semnalului de date binar. </a:t>
            </a:r>
            <a:endParaRPr lang="ro-RO" sz="1600" smtClean="0"/>
          </a:p>
          <a:p>
            <a:pPr marL="273050" indent="-273050">
              <a:lnSpc>
                <a:spcPct val="110000"/>
              </a:lnSpc>
              <a:buClrTx/>
            </a:pPr>
            <a:r>
              <a:rPr lang="ro-RO" sz="1600" smtClean="0"/>
              <a:t>8-QAM: </a:t>
            </a:r>
          </a:p>
          <a:p>
            <a:pPr marL="638810" lvl="1" indent="-273050">
              <a:lnSpc>
                <a:spcPct val="110000"/>
              </a:lnSpc>
              <a:buClrTx/>
            </a:pPr>
            <a:r>
              <a:rPr lang="ro-RO" sz="1400" smtClean="0"/>
              <a:t>4-PSK cu 2 valori de amplitudine:</a:t>
            </a:r>
          </a:p>
          <a:p>
            <a:pPr marL="913130" lvl="2" indent="-273050">
              <a:lnSpc>
                <a:spcPct val="110000"/>
              </a:lnSpc>
              <a:buClrTx/>
            </a:pPr>
            <a:r>
              <a:rPr lang="ro-RO" sz="1400" smtClean="0"/>
              <a:t>I și Q determină faza</a:t>
            </a:r>
          </a:p>
          <a:p>
            <a:pPr marL="913130" lvl="2" indent="-273050">
              <a:lnSpc>
                <a:spcPct val="110000"/>
              </a:lnSpc>
              <a:buClrTx/>
            </a:pPr>
            <a:r>
              <a:rPr lang="ro-RO" sz="1400" smtClean="0"/>
              <a:t>C determină amplitudinea</a:t>
            </a:r>
          </a:p>
          <a:p>
            <a:pPr marL="638810" lvl="1" indent="-273050">
              <a:lnSpc>
                <a:spcPct val="110000"/>
              </a:lnSpc>
              <a:buClrTx/>
            </a:pPr>
            <a:endParaRPr lang="ro-RO" sz="140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5800" y="457200"/>
            <a:ext cx="77724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/>
            <a:r>
              <a:rPr lang="ro-RO" sz="2400" b="1" smtClean="0">
                <a:solidFill>
                  <a:srgbClr val="002060"/>
                </a:solidFill>
              </a:rPr>
              <a:t>4.7 Modulaţia 8-QAM</a:t>
            </a:r>
            <a:endParaRPr lang="ro-RO" sz="2400">
              <a:solidFill>
                <a:srgbClr val="002060"/>
              </a:solidFill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886200"/>
            <a:ext cx="5167630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0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0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0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0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0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0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295400"/>
            <a:ext cx="8305800" cy="1371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73050" indent="-273050">
              <a:lnSpc>
                <a:spcPct val="110000"/>
              </a:lnSpc>
              <a:buClrTx/>
              <a:buNone/>
            </a:pPr>
            <a:r>
              <a:rPr lang="ro-RO" sz="1600" smtClean="0"/>
              <a:t>8-QAM: </a:t>
            </a:r>
          </a:p>
          <a:p>
            <a:pPr marL="273050" indent="-273050">
              <a:lnSpc>
                <a:spcPct val="110000"/>
              </a:lnSpc>
              <a:buClrTx/>
            </a:pPr>
            <a:r>
              <a:rPr lang="ro-RO" sz="1400" smtClean="0"/>
              <a:t>4-PSK cu 2 valori de amplitudine:</a:t>
            </a:r>
          </a:p>
          <a:p>
            <a:pPr marL="638810" lvl="1" indent="-273050">
              <a:lnSpc>
                <a:spcPct val="110000"/>
              </a:lnSpc>
              <a:buClrTx/>
            </a:pPr>
            <a:r>
              <a:rPr lang="ro-RO" sz="1400" smtClean="0"/>
              <a:t>I și Q </a:t>
            </a:r>
            <a:r>
              <a:rPr lang="ro-RO" sz="1400" smtClean="0">
                <a:sym typeface="Symbol"/>
              </a:rPr>
              <a:t> </a:t>
            </a:r>
            <a:r>
              <a:rPr lang="ro-RO" sz="1400" smtClean="0"/>
              <a:t>faza</a:t>
            </a:r>
          </a:p>
          <a:p>
            <a:pPr marL="638810" lvl="1" indent="-273050">
              <a:lnSpc>
                <a:spcPct val="110000"/>
              </a:lnSpc>
              <a:buClrTx/>
            </a:pPr>
            <a:r>
              <a:rPr lang="ro-RO" sz="1400" smtClean="0"/>
              <a:t>C </a:t>
            </a:r>
            <a:r>
              <a:rPr lang="ro-RO" sz="1400" smtClean="0">
                <a:sym typeface="Symbol"/>
              </a:rPr>
              <a:t> </a:t>
            </a:r>
            <a:r>
              <a:rPr lang="ro-RO" sz="1400" smtClean="0"/>
              <a:t>amplitudinea</a:t>
            </a:r>
          </a:p>
          <a:p>
            <a:pPr marL="638810" lvl="1" indent="-273050">
              <a:lnSpc>
                <a:spcPct val="110000"/>
              </a:lnSpc>
              <a:buClrTx/>
            </a:pPr>
            <a:endParaRPr lang="ro-RO" sz="140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5800" y="457200"/>
            <a:ext cx="77724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/>
            <a:r>
              <a:rPr lang="ro-RO" sz="2400" b="1" smtClean="0">
                <a:solidFill>
                  <a:srgbClr val="002060"/>
                </a:solidFill>
              </a:rPr>
              <a:t>4.7.1 Modulator 8-QAM</a:t>
            </a:r>
            <a:endParaRPr lang="ro-RO" sz="240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3575" y="1371600"/>
            <a:ext cx="5940425" cy="172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352800"/>
            <a:ext cx="496252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0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0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295400"/>
            <a:ext cx="8305800" cy="1371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73050" indent="-273050">
              <a:lnSpc>
                <a:spcPct val="110000"/>
              </a:lnSpc>
              <a:buClrTx/>
              <a:buNone/>
            </a:pPr>
            <a:r>
              <a:rPr lang="ro-RO" sz="1800" smtClean="0"/>
              <a:t>Demodulatorul 8-QAM: </a:t>
            </a:r>
          </a:p>
          <a:p>
            <a:pPr marL="273050" indent="-273050">
              <a:lnSpc>
                <a:spcPct val="110000"/>
              </a:lnSpc>
              <a:buClrTx/>
            </a:pPr>
            <a:r>
              <a:rPr lang="ro-RO" sz="1400" smtClean="0"/>
              <a:t>Un demodulator  QPSK </a:t>
            </a:r>
            <a:r>
              <a:rPr lang="en-US" sz="1400" smtClean="0"/>
              <a:t>pentru obţinerea semnalelor I şi Q</a:t>
            </a:r>
            <a:endParaRPr lang="ro-RO" sz="1400" smtClean="0"/>
          </a:p>
          <a:p>
            <a:pPr marL="273050" indent="-273050">
              <a:lnSpc>
                <a:spcPct val="110000"/>
              </a:lnSpc>
              <a:buClrTx/>
            </a:pPr>
            <a:r>
              <a:rPr lang="ro-RO" sz="1400" smtClean="0"/>
              <a:t>Un </a:t>
            </a:r>
            <a:r>
              <a:rPr lang="en-US" sz="1400" smtClean="0"/>
              <a:t>detector liniar de anvelopă (redresare mono/dublă alternanță) pentru obținerea semnalului C</a:t>
            </a:r>
            <a:endParaRPr lang="ro-RO" sz="1400" smtClean="0"/>
          </a:p>
          <a:p>
            <a:pPr marL="273050" indent="-273050">
              <a:lnSpc>
                <a:spcPct val="110000"/>
              </a:lnSpc>
              <a:buClrTx/>
            </a:pPr>
            <a:r>
              <a:rPr lang="ro-RO" sz="1400" smtClean="0"/>
              <a:t>Un </a:t>
            </a:r>
            <a:r>
              <a:rPr lang="en-US" sz="1400" smtClean="0"/>
              <a:t>decodor TRIBIT pentru reformarea șirului de date</a:t>
            </a:r>
            <a:endParaRPr lang="ro-RO" sz="1400" smtClean="0"/>
          </a:p>
          <a:p>
            <a:pPr marL="273050" indent="-273050">
              <a:lnSpc>
                <a:spcPct val="110000"/>
              </a:lnSpc>
              <a:buClrTx/>
            </a:pPr>
            <a:endParaRPr lang="ro-RO" sz="160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5800" y="457200"/>
            <a:ext cx="77724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/>
            <a:r>
              <a:rPr lang="ro-RO" sz="2400" b="1" smtClean="0">
                <a:solidFill>
                  <a:srgbClr val="002060"/>
                </a:solidFill>
              </a:rPr>
              <a:t>4.7.1 Demodulator 8-QAM</a:t>
            </a:r>
            <a:endParaRPr lang="ro-RO" sz="240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971800"/>
            <a:ext cx="61245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0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0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2082</TotalTime>
  <Words>735</Words>
  <Application>Microsoft Office PowerPoint</Application>
  <PresentationFormat>On-screen Show (4:3)</PresentationFormat>
  <Paragraphs>98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BAZELE COMUNICAȚIILOR II. Comunicații digitale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MODULAREA ŞI DEMODULAREA SEMNALELOR</dc:title>
  <dc:creator>Otilia</dc:creator>
  <cp:lastModifiedBy>Oti</cp:lastModifiedBy>
  <cp:revision>100</cp:revision>
  <dcterms:created xsi:type="dcterms:W3CDTF">2013-10-14T05:29:06Z</dcterms:created>
  <dcterms:modified xsi:type="dcterms:W3CDTF">2020-04-14T13:55:19Z</dcterms:modified>
</cp:coreProperties>
</file>