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60" r:id="rId5"/>
    <p:sldId id="286" r:id="rId6"/>
    <p:sldId id="259" r:id="rId7"/>
    <p:sldId id="262" r:id="rId8"/>
    <p:sldId id="261" r:id="rId9"/>
    <p:sldId id="271" r:id="rId10"/>
    <p:sldId id="265" r:id="rId11"/>
    <p:sldId id="266" r:id="rId12"/>
    <p:sldId id="267" r:id="rId13"/>
    <p:sldId id="268" r:id="rId14"/>
    <p:sldId id="273" r:id="rId15"/>
    <p:sldId id="282" r:id="rId16"/>
    <p:sldId id="283" r:id="rId17"/>
    <p:sldId id="269" r:id="rId18"/>
    <p:sldId id="270" r:id="rId19"/>
    <p:sldId id="274" r:id="rId20"/>
    <p:sldId id="280" r:id="rId21"/>
    <p:sldId id="281" r:id="rId22"/>
    <p:sldId id="275" r:id="rId23"/>
    <p:sldId id="284" r:id="rId24"/>
    <p:sldId id="285" r:id="rId25"/>
    <p:sldId id="264" r:id="rId26"/>
    <p:sldId id="272" r:id="rId27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F53FD1-F028-4B15-AF53-08F11DD0906F}" type="datetimeFigureOut">
              <a:rPr lang="ro-RO" smtClean="0"/>
              <a:t>05.04.2020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0723DE-0F0D-4063-9C3A-7D211F0B5A2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34589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265EB-0A51-4733-96DD-86F08ED8A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BB973D-FE02-427C-AB27-A4B8DC3D5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11822-13CA-4026-B25F-DC43E80B9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7082C-6272-45BB-B79A-E02453963A7D}" type="datetime1">
              <a:rPr lang="ro-RO" smtClean="0"/>
              <a:t>05.04.2020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163AF-7080-4E52-AD57-3C2AE767C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proiect EA - etapele 1, 2,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2F492-14C2-4B6D-8431-99AC2EB94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2F38F-4494-48CC-B2EC-4D0BB096659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16023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197E1-EB14-409C-A6FB-2829DD16B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304048-FB8F-46C0-9DE8-DAA11D3FC0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13154-8CB5-4270-9AA2-C2B0DF48B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A87B1-84BF-4716-94E9-0A07B41B7E29}" type="datetime1">
              <a:rPr lang="ro-RO" smtClean="0"/>
              <a:t>05.04.2020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C9F71-9349-402D-B7A6-66F1D70EF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proiect EA - etapele 1, 2,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4A22C-3E2A-4359-92D4-ABC6F9C6A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2F38F-4494-48CC-B2EC-4D0BB096659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01100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1734DC-9BEF-42CA-93DA-375C31174A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DED83F-F674-4C00-A4F2-7178318347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68B69-8564-4A2C-83A8-D16C10EE5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8B6D5-F7BD-4D01-8103-1EC8086B2782}" type="datetime1">
              <a:rPr lang="ro-RO" smtClean="0"/>
              <a:t>05.04.2020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7F832-0BFD-483B-9E0A-A23C3EE28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proiect EA - etapele 1, 2,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4CF26-DFA4-4E73-8BD6-712FA280E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2F38F-4494-48CC-B2EC-4D0BB096659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15691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C04CC-21D9-43E7-8C0D-A234EE39F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FB98A-25A2-4402-AF38-E309ED951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5144B-DDFC-4678-8C3C-81BBCF017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7FD79-6A57-409E-B944-D8EC283A94F1}" type="datetime1">
              <a:rPr lang="ro-RO" smtClean="0"/>
              <a:t>05.04.2020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A0C1D-DC00-4FF1-8E62-0845E3C1E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proiect EA - etapele 1, 2,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24D29-7CA7-45FB-A013-C413C0020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2F38F-4494-48CC-B2EC-4D0BB096659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09244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FC443-BE63-45ED-BC62-BEC366A9B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AD9B23-FCAD-44D5-B1BD-4D5B77791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54873-3867-473C-9809-9398FADF3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B550-4420-4309-952B-E1490D30C35E}" type="datetime1">
              <a:rPr lang="ro-RO" smtClean="0"/>
              <a:t>05.04.2020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39B9E-EFFE-4BB5-9461-53D3EE88E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proiect EA - etapele 1, 2,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E3A1D-9F37-4F2D-9697-268F54DD6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2F38F-4494-48CC-B2EC-4D0BB096659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7713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1F4F5-748E-4877-A150-94B5BDFE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37379-0380-4F28-990C-A02BDAF4B4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7C7FE3-4D5A-41D2-8480-01749A67A3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AAE6E9-E15D-452B-B112-4EB76791E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3B5E-EA01-4D5C-A4C3-6E194A3FF214}" type="datetime1">
              <a:rPr lang="ro-RO" smtClean="0"/>
              <a:t>05.04.2020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578C02-EE66-4190-BE63-6138DD5A1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proiect EA - etapele 1, 2, 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BE5D7E-3BAF-44FA-A974-C3416A072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2F38F-4494-48CC-B2EC-4D0BB096659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16088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70C95-94D0-43C9-97CA-FCAD86E59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83E13-2BCF-4E8F-BF7B-5EFE55669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CCC13-BD20-4819-8EA7-675D3E2B5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0C4B40-FA32-4397-AB55-92E1B58D8B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A920E9-C815-448C-A5E9-123500315E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2DA3C4-6F36-4B25-8476-EF09F64A7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FB47-232F-4DC3-A4EE-F0753D054650}" type="datetime1">
              <a:rPr lang="ro-RO" smtClean="0"/>
              <a:t>05.04.2020</a:t>
            </a:fld>
            <a:endParaRPr lang="ro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35B8FB-1784-406C-B211-F4DECCE30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proiect EA - etapele 1, 2, 3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BF9351-3192-41BC-B4C3-F63EFC1F2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2F38F-4494-48CC-B2EC-4D0BB096659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43559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E8818-2F0E-47F2-8F21-58BCFF03E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CF006C-A60F-4B71-B38E-FEBF25F8E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8DB4-CD14-48CC-8857-57058684CFC4}" type="datetime1">
              <a:rPr lang="ro-RO" smtClean="0"/>
              <a:t>05.04.2020</a:t>
            </a:fld>
            <a:endParaRPr lang="ro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8DA1F5-42D4-4423-B7B3-3D23B53FE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proiect EA - etapele 1, 2, 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7015F5-4C1B-499D-B540-14E715D1A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2F38F-4494-48CC-B2EC-4D0BB096659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57500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029D6C-A67A-44D4-A8F3-E99ECBD7A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B61A3-00A3-4C1D-A433-16121AE2D07D}" type="datetime1">
              <a:rPr lang="ro-RO" smtClean="0"/>
              <a:t>05.04.2020</a:t>
            </a:fld>
            <a:endParaRPr lang="ro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7F97FF-E13D-42C8-9DD6-590E76D8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proiect EA - etapele 1, 2,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37B09-5EF9-4765-9B78-7F005D381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2F38F-4494-48CC-B2EC-4D0BB096659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83482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2E35B-5075-45EF-B2CA-A42C6A322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E717D-92D1-4462-B625-F7DFB6375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3DD2FB-C77B-474E-AE00-E32D7D763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D7217-8739-47DE-B2D7-FA2151FB3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C42DB-3A68-421D-99E4-69F2B6662974}" type="datetime1">
              <a:rPr lang="ro-RO" smtClean="0"/>
              <a:t>05.04.2020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DB64D-0237-475A-A790-8D78F9D6C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proiect EA - etapele 1, 2, 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137E8-9102-446C-A513-6131101ED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2F38F-4494-48CC-B2EC-4D0BB096659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05079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FC24B-4F04-4DF5-A916-83A6709F1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D0FB49-0E96-4EE9-B45F-8456897450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56DCAC-3179-4B24-B071-7A9CFD227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AE2C35-11C2-4D8D-A32A-85636CCB5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8FA6-38C8-42C2-8B1F-11635D19802E}" type="datetime1">
              <a:rPr lang="ro-RO" smtClean="0"/>
              <a:t>05.04.2020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10CA3A-702A-4939-AD41-75538E9B3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proiect EA - etapele 1, 2, 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A6344-6EF1-4BD6-A218-62E52DC6C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2F38F-4494-48CC-B2EC-4D0BB096659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34050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416544-A520-43B2-A4D7-2C33BB445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3C3A2-58BC-4267-AAD4-B90B26864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C6F0E-B320-43CA-AD5E-5D914D276F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1D638-A21A-4FEC-B711-B42B029B43C4}" type="datetime1">
              <a:rPr lang="ro-RO" smtClean="0"/>
              <a:t>05.04.2020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45EC9-D0E0-4B29-8266-023278FA6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o-RO"/>
              <a:t>proiect EA - etapele 1, 2,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A361A-F53B-4DFD-86D6-52086BFE47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2F38F-4494-48CC-B2EC-4D0BB096659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38927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5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27.emf"/><Relationship Id="rId4" Type="http://schemas.openxmlformats.org/officeDocument/2006/relationships/image" Target="../media/image29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1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2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3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1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7.emf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17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61C0B-7CEA-487D-985D-8DF9BE38A9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/>
              <a:t>Proiect EA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A58612-B3E8-45E7-BE99-0BF23EBFC3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/>
              <a:t>Etapele 1, 2, 3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58F3F97-E22B-4271-B0DA-A9D7D0CA2A22}"/>
              </a:ext>
            </a:extLst>
          </p:cNvPr>
          <p:cNvGrpSpPr/>
          <p:nvPr/>
        </p:nvGrpSpPr>
        <p:grpSpPr>
          <a:xfrm>
            <a:off x="685800" y="338592"/>
            <a:ext cx="10349144" cy="1571021"/>
            <a:chOff x="685800" y="596055"/>
            <a:chExt cx="7498846" cy="1138340"/>
          </a:xfrm>
        </p:grpSpPr>
        <p:pic>
          <p:nvPicPr>
            <p:cNvPr id="5" name="Picture 4" descr="Logo-UT-IESC-RGB-RO">
              <a:extLst>
                <a:ext uri="{FF2B5EF4-FFF2-40B4-BE49-F238E27FC236}">
                  <a16:creationId xmlns:a16="http://schemas.microsoft.com/office/drawing/2014/main" id="{1F56E0E6-A7B4-4AAF-BDAE-9DC521D8DE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446" b="13008"/>
            <a:stretch>
              <a:fillRect/>
            </a:stretch>
          </p:blipFill>
          <p:spPr bwMode="auto">
            <a:xfrm>
              <a:off x="685800" y="596055"/>
              <a:ext cx="4146813" cy="1138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 Box 1">
              <a:extLst>
                <a:ext uri="{FF2B5EF4-FFF2-40B4-BE49-F238E27FC236}">
                  <a16:creationId xmlns:a16="http://schemas.microsoft.com/office/drawing/2014/main" id="{952C5811-93B3-4250-B756-00B5B8504A32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5182366" y="679028"/>
              <a:ext cx="300228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440" tIns="45720" rIns="91440" bIns="4572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100" b="1">
                  <a:latin typeface="UT Sans" pitchFamily="50" charset="0"/>
                  <a:ea typeface="+mn-ea"/>
                  <a:cs typeface="+mn-cs"/>
                </a:rPr>
                <a:t>Departamentul de Electronică şi Calculatoare</a:t>
              </a:r>
              <a:endParaRPr lang="ro-RO" sz="1100" b="1">
                <a:latin typeface="UT Sans" pitchFamily="50" charset="0"/>
                <a:ea typeface="+mn-ea"/>
                <a:cs typeface="+mn-cs"/>
              </a:endParaRPr>
            </a:p>
            <a:p>
              <a:pPr algn="r"/>
              <a:r>
                <a:rPr lang="ro-RO" sz="1100" b="0">
                  <a:latin typeface="UT Sans" pitchFamily="50" charset="0"/>
                  <a:ea typeface="+mn-ea"/>
                  <a:cs typeface="+mn-cs"/>
                </a:rPr>
                <a:t>s</a:t>
              </a:r>
              <a:r>
                <a:rPr lang="en-US" sz="1100">
                  <a:latin typeface="UT Sans" pitchFamily="50" charset="0"/>
                  <a:ea typeface="+mn-ea"/>
                  <a:cs typeface="+mn-cs"/>
                </a:rPr>
                <a:t>tr. Politehnicii 1, 500024 Braşov</a:t>
              </a:r>
              <a:endParaRPr lang="ro-RO" sz="900">
                <a:latin typeface="UT Sans" pitchFamily="50" charset="0"/>
              </a:endParaRPr>
            </a:p>
            <a:p>
              <a:pPr algn="r"/>
              <a:r>
                <a:rPr lang="en-US" sz="1100">
                  <a:latin typeface="UT Sans" pitchFamily="50" charset="0"/>
                  <a:ea typeface="+mn-ea"/>
                  <a:cs typeface="+mn-cs"/>
                </a:rPr>
                <a:t>0268 478705</a:t>
              </a:r>
              <a:endParaRPr lang="ro-RO" sz="900">
                <a:latin typeface="UT Sans" pitchFamily="50" charset="0"/>
              </a:endParaRPr>
            </a:p>
            <a:p>
              <a:pPr algn="r" rtl="1">
                <a:defRPr sz="1000"/>
              </a:pPr>
              <a:endParaRPr lang="en-GB" sz="900" b="0" i="0" strike="noStrike">
                <a:solidFill>
                  <a:srgbClr val="333333"/>
                </a:solidFill>
                <a:latin typeface="UT Sans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1388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76B93-CE6B-4DD1-9054-BA1915DAF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Etapa 3. NAB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B34F8-FF5B-4FCF-A4E7-580FD5B7C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/>
              <a:t>Schema și caracteristica de frecvență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41B38E-33E7-4B64-A7DB-D3E7BEC4A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4776" y="174625"/>
            <a:ext cx="3790950" cy="5391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3-1a">
            <a:extLst>
              <a:ext uri="{FF2B5EF4-FFF2-40B4-BE49-F238E27FC236}">
                <a16:creationId xmlns:a16="http://schemas.microsoft.com/office/drawing/2014/main" id="{F238B94C-E9CD-4AAC-BBD0-6529DA9264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03889"/>
            <a:ext cx="4076700" cy="347307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71C9B41-CBC7-4ED8-B12F-E82424BCF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F6A0E-325D-4E82-B25B-334796B279AA}" type="datetime1">
              <a:rPr lang="ro-RO" smtClean="0"/>
              <a:t>05.04.2020</a:t>
            </a:fld>
            <a:endParaRPr lang="ro-RO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16647D5-9B81-41AB-A515-8D76DE7E7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proiect EA - etapele 1, 2, 3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4F1AA0-3994-4D27-8F54-28961085A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2F38F-4494-48CC-B2EC-4D0BB0966599}" type="slidenum">
              <a:rPr lang="ro-RO" smtClean="0"/>
              <a:t>10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38198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BE1ED-01FD-469E-A758-5AB83CD95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Etapa 3. NAB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C6202-3E3E-4367-92E2-AEFF1212D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/>
              <a:t>Calcule</a:t>
            </a:r>
          </a:p>
          <a:p>
            <a:pPr marL="514350" indent="-514350">
              <a:buFont typeface="+mj-lt"/>
              <a:buAutoNum type="arabicPeriod"/>
            </a:pPr>
            <a:r>
              <a:rPr lang="ro-RO"/>
              <a:t>Se alege C</a:t>
            </a:r>
            <a:r>
              <a:rPr lang="ro-RO" baseline="-25000"/>
              <a:t>2-2</a:t>
            </a:r>
            <a:r>
              <a:rPr lang="ro-RO"/>
              <a:t>=4,7nF...24nF, valoare optimă 10nF</a:t>
            </a:r>
          </a:p>
          <a:p>
            <a:pPr marL="514350" indent="-514350">
              <a:buFont typeface="+mj-lt"/>
              <a:buAutoNum type="arabicPeriod"/>
            </a:pPr>
            <a:r>
              <a:rPr lang="ro-RO"/>
              <a:t>Se determină R</a:t>
            </a:r>
            <a:r>
              <a:rPr lang="ro-RO" baseline="-25000"/>
              <a:t>2-2</a:t>
            </a:r>
            <a:r>
              <a:rPr lang="ro-RO"/>
              <a:t> pentru f</a:t>
            </a:r>
            <a:r>
              <a:rPr lang="ro-RO" baseline="-25000"/>
              <a:t>1</a:t>
            </a:r>
            <a:r>
              <a:rPr lang="ro-RO"/>
              <a:t>=3183Hz</a:t>
            </a:r>
          </a:p>
          <a:p>
            <a:pPr marL="514350" indent="-514350">
              <a:buFont typeface="+mj-lt"/>
              <a:buAutoNum type="arabicPeriod"/>
            </a:pPr>
            <a:endParaRPr lang="ro-RO"/>
          </a:p>
          <a:p>
            <a:pPr marL="514350" indent="-514350">
              <a:buFont typeface="+mj-lt"/>
              <a:buAutoNum type="arabicPeriod"/>
            </a:pPr>
            <a:endParaRPr lang="ro-RO"/>
          </a:p>
          <a:p>
            <a:pPr marL="514350" indent="-514350">
              <a:buFont typeface="+mj-lt"/>
              <a:buAutoNum type="arabicPeriod"/>
            </a:pPr>
            <a:r>
              <a:rPr lang="ro-RO"/>
              <a:t>Se det. R</a:t>
            </a:r>
            <a:r>
              <a:rPr lang="ro-RO" baseline="-25000"/>
              <a:t>3-2</a:t>
            </a:r>
            <a:r>
              <a:rPr lang="ro-RO"/>
              <a:t> pentru f</a:t>
            </a:r>
            <a:r>
              <a:rPr lang="ro-RO" baseline="-25000"/>
              <a:t>2</a:t>
            </a:r>
            <a:r>
              <a:rPr lang="ro-RO"/>
              <a:t>=50Hz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98EB90-6D29-4846-80EE-05CCB30FF2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6402" y="41276"/>
            <a:ext cx="2843213" cy="40290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5C29ECA3-1D0D-4574-912C-08B72F802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67506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o-RO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CFB134B-C48C-4894-9FA4-837E9007CA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6596962"/>
              </p:ext>
            </p:extLst>
          </p:nvPr>
        </p:nvGraphicFramePr>
        <p:xfrm>
          <a:off x="1417637" y="3233740"/>
          <a:ext cx="5280026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2" name="Equation" r:id="rId4" imgW="2641320" imgH="431640" progId="Equation.DSMT4">
                  <p:embed/>
                </p:oleObj>
              </mc:Choice>
              <mc:Fallback>
                <p:oleObj name="Equation" r:id="rId4" imgW="2641320" imgH="43164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7637" y="3233740"/>
                        <a:ext cx="5280026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7440EAC-5BD5-43CA-9527-0388DD11141B}"/>
              </a:ext>
            </a:extLst>
          </p:cNvPr>
          <p:cNvSpPr txBox="1"/>
          <p:nvPr/>
        </p:nvSpPr>
        <p:spPr>
          <a:xfrm>
            <a:off x="7092315" y="3213399"/>
            <a:ext cx="2489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>
                <a:highlight>
                  <a:srgbClr val="FFFF00"/>
                </a:highlight>
              </a:rPr>
              <a:t>Se poate alege valoarea </a:t>
            </a:r>
          </a:p>
          <a:p>
            <a:r>
              <a:rPr lang="ro-RO">
                <a:highlight>
                  <a:srgbClr val="FFFF00"/>
                </a:highlight>
              </a:rPr>
              <a:t>standard de 5.1k  (5%) </a:t>
            </a:r>
          </a:p>
          <a:p>
            <a:r>
              <a:rPr lang="ro-RO">
                <a:highlight>
                  <a:srgbClr val="FFFF00"/>
                </a:highlight>
              </a:rPr>
              <a:t>sau 4,99k (1%)     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5A1DD34-0B8C-4DDB-B097-FED98F3E2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637" y="507048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o-RO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B9D25DA9-6752-472F-ABBC-E3999EBB36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0394990"/>
              </p:ext>
            </p:extLst>
          </p:nvPr>
        </p:nvGraphicFramePr>
        <p:xfrm>
          <a:off x="1417637" y="4814896"/>
          <a:ext cx="8407401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3" name="Equation" r:id="rId6" imgW="4203360" imgH="431640" progId="Equation.DSMT4">
                  <p:embed/>
                </p:oleObj>
              </mc:Choice>
              <mc:Fallback>
                <p:oleObj name="Equation" r:id="rId6" imgW="420336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7637" y="4814896"/>
                        <a:ext cx="8407401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AC9F6B4-2E3E-452D-A09D-C2A9E8D9415F}"/>
              </a:ext>
            </a:extLst>
          </p:cNvPr>
          <p:cNvSpPr txBox="1"/>
          <p:nvPr/>
        </p:nvSpPr>
        <p:spPr>
          <a:xfrm>
            <a:off x="8463121" y="5520839"/>
            <a:ext cx="2489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>
                <a:highlight>
                  <a:srgbClr val="FFFF00"/>
                </a:highlight>
              </a:rPr>
              <a:t>Se poate alege valoarea </a:t>
            </a:r>
          </a:p>
          <a:p>
            <a:r>
              <a:rPr lang="ro-RO">
                <a:highlight>
                  <a:srgbClr val="FFFF00"/>
                </a:highlight>
              </a:rPr>
              <a:t>standard de 330k  (5%) </a:t>
            </a:r>
          </a:p>
          <a:p>
            <a:r>
              <a:rPr lang="ro-RO">
                <a:highlight>
                  <a:srgbClr val="FFFF00"/>
                </a:highlight>
              </a:rPr>
              <a:t>sau 316k (1%)     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F52E7A99-A4A0-474B-B175-681306732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38D-F2A7-42A1-91C4-5A6C0A04E1A3}" type="datetime1">
              <a:rPr lang="ro-RO" smtClean="0"/>
              <a:t>05.04.2020</a:t>
            </a:fld>
            <a:endParaRPr lang="ro-RO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3986501-4409-4114-B1AC-3AB3CE073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proiect EA - etapele 1, 2, 3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26CDDDD-2E88-4182-AE24-C7FA655FC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2F38F-4494-48CC-B2EC-4D0BB0966599}" type="slidenum">
              <a:rPr lang="ro-RO" smtClean="0"/>
              <a:t>11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08739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BE1ED-01FD-469E-A758-5AB83CD95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Etapa 3. NAB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C6202-3E3E-4367-92E2-AEFF1212D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ro-RO"/>
              <a:t>Se determină R</a:t>
            </a:r>
            <a:r>
              <a:rPr lang="ro-RO" baseline="-25000"/>
              <a:t>1-2</a:t>
            </a:r>
            <a:r>
              <a:rPr lang="ro-RO"/>
              <a:t>, cunoscând din Date-proiect G</a:t>
            </a:r>
            <a:r>
              <a:rPr lang="ro-RO" baseline="-25000"/>
              <a:t>2NAB</a:t>
            </a:r>
            <a:r>
              <a:rPr lang="ro-RO"/>
              <a:t> (60, 70 sau 80dB)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4198B41-A502-4D69-AA3D-649305934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650" y="27717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o-RO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CCAEE182-18E5-4A8F-A795-AFD13D836F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7362228"/>
              </p:ext>
            </p:extLst>
          </p:nvPr>
        </p:nvGraphicFramePr>
        <p:xfrm>
          <a:off x="1390650" y="2771775"/>
          <a:ext cx="4673600" cy="325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6" name="Equation" r:id="rId3" imgW="2336760" imgH="1625400" progId="Equation.DSMT4">
                  <p:embed/>
                </p:oleObj>
              </mc:Choice>
              <mc:Fallback>
                <p:oleObj name="Equation" r:id="rId3" imgW="2336760" imgH="1625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650" y="2771775"/>
                        <a:ext cx="4673600" cy="325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61DDD619-BA5D-4D4A-A2E3-EADD31336458}"/>
              </a:ext>
            </a:extLst>
          </p:cNvPr>
          <p:cNvSpPr/>
          <p:nvPr/>
        </p:nvSpPr>
        <p:spPr>
          <a:xfrm>
            <a:off x="6238875" y="3286125"/>
            <a:ext cx="895350" cy="14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86D0775-6E65-4B02-A1F7-30915E8901F6}"/>
              </a:ext>
            </a:extLst>
          </p:cNvPr>
          <p:cNvSpPr/>
          <p:nvPr/>
        </p:nvSpPr>
        <p:spPr>
          <a:xfrm>
            <a:off x="6238875" y="4325937"/>
            <a:ext cx="895350" cy="14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173CA0B-AACB-4045-A986-3DE0CD391D88}"/>
              </a:ext>
            </a:extLst>
          </p:cNvPr>
          <p:cNvSpPr/>
          <p:nvPr/>
        </p:nvSpPr>
        <p:spPr>
          <a:xfrm>
            <a:off x="6238875" y="5329236"/>
            <a:ext cx="895350" cy="14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D10080-F9A4-4C1C-AD3E-56D1BAA6022C}"/>
              </a:ext>
            </a:extLst>
          </p:cNvPr>
          <p:cNvSpPr txBox="1"/>
          <p:nvPr/>
        </p:nvSpPr>
        <p:spPr>
          <a:xfrm>
            <a:off x="7315200" y="3133725"/>
            <a:ext cx="273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>
                <a:highlight>
                  <a:srgbClr val="FFFF00"/>
                </a:highlight>
              </a:rPr>
              <a:t>330</a:t>
            </a:r>
            <a:r>
              <a:rPr lang="el-GR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Ω</a:t>
            </a:r>
            <a:r>
              <a:rPr lang="ro-RO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(5%) sau 316</a:t>
            </a:r>
            <a:r>
              <a:rPr lang="el-GR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Ω</a:t>
            </a:r>
            <a:r>
              <a:rPr lang="ro-RO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(1%) </a:t>
            </a:r>
            <a:endParaRPr lang="ro-RO">
              <a:highlight>
                <a:srgbClr val="FFFF0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65EC94-AB81-4794-A03A-8C0F93D4894D}"/>
              </a:ext>
            </a:extLst>
          </p:cNvPr>
          <p:cNvSpPr txBox="1"/>
          <p:nvPr/>
        </p:nvSpPr>
        <p:spPr>
          <a:xfrm>
            <a:off x="7315200" y="4238625"/>
            <a:ext cx="169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>
                <a:highlight>
                  <a:srgbClr val="FFFF00"/>
                </a:highlight>
              </a:rPr>
              <a:t>100</a:t>
            </a:r>
            <a:r>
              <a:rPr lang="el-GR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Ω</a:t>
            </a:r>
            <a:r>
              <a:rPr lang="ro-RO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(5%) </a:t>
            </a:r>
            <a:endParaRPr lang="ro-RO">
              <a:highlight>
                <a:srgbClr val="FFFF0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FBFFC1-8B47-4887-84BC-561DF996EF05}"/>
              </a:ext>
            </a:extLst>
          </p:cNvPr>
          <p:cNvSpPr txBox="1"/>
          <p:nvPr/>
        </p:nvSpPr>
        <p:spPr>
          <a:xfrm>
            <a:off x="7326312" y="5216007"/>
            <a:ext cx="169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>
                <a:highlight>
                  <a:srgbClr val="FFFF00"/>
                </a:highlight>
              </a:rPr>
              <a:t>33</a:t>
            </a:r>
            <a:r>
              <a:rPr lang="el-GR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Ω</a:t>
            </a:r>
            <a:r>
              <a:rPr lang="ro-RO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(5%) </a:t>
            </a:r>
            <a:endParaRPr lang="ro-RO">
              <a:highlight>
                <a:srgbClr val="FFFF00"/>
              </a:highlight>
            </a:endParaRP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8F682107-D554-4D56-87F3-9304B0651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B81B-9BE3-4932-8B9E-2B413DF1C0DB}" type="datetime1">
              <a:rPr lang="ro-RO" smtClean="0"/>
              <a:t>05.04.2020</a:t>
            </a:fld>
            <a:endParaRPr lang="ro-RO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5874958D-6452-462A-B1E8-8A71C3789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proiect EA - etapele 1, 2, 3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9EFA96A-5F2B-4792-A3B7-717FAD954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2F38F-4494-48CC-B2EC-4D0BB0966599}" type="slidenum">
              <a:rPr lang="ro-RO" smtClean="0"/>
              <a:t>12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62845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BE1ED-01FD-469E-A758-5AB83CD95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Etapa 3. NAB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C6202-3E3E-4367-92E2-AEFF1212D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ro-RO"/>
              <a:t>Se determină C</a:t>
            </a:r>
            <a:r>
              <a:rPr lang="ro-RO" baseline="-25000"/>
              <a:t>1-2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5E839-AA51-4397-A8C6-90BC717AB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9213B-AB44-47F6-B55A-2AFF407CB86D}" type="datetime1">
              <a:rPr lang="ro-RO" smtClean="0"/>
              <a:t>05.04.2020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85D8B-D7B0-4278-A4B4-A76F61D13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proiect EA - etapele 1, 2,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D100A-4340-44A4-A725-E641F0C55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2F38F-4494-48CC-B2EC-4D0BB0966599}" type="slidenum">
              <a:rPr lang="ro-RO" smtClean="0"/>
              <a:t>13</a:t>
            </a:fld>
            <a:endParaRPr lang="ro-RO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61EA074-7C82-4EA0-A460-135A88A6C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150" y="2514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o-RO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DBC2642B-D745-45D8-AF17-33DED873B7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918070"/>
              </p:ext>
            </p:extLst>
          </p:nvPr>
        </p:nvGraphicFramePr>
        <p:xfrm>
          <a:off x="838200" y="2417763"/>
          <a:ext cx="4749800" cy="340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1" name="Equation" r:id="rId3" imgW="2374560" imgH="1701720" progId="Equation.DSMT4">
                  <p:embed/>
                </p:oleObj>
              </mc:Choice>
              <mc:Fallback>
                <p:oleObj name="Equation" r:id="rId3" imgW="2374560" imgH="170172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417763"/>
                        <a:ext cx="4749800" cy="340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Arrow: Right 8">
            <a:extLst>
              <a:ext uri="{FF2B5EF4-FFF2-40B4-BE49-F238E27FC236}">
                <a16:creationId xmlns:a16="http://schemas.microsoft.com/office/drawing/2014/main" id="{BA6F0FE1-22EC-4E57-B61F-AABC7045EF12}"/>
              </a:ext>
            </a:extLst>
          </p:cNvPr>
          <p:cNvSpPr/>
          <p:nvPr/>
        </p:nvSpPr>
        <p:spPr>
          <a:xfrm>
            <a:off x="5791200" y="3667125"/>
            <a:ext cx="895350" cy="14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07E43BA-4EA3-451B-BC45-17CFC045EAFC}"/>
              </a:ext>
            </a:extLst>
          </p:cNvPr>
          <p:cNvSpPr/>
          <p:nvPr/>
        </p:nvSpPr>
        <p:spPr>
          <a:xfrm>
            <a:off x="5791200" y="4486275"/>
            <a:ext cx="895350" cy="14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2BC34E4-A787-4F73-94A0-C8968F81069F}"/>
              </a:ext>
            </a:extLst>
          </p:cNvPr>
          <p:cNvSpPr/>
          <p:nvPr/>
        </p:nvSpPr>
        <p:spPr>
          <a:xfrm>
            <a:off x="5791200" y="5331619"/>
            <a:ext cx="895350" cy="14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1751A4-A707-46D5-AAB9-468435DCE62A}"/>
              </a:ext>
            </a:extLst>
          </p:cNvPr>
          <p:cNvSpPr txBox="1"/>
          <p:nvPr/>
        </p:nvSpPr>
        <p:spPr>
          <a:xfrm>
            <a:off x="7105650" y="3540125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>
                <a:highlight>
                  <a:srgbClr val="FFFF00"/>
                </a:highlight>
              </a:rPr>
              <a:t>33uF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F9D2A3-B4D0-49A5-8366-0D61FADE4F18}"/>
              </a:ext>
            </a:extLst>
          </p:cNvPr>
          <p:cNvSpPr txBox="1"/>
          <p:nvPr/>
        </p:nvSpPr>
        <p:spPr>
          <a:xfrm>
            <a:off x="7105650" y="4373046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>
                <a:highlight>
                  <a:srgbClr val="FFFF00"/>
                </a:highlight>
              </a:rPr>
              <a:t>100uF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136A8F-9A9D-435D-8F4E-1221A4B96094}"/>
              </a:ext>
            </a:extLst>
          </p:cNvPr>
          <p:cNvSpPr txBox="1"/>
          <p:nvPr/>
        </p:nvSpPr>
        <p:spPr>
          <a:xfrm>
            <a:off x="7105650" y="5218390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>
                <a:highlight>
                  <a:srgbClr val="FFFF00"/>
                </a:highlight>
              </a:rPr>
              <a:t>330uF</a:t>
            </a:r>
          </a:p>
        </p:txBody>
      </p:sp>
    </p:spTree>
    <p:extLst>
      <p:ext uri="{BB962C8B-B14F-4D97-AF65-F5344CB8AC3E}">
        <p14:creationId xmlns:p14="http://schemas.microsoft.com/office/powerpoint/2010/main" val="4155808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232B8-DE09-4478-AFAD-44FD87306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Simulare SPICE etapa 3 NAB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0774C-63C7-4267-B257-5D28F9F22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o-RO"/>
              <a:t>Se desenează schema cu </a:t>
            </a:r>
            <a:br>
              <a:rPr lang="ro-RO"/>
            </a:br>
            <a:r>
              <a:rPr lang="ro-RO"/>
              <a:t>valorile standard alese după</a:t>
            </a:r>
            <a:br>
              <a:rPr lang="ro-RO"/>
            </a:br>
            <a:r>
              <a:rPr lang="ro-RO"/>
              <a:t> dimensionarea componentelor</a:t>
            </a:r>
          </a:p>
          <a:p>
            <a:pPr marL="514350" indent="-514350">
              <a:buFont typeface="+mj-lt"/>
              <a:buAutoNum type="arabicPeriod"/>
            </a:pPr>
            <a:r>
              <a:rPr lang="ro-RO"/>
              <a:t>Se efectuează o analiză de c.a.</a:t>
            </a:r>
            <a:br>
              <a:rPr lang="ro-RO"/>
            </a:br>
            <a:r>
              <a:rPr lang="ro-RO"/>
              <a:t>AC Sweep/Noise, se rulează </a:t>
            </a:r>
            <a:br>
              <a:rPr lang="ro-RO"/>
            </a:br>
            <a:r>
              <a:rPr lang="ro-RO"/>
              <a:t>SPICE și se reprezintă</a:t>
            </a:r>
            <a:br>
              <a:rPr lang="ro-RO"/>
            </a:br>
            <a:r>
              <a:rPr lang="ro-RO">
                <a:highlight>
                  <a:srgbClr val="FFFF00"/>
                </a:highlight>
              </a:rPr>
              <a:t>DB(V(Uo2)) - DB(V(Uin2))</a:t>
            </a:r>
          </a:p>
          <a:p>
            <a:pPr marL="514350" indent="-514350">
              <a:buFont typeface="+mj-lt"/>
              <a:buAutoNum type="arabicPeriod"/>
            </a:pPr>
            <a:r>
              <a:rPr lang="ro-RO"/>
              <a:t>Se activează cursoarele, clic </a:t>
            </a:r>
            <a:br>
              <a:rPr lang="ro-RO"/>
            </a:br>
            <a:r>
              <a:rPr lang="ro-RO"/>
              <a:t>pe Cursor Max și se verifică dacă</a:t>
            </a:r>
            <a:br>
              <a:rPr lang="ro-RO"/>
            </a:br>
            <a:r>
              <a:rPr lang="ro-RO"/>
              <a:t>s-a obținut G</a:t>
            </a:r>
            <a:r>
              <a:rPr lang="ro-RO" baseline="-25000"/>
              <a:t>2NAB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169C1-A400-40E7-958D-B209D6674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7FD79-6A57-409E-B944-D8EC283A94F1}" type="datetime1">
              <a:rPr lang="ro-RO" smtClean="0"/>
              <a:t>05.04.2020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06781-50B3-4478-99D4-7635FDFBB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proiect EA - etapele 1, 2,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C6D1A-C847-4F9A-AD68-C1C376E71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2F38F-4494-48CC-B2EC-4D0BB0966599}" type="slidenum">
              <a:rPr lang="ro-RO" smtClean="0"/>
              <a:t>14</a:t>
            </a:fld>
            <a:endParaRPr lang="ro-RO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CE2393-8C07-467C-9B58-E30B0D924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017" y="681041"/>
            <a:ext cx="6171248" cy="49949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2185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232B8-DE09-4478-AFAD-44FD87306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Simulare SPICE etapa 3 NAB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0774C-63C7-4267-B257-5D28F9F22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ro-RO"/>
              <a:t>De obicei nu se îndeplinește</a:t>
            </a:r>
            <a:br>
              <a:rPr lang="ro-RO"/>
            </a:br>
            <a:r>
              <a:rPr lang="ro-RO"/>
              <a:t>condiția de la (3), motiv </a:t>
            </a:r>
            <a:br>
              <a:rPr lang="ro-RO"/>
            </a:br>
            <a:r>
              <a:rPr lang="ro-RO"/>
              <a:t>pentru care se mărește </a:t>
            </a:r>
            <a:br>
              <a:rPr lang="ro-RO"/>
            </a:br>
            <a:r>
              <a:rPr lang="ro-RO"/>
              <a:t>valoarea cond. C</a:t>
            </a:r>
            <a:r>
              <a:rPr lang="ro-RO" baseline="-25000"/>
              <a:t>1-2</a:t>
            </a:r>
            <a:r>
              <a:rPr lang="ro-RO"/>
              <a:t> de 10 ori.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ro-RO"/>
              <a:t>Cu noua valoare a lui C</a:t>
            </a:r>
            <a:r>
              <a:rPr lang="ro-RO" baseline="-25000"/>
              <a:t>1-2</a:t>
            </a:r>
            <a:br>
              <a:rPr lang="ro-RO"/>
            </a:br>
            <a:r>
              <a:rPr lang="ro-RO"/>
              <a:t>se rulează SPICE, condiția (3)</a:t>
            </a:r>
            <a:br>
              <a:rPr lang="ro-RO"/>
            </a:br>
            <a:r>
              <a:rPr lang="ro-RO"/>
              <a:t>fiind îndeplinită se determină</a:t>
            </a:r>
            <a:br>
              <a:rPr lang="ro-RO"/>
            </a:br>
            <a:r>
              <a:rPr lang="ro-RO"/>
              <a:t>frecvențele la -3dB (f</a:t>
            </a:r>
            <a:r>
              <a:rPr lang="ro-RO" baseline="-25000"/>
              <a:t>2</a:t>
            </a:r>
            <a:r>
              <a:rPr lang="ro-RO"/>
              <a:t>) și </a:t>
            </a:r>
            <a:br>
              <a:rPr lang="ro-RO"/>
            </a:br>
            <a:r>
              <a:rPr lang="ro-RO"/>
              <a:t>-33dB (f</a:t>
            </a:r>
            <a:r>
              <a:rPr lang="ro-RO" baseline="-25000"/>
              <a:t>1</a:t>
            </a:r>
            <a:r>
              <a:rPr lang="ro-RO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169C1-A400-40E7-958D-B209D6674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7FD79-6A57-409E-B944-D8EC283A94F1}" type="datetime1">
              <a:rPr lang="ro-RO" smtClean="0"/>
              <a:t>05.04.2020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06781-50B3-4478-99D4-7635FDFBB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proiect EA - etapele 1, 2,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C6D1A-C847-4F9A-AD68-C1C376E71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2F38F-4494-48CC-B2EC-4D0BB0966599}" type="slidenum">
              <a:rPr lang="ro-RO" smtClean="0"/>
              <a:t>15</a:t>
            </a:fld>
            <a:endParaRPr lang="ro-RO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CE2393-8C07-467C-9B58-E30B0D924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227" y="681037"/>
            <a:ext cx="6171248" cy="49949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8539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232B8-DE09-4478-AFAD-44FD87306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Simulare SPICE etapa 3 NAB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0774C-63C7-4267-B257-5D28F9F22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ro-RO"/>
              <a:t>Dacă valoarea lui f</a:t>
            </a:r>
            <a:r>
              <a:rPr lang="ro-RO" baseline="-25000"/>
              <a:t>1</a:t>
            </a:r>
            <a:r>
              <a:rPr lang="ro-RO"/>
              <a:t> nu este </a:t>
            </a:r>
            <a:br>
              <a:rPr lang="ro-RO"/>
            </a:br>
            <a:r>
              <a:rPr lang="ro-RO"/>
              <a:t>corectă, se ajustează </a:t>
            </a:r>
            <a:br>
              <a:rPr lang="ro-RO"/>
            </a:br>
            <a:r>
              <a:rPr lang="ro-RO"/>
              <a:t>modificând valoarea lui R</a:t>
            </a:r>
            <a:r>
              <a:rPr lang="ro-RO" baseline="-25000"/>
              <a:t>2-2</a:t>
            </a:r>
            <a:endParaRPr lang="ro-RO"/>
          </a:p>
          <a:p>
            <a:pPr marL="514350" indent="-514350">
              <a:buFont typeface="+mj-lt"/>
              <a:buAutoNum type="arabicPeriod" startAt="6"/>
            </a:pPr>
            <a:r>
              <a:rPr lang="ro-RO"/>
              <a:t>Răspunsul în frecvență și ferestrele</a:t>
            </a:r>
            <a:br>
              <a:rPr lang="ro-RO"/>
            </a:br>
            <a:r>
              <a:rPr lang="ro-RO"/>
              <a:t>Probe cursor care arată cele </a:t>
            </a:r>
            <a:br>
              <a:rPr lang="ro-RO"/>
            </a:br>
            <a:r>
              <a:rPr lang="ro-RO"/>
              <a:t>2 valori de frecvențe se aduc în </a:t>
            </a:r>
            <a:br>
              <a:rPr lang="ro-RO"/>
            </a:br>
            <a:r>
              <a:rPr lang="ro-RO"/>
              <a:t>documentul Word.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169C1-A400-40E7-958D-B209D6674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7FD79-6A57-409E-B944-D8EC283A94F1}" type="datetime1">
              <a:rPr lang="ro-RO" smtClean="0"/>
              <a:t>05.04.2020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06781-50B3-4478-99D4-7635FDFBB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proiect EA - etapele 1, 2,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C6D1A-C847-4F9A-AD68-C1C376E71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2F38F-4494-48CC-B2EC-4D0BB0966599}" type="slidenum">
              <a:rPr lang="ro-RO" smtClean="0"/>
              <a:t>16</a:t>
            </a:fld>
            <a:endParaRPr lang="ro-RO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CE2393-8C07-467C-9B58-E30B0D924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542" y="681041"/>
            <a:ext cx="6171248" cy="49949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8546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BE1ED-01FD-469E-A758-5AB83CD95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Etapa 3. RIAA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C6202-3E3E-4367-92E2-AEFF1212D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/>
              <a:t>Schema și caracteristica de frecvență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77DC3-7846-40E3-87BB-D0EA9A563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A6A4-4EBE-4EEC-9D03-8448C854B02A}" type="datetime1">
              <a:rPr lang="ro-RO" smtClean="0"/>
              <a:t>05.04.2020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FD29C-ABF9-4DCC-8872-8DD678FC8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proiect EA - etapele 1, 2,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5204F-4123-439C-8D28-AAA42EA18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2F38F-4494-48CC-B2EC-4D0BB0966599}" type="slidenum">
              <a:rPr lang="ro-RO" smtClean="0"/>
              <a:t>17</a:t>
            </a:fld>
            <a:endParaRPr lang="ro-RO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1921C5-7C69-4C9B-B2E9-7B8C13642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7236" y="136525"/>
            <a:ext cx="4933950" cy="5387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3-2a">
            <a:extLst>
              <a:ext uri="{FF2B5EF4-FFF2-40B4-BE49-F238E27FC236}">
                <a16:creationId xmlns:a16="http://schemas.microsoft.com/office/drawing/2014/main" id="{D9713118-0241-487E-8D9E-030D3FBF47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723515"/>
            <a:ext cx="5219700" cy="31633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7924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BE1ED-01FD-469E-A758-5AB83CD95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Etapa 3. RIAA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C6202-3E3E-4367-92E2-AEFF1212D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/>
              <a:t>Calcule</a:t>
            </a:r>
          </a:p>
          <a:p>
            <a:pPr marL="514350" indent="-514350">
              <a:buFont typeface="+mj-lt"/>
              <a:buAutoNum type="arabicPeriod"/>
            </a:pPr>
            <a:r>
              <a:rPr lang="ro-RO"/>
              <a:t>Se alege C</a:t>
            </a:r>
            <a:r>
              <a:rPr lang="ro-RO" baseline="-25000"/>
              <a:t>2-2</a:t>
            </a:r>
            <a:r>
              <a:rPr lang="ro-RO"/>
              <a:t>=10nF</a:t>
            </a:r>
          </a:p>
          <a:p>
            <a:pPr marL="514350" indent="-514350">
              <a:buFont typeface="+mj-lt"/>
              <a:buAutoNum type="arabicPeriod"/>
            </a:pPr>
            <a:r>
              <a:rPr lang="ro-RO"/>
              <a:t>Se determină R</a:t>
            </a:r>
            <a:r>
              <a:rPr lang="ro-RO" baseline="-25000"/>
              <a:t>2-2</a:t>
            </a:r>
            <a:r>
              <a:rPr lang="ro-RO"/>
              <a:t> pentru f</a:t>
            </a:r>
            <a:r>
              <a:rPr lang="ro-RO" baseline="-25000"/>
              <a:t>2</a:t>
            </a:r>
            <a:r>
              <a:rPr lang="ro-RO"/>
              <a:t>=50Hz</a:t>
            </a:r>
          </a:p>
          <a:p>
            <a:pPr marL="514350" indent="-514350">
              <a:buFont typeface="+mj-lt"/>
              <a:buAutoNum type="arabicPeriod"/>
            </a:pPr>
            <a:endParaRPr lang="ro-RO"/>
          </a:p>
          <a:p>
            <a:pPr marL="514350" indent="-514350">
              <a:buFont typeface="+mj-lt"/>
              <a:buAutoNum type="arabicPeriod"/>
            </a:pPr>
            <a:endParaRPr lang="ro-RO"/>
          </a:p>
          <a:p>
            <a:pPr marL="514350" indent="-514350">
              <a:buFont typeface="+mj-lt"/>
              <a:buAutoNum type="arabicPeriod"/>
            </a:pPr>
            <a:r>
              <a:rPr lang="ro-RO"/>
              <a:t>Se determină C</a:t>
            </a:r>
            <a:r>
              <a:rPr lang="ro-RO" baseline="-25000"/>
              <a:t>3-2</a:t>
            </a:r>
            <a:r>
              <a:rPr lang="ro-RO"/>
              <a:t> pentru f</a:t>
            </a:r>
            <a:r>
              <a:rPr lang="ro-RO" baseline="-25000"/>
              <a:t>1</a:t>
            </a:r>
            <a:r>
              <a:rPr lang="ro-RO"/>
              <a:t>=500Hz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B5230-B0BC-4793-A638-F12D48AEB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E8F5-E38A-4B57-88F1-EA421BB39621}" type="datetime1">
              <a:rPr lang="ro-RO" smtClean="0"/>
              <a:t>05.04.2020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5EC7C-57DA-4FF2-B76A-E5B88049B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proiect EA - etapele 1, 2,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6B9E6-9951-4960-BCA2-B26824930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2F38F-4494-48CC-B2EC-4D0BB0966599}" type="slidenum">
              <a:rPr lang="ro-RO" smtClean="0"/>
              <a:t>18</a:t>
            </a:fld>
            <a:endParaRPr lang="ro-RO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B51ACEC0-01E7-48C1-B6E1-7DD5B1A086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2806755"/>
              </p:ext>
            </p:extLst>
          </p:nvPr>
        </p:nvGraphicFramePr>
        <p:xfrm>
          <a:off x="866775" y="3360143"/>
          <a:ext cx="522922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9" name="Equation" r:id="rId3" imgW="2616120" imgH="431640" progId="Equation.DSMT4">
                  <p:embed/>
                </p:oleObj>
              </mc:Choice>
              <mc:Fallback>
                <p:oleObj name="Equation" r:id="rId3" imgW="2616120" imgH="43164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1CFB134B-C48C-4894-9FA4-837E9007CA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775" y="3360143"/>
                        <a:ext cx="5229225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FFE120E-282F-4462-91B9-D7F0E750703E}"/>
              </a:ext>
            </a:extLst>
          </p:cNvPr>
          <p:cNvSpPr txBox="1"/>
          <p:nvPr/>
        </p:nvSpPr>
        <p:spPr>
          <a:xfrm>
            <a:off x="6616065" y="3300413"/>
            <a:ext cx="2489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>
                <a:highlight>
                  <a:srgbClr val="FFFF00"/>
                </a:highlight>
              </a:rPr>
              <a:t>Se poate alege valoarea </a:t>
            </a:r>
          </a:p>
          <a:p>
            <a:r>
              <a:rPr lang="ro-RO">
                <a:highlight>
                  <a:srgbClr val="FFFF00"/>
                </a:highlight>
              </a:rPr>
              <a:t>standard de 330k  (5%) </a:t>
            </a:r>
          </a:p>
          <a:p>
            <a:r>
              <a:rPr lang="ro-RO">
                <a:highlight>
                  <a:srgbClr val="FFFF00"/>
                </a:highlight>
              </a:rPr>
              <a:t>sau 316k (1%)   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60C5BC-2DB0-4D3B-8A0B-96D25B5BA5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7" y="32544"/>
            <a:ext cx="3700463" cy="402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3AB44944-19FE-4C8A-9673-6F33EE6C7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50" y="511056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o-RO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463F1622-B627-4185-93D3-83EAF49526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4287573"/>
              </p:ext>
            </p:extLst>
          </p:nvPr>
        </p:nvGraphicFramePr>
        <p:xfrm>
          <a:off x="866775" y="4856483"/>
          <a:ext cx="7644960" cy="1320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0" name="Equation" r:id="rId6" imgW="3822480" imgH="660240" progId="Equation.DSMT4">
                  <p:embed/>
                </p:oleObj>
              </mc:Choice>
              <mc:Fallback>
                <p:oleObj name="Equation" r:id="rId6" imgW="3822480" imgH="6602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775" y="4856483"/>
                        <a:ext cx="7644960" cy="1320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A665325-D118-4820-AEA9-62095F464266}"/>
              </a:ext>
            </a:extLst>
          </p:cNvPr>
          <p:cNvSpPr txBox="1"/>
          <p:nvPr/>
        </p:nvSpPr>
        <p:spPr>
          <a:xfrm>
            <a:off x="8806815" y="5364640"/>
            <a:ext cx="2489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>
                <a:highlight>
                  <a:srgbClr val="FFFF00"/>
                </a:highlight>
              </a:rPr>
              <a:t>Se poate alege valoarea </a:t>
            </a:r>
          </a:p>
          <a:p>
            <a:r>
              <a:rPr lang="ro-RO">
                <a:highlight>
                  <a:srgbClr val="FFFF00"/>
                </a:highlight>
              </a:rPr>
              <a:t>standard de 2,7nF</a:t>
            </a:r>
          </a:p>
        </p:txBody>
      </p:sp>
    </p:spTree>
    <p:extLst>
      <p:ext uri="{BB962C8B-B14F-4D97-AF65-F5344CB8AC3E}">
        <p14:creationId xmlns:p14="http://schemas.microsoft.com/office/powerpoint/2010/main" val="1603066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BE1ED-01FD-469E-A758-5AB83CD95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Etapa 3. RIAA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C6202-3E3E-4367-92E2-AEFF1212D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ro-RO"/>
              <a:t>Se determină R</a:t>
            </a:r>
            <a:r>
              <a:rPr lang="ro-RO" baseline="-25000"/>
              <a:t>3-2</a:t>
            </a:r>
            <a:r>
              <a:rPr lang="ro-RO"/>
              <a:t> pentru f</a:t>
            </a:r>
            <a:r>
              <a:rPr lang="ro-RO" baseline="-25000"/>
              <a:t>3</a:t>
            </a:r>
            <a:r>
              <a:rPr lang="ro-RO"/>
              <a:t>=2122Hz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B5230-B0BC-4793-A638-F12D48AEB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E8F5-E38A-4B57-88F1-EA421BB39621}" type="datetime1">
              <a:rPr lang="ro-RO" smtClean="0"/>
              <a:t>05.04.2020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5EC7C-57DA-4FF2-B76A-E5B88049B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proiect EA - etapele 1, 2,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6B9E6-9951-4960-BCA2-B26824930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2F38F-4494-48CC-B2EC-4D0BB0966599}" type="slidenum">
              <a:rPr lang="ro-RO" smtClean="0"/>
              <a:t>19</a:t>
            </a:fld>
            <a:endParaRPr lang="ro-RO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13C7AFC-5AC4-4BBF-8D75-E7D1E45EA7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3975" y="25336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o-RO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C73E0000-CA01-4517-A66E-B15669EACD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2367952"/>
              </p:ext>
            </p:extLst>
          </p:nvPr>
        </p:nvGraphicFramePr>
        <p:xfrm>
          <a:off x="1323975" y="2371724"/>
          <a:ext cx="6273360" cy="863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6" name="Equation" r:id="rId3" imgW="3136680" imgH="431640" progId="Equation.DSMT4">
                  <p:embed/>
                </p:oleObj>
              </mc:Choice>
              <mc:Fallback>
                <p:oleObj name="Equation" r:id="rId3" imgW="3136680" imgH="43164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3975" y="2371724"/>
                        <a:ext cx="6273360" cy="8632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E2666F8-550F-4003-BBC9-7A03C23CDB38}"/>
              </a:ext>
            </a:extLst>
          </p:cNvPr>
          <p:cNvSpPr txBox="1"/>
          <p:nvPr/>
        </p:nvSpPr>
        <p:spPr>
          <a:xfrm>
            <a:off x="7978140" y="2480198"/>
            <a:ext cx="2489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>
                <a:highlight>
                  <a:srgbClr val="FFFF00"/>
                </a:highlight>
              </a:rPr>
              <a:t>Se poate alege valoarea </a:t>
            </a:r>
          </a:p>
          <a:p>
            <a:r>
              <a:rPr lang="ro-RO">
                <a:highlight>
                  <a:srgbClr val="FFFF00"/>
                </a:highlight>
              </a:rPr>
              <a:t>standard de 27k  (5%)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462C8370-D541-4C11-9601-8F051F452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3975" y="490187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04855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E97C-7FB4-4679-B65C-45231D023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Generalități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95D2C-B1D1-47F9-BCA8-7AAB51B9C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/>
              <a:t>Documente necesare</a:t>
            </a:r>
          </a:p>
          <a:p>
            <a:pPr lvl="1"/>
            <a:r>
              <a:rPr lang="ro-RO"/>
              <a:t>grupe.pdf</a:t>
            </a:r>
          </a:p>
          <a:p>
            <a:pPr lvl="1"/>
            <a:r>
              <a:rPr lang="ro-RO"/>
              <a:t>Date-proiect.pdf</a:t>
            </a:r>
          </a:p>
          <a:p>
            <a:pPr lvl="1"/>
            <a:r>
              <a:rPr lang="it-IT"/>
              <a:t>Valori_standard_R_C_pot.pdf</a:t>
            </a:r>
            <a:endParaRPr lang="ro-RO"/>
          </a:p>
          <a:p>
            <a:pPr lvl="1"/>
            <a:r>
              <a:rPr lang="ro-RO"/>
              <a:t>etapa 1.docx </a:t>
            </a:r>
            <a:r>
              <a:rPr lang="en-US"/>
              <a:t>        </a:t>
            </a:r>
            <a:r>
              <a:rPr lang="en-US">
                <a:solidFill>
                  <a:srgbClr val="FF0000"/>
                </a:solidFill>
              </a:rPr>
              <a:t>alegerea AO</a:t>
            </a:r>
            <a:endParaRPr lang="ro-RO"/>
          </a:p>
          <a:p>
            <a:pPr lvl="1"/>
            <a:r>
              <a:rPr lang="ro-RO"/>
              <a:t>etapa 2. docx</a:t>
            </a:r>
          </a:p>
          <a:p>
            <a:pPr lvl="1"/>
            <a:r>
              <a:rPr lang="ro-RO"/>
              <a:t>etapa 3 NAB. docx &amp; etapa 3 RIAA. docx</a:t>
            </a:r>
          </a:p>
          <a:p>
            <a:pPr lvl="1"/>
            <a:r>
              <a:rPr lang="ro-RO"/>
              <a:t>etapa 4. docx</a:t>
            </a:r>
          </a:p>
          <a:p>
            <a:pPr lvl="1"/>
            <a:r>
              <a:rPr lang="ro-RO"/>
              <a:t>etapa 5 CT. docx &amp; etapa 5 EG. docx</a:t>
            </a:r>
          </a:p>
          <a:p>
            <a:pPr lvl="1"/>
            <a:r>
              <a:rPr lang="ro-RO"/>
              <a:t>etapa 6. docx</a:t>
            </a:r>
            <a:r>
              <a:rPr lang="en-US"/>
              <a:t>           </a:t>
            </a:r>
            <a:r>
              <a:rPr lang="en-US">
                <a:solidFill>
                  <a:srgbClr val="FF0000"/>
                </a:solidFill>
              </a:rPr>
              <a:t>proiectare PCB</a:t>
            </a:r>
            <a:endParaRPr lang="ro-RO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2C6DED-9367-42D3-A9C5-320D4CFDB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" t="3886" r="2116" b="8548"/>
          <a:stretch>
            <a:fillRect/>
          </a:stretch>
        </p:blipFill>
        <p:spPr bwMode="auto">
          <a:xfrm>
            <a:off x="6140038" y="570358"/>
            <a:ext cx="6031118" cy="225948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1F76DAE3-63E7-44AB-94D3-60B1E0607622}"/>
              </a:ext>
            </a:extLst>
          </p:cNvPr>
          <p:cNvSpPr/>
          <p:nvPr/>
        </p:nvSpPr>
        <p:spPr>
          <a:xfrm>
            <a:off x="3467100" y="3919203"/>
            <a:ext cx="2228850" cy="1955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D564C504-960D-46C7-BCF2-0AEAEE137894}"/>
              </a:ext>
            </a:extLst>
          </p:cNvPr>
          <p:cNvSpPr/>
          <p:nvPr/>
        </p:nvSpPr>
        <p:spPr>
          <a:xfrm>
            <a:off x="5619750" y="1419225"/>
            <a:ext cx="171450" cy="235267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0354479-D04F-4C1F-83D4-D07F87CBF65B}"/>
              </a:ext>
            </a:extLst>
          </p:cNvPr>
          <p:cNvSpPr/>
          <p:nvPr/>
        </p:nvSpPr>
        <p:spPr>
          <a:xfrm>
            <a:off x="5791200" y="1257300"/>
            <a:ext cx="875403" cy="161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889200F9-0E5C-4C3D-9A6E-39E1FFA9ED75}"/>
              </a:ext>
            </a:extLst>
          </p:cNvPr>
          <p:cNvSpPr/>
          <p:nvPr/>
        </p:nvSpPr>
        <p:spPr>
          <a:xfrm>
            <a:off x="6581775" y="2311400"/>
            <a:ext cx="171450" cy="213677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36B8ABA-7D4D-437B-B670-5C275964A958}"/>
              </a:ext>
            </a:extLst>
          </p:cNvPr>
          <p:cNvSpPr/>
          <p:nvPr/>
        </p:nvSpPr>
        <p:spPr>
          <a:xfrm>
            <a:off x="3390899" y="4728202"/>
            <a:ext cx="5553075" cy="195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C44BBE9D-51D6-48AD-BA2B-D7A7D0F2E604}"/>
              </a:ext>
            </a:extLst>
          </p:cNvPr>
          <p:cNvSpPr/>
          <p:nvPr/>
        </p:nvSpPr>
        <p:spPr>
          <a:xfrm>
            <a:off x="8943974" y="2375527"/>
            <a:ext cx="171450" cy="235267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F5D14FF-AF67-4D16-84B1-BFDC855B5BE9}"/>
              </a:ext>
            </a:extLst>
          </p:cNvPr>
          <p:cNvSpPr/>
          <p:nvPr/>
        </p:nvSpPr>
        <p:spPr>
          <a:xfrm>
            <a:off x="6140038" y="5102518"/>
            <a:ext cx="4594637" cy="175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648C127E-BFF7-4FEC-B82E-D94F1089012D}"/>
              </a:ext>
            </a:extLst>
          </p:cNvPr>
          <p:cNvSpPr/>
          <p:nvPr/>
        </p:nvSpPr>
        <p:spPr>
          <a:xfrm>
            <a:off x="10787062" y="2789843"/>
            <a:ext cx="171450" cy="235267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D46039A-AA4B-48B4-A7D0-08EF17B994DB}"/>
              </a:ext>
            </a:extLst>
          </p:cNvPr>
          <p:cNvSpPr/>
          <p:nvPr/>
        </p:nvSpPr>
        <p:spPr>
          <a:xfrm>
            <a:off x="3305176" y="3563938"/>
            <a:ext cx="457200" cy="1952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C55DE12-EC62-48DA-BF30-173B3DA173D9}"/>
              </a:ext>
            </a:extLst>
          </p:cNvPr>
          <p:cNvSpPr/>
          <p:nvPr/>
        </p:nvSpPr>
        <p:spPr>
          <a:xfrm>
            <a:off x="3403394" y="5540856"/>
            <a:ext cx="457200" cy="1952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D8765223-21CB-49A1-9ECE-9C166A940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F0063-FC06-4231-8926-457CED54136A}" type="datetime1">
              <a:rPr lang="ro-RO" smtClean="0"/>
              <a:t>05.04.2020</a:t>
            </a:fld>
            <a:endParaRPr lang="ro-RO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C9D2767D-AC23-4446-88FB-902376951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proiect EA - etapele 1, 2, 3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C0EBDF98-ADF7-4FF8-A3AB-C3AEC502A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2F38F-4494-48CC-B2EC-4D0BB0966599}" type="slidenum">
              <a:rPr lang="ro-RO" smtClean="0"/>
              <a:t>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051550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BE1ED-01FD-469E-A758-5AB83CD95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Etapa 3. RIAA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C6202-3E3E-4367-92E2-AEFF1212D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ro-RO"/>
              <a:t>Se determină R</a:t>
            </a:r>
            <a:r>
              <a:rPr lang="ro-RO" baseline="-25000"/>
              <a:t>1-2</a:t>
            </a:r>
            <a:r>
              <a:rPr lang="ro-RO"/>
              <a:t>, cunoscând din Date-proiect G</a:t>
            </a:r>
            <a:r>
              <a:rPr lang="ro-RO" baseline="-25000"/>
              <a:t>2RIAA</a:t>
            </a:r>
            <a:r>
              <a:rPr lang="ro-RO"/>
              <a:t> (20, 30 sau 40dB)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B5230-B0BC-4793-A638-F12D48AEB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E8F5-E38A-4B57-88F1-EA421BB39621}" type="datetime1">
              <a:rPr lang="ro-RO" smtClean="0"/>
              <a:t>05.04.2020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5EC7C-57DA-4FF2-B76A-E5B88049B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proiect EA - etapele 1, 2,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6B9E6-9951-4960-BCA2-B26824930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2F38F-4494-48CC-B2EC-4D0BB0966599}" type="slidenum">
              <a:rPr lang="ro-RO" smtClean="0"/>
              <a:t>20</a:t>
            </a:fld>
            <a:endParaRPr lang="ro-RO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13C7AFC-5AC4-4BBF-8D75-E7D1E45EA7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3975" y="25336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o-RO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462C8370-D541-4C11-9601-8F051F452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3975" y="490187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o-RO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85F1CDF6-08BE-4E47-8BDD-707775C3D8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2496647"/>
              </p:ext>
            </p:extLst>
          </p:nvPr>
        </p:nvGraphicFramePr>
        <p:xfrm>
          <a:off x="1323975" y="2668588"/>
          <a:ext cx="5938838" cy="325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6" name="Equation" r:id="rId3" imgW="2971800" imgH="1625400" progId="Equation.DSMT4">
                  <p:embed/>
                </p:oleObj>
              </mc:Choice>
              <mc:Fallback>
                <p:oleObj name="Equation" r:id="rId3" imgW="2971800" imgH="162540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85F1CDF6-08BE-4E47-8BDD-707775C3D8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3975" y="2668588"/>
                        <a:ext cx="5938838" cy="325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Arrow: Right 11">
            <a:extLst>
              <a:ext uri="{FF2B5EF4-FFF2-40B4-BE49-F238E27FC236}">
                <a16:creationId xmlns:a16="http://schemas.microsoft.com/office/drawing/2014/main" id="{395DD261-82E1-4DF2-A38E-892A2FF00623}"/>
              </a:ext>
            </a:extLst>
          </p:cNvPr>
          <p:cNvSpPr/>
          <p:nvPr/>
        </p:nvSpPr>
        <p:spPr>
          <a:xfrm>
            <a:off x="7419975" y="3233738"/>
            <a:ext cx="895350" cy="14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D102278-2115-4949-8C1D-3517F8F4BF74}"/>
              </a:ext>
            </a:extLst>
          </p:cNvPr>
          <p:cNvSpPr/>
          <p:nvPr/>
        </p:nvSpPr>
        <p:spPr>
          <a:xfrm>
            <a:off x="7419975" y="4181475"/>
            <a:ext cx="895350" cy="14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0DC87B7-C3E9-4D8D-9EE8-36A7E896862D}"/>
              </a:ext>
            </a:extLst>
          </p:cNvPr>
          <p:cNvSpPr/>
          <p:nvPr/>
        </p:nvSpPr>
        <p:spPr>
          <a:xfrm>
            <a:off x="7419975" y="5196521"/>
            <a:ext cx="895350" cy="14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9806A3-9033-41AD-8EF3-6DB2EE153FDF}"/>
              </a:ext>
            </a:extLst>
          </p:cNvPr>
          <p:cNvSpPr txBox="1"/>
          <p:nvPr/>
        </p:nvSpPr>
        <p:spPr>
          <a:xfrm>
            <a:off x="8696325" y="3067050"/>
            <a:ext cx="75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>
                <a:highlight>
                  <a:srgbClr val="FFFF00"/>
                </a:highlight>
              </a:rPr>
              <a:t>3,6k</a:t>
            </a:r>
            <a:r>
              <a:rPr lang="el-GR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Ω</a:t>
            </a:r>
            <a:endParaRPr lang="ro-RO">
              <a:highlight>
                <a:srgbClr val="FFFF00"/>
              </a:highligh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5BD59C-9D01-4CB2-8E83-C0E68EACBE48}"/>
              </a:ext>
            </a:extLst>
          </p:cNvPr>
          <p:cNvSpPr txBox="1"/>
          <p:nvPr/>
        </p:nvSpPr>
        <p:spPr>
          <a:xfrm>
            <a:off x="8705850" y="4068246"/>
            <a:ext cx="75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>
                <a:highlight>
                  <a:srgbClr val="FFFF00"/>
                </a:highlight>
              </a:rPr>
              <a:t>1,1k</a:t>
            </a:r>
            <a:r>
              <a:rPr lang="el-GR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Ω</a:t>
            </a:r>
            <a:endParaRPr lang="ro-RO">
              <a:highlight>
                <a:srgbClr val="FFFF00"/>
              </a:highligh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C667FB-F621-404F-ABB0-2FD4E623724D}"/>
              </a:ext>
            </a:extLst>
          </p:cNvPr>
          <p:cNvSpPr txBox="1"/>
          <p:nvPr/>
        </p:nvSpPr>
        <p:spPr>
          <a:xfrm>
            <a:off x="8705850" y="5075116"/>
            <a:ext cx="75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>
                <a:highlight>
                  <a:srgbClr val="FFFF00"/>
                </a:highlight>
              </a:rPr>
              <a:t>360</a:t>
            </a:r>
            <a:r>
              <a:rPr lang="el-GR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Ω</a:t>
            </a:r>
            <a:endParaRPr lang="ro-RO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451997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BE1ED-01FD-469E-A758-5AB83CD95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Etapa 3. RIAA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C6202-3E3E-4367-92E2-AEFF1212D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ro-RO"/>
              <a:t>Se determină C</a:t>
            </a:r>
            <a:r>
              <a:rPr lang="ro-RO" baseline="-25000"/>
              <a:t>1-2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5E839-AA51-4397-A8C6-90BC717AB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9213B-AB44-47F6-B55A-2AFF407CB86D}" type="datetime1">
              <a:rPr lang="ro-RO" smtClean="0"/>
              <a:t>05.04.2020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85D8B-D7B0-4278-A4B4-A76F61D13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proiect EA - etapele 1, 2,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D100A-4340-44A4-A725-E641F0C55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2F38F-4494-48CC-B2EC-4D0BB0966599}" type="slidenum">
              <a:rPr lang="ro-RO" smtClean="0"/>
              <a:t>21</a:t>
            </a:fld>
            <a:endParaRPr lang="ro-RO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61EA074-7C82-4EA0-A460-135A88A6C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150" y="2514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o-RO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DBC2642B-D745-45D8-AF17-33DED873B7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869155"/>
              </p:ext>
            </p:extLst>
          </p:nvPr>
        </p:nvGraphicFramePr>
        <p:xfrm>
          <a:off x="749300" y="2417763"/>
          <a:ext cx="4927600" cy="340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9" name="Equation" r:id="rId3" imgW="2463480" imgH="1701720" progId="Equation.DSMT4">
                  <p:embed/>
                </p:oleObj>
              </mc:Choice>
              <mc:Fallback>
                <p:oleObj name="Equation" r:id="rId3" imgW="2463480" imgH="170172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DBC2642B-D745-45D8-AF17-33DED873B7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2417763"/>
                        <a:ext cx="4927600" cy="340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Arrow: Right 8">
            <a:extLst>
              <a:ext uri="{FF2B5EF4-FFF2-40B4-BE49-F238E27FC236}">
                <a16:creationId xmlns:a16="http://schemas.microsoft.com/office/drawing/2014/main" id="{BA6F0FE1-22EC-4E57-B61F-AABC7045EF12}"/>
              </a:ext>
            </a:extLst>
          </p:cNvPr>
          <p:cNvSpPr/>
          <p:nvPr/>
        </p:nvSpPr>
        <p:spPr>
          <a:xfrm>
            <a:off x="5791200" y="3667125"/>
            <a:ext cx="895350" cy="14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07E43BA-4EA3-451B-BC45-17CFC045EAFC}"/>
              </a:ext>
            </a:extLst>
          </p:cNvPr>
          <p:cNvSpPr/>
          <p:nvPr/>
        </p:nvSpPr>
        <p:spPr>
          <a:xfrm>
            <a:off x="5791200" y="4486275"/>
            <a:ext cx="895350" cy="14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2BC34E4-A787-4F73-94A0-C8968F81069F}"/>
              </a:ext>
            </a:extLst>
          </p:cNvPr>
          <p:cNvSpPr/>
          <p:nvPr/>
        </p:nvSpPr>
        <p:spPr>
          <a:xfrm>
            <a:off x="5791200" y="5331619"/>
            <a:ext cx="895350" cy="14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1751A4-A707-46D5-AAB9-468435DCE62A}"/>
              </a:ext>
            </a:extLst>
          </p:cNvPr>
          <p:cNvSpPr txBox="1"/>
          <p:nvPr/>
        </p:nvSpPr>
        <p:spPr>
          <a:xfrm>
            <a:off x="7105650" y="3540125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>
                <a:highlight>
                  <a:srgbClr val="FFFF00"/>
                </a:highlight>
              </a:rPr>
              <a:t>3,3uF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F9D2A3-B4D0-49A5-8366-0D61FADE4F18}"/>
              </a:ext>
            </a:extLst>
          </p:cNvPr>
          <p:cNvSpPr txBox="1"/>
          <p:nvPr/>
        </p:nvSpPr>
        <p:spPr>
          <a:xfrm>
            <a:off x="7105650" y="4373046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>
                <a:highlight>
                  <a:srgbClr val="FFFF00"/>
                </a:highlight>
              </a:rPr>
              <a:t>10uF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136A8F-9A9D-435D-8F4E-1221A4B96094}"/>
              </a:ext>
            </a:extLst>
          </p:cNvPr>
          <p:cNvSpPr txBox="1"/>
          <p:nvPr/>
        </p:nvSpPr>
        <p:spPr>
          <a:xfrm>
            <a:off x="7105650" y="5218390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>
                <a:highlight>
                  <a:srgbClr val="FFFF00"/>
                </a:highlight>
              </a:rPr>
              <a:t>33uF</a:t>
            </a:r>
          </a:p>
        </p:txBody>
      </p:sp>
    </p:spTree>
    <p:extLst>
      <p:ext uri="{BB962C8B-B14F-4D97-AF65-F5344CB8AC3E}">
        <p14:creationId xmlns:p14="http://schemas.microsoft.com/office/powerpoint/2010/main" val="19722748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BE1ED-01FD-469E-A758-5AB83CD95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Simulare SPICE etapa 3 RIAA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C6202-3E3E-4367-92E2-AEFF1212D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o-RO"/>
              <a:t>Se desenează schema cu </a:t>
            </a:r>
            <a:br>
              <a:rPr lang="ro-RO"/>
            </a:br>
            <a:r>
              <a:rPr lang="ro-RO"/>
              <a:t>valorile standard alese după</a:t>
            </a:r>
            <a:br>
              <a:rPr lang="ro-RO"/>
            </a:br>
            <a:r>
              <a:rPr lang="ro-RO"/>
              <a:t> dimensionarea componentelor</a:t>
            </a:r>
          </a:p>
          <a:p>
            <a:pPr marL="514350" indent="-514350">
              <a:buFont typeface="+mj-lt"/>
              <a:buAutoNum type="arabicPeriod"/>
            </a:pPr>
            <a:r>
              <a:rPr lang="ro-RO"/>
              <a:t>Se efectuează o analiză de c.a.</a:t>
            </a:r>
            <a:br>
              <a:rPr lang="ro-RO"/>
            </a:br>
            <a:r>
              <a:rPr lang="ro-RO"/>
              <a:t>AC Sweep/Noise, se rulează </a:t>
            </a:r>
            <a:br>
              <a:rPr lang="ro-RO"/>
            </a:br>
            <a:r>
              <a:rPr lang="ro-RO"/>
              <a:t>SPICE și se reprezintă</a:t>
            </a:r>
            <a:br>
              <a:rPr lang="ro-RO"/>
            </a:br>
            <a:r>
              <a:rPr lang="ro-RO">
                <a:highlight>
                  <a:srgbClr val="FFFF00"/>
                </a:highlight>
              </a:rPr>
              <a:t>DB(V(Uo2)) - DB(V(Uin2))</a:t>
            </a:r>
          </a:p>
          <a:p>
            <a:pPr marL="514350" indent="-514350">
              <a:buFont typeface="+mj-lt"/>
              <a:buAutoNum type="arabicPeriod"/>
            </a:pPr>
            <a:r>
              <a:rPr lang="ro-RO"/>
              <a:t>Se activează cursoarele, clic </a:t>
            </a:r>
            <a:br>
              <a:rPr lang="ro-RO"/>
            </a:br>
            <a:r>
              <a:rPr lang="ro-RO"/>
              <a:t>pe Cursor Max și se verifică dacă</a:t>
            </a:r>
            <a:br>
              <a:rPr lang="ro-RO"/>
            </a:br>
            <a:r>
              <a:rPr lang="ro-RO"/>
              <a:t>s-a obținut G</a:t>
            </a:r>
            <a:r>
              <a:rPr lang="ro-RO" baseline="-25000"/>
              <a:t>2RIAA</a:t>
            </a:r>
            <a:r>
              <a:rPr lang="ro-RO"/>
              <a:t>+20dB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B5230-B0BC-4793-A638-F12D48AEB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E8F5-E38A-4B57-88F1-EA421BB39621}" type="datetime1">
              <a:rPr lang="ro-RO" smtClean="0"/>
              <a:t>05.04.2020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5EC7C-57DA-4FF2-B76A-E5B88049B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proiect EA - etapele 1, 2,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6B9E6-9951-4960-BCA2-B26824930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2F38F-4494-48CC-B2EC-4D0BB0966599}" type="slidenum">
              <a:rPr lang="ro-RO" smtClean="0"/>
              <a:t>22</a:t>
            </a:fld>
            <a:endParaRPr lang="ro-RO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66992B-EB2C-4F58-8775-A21C623FB1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850" y="789940"/>
            <a:ext cx="5729288" cy="3943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7914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BE1ED-01FD-469E-A758-5AB83CD95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Simulare SPICE etapa 3 RIAA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C6202-3E3E-4367-92E2-AEFF1212D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ro-RO"/>
              <a:t>De obicei nu se îndeplinește</a:t>
            </a:r>
            <a:br>
              <a:rPr lang="ro-RO"/>
            </a:br>
            <a:r>
              <a:rPr lang="ro-RO"/>
              <a:t>condiția de la (3), motiv </a:t>
            </a:r>
            <a:br>
              <a:rPr lang="ro-RO"/>
            </a:br>
            <a:r>
              <a:rPr lang="ro-RO"/>
              <a:t>pentru care se mărește </a:t>
            </a:r>
            <a:br>
              <a:rPr lang="ro-RO"/>
            </a:br>
            <a:r>
              <a:rPr lang="ro-RO"/>
              <a:t>valoarea cond. C</a:t>
            </a:r>
            <a:r>
              <a:rPr lang="ro-RO" baseline="-25000"/>
              <a:t>1-2</a:t>
            </a:r>
            <a:r>
              <a:rPr lang="ro-RO"/>
              <a:t> de 10 ori.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ro-RO"/>
              <a:t>Cu noua valoare a lui C</a:t>
            </a:r>
            <a:r>
              <a:rPr lang="ro-RO" baseline="-25000"/>
              <a:t>1-2</a:t>
            </a:r>
            <a:br>
              <a:rPr lang="ro-RO"/>
            </a:br>
            <a:r>
              <a:rPr lang="ro-RO"/>
              <a:t>se rulează SPICE, condiția (3)</a:t>
            </a:r>
            <a:br>
              <a:rPr lang="ro-RO"/>
            </a:br>
            <a:r>
              <a:rPr lang="ro-RO"/>
              <a:t>fiind îndeplinită, și se determină</a:t>
            </a:r>
            <a:br>
              <a:rPr lang="ro-RO"/>
            </a:br>
            <a:r>
              <a:rPr lang="ro-RO"/>
              <a:t>frecvențele la -3dB (f</a:t>
            </a:r>
            <a:r>
              <a:rPr lang="ro-RO" baseline="-25000"/>
              <a:t>2</a:t>
            </a:r>
            <a:r>
              <a:rPr lang="ro-RO"/>
              <a:t>), trecând cu cursorul de maxim spre dreapta curbei.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B5230-B0BC-4793-A638-F12D48AEB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E8F5-E38A-4B57-88F1-EA421BB39621}" type="datetime1">
              <a:rPr lang="ro-RO" smtClean="0"/>
              <a:t>05.04.2020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5EC7C-57DA-4FF2-B76A-E5B88049B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proiect EA - etapele 1, 2,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6B9E6-9951-4960-BCA2-B26824930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2F38F-4494-48CC-B2EC-4D0BB0966599}" type="slidenum">
              <a:rPr lang="ro-RO" smtClean="0"/>
              <a:t>23</a:t>
            </a:fld>
            <a:endParaRPr lang="ro-RO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66992B-EB2C-4F58-8775-A21C623FB1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850" y="761365"/>
            <a:ext cx="5729288" cy="3943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89844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BE1ED-01FD-469E-A758-5AB83CD95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Simulare SPICE etapa 3 RIAA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C6202-3E3E-4367-92E2-AEFF1212D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ro-RO"/>
              <a:t>Apoi se aduce primul cursor la</a:t>
            </a:r>
            <a:br>
              <a:rPr lang="ro-RO"/>
            </a:br>
            <a:r>
              <a:rPr lang="ro-RO"/>
              <a:t>1kHz unde trebuie să se obțină</a:t>
            </a:r>
            <a:br>
              <a:rPr lang="ro-RO"/>
            </a:br>
            <a:r>
              <a:rPr lang="ro-RO"/>
              <a:t>G</a:t>
            </a:r>
            <a:r>
              <a:rPr lang="ro-RO" baseline="-25000"/>
              <a:t>2RIAA</a:t>
            </a:r>
            <a:r>
              <a:rPr lang="ro-RO"/>
              <a:t> și cu al doilea cursor, la </a:t>
            </a:r>
            <a:br>
              <a:rPr lang="ro-RO"/>
            </a:br>
            <a:r>
              <a:rPr lang="ro-RO">
                <a:highlight>
                  <a:srgbClr val="FFFF00"/>
                </a:highlight>
              </a:rPr>
              <a:t>G</a:t>
            </a:r>
            <a:r>
              <a:rPr lang="ro-RO" baseline="-25000">
                <a:highlight>
                  <a:srgbClr val="FFFF00"/>
                </a:highlight>
              </a:rPr>
              <a:t>2RIAA</a:t>
            </a:r>
            <a:r>
              <a:rPr lang="ro-RO">
                <a:highlight>
                  <a:srgbClr val="FFFF00"/>
                </a:highlight>
              </a:rPr>
              <a:t>+3dB</a:t>
            </a:r>
            <a:r>
              <a:rPr lang="ro-RO"/>
              <a:t> se găsește f</a:t>
            </a:r>
            <a:r>
              <a:rPr lang="ro-RO" baseline="-25000"/>
              <a:t>1</a:t>
            </a:r>
            <a:r>
              <a:rPr lang="ro-RO"/>
              <a:t> </a:t>
            </a:r>
            <a:br>
              <a:rPr lang="ro-RO"/>
            </a:br>
            <a:r>
              <a:rPr lang="ro-RO"/>
              <a:t>iar la </a:t>
            </a:r>
            <a:r>
              <a:rPr lang="ro-RO">
                <a:highlight>
                  <a:srgbClr val="FFFF00"/>
                </a:highlight>
              </a:rPr>
              <a:t>G</a:t>
            </a:r>
            <a:r>
              <a:rPr lang="ro-RO" baseline="-25000">
                <a:highlight>
                  <a:srgbClr val="FFFF00"/>
                </a:highlight>
              </a:rPr>
              <a:t>2RIAA</a:t>
            </a:r>
            <a:r>
              <a:rPr lang="ro-RO">
                <a:highlight>
                  <a:srgbClr val="FFFF00"/>
                </a:highlight>
              </a:rPr>
              <a:t>-3dB</a:t>
            </a:r>
            <a:r>
              <a:rPr lang="ro-RO"/>
              <a:t> frecv. f</a:t>
            </a:r>
            <a:r>
              <a:rPr lang="ro-RO" baseline="-25000"/>
              <a:t>3</a:t>
            </a:r>
            <a:r>
              <a:rPr lang="ro-RO"/>
              <a:t>.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ro-RO"/>
              <a:t>Răspunsul în frecvență și ferestrele</a:t>
            </a:r>
            <a:br>
              <a:rPr lang="ro-RO"/>
            </a:br>
            <a:r>
              <a:rPr lang="ro-RO"/>
              <a:t>Probe cursor care arată cele </a:t>
            </a:r>
            <a:br>
              <a:rPr lang="ro-RO"/>
            </a:br>
            <a:r>
              <a:rPr lang="ro-RO"/>
              <a:t>3 valori de frecvențe se aduc în </a:t>
            </a:r>
            <a:br>
              <a:rPr lang="ro-RO"/>
            </a:br>
            <a:r>
              <a:rPr lang="ro-RO"/>
              <a:t>documentul Word.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B5230-B0BC-4793-A638-F12D48AEB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E8F5-E38A-4B57-88F1-EA421BB39621}" type="datetime1">
              <a:rPr lang="ro-RO" smtClean="0"/>
              <a:t>05.04.2020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5EC7C-57DA-4FF2-B76A-E5B88049B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proiect EA - etapele 1, 2,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6B9E6-9951-4960-BCA2-B26824930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2F38F-4494-48CC-B2EC-4D0BB0966599}" type="slidenum">
              <a:rPr lang="ro-RO" smtClean="0"/>
              <a:t>24</a:t>
            </a:fld>
            <a:endParaRPr lang="ro-RO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66992B-EB2C-4F58-8775-A21C623FB1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75" y="789940"/>
            <a:ext cx="5729288" cy="3943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11641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05755-2413-423B-A4E8-C56CB5A77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Valori standard de rezistențe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A890B-FBB0-48F7-AA13-269EDF3D6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/>
              <a:t>Seria E24 (±5%)</a:t>
            </a:r>
          </a:p>
          <a:p>
            <a:endParaRPr lang="ro-RO"/>
          </a:p>
          <a:p>
            <a:endParaRPr lang="ro-RO"/>
          </a:p>
          <a:p>
            <a:r>
              <a:rPr lang="ro-RO"/>
              <a:t>Seria E96 (±1%)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4F49CB5-E3A4-4CFF-98F4-E4D80E7CE0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771605"/>
              </p:ext>
            </p:extLst>
          </p:nvPr>
        </p:nvGraphicFramePr>
        <p:xfrm>
          <a:off x="838200" y="2313834"/>
          <a:ext cx="10284257" cy="85344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57707">
                  <a:extLst>
                    <a:ext uri="{9D8B030D-6E8A-4147-A177-3AD203B41FA5}">
                      <a16:colId xmlns:a16="http://schemas.microsoft.com/office/drawing/2014/main" val="3889208831"/>
                    </a:ext>
                  </a:extLst>
                </a:gridCol>
                <a:gridCol w="857707">
                  <a:extLst>
                    <a:ext uri="{9D8B030D-6E8A-4147-A177-3AD203B41FA5}">
                      <a16:colId xmlns:a16="http://schemas.microsoft.com/office/drawing/2014/main" val="3622067582"/>
                    </a:ext>
                  </a:extLst>
                </a:gridCol>
                <a:gridCol w="857707">
                  <a:extLst>
                    <a:ext uri="{9D8B030D-6E8A-4147-A177-3AD203B41FA5}">
                      <a16:colId xmlns:a16="http://schemas.microsoft.com/office/drawing/2014/main" val="1384476525"/>
                    </a:ext>
                  </a:extLst>
                </a:gridCol>
                <a:gridCol w="857707">
                  <a:extLst>
                    <a:ext uri="{9D8B030D-6E8A-4147-A177-3AD203B41FA5}">
                      <a16:colId xmlns:a16="http://schemas.microsoft.com/office/drawing/2014/main" val="3363998025"/>
                    </a:ext>
                  </a:extLst>
                </a:gridCol>
                <a:gridCol w="857707">
                  <a:extLst>
                    <a:ext uri="{9D8B030D-6E8A-4147-A177-3AD203B41FA5}">
                      <a16:colId xmlns:a16="http://schemas.microsoft.com/office/drawing/2014/main" val="121892867"/>
                    </a:ext>
                  </a:extLst>
                </a:gridCol>
                <a:gridCol w="857707">
                  <a:extLst>
                    <a:ext uri="{9D8B030D-6E8A-4147-A177-3AD203B41FA5}">
                      <a16:colId xmlns:a16="http://schemas.microsoft.com/office/drawing/2014/main" val="2372665733"/>
                    </a:ext>
                  </a:extLst>
                </a:gridCol>
                <a:gridCol w="857707">
                  <a:extLst>
                    <a:ext uri="{9D8B030D-6E8A-4147-A177-3AD203B41FA5}">
                      <a16:colId xmlns:a16="http://schemas.microsoft.com/office/drawing/2014/main" val="2815366062"/>
                    </a:ext>
                  </a:extLst>
                </a:gridCol>
                <a:gridCol w="857707">
                  <a:extLst>
                    <a:ext uri="{9D8B030D-6E8A-4147-A177-3AD203B41FA5}">
                      <a16:colId xmlns:a16="http://schemas.microsoft.com/office/drawing/2014/main" val="2062807422"/>
                    </a:ext>
                  </a:extLst>
                </a:gridCol>
                <a:gridCol w="857707">
                  <a:extLst>
                    <a:ext uri="{9D8B030D-6E8A-4147-A177-3AD203B41FA5}">
                      <a16:colId xmlns:a16="http://schemas.microsoft.com/office/drawing/2014/main" val="3400834929"/>
                    </a:ext>
                  </a:extLst>
                </a:gridCol>
                <a:gridCol w="857707">
                  <a:extLst>
                    <a:ext uri="{9D8B030D-6E8A-4147-A177-3AD203B41FA5}">
                      <a16:colId xmlns:a16="http://schemas.microsoft.com/office/drawing/2014/main" val="3166559385"/>
                    </a:ext>
                  </a:extLst>
                </a:gridCol>
                <a:gridCol w="857707">
                  <a:extLst>
                    <a:ext uri="{9D8B030D-6E8A-4147-A177-3AD203B41FA5}">
                      <a16:colId xmlns:a16="http://schemas.microsoft.com/office/drawing/2014/main" val="3305067957"/>
                    </a:ext>
                  </a:extLst>
                </a:gridCol>
                <a:gridCol w="849480">
                  <a:extLst>
                    <a:ext uri="{9D8B030D-6E8A-4147-A177-3AD203B41FA5}">
                      <a16:colId xmlns:a16="http://schemas.microsoft.com/office/drawing/2014/main" val="42200493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>
                          <a:effectLst/>
                        </a:rPr>
                        <a:t>1.0</a:t>
                      </a:r>
                      <a:endParaRPr lang="ro-RO" sz="2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>
                          <a:effectLst/>
                        </a:rPr>
                        <a:t>1.1</a:t>
                      </a:r>
                      <a:endParaRPr lang="ro-RO" sz="2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>
                          <a:effectLst/>
                        </a:rPr>
                        <a:t>1.2</a:t>
                      </a:r>
                      <a:endParaRPr lang="ro-RO" sz="2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>
                          <a:effectLst/>
                        </a:rPr>
                        <a:t>1.3</a:t>
                      </a:r>
                      <a:endParaRPr lang="ro-RO" sz="2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>
                          <a:effectLst/>
                        </a:rPr>
                        <a:t>1.5</a:t>
                      </a:r>
                      <a:endParaRPr lang="ro-RO" sz="2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>
                          <a:effectLst/>
                        </a:rPr>
                        <a:t>1.6</a:t>
                      </a:r>
                      <a:endParaRPr lang="ro-RO" sz="2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>
                          <a:effectLst/>
                        </a:rPr>
                        <a:t>1.8</a:t>
                      </a:r>
                      <a:endParaRPr lang="ro-RO" sz="2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>
                          <a:effectLst/>
                        </a:rPr>
                        <a:t>2.0</a:t>
                      </a:r>
                      <a:endParaRPr lang="ro-RO" sz="2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>
                          <a:effectLst/>
                        </a:rPr>
                        <a:t>2.2</a:t>
                      </a:r>
                      <a:endParaRPr lang="ro-RO" sz="2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>
                          <a:effectLst/>
                        </a:rPr>
                        <a:t>2.4</a:t>
                      </a:r>
                      <a:endParaRPr lang="ro-RO" sz="2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>
                          <a:effectLst/>
                        </a:rPr>
                        <a:t>2.7</a:t>
                      </a:r>
                      <a:endParaRPr lang="ro-RO" sz="2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>
                          <a:effectLst/>
                        </a:rPr>
                        <a:t>3.0</a:t>
                      </a:r>
                      <a:endParaRPr lang="ro-RO" sz="2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414706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>
                          <a:effectLst/>
                        </a:rPr>
                        <a:t>3.3</a:t>
                      </a:r>
                      <a:endParaRPr lang="ro-RO" sz="2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>
                          <a:effectLst/>
                        </a:rPr>
                        <a:t>3.6</a:t>
                      </a:r>
                      <a:endParaRPr lang="ro-RO" sz="2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>
                          <a:effectLst/>
                        </a:rPr>
                        <a:t>3.9</a:t>
                      </a:r>
                      <a:endParaRPr lang="ro-RO" sz="2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>
                          <a:effectLst/>
                        </a:rPr>
                        <a:t>4.3</a:t>
                      </a:r>
                      <a:endParaRPr lang="ro-RO" sz="2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>
                          <a:effectLst/>
                        </a:rPr>
                        <a:t>4.7</a:t>
                      </a:r>
                      <a:endParaRPr lang="ro-RO" sz="2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>
                          <a:effectLst/>
                        </a:rPr>
                        <a:t>5.1</a:t>
                      </a:r>
                      <a:endParaRPr lang="ro-RO" sz="2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>
                          <a:effectLst/>
                        </a:rPr>
                        <a:t>5.6</a:t>
                      </a:r>
                      <a:endParaRPr lang="ro-RO" sz="2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>
                          <a:effectLst/>
                        </a:rPr>
                        <a:t>6.2</a:t>
                      </a:r>
                      <a:endParaRPr lang="ro-RO" sz="2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>
                          <a:effectLst/>
                        </a:rPr>
                        <a:t>6.8</a:t>
                      </a:r>
                      <a:endParaRPr lang="ro-RO" sz="2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>
                          <a:effectLst/>
                        </a:rPr>
                        <a:t>7.5</a:t>
                      </a:r>
                      <a:endParaRPr lang="ro-RO" sz="2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>
                          <a:effectLst/>
                        </a:rPr>
                        <a:t>8.2</a:t>
                      </a:r>
                      <a:endParaRPr lang="ro-RO" sz="2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>
                          <a:effectLst/>
                        </a:rPr>
                        <a:t>9.1</a:t>
                      </a:r>
                      <a:endParaRPr lang="ro-RO" sz="2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980439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247E7AD-6786-420B-9F7D-2F67F9FCF8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22435"/>
              </p:ext>
            </p:extLst>
          </p:nvPr>
        </p:nvGraphicFramePr>
        <p:xfrm>
          <a:off x="838200" y="3873500"/>
          <a:ext cx="10365748" cy="2438400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863364">
                  <a:extLst>
                    <a:ext uri="{9D8B030D-6E8A-4147-A177-3AD203B41FA5}">
                      <a16:colId xmlns:a16="http://schemas.microsoft.com/office/drawing/2014/main" val="2911087269"/>
                    </a:ext>
                  </a:extLst>
                </a:gridCol>
                <a:gridCol w="863364">
                  <a:extLst>
                    <a:ext uri="{9D8B030D-6E8A-4147-A177-3AD203B41FA5}">
                      <a16:colId xmlns:a16="http://schemas.microsoft.com/office/drawing/2014/main" val="149422400"/>
                    </a:ext>
                  </a:extLst>
                </a:gridCol>
                <a:gridCol w="863364">
                  <a:extLst>
                    <a:ext uri="{9D8B030D-6E8A-4147-A177-3AD203B41FA5}">
                      <a16:colId xmlns:a16="http://schemas.microsoft.com/office/drawing/2014/main" val="1815951897"/>
                    </a:ext>
                  </a:extLst>
                </a:gridCol>
                <a:gridCol w="863364">
                  <a:extLst>
                    <a:ext uri="{9D8B030D-6E8A-4147-A177-3AD203B41FA5}">
                      <a16:colId xmlns:a16="http://schemas.microsoft.com/office/drawing/2014/main" val="204404910"/>
                    </a:ext>
                  </a:extLst>
                </a:gridCol>
                <a:gridCol w="863364">
                  <a:extLst>
                    <a:ext uri="{9D8B030D-6E8A-4147-A177-3AD203B41FA5}">
                      <a16:colId xmlns:a16="http://schemas.microsoft.com/office/drawing/2014/main" val="1656873127"/>
                    </a:ext>
                  </a:extLst>
                </a:gridCol>
                <a:gridCol w="863364">
                  <a:extLst>
                    <a:ext uri="{9D8B030D-6E8A-4147-A177-3AD203B41FA5}">
                      <a16:colId xmlns:a16="http://schemas.microsoft.com/office/drawing/2014/main" val="3549370340"/>
                    </a:ext>
                  </a:extLst>
                </a:gridCol>
                <a:gridCol w="863364">
                  <a:extLst>
                    <a:ext uri="{9D8B030D-6E8A-4147-A177-3AD203B41FA5}">
                      <a16:colId xmlns:a16="http://schemas.microsoft.com/office/drawing/2014/main" val="2121267324"/>
                    </a:ext>
                  </a:extLst>
                </a:gridCol>
                <a:gridCol w="864440">
                  <a:extLst>
                    <a:ext uri="{9D8B030D-6E8A-4147-A177-3AD203B41FA5}">
                      <a16:colId xmlns:a16="http://schemas.microsoft.com/office/drawing/2014/main" val="1728824274"/>
                    </a:ext>
                  </a:extLst>
                </a:gridCol>
                <a:gridCol w="864440">
                  <a:extLst>
                    <a:ext uri="{9D8B030D-6E8A-4147-A177-3AD203B41FA5}">
                      <a16:colId xmlns:a16="http://schemas.microsoft.com/office/drawing/2014/main" val="2130610720"/>
                    </a:ext>
                  </a:extLst>
                </a:gridCol>
                <a:gridCol w="864440">
                  <a:extLst>
                    <a:ext uri="{9D8B030D-6E8A-4147-A177-3AD203B41FA5}">
                      <a16:colId xmlns:a16="http://schemas.microsoft.com/office/drawing/2014/main" val="4178267706"/>
                    </a:ext>
                  </a:extLst>
                </a:gridCol>
                <a:gridCol w="864440">
                  <a:extLst>
                    <a:ext uri="{9D8B030D-6E8A-4147-A177-3AD203B41FA5}">
                      <a16:colId xmlns:a16="http://schemas.microsoft.com/office/drawing/2014/main" val="743133699"/>
                    </a:ext>
                  </a:extLst>
                </a:gridCol>
                <a:gridCol w="864440">
                  <a:extLst>
                    <a:ext uri="{9D8B030D-6E8A-4147-A177-3AD203B41FA5}">
                      <a16:colId xmlns:a16="http://schemas.microsoft.com/office/drawing/2014/main" val="18548565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100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102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105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107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110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113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115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118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121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124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127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130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23398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133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137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140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143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147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150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154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158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162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165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169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174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1714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178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182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187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191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196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200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205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210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215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221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226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232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7298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237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243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249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255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261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267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274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280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287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294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301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309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2514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316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324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332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340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348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357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365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374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383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392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402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412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65492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422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432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442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453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464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475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487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499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511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523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536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549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41345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562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576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590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604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619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634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649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665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681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698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715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732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5471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750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768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787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806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825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845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866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887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909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931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953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976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8399611"/>
                  </a:ext>
                </a:extLst>
              </a:tr>
            </a:tbl>
          </a:graphicData>
        </a:graphic>
      </p:graphicFrame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87B9B7F-8308-4E52-AEFA-DD1F2CF6F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CF7D7-C463-4342-A679-AE813244C1BA}" type="datetime1">
              <a:rPr lang="ro-RO" smtClean="0"/>
              <a:t>05.04.2020</a:t>
            </a:fld>
            <a:endParaRPr lang="ro-RO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D19C7A3-2C4C-4795-866E-3E4C5EA7C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proiect EA - etapele 1, 2, 3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0D089B9-B433-431A-B7CA-F491C6884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2F38F-4494-48CC-B2EC-4D0BB0966599}" type="slidenum">
              <a:rPr lang="ro-RO" smtClean="0"/>
              <a:t>25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16895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3528C-6D73-4888-B56C-AD45D6B3B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Valori standard de condensatoare electrolitice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CD7DA-5E25-47A1-8667-4F6DA8742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/>
              <a:t>Valori posibile. Pot diferi în funcție de producător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53D6A-D62E-484A-AB69-475765ADF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7FD79-6A57-409E-B944-D8EC283A94F1}" type="datetime1">
              <a:rPr lang="ro-RO" smtClean="0"/>
              <a:t>05.04.2020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57940-C85F-4BA1-9ABB-A88F49AEC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proiect EA - etapele 1, 2,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C3595-9C73-4F30-A5E6-C2B17DFF9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2F38F-4494-48CC-B2EC-4D0BB0966599}" type="slidenum">
              <a:rPr lang="ro-RO" smtClean="0"/>
              <a:t>26</a:t>
            </a:fld>
            <a:endParaRPr lang="ro-RO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5C3268B-498A-4FC1-807C-2B3E6ACFF9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984854"/>
              </p:ext>
            </p:extLst>
          </p:nvPr>
        </p:nvGraphicFramePr>
        <p:xfrm>
          <a:off x="1208990" y="2562225"/>
          <a:ext cx="5659220" cy="28038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0712">
                  <a:extLst>
                    <a:ext uri="{9D8B030D-6E8A-4147-A177-3AD203B41FA5}">
                      <a16:colId xmlns:a16="http://schemas.microsoft.com/office/drawing/2014/main" val="2401884151"/>
                    </a:ext>
                  </a:extLst>
                </a:gridCol>
                <a:gridCol w="1132976">
                  <a:extLst>
                    <a:ext uri="{9D8B030D-6E8A-4147-A177-3AD203B41FA5}">
                      <a16:colId xmlns:a16="http://schemas.microsoft.com/office/drawing/2014/main" val="921806689"/>
                    </a:ext>
                  </a:extLst>
                </a:gridCol>
                <a:gridCol w="1130712">
                  <a:extLst>
                    <a:ext uri="{9D8B030D-6E8A-4147-A177-3AD203B41FA5}">
                      <a16:colId xmlns:a16="http://schemas.microsoft.com/office/drawing/2014/main" val="3784666842"/>
                    </a:ext>
                  </a:extLst>
                </a:gridCol>
                <a:gridCol w="1132976">
                  <a:extLst>
                    <a:ext uri="{9D8B030D-6E8A-4147-A177-3AD203B41FA5}">
                      <a16:colId xmlns:a16="http://schemas.microsoft.com/office/drawing/2014/main" val="2702019750"/>
                    </a:ext>
                  </a:extLst>
                </a:gridCol>
                <a:gridCol w="1131844">
                  <a:extLst>
                    <a:ext uri="{9D8B030D-6E8A-4147-A177-3AD203B41FA5}">
                      <a16:colId xmlns:a16="http://schemas.microsoft.com/office/drawing/2014/main" val="32902799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1.0</a:t>
                      </a:r>
                      <a:endParaRPr lang="ro-RO" sz="4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10</a:t>
                      </a:r>
                      <a:endParaRPr lang="ro-RO" sz="4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100</a:t>
                      </a:r>
                      <a:endParaRPr lang="ro-RO" sz="4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1000</a:t>
                      </a:r>
                      <a:endParaRPr lang="ro-RO" sz="4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10,000</a:t>
                      </a:r>
                      <a:endParaRPr lang="ro-RO" sz="4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527516"/>
                  </a:ext>
                </a:extLst>
              </a:tr>
              <a:tr h="4540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1.5</a:t>
                      </a:r>
                      <a:endParaRPr lang="ro-RO" sz="4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15</a:t>
                      </a:r>
                      <a:endParaRPr lang="ro-RO" sz="4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150</a:t>
                      </a:r>
                      <a:endParaRPr lang="ro-RO" sz="4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1500</a:t>
                      </a:r>
                      <a:endParaRPr lang="ro-RO" sz="4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ro-RO" sz="4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501989"/>
                  </a:ext>
                </a:extLst>
              </a:tr>
              <a:tr h="4540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2.2</a:t>
                      </a:r>
                      <a:endParaRPr lang="ro-RO" sz="4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22</a:t>
                      </a:r>
                      <a:endParaRPr lang="ro-RO" sz="4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220</a:t>
                      </a:r>
                      <a:endParaRPr lang="ro-RO" sz="4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2200</a:t>
                      </a:r>
                      <a:endParaRPr lang="ro-RO" sz="4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ro-RO" sz="4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737340"/>
                  </a:ext>
                </a:extLst>
              </a:tr>
              <a:tr h="4540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3.3</a:t>
                      </a:r>
                      <a:endParaRPr lang="ro-RO" sz="4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33</a:t>
                      </a:r>
                      <a:endParaRPr lang="ro-RO" sz="4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330</a:t>
                      </a:r>
                      <a:endParaRPr lang="ro-RO" sz="4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3300</a:t>
                      </a:r>
                      <a:endParaRPr lang="ro-RO" sz="4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ro-RO" sz="4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268781"/>
                  </a:ext>
                </a:extLst>
              </a:tr>
              <a:tr h="4540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4.7</a:t>
                      </a:r>
                      <a:endParaRPr lang="ro-RO" sz="4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47</a:t>
                      </a:r>
                      <a:endParaRPr lang="ro-RO" sz="4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470</a:t>
                      </a:r>
                      <a:endParaRPr lang="ro-RO" sz="4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4700</a:t>
                      </a:r>
                      <a:endParaRPr lang="ro-RO" sz="4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ro-RO" sz="4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133574"/>
                  </a:ext>
                </a:extLst>
              </a:tr>
              <a:tr h="4540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6.8</a:t>
                      </a:r>
                      <a:endParaRPr lang="ro-RO" sz="4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68</a:t>
                      </a:r>
                      <a:endParaRPr lang="ro-RO" sz="4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680</a:t>
                      </a:r>
                      <a:endParaRPr lang="ro-RO" sz="4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6800</a:t>
                      </a:r>
                      <a:endParaRPr lang="ro-RO" sz="4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ro-RO" sz="4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550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4884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39960-A817-4BAA-9991-C34153120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Etapa 1. Alegerea AO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1FCE6-4210-4EB8-8CC2-477A3C809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Criteriul SR (Slew Rate – vite</a:t>
            </a:r>
            <a:r>
              <a:rPr lang="ro-RO"/>
              <a:t>ză</a:t>
            </a:r>
            <a:r>
              <a:rPr lang="en-US"/>
              <a:t> de varia</a:t>
            </a:r>
            <a:r>
              <a:rPr lang="ro-RO"/>
              <a:t>ț</a:t>
            </a:r>
            <a:r>
              <a:rPr lang="en-US"/>
              <a:t>ie a semnalului de</a:t>
            </a:r>
            <a:r>
              <a:rPr lang="ro-RO"/>
              <a:t> </a:t>
            </a:r>
            <a:r>
              <a:rPr lang="en-US"/>
              <a:t>la ie</a:t>
            </a:r>
            <a:r>
              <a:rPr lang="ro-RO"/>
              <a:t>șirea AO)</a:t>
            </a:r>
          </a:p>
          <a:p>
            <a:endParaRPr lang="ro-RO"/>
          </a:p>
          <a:p>
            <a:endParaRPr lang="ro-RO"/>
          </a:p>
          <a:p>
            <a:endParaRPr lang="ro-RO"/>
          </a:p>
          <a:p>
            <a:r>
              <a:rPr lang="ro-RO"/>
              <a:t>din Date-proiect:</a:t>
            </a:r>
          </a:p>
          <a:p>
            <a:endParaRPr lang="ro-RO"/>
          </a:p>
          <a:p>
            <a:endParaRPr lang="ro-RO"/>
          </a:p>
          <a:p>
            <a:r>
              <a:rPr lang="ro-RO"/>
              <a:t>Se alege din foile de catalog AO care are </a:t>
            </a:r>
            <a:r>
              <a:rPr lang="ro-RO">
                <a:highlight>
                  <a:srgbClr val="FFFF00"/>
                </a:highlight>
              </a:rPr>
              <a:t>SR</a:t>
            </a:r>
            <a:r>
              <a:rPr lang="ro-RO" baseline="-25000">
                <a:highlight>
                  <a:srgbClr val="FFFF00"/>
                </a:highlight>
              </a:rPr>
              <a:t>AO</a:t>
            </a:r>
            <a:r>
              <a:rPr lang="ro-RO">
                <a:highlight>
                  <a:srgbClr val="FFFF00"/>
                </a:highlight>
              </a:rPr>
              <a:t> </a:t>
            </a:r>
            <a:r>
              <a:rPr lang="ro-RO">
                <a:highlight>
                  <a:srgbClr val="FFFF00"/>
                </a:highlight>
                <a:sym typeface="Symbol" panose="05050102010706020507" pitchFamily="18" charset="2"/>
              </a:rPr>
              <a:t> SR</a:t>
            </a:r>
            <a:r>
              <a:rPr lang="ro-RO" baseline="-25000">
                <a:highlight>
                  <a:srgbClr val="FFFF00"/>
                </a:highlight>
                <a:sym typeface="Symbol" panose="05050102010706020507" pitchFamily="18" charset="2"/>
              </a:rPr>
              <a:t>calc</a:t>
            </a:r>
            <a:endParaRPr lang="ro-RO">
              <a:highlight>
                <a:srgbClr val="FFFF00"/>
              </a:highlight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95865A1-6EA1-4984-9AC5-87BF1320B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175" y="2876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o-RO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CC51EC9C-60A5-42B2-8F70-D1CAA98D3E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9322033"/>
              </p:ext>
            </p:extLst>
          </p:nvPr>
        </p:nvGraphicFramePr>
        <p:xfrm>
          <a:off x="4794815" y="2314884"/>
          <a:ext cx="2602370" cy="5712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" name="Equation" r:id="rId3" imgW="1040948" imgH="228501" progId="Equation.DSMT4">
                  <p:embed/>
                </p:oleObj>
              </mc:Choice>
              <mc:Fallback>
                <p:oleObj name="Equation" r:id="rId3" imgW="1040948" imgH="228501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815" y="2314884"/>
                        <a:ext cx="2602370" cy="5712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CFFA4E2B-4437-41DD-AB41-A88AC8F9F4E8}"/>
              </a:ext>
            </a:extLst>
          </p:cNvPr>
          <p:cNvSpPr/>
          <p:nvPr/>
        </p:nvSpPr>
        <p:spPr>
          <a:xfrm>
            <a:off x="2339070" y="4564354"/>
            <a:ext cx="67627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Bef>
                <a:spcPts val="30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ro-RO">
                <a:latin typeface="Times New Roman" panose="02020603050405020304" pitchFamily="18" charset="0"/>
                <a:ea typeface="Times New Roman" panose="02020603050405020304" pitchFamily="18" charset="0"/>
              </a:rPr>
              <a:t>frecvențele limită ale benzii de audiofrecvență: f</a:t>
            </a:r>
            <a:r>
              <a:rPr lang="ro-RO" baseline="-2500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o-RO">
                <a:latin typeface="Times New Roman" panose="02020603050405020304" pitchFamily="18" charset="0"/>
                <a:ea typeface="Times New Roman" panose="02020603050405020304" pitchFamily="18" charset="0"/>
              </a:rPr>
              <a:t>=20Hz, </a:t>
            </a:r>
            <a:r>
              <a:rPr lang="ro-RO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ro-RO" baseline="-2500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ro-RO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=20kHz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A1CF19-9730-4B10-8CEB-220276CF1830}"/>
              </a:ext>
            </a:extLst>
          </p:cNvPr>
          <p:cNvSpPr/>
          <p:nvPr/>
        </p:nvSpPr>
        <p:spPr>
          <a:xfrm>
            <a:off x="2339070" y="4933686"/>
            <a:ext cx="75859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Bef>
                <a:spcPts val="30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ro-RO">
                <a:latin typeface="Times New Roman" panose="02020603050405020304" pitchFamily="18" charset="0"/>
                <a:ea typeface="Times New Roman" panose="02020603050405020304" pitchFamily="18" charset="0"/>
              </a:rPr>
              <a:t>amplitudinea semnalului de la ieșirea mixerului: </a:t>
            </a:r>
            <a:r>
              <a:rPr lang="ro-RO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U</a:t>
            </a:r>
            <a:r>
              <a:rPr lang="ro-RO" baseline="-2500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ies,mix</a:t>
            </a:r>
            <a:r>
              <a:rPr lang="ro-RO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=.......... V</a:t>
            </a:r>
            <a:endParaRPr lang="ro-RO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96A52126-C60D-451E-92F6-6F55257054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1150576"/>
              </p:ext>
            </p:extLst>
          </p:nvPr>
        </p:nvGraphicFramePr>
        <p:xfrm>
          <a:off x="4143450" y="2886137"/>
          <a:ext cx="3905100" cy="12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" name="Equation" r:id="rId5" imgW="1562040" imgH="507960" progId="Equation.DSMT4">
                  <p:embed/>
                </p:oleObj>
              </mc:Choice>
              <mc:Fallback>
                <p:oleObj name="Equation" r:id="rId5" imgW="156204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43450" y="2886137"/>
                        <a:ext cx="3905100" cy="12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930799E4-93C2-4844-950D-21146EC06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B38C8-E6E8-4B20-BB85-C2CD82F3FD5B}" type="datetime1">
              <a:rPr lang="ro-RO" smtClean="0"/>
              <a:t>05.04.2020</a:t>
            </a:fld>
            <a:endParaRPr lang="ro-RO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B79872E-59C8-4AAD-B095-6E3221391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proiect EA - etapele 1, 2, 3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999BD28-BEE6-4CBE-9E42-10FA07B4E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2F38F-4494-48CC-B2EC-4D0BB0966599}" type="slidenum">
              <a:rPr lang="ro-RO" smtClean="0"/>
              <a:t>3</a:t>
            </a:fld>
            <a:endParaRPr lang="ro-RO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B0036C-AF04-4580-A891-7754F5BFB672}"/>
              </a:ext>
            </a:extLst>
          </p:cNvPr>
          <p:cNvSpPr txBox="1"/>
          <p:nvPr/>
        </p:nvSpPr>
        <p:spPr>
          <a:xfrm>
            <a:off x="8842600" y="2439750"/>
            <a:ext cx="2602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>
                <a:highlight>
                  <a:srgbClr val="FFFF00"/>
                </a:highlight>
              </a:rPr>
              <a:t>Orientativ SR</a:t>
            </a:r>
            <a:r>
              <a:rPr lang="ro-RO" baseline="-25000">
                <a:highlight>
                  <a:srgbClr val="FFFF00"/>
                </a:highlight>
              </a:rPr>
              <a:t>calc</a:t>
            </a:r>
            <a:r>
              <a:rPr lang="ro-RO">
                <a:highlight>
                  <a:srgbClr val="FFFF00"/>
                </a:highlight>
              </a:rPr>
              <a:t> </a:t>
            </a:r>
            <a:r>
              <a:rPr lang="ro-RO">
                <a:highlight>
                  <a:srgbClr val="FFFF00"/>
                </a:highlight>
                <a:sym typeface="Symbol" panose="05050102010706020507" pitchFamily="18" charset="2"/>
              </a:rPr>
              <a:t> 0,5V/us</a:t>
            </a:r>
            <a:endParaRPr lang="ro-RO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125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E4A0F-E51D-41E5-8D03-8AAD58B5E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Etapa 1. Alegerea AO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F7F8D-09E2-4AB5-A8F1-2D87C658B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/>
              <a:t>Se poate alege AO de tipul TL081, care are SR=8...13V/</a:t>
            </a:r>
            <a:r>
              <a:rPr lang="ro-RO">
                <a:sym typeface="Symbol" panose="05050102010706020507" pitchFamily="18" charset="2"/>
              </a:rPr>
              <a:t>s și care are rezistență de intrare foarte mare</a:t>
            </a:r>
            <a:endParaRPr lang="ro-RO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0E35BB-72A8-4729-ADF4-F94FE4DB8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675" y="2628840"/>
            <a:ext cx="10272650" cy="13717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CFEEDB-E78D-4B3B-BEB5-C2708ED9F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485" y="4046174"/>
            <a:ext cx="10265030" cy="10516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921684-7D69-4F40-86A2-676694E8FAE7}"/>
              </a:ext>
            </a:extLst>
          </p:cNvPr>
          <p:cNvSpPr txBox="1"/>
          <p:nvPr/>
        </p:nvSpPr>
        <p:spPr>
          <a:xfrm>
            <a:off x="853218" y="5257093"/>
            <a:ext cx="7547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/>
              <a:t>Din datele de catalog pentru AO de tipul TL081 se extrag următorii parametrii: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934792-2BAF-4929-BFA5-917519DE6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BAE9-ECC4-493E-AED2-785AACDCE02E}" type="datetime1">
              <a:rPr lang="ro-RO" smtClean="0"/>
              <a:t>05.04.2020</a:t>
            </a:fld>
            <a:endParaRPr lang="ro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C4E20B-C6AB-47C3-B04E-031DC1A1C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proiect EA - etapele 1, 2, 3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A183D6-1C7B-4CD9-914D-5786D030F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2F38F-4494-48CC-B2EC-4D0BB0966599}" type="slidenum">
              <a:rPr lang="ro-RO" smtClean="0"/>
              <a:t>4</a:t>
            </a:fld>
            <a:endParaRPr lang="ro-RO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08E9BD-8AE7-48CA-A759-425090311A2B}"/>
              </a:ext>
            </a:extLst>
          </p:cNvPr>
          <p:cNvSpPr/>
          <p:nvPr/>
        </p:nvSpPr>
        <p:spPr>
          <a:xfrm>
            <a:off x="8324850" y="5262190"/>
            <a:ext cx="32689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>
                <a:highlight>
                  <a:srgbClr val="FFFF00"/>
                </a:highlight>
              </a:rPr>
              <a:t>SR</a:t>
            </a:r>
            <a:r>
              <a:rPr lang="ro-RO" baseline="-25000">
                <a:highlight>
                  <a:srgbClr val="FFFF00"/>
                </a:highlight>
              </a:rPr>
              <a:t>AO</a:t>
            </a:r>
            <a:r>
              <a:rPr lang="ro-RO">
                <a:highlight>
                  <a:srgbClr val="FFFF00"/>
                </a:highlight>
              </a:rPr>
              <a:t>=8V/us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>
                <a:highlight>
                  <a:srgbClr val="FFFF00"/>
                </a:highlight>
              </a:rPr>
              <a:t>a</a:t>
            </a:r>
            <a:r>
              <a:rPr lang="ro-RO" baseline="-25000">
                <a:highlight>
                  <a:srgbClr val="FFFF00"/>
                </a:highlight>
              </a:rPr>
              <a:t>0</a:t>
            </a:r>
            <a:r>
              <a:rPr lang="ro-RO">
                <a:highlight>
                  <a:srgbClr val="FFFF00"/>
                </a:highlight>
              </a:rPr>
              <a:t>=A</a:t>
            </a:r>
            <a:r>
              <a:rPr lang="ro-RO" baseline="-25000">
                <a:highlight>
                  <a:srgbClr val="FFFF00"/>
                </a:highlight>
              </a:rPr>
              <a:t>VD</a:t>
            </a:r>
            <a:r>
              <a:rPr lang="ro-RO">
                <a:highlight>
                  <a:srgbClr val="FFFF00"/>
                </a:highlight>
              </a:rPr>
              <a:t>=200V/mV=200000V/V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>
                <a:highlight>
                  <a:srgbClr val="FFFF00"/>
                </a:highlight>
              </a:rPr>
              <a:t>f</a:t>
            </a:r>
            <a:r>
              <a:rPr lang="ro-RO" baseline="-25000">
                <a:highlight>
                  <a:srgbClr val="FFFF00"/>
                </a:highlight>
              </a:rPr>
              <a:t>u</a:t>
            </a:r>
            <a:r>
              <a:rPr lang="ro-RO">
                <a:highlight>
                  <a:srgbClr val="FFFF00"/>
                </a:highlight>
              </a:rPr>
              <a:t>=B</a:t>
            </a:r>
            <a:r>
              <a:rPr lang="ro-RO" baseline="-25000">
                <a:highlight>
                  <a:srgbClr val="FFFF00"/>
                </a:highlight>
              </a:rPr>
              <a:t>1</a:t>
            </a:r>
            <a:r>
              <a:rPr lang="ro-RO">
                <a:highlight>
                  <a:srgbClr val="FFFF00"/>
                </a:highlight>
              </a:rPr>
              <a:t>=3MHz=3x10</a:t>
            </a:r>
            <a:r>
              <a:rPr lang="ro-RO" baseline="30000">
                <a:highlight>
                  <a:srgbClr val="FFFF00"/>
                </a:highlight>
              </a:rPr>
              <a:t>6</a:t>
            </a:r>
            <a:r>
              <a:rPr lang="ro-RO">
                <a:highlight>
                  <a:srgbClr val="FFFF00"/>
                </a:highlight>
              </a:rPr>
              <a:t>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>
                <a:highlight>
                  <a:srgbClr val="FFFF00"/>
                </a:highlight>
              </a:rPr>
              <a:t>r</a:t>
            </a:r>
            <a:r>
              <a:rPr lang="ro-RO" baseline="-25000">
                <a:highlight>
                  <a:srgbClr val="FFFF00"/>
                </a:highlight>
              </a:rPr>
              <a:t>d</a:t>
            </a:r>
            <a:r>
              <a:rPr lang="ro-RO">
                <a:highlight>
                  <a:srgbClr val="FFFF00"/>
                </a:highlight>
              </a:rPr>
              <a:t>=r</a:t>
            </a:r>
            <a:r>
              <a:rPr lang="ro-RO" baseline="-25000">
                <a:highlight>
                  <a:srgbClr val="FFFF00"/>
                </a:highlight>
              </a:rPr>
              <a:t>i</a:t>
            </a:r>
            <a:r>
              <a:rPr lang="ro-RO">
                <a:highlight>
                  <a:srgbClr val="FFFF00"/>
                </a:highlight>
              </a:rPr>
              <a:t>=10</a:t>
            </a:r>
            <a:r>
              <a:rPr lang="ro-RO" baseline="30000">
                <a:highlight>
                  <a:srgbClr val="FFFF00"/>
                </a:highlight>
              </a:rPr>
              <a:t>12</a:t>
            </a:r>
            <a:r>
              <a:rPr lang="el-GR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Ω</a:t>
            </a:r>
            <a:endParaRPr lang="ro-RO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46400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93352-6BA9-4DF7-BD54-46B761CD4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Etapa 2. Proiectarea preamplificatorului cu rezistență de intrare mare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04E18-3485-45C1-81A3-71EBD6251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/>
          <a:lstStyle/>
          <a:p>
            <a:r>
              <a:rPr lang="ro-RO"/>
              <a:t>Scheme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BAFFF9-0F2D-41AA-A62F-92D94E0EB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45" y="2365764"/>
            <a:ext cx="4305300" cy="3271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152EE2-5B58-4149-81B3-F04275F1BA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655" y="2659380"/>
            <a:ext cx="4305300" cy="286169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73F1D2-FE9C-45FD-AAC9-E08F83E38820}"/>
              </a:ext>
            </a:extLst>
          </p:cNvPr>
          <p:cNvSpPr txBox="1"/>
          <p:nvPr/>
        </p:nvSpPr>
        <p:spPr>
          <a:xfrm>
            <a:off x="1362076" y="5636823"/>
            <a:ext cx="36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/>
              <a:t>Schema pentru G1=10dB și G1=20dB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1EA914-B94E-4F83-B7A2-17452D89E5F9}"/>
              </a:ext>
            </a:extLst>
          </p:cNvPr>
          <p:cNvSpPr txBox="1"/>
          <p:nvPr/>
        </p:nvSpPr>
        <p:spPr>
          <a:xfrm>
            <a:off x="8153399" y="5636823"/>
            <a:ext cx="249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/>
              <a:t>Schema pentru G1=0dB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BB23EF2-B37F-4BE9-815A-C1E632F6C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D1580-441E-4B3E-A210-6042058FB9A8}" type="datetime1">
              <a:rPr lang="ro-RO" smtClean="0"/>
              <a:t>05.04.2020</a:t>
            </a:fld>
            <a:endParaRPr lang="ro-RO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4D04F42-A1C1-477E-B8D0-424721917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proiect EA - etapele 1, 2, 3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68B4994-863E-4496-9901-8B44F3EA6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2F38F-4494-48CC-B2EC-4D0BB0966599}" type="slidenum">
              <a:rPr lang="ro-RO" smtClean="0"/>
              <a:t>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31366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2F8D6-98D2-4DB6-BA7C-714B83BFC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Etapa 1. Alegerea AO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BB479-183A-4FD1-A243-1A859821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/>
              <a:t>Criteriul rezistenței de intrare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1B49B6F-29D9-4986-AAAA-8FAB34F69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6765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o-RO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57DA423C-0409-409C-B1FB-EF891A5E2F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0124875"/>
              </p:ext>
            </p:extLst>
          </p:nvPr>
        </p:nvGraphicFramePr>
        <p:xfrm>
          <a:off x="1085851" y="2381250"/>
          <a:ext cx="4540250" cy="273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3" name="Equation" r:id="rId3" imgW="1816100" imgH="1092200" progId="Equation.DSMT4">
                  <p:embed/>
                </p:oleObj>
              </mc:Choice>
              <mc:Fallback>
                <p:oleObj name="Equation" r:id="rId3" imgW="1816100" imgH="1092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5851" y="2381250"/>
                        <a:ext cx="4540250" cy="273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>
            <a:extLst>
              <a:ext uri="{FF2B5EF4-FFF2-40B4-BE49-F238E27FC236}">
                <a16:creationId xmlns:a16="http://schemas.microsoft.com/office/drawing/2014/main" id="{E960D988-1A0F-4E89-9BA5-5071BB5AE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4150" y="13906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o-RO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21E21D9B-34BA-4EF8-8258-1F25C83A0F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9660198"/>
              </p:ext>
            </p:extLst>
          </p:nvPr>
        </p:nvGraphicFramePr>
        <p:xfrm>
          <a:off x="7807545" y="42863"/>
          <a:ext cx="3860800" cy="325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4" name="Equation" r:id="rId5" imgW="1930320" imgH="1625400" progId="Equation.DSMT4">
                  <p:embed/>
                </p:oleObj>
              </mc:Choice>
              <mc:Fallback>
                <p:oleObj name="Equation" r:id="rId5" imgW="1930320" imgH="1625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7545" y="42863"/>
                        <a:ext cx="3860800" cy="325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E602217F-EEFB-4217-97F6-BF537F9D01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9819439"/>
              </p:ext>
            </p:extLst>
          </p:nvPr>
        </p:nvGraphicFramePr>
        <p:xfrm>
          <a:off x="6534149" y="2330736"/>
          <a:ext cx="2946240" cy="48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" name="Equation" r:id="rId7" imgW="1473120" imgH="241200" progId="Equation.DSMT4">
                  <p:embed/>
                </p:oleObj>
              </mc:Choice>
              <mc:Fallback>
                <p:oleObj name="Equation" r:id="rId7" imgW="14731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534149" y="2330736"/>
                        <a:ext cx="2946240" cy="48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2EF0C967-52A9-421B-A49A-024741AF66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7881885"/>
              </p:ext>
            </p:extLst>
          </p:nvPr>
        </p:nvGraphicFramePr>
        <p:xfrm>
          <a:off x="6542197" y="2863852"/>
          <a:ext cx="215856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" name="Equation" r:id="rId9" imgW="1079280" imgH="228600" progId="Equation.DSMT4">
                  <p:embed/>
                </p:oleObj>
              </mc:Choice>
              <mc:Fallback>
                <p:oleObj name="Equation" r:id="rId9" imgW="1079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542197" y="2863852"/>
                        <a:ext cx="215856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C5CB7F5F-D4FF-498F-A227-35FCDF4184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3046220"/>
              </p:ext>
            </p:extLst>
          </p:nvPr>
        </p:nvGraphicFramePr>
        <p:xfrm>
          <a:off x="6542197" y="3354116"/>
          <a:ext cx="33528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" name="Equation" r:id="rId11" imgW="1676160" imgH="431640" progId="Equation.DSMT4">
                  <p:embed/>
                </p:oleObj>
              </mc:Choice>
              <mc:Fallback>
                <p:oleObj name="Equation" r:id="rId11" imgW="16761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542197" y="3354116"/>
                        <a:ext cx="33528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6">
            <a:extLst>
              <a:ext uri="{FF2B5EF4-FFF2-40B4-BE49-F238E27FC236}">
                <a16:creationId xmlns:a16="http://schemas.microsoft.com/office/drawing/2014/main" id="{7DDB32F5-3FDF-4B70-B878-0471BA574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5900" y="404157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o-RO"/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C69EAF07-23BC-4CE1-BD32-0BBDE50965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7821154"/>
              </p:ext>
            </p:extLst>
          </p:nvPr>
        </p:nvGraphicFramePr>
        <p:xfrm>
          <a:off x="6534149" y="4319148"/>
          <a:ext cx="48514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8" name="Equation" r:id="rId13" imgW="2425680" imgH="711000" progId="Equation.DSMT4">
                  <p:embed/>
                </p:oleObj>
              </mc:Choice>
              <mc:Fallback>
                <p:oleObj name="Equation" r:id="rId13" imgW="2425680" imgH="711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4149" y="4319148"/>
                        <a:ext cx="4851400" cy="142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8F2FDB0-2592-4D15-8A7B-43B92B878CF4}"/>
              </a:ext>
            </a:extLst>
          </p:cNvPr>
          <p:cNvSpPr txBox="1"/>
          <p:nvPr/>
        </p:nvSpPr>
        <p:spPr>
          <a:xfrm>
            <a:off x="6534149" y="940686"/>
            <a:ext cx="259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>
                <a:highlight>
                  <a:srgbClr val="FFFF00"/>
                </a:highlight>
              </a:rPr>
              <a:t>G</a:t>
            </a:r>
            <a:r>
              <a:rPr lang="ro-RO" baseline="-25000">
                <a:highlight>
                  <a:srgbClr val="FFFF00"/>
                </a:highlight>
              </a:rPr>
              <a:t>1</a:t>
            </a:r>
            <a:r>
              <a:rPr lang="ro-RO">
                <a:highlight>
                  <a:srgbClr val="FFFF00"/>
                </a:highlight>
              </a:rPr>
              <a:t> se ia din Date-proiect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E5A8DE-593B-44F8-80FF-65D51D0A5121}"/>
              </a:ext>
            </a:extLst>
          </p:cNvPr>
          <p:cNvSpPr txBox="1"/>
          <p:nvPr/>
        </p:nvSpPr>
        <p:spPr>
          <a:xfrm>
            <a:off x="1085851" y="5073650"/>
            <a:ext cx="234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>
                <a:highlight>
                  <a:srgbClr val="FFFF00"/>
                </a:highlight>
              </a:rPr>
              <a:t>Orientativ r</a:t>
            </a:r>
            <a:r>
              <a:rPr lang="ro-RO" baseline="-25000">
                <a:highlight>
                  <a:srgbClr val="FFFF00"/>
                </a:highlight>
              </a:rPr>
              <a:t>d,calc</a:t>
            </a:r>
            <a:r>
              <a:rPr lang="ro-RO">
                <a:highlight>
                  <a:srgbClr val="FFFF00"/>
                </a:highlight>
              </a:rPr>
              <a:t> </a:t>
            </a:r>
            <a:r>
              <a:rPr lang="ro-RO">
                <a:highlight>
                  <a:srgbClr val="FFFF00"/>
                </a:highlight>
                <a:sym typeface="Symbol" panose="05050102010706020507" pitchFamily="18" charset="2"/>
              </a:rPr>
              <a:t> 2M</a:t>
            </a:r>
            <a:r>
              <a:rPr lang="el-GR">
                <a:highlight>
                  <a:srgbClr val="FFFF00"/>
                </a:highlight>
                <a:sym typeface="Symbol" panose="05050102010706020507" pitchFamily="18" charset="2"/>
              </a:rPr>
              <a:t>Ω</a:t>
            </a:r>
            <a:endParaRPr lang="ro-RO">
              <a:highlight>
                <a:srgbClr val="FFFF00"/>
              </a:highligh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D6FDB0-9E6E-4DCF-9968-74639417071A}"/>
              </a:ext>
            </a:extLst>
          </p:cNvPr>
          <p:cNvSpPr/>
          <p:nvPr/>
        </p:nvSpPr>
        <p:spPr>
          <a:xfrm>
            <a:off x="1228724" y="5867696"/>
            <a:ext cx="106108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highlight>
                  <a:srgbClr val="FFFF00"/>
                </a:highlight>
                <a:ea typeface="Times New Roman" panose="02020603050405020304" pitchFamily="18" charset="0"/>
              </a:rPr>
              <a:t>Se verifică la AO, ales după criteriul SR, dacă este satisfăcută și condiția</a:t>
            </a:r>
            <a:r>
              <a:rPr lang="ro-RO" sz="2400">
                <a:highlight>
                  <a:srgbClr val="FFFF00"/>
                </a:highlight>
                <a:ea typeface="Times New Roman" panose="02020603050405020304" pitchFamily="18" charset="0"/>
              </a:rPr>
              <a:t> r</a:t>
            </a:r>
            <a:r>
              <a:rPr lang="ro-RO" sz="2400" baseline="-25000">
                <a:highlight>
                  <a:srgbClr val="FFFF00"/>
                </a:highlight>
                <a:ea typeface="Times New Roman" panose="02020603050405020304" pitchFamily="18" charset="0"/>
              </a:rPr>
              <a:t>d,AO</a:t>
            </a:r>
            <a:r>
              <a:rPr lang="ro-RO" sz="2400">
                <a:highlight>
                  <a:srgbClr val="FFFF00"/>
                </a:highlight>
                <a:ea typeface="Times New Roman" panose="02020603050405020304" pitchFamily="18" charset="0"/>
              </a:rPr>
              <a:t> </a:t>
            </a:r>
            <a:r>
              <a:rPr lang="ro-RO" sz="2400">
                <a:highlight>
                  <a:srgbClr val="FFFF00"/>
                </a:highlight>
                <a:ea typeface="Times New Roman" panose="02020603050405020304" pitchFamily="18" charset="0"/>
                <a:sym typeface="Symbol" panose="05050102010706020507" pitchFamily="18" charset="2"/>
              </a:rPr>
              <a:t> r</a:t>
            </a:r>
            <a:r>
              <a:rPr lang="ro-RO" sz="2400" baseline="-25000">
                <a:highlight>
                  <a:srgbClr val="FFFF00"/>
                </a:highlight>
                <a:ea typeface="Times New Roman" panose="02020603050405020304" pitchFamily="18" charset="0"/>
                <a:sym typeface="Symbol" panose="05050102010706020507" pitchFamily="18" charset="2"/>
              </a:rPr>
              <a:t>d,calc</a:t>
            </a:r>
            <a:r>
              <a:rPr lang="en-US" sz="2400">
                <a:highlight>
                  <a:srgbClr val="FFFF00"/>
                </a:highlight>
                <a:ea typeface="Times New Roman" panose="02020603050405020304" pitchFamily="18" charset="0"/>
              </a:rPr>
              <a:t> </a:t>
            </a:r>
            <a:endParaRPr lang="ro-RO" sz="2400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69CCC6AC-1EAD-4ABC-8913-FF1826E64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41E3F-1EB8-4022-B2F0-A373DDAE7EC9}" type="datetime1">
              <a:rPr lang="ro-RO" smtClean="0"/>
              <a:t>05.04.2020</a:t>
            </a:fld>
            <a:endParaRPr lang="ro-RO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7C09AEB1-19A9-4B4E-8D7E-9369DC034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proiect EA - etapele 1, 2, 3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4B15E68D-4C68-42C0-8510-7FB506282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2F38F-4494-48CC-B2EC-4D0BB0966599}" type="slidenum">
              <a:rPr lang="ro-RO" smtClean="0"/>
              <a:t>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03148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0673E-A1F9-4D9F-959D-871B3DE39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Etapa 2. Proiectarea preamplificatorului cu rezistență de intrare mare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5E53C-267D-408A-9FA2-99C96BDE0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/>
              <a:t>Calcule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72B6F1-903E-4D02-9806-9F769ACBF6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38" y="2185972"/>
            <a:ext cx="4305300" cy="327105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5D5D21-8494-41D2-B549-FF8BECF19045}"/>
              </a:ext>
            </a:extLst>
          </p:cNvPr>
          <p:cNvSpPr txBox="1"/>
          <p:nvPr/>
        </p:nvSpPr>
        <p:spPr>
          <a:xfrm>
            <a:off x="1104900" y="5407302"/>
            <a:ext cx="371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/>
              <a:t>Schema pentru G1=10dB și G1=20dB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8B9D281-BBA9-4B49-8825-E76456E0C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4550" y="22383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o-RO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74E1B610-47A5-4BA7-B200-050D1A8592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9523377"/>
              </p:ext>
            </p:extLst>
          </p:nvPr>
        </p:nvGraphicFramePr>
        <p:xfrm>
          <a:off x="5630863" y="1460501"/>
          <a:ext cx="5664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Equation" r:id="rId4" imgW="2831760" imgH="457200" progId="Equation.DSMT4">
                  <p:embed/>
                </p:oleObj>
              </mc:Choice>
              <mc:Fallback>
                <p:oleObj name="Equation" r:id="rId4" imgW="2831760" imgH="457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0863" y="1460501"/>
                        <a:ext cx="56642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D44CFAB0-AE0C-4AAE-B9BE-6610CA31E6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410888"/>
              </p:ext>
            </p:extLst>
          </p:nvPr>
        </p:nvGraphicFramePr>
        <p:xfrm>
          <a:off x="5630863" y="2336801"/>
          <a:ext cx="38100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Equation" r:id="rId6" imgW="1904760" imgH="711000" progId="Equation.DSMT4">
                  <p:embed/>
                </p:oleObj>
              </mc:Choice>
              <mc:Fallback>
                <p:oleObj name="Equation" r:id="rId6" imgW="1904760" imgH="7110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21E21D9B-34BA-4EF8-8258-1F25C83A0F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0863" y="2336801"/>
                        <a:ext cx="3810000" cy="142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B33E98D-EB95-4F92-B281-C4382897FCC3}"/>
              </a:ext>
            </a:extLst>
          </p:cNvPr>
          <p:cNvSpPr txBox="1"/>
          <p:nvPr/>
        </p:nvSpPr>
        <p:spPr>
          <a:xfrm>
            <a:off x="5630863" y="3653987"/>
            <a:ext cx="5248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/>
              <a:t>G1=10dB: se alege R</a:t>
            </a:r>
            <a:r>
              <a:rPr lang="ro-RO" baseline="-25000"/>
              <a:t>1-1</a:t>
            </a:r>
            <a:r>
              <a:rPr lang="ro-RO"/>
              <a:t>=10k</a:t>
            </a:r>
            <a:r>
              <a:rPr lang="el-GR">
                <a:latin typeface="Calibri" panose="020F0502020204030204" pitchFamily="34" charset="0"/>
                <a:cs typeface="Calibri" panose="020F0502020204030204" pitchFamily="34" charset="0"/>
              </a:rPr>
              <a:t>Ω</a:t>
            </a:r>
            <a:r>
              <a:rPr lang="ro-RO">
                <a:latin typeface="Calibri" panose="020F0502020204030204" pitchFamily="34" charset="0"/>
                <a:cs typeface="Calibri" panose="020F0502020204030204" pitchFamily="34" charset="0"/>
              </a:rPr>
              <a:t> și rezultă R</a:t>
            </a:r>
            <a:r>
              <a:rPr lang="ro-RO" baseline="-25000">
                <a:latin typeface="Calibri" panose="020F0502020204030204" pitchFamily="34" charset="0"/>
                <a:cs typeface="Calibri" panose="020F0502020204030204" pitchFamily="34" charset="0"/>
              </a:rPr>
              <a:t>2-1</a:t>
            </a:r>
            <a:r>
              <a:rPr lang="ro-RO">
                <a:latin typeface="Calibri" panose="020F0502020204030204" pitchFamily="34" charset="0"/>
                <a:cs typeface="Calibri" panose="020F0502020204030204" pitchFamily="34" charset="0"/>
              </a:rPr>
              <a:t>=21,6k</a:t>
            </a:r>
            <a:r>
              <a:rPr lang="el-GR">
                <a:latin typeface="Calibri" panose="020F0502020204030204" pitchFamily="34" charset="0"/>
                <a:cs typeface="Calibri" panose="020F0502020204030204" pitchFamily="34" charset="0"/>
              </a:rPr>
              <a:t>Ω</a:t>
            </a:r>
            <a:endParaRPr lang="ro-RO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>
                <a:latin typeface="Calibri" panose="020F0502020204030204" pitchFamily="34" charset="0"/>
                <a:cs typeface="Calibri" panose="020F0502020204030204" pitchFamily="34" charset="0"/>
              </a:rPr>
              <a:t>G1=20dB: se alege R</a:t>
            </a:r>
            <a:r>
              <a:rPr lang="ro-RO" baseline="-25000">
                <a:latin typeface="Calibri" panose="020F0502020204030204" pitchFamily="34" charset="0"/>
                <a:cs typeface="Calibri" panose="020F0502020204030204" pitchFamily="34" charset="0"/>
              </a:rPr>
              <a:t>1-1</a:t>
            </a:r>
            <a:r>
              <a:rPr lang="ro-RO">
                <a:latin typeface="Calibri" panose="020F0502020204030204" pitchFamily="34" charset="0"/>
                <a:cs typeface="Calibri" panose="020F0502020204030204" pitchFamily="34" charset="0"/>
              </a:rPr>
              <a:t>=20k</a:t>
            </a:r>
            <a:r>
              <a:rPr lang="el-GR">
                <a:latin typeface="Calibri" panose="020F0502020204030204" pitchFamily="34" charset="0"/>
                <a:cs typeface="Calibri" panose="020F0502020204030204" pitchFamily="34" charset="0"/>
              </a:rPr>
              <a:t>Ω</a:t>
            </a:r>
            <a:r>
              <a:rPr lang="ro-RO">
                <a:latin typeface="Calibri" panose="020F0502020204030204" pitchFamily="34" charset="0"/>
                <a:cs typeface="Calibri" panose="020F0502020204030204" pitchFamily="34" charset="0"/>
              </a:rPr>
              <a:t> și rezultă R</a:t>
            </a:r>
            <a:r>
              <a:rPr lang="ro-RO" baseline="-25000">
                <a:latin typeface="Calibri" panose="020F0502020204030204" pitchFamily="34" charset="0"/>
                <a:cs typeface="Calibri" panose="020F0502020204030204" pitchFamily="34" charset="0"/>
              </a:rPr>
              <a:t>2-1</a:t>
            </a:r>
            <a:r>
              <a:rPr lang="ro-RO">
                <a:latin typeface="Calibri" panose="020F0502020204030204" pitchFamily="34" charset="0"/>
                <a:cs typeface="Calibri" panose="020F0502020204030204" pitchFamily="34" charset="0"/>
              </a:rPr>
              <a:t>=180k</a:t>
            </a:r>
            <a:r>
              <a:rPr lang="el-GR">
                <a:latin typeface="Calibri" panose="020F0502020204030204" pitchFamily="34" charset="0"/>
                <a:cs typeface="Calibri" panose="020F0502020204030204" pitchFamily="34" charset="0"/>
              </a:rPr>
              <a:t>Ω</a:t>
            </a:r>
            <a:endParaRPr lang="ro-RO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0C7C0-5AEE-4DC5-882E-0E78310383A0}"/>
              </a:ext>
            </a:extLst>
          </p:cNvPr>
          <p:cNvSpPr txBox="1"/>
          <p:nvPr/>
        </p:nvSpPr>
        <p:spPr>
          <a:xfrm>
            <a:off x="4886325" y="4254500"/>
            <a:ext cx="6467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>
                <a:highlight>
                  <a:srgbClr val="FFFF00"/>
                </a:highlight>
              </a:rPr>
              <a:t>Pentru buna funcționare a circuitelor realizate cu AO se recomandă ca valorile de rezistențe să fie cuprinse între 10k</a:t>
            </a:r>
            <a:r>
              <a:rPr lang="el-GR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Ω</a:t>
            </a:r>
            <a:r>
              <a:rPr lang="ro-RO">
                <a:highlight>
                  <a:srgbClr val="FFFF00"/>
                </a:highlight>
              </a:rPr>
              <a:t> și 100k</a:t>
            </a:r>
            <a:r>
              <a:rPr lang="el-GR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Ω</a:t>
            </a:r>
            <a:r>
              <a:rPr lang="ro-RO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o-RO">
              <a:highlight>
                <a:srgbClr val="FFFF00"/>
              </a:highligh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D5CA47-155E-4CEF-B580-4CEE7A51A779}"/>
              </a:ext>
            </a:extLst>
          </p:cNvPr>
          <p:cNvSpPr/>
          <p:nvPr/>
        </p:nvSpPr>
        <p:spPr>
          <a:xfrm>
            <a:off x="5630863" y="486092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o-RO"/>
              <a:t>Valoarea cea mai apropiată de 21,6k</a:t>
            </a:r>
            <a:r>
              <a:rPr lang="el-GR">
                <a:latin typeface="Calibri" panose="020F0502020204030204" pitchFamily="34" charset="0"/>
                <a:cs typeface="Calibri" panose="020F0502020204030204" pitchFamily="34" charset="0"/>
              </a:rPr>
              <a:t>Ω</a:t>
            </a:r>
            <a:r>
              <a:rPr lang="ro-RO">
                <a:latin typeface="Calibri" panose="020F0502020204030204" pitchFamily="34" charset="0"/>
                <a:cs typeface="Calibri" panose="020F0502020204030204" pitchFamily="34" charset="0"/>
              </a:rPr>
              <a:t> este, conform Valorilor standard de rezistențe, serie E24, egală cu </a:t>
            </a:r>
            <a:r>
              <a:rPr lang="ro-RO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22k</a:t>
            </a:r>
            <a:r>
              <a:rPr lang="el-GR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Ω</a:t>
            </a:r>
            <a:r>
              <a:rPr lang="ro-RO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o-RO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79FA5457-2259-495E-B419-85DC4D69A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9040-A053-4F7D-999B-0AF2C8AED9FB}" type="datetime1">
              <a:rPr lang="ro-RO" smtClean="0"/>
              <a:t>05.04.2020</a:t>
            </a:fld>
            <a:endParaRPr lang="ro-RO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65302C0-3506-4B2C-93DF-371A7666A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proiect EA - etapele 1, 2, 3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2248F8E-6F85-4532-86D9-466885C94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2F38F-4494-48CC-B2EC-4D0BB0966599}" type="slidenum">
              <a:rPr lang="ro-RO" smtClean="0"/>
              <a:t>7</a:t>
            </a:fld>
            <a:endParaRPr lang="ro-RO"/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27C375F4-9E39-4449-B46F-8A7D41DB05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1278081"/>
              </p:ext>
            </p:extLst>
          </p:nvPr>
        </p:nvGraphicFramePr>
        <p:xfrm>
          <a:off x="5118161" y="5531933"/>
          <a:ext cx="3505140" cy="79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Equation" r:id="rId8" imgW="2336760" imgH="533160" progId="Equation.DSMT4">
                  <p:embed/>
                </p:oleObj>
              </mc:Choice>
              <mc:Fallback>
                <p:oleObj name="Equation" r:id="rId8" imgW="233676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118161" y="5531933"/>
                        <a:ext cx="3505140" cy="799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Arrow: Right 15">
            <a:extLst>
              <a:ext uri="{FF2B5EF4-FFF2-40B4-BE49-F238E27FC236}">
                <a16:creationId xmlns:a16="http://schemas.microsoft.com/office/drawing/2014/main" id="{2859F983-4E58-4F18-B372-6FEFE7E79919}"/>
              </a:ext>
            </a:extLst>
          </p:cNvPr>
          <p:cNvSpPr/>
          <p:nvPr/>
        </p:nvSpPr>
        <p:spPr>
          <a:xfrm>
            <a:off x="8782050" y="5686644"/>
            <a:ext cx="895350" cy="14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375C6B1-8877-44F7-88AF-C7A877719C25}"/>
              </a:ext>
            </a:extLst>
          </p:cNvPr>
          <p:cNvSpPr/>
          <p:nvPr/>
        </p:nvSpPr>
        <p:spPr>
          <a:xfrm>
            <a:off x="8782050" y="6008906"/>
            <a:ext cx="895350" cy="14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6F61E9-8371-4626-BB74-AEBBB2CBB27A}"/>
              </a:ext>
            </a:extLst>
          </p:cNvPr>
          <p:cNvSpPr txBox="1"/>
          <p:nvPr/>
        </p:nvSpPr>
        <p:spPr>
          <a:xfrm>
            <a:off x="9836149" y="5573415"/>
            <a:ext cx="82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>
                <a:highlight>
                  <a:srgbClr val="FFFF00"/>
                </a:highlight>
              </a:rPr>
              <a:t>6,8k</a:t>
            </a:r>
            <a:r>
              <a:rPr lang="ro-RO">
                <a:highlight>
                  <a:srgbClr val="FFFF00"/>
                </a:highlight>
                <a:sym typeface="Symbol" panose="05050102010706020507" pitchFamily="18" charset="2"/>
              </a:rPr>
              <a:t></a:t>
            </a:r>
            <a:endParaRPr lang="ro-RO">
              <a:highlight>
                <a:srgbClr val="FFFF00"/>
              </a:highligh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A68A98-FBE8-47A2-9B78-725B11922FC8}"/>
              </a:ext>
            </a:extLst>
          </p:cNvPr>
          <p:cNvSpPr txBox="1"/>
          <p:nvPr/>
        </p:nvSpPr>
        <p:spPr>
          <a:xfrm>
            <a:off x="9837735" y="5895677"/>
            <a:ext cx="82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>
                <a:highlight>
                  <a:srgbClr val="FFFF00"/>
                </a:highlight>
              </a:rPr>
              <a:t>18k</a:t>
            </a:r>
            <a:r>
              <a:rPr lang="ro-RO">
                <a:highlight>
                  <a:srgbClr val="FFFF00"/>
                </a:highlight>
                <a:sym typeface="Symbol" panose="05050102010706020507" pitchFamily="18" charset="2"/>
              </a:rPr>
              <a:t></a:t>
            </a:r>
            <a:endParaRPr lang="ro-RO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30740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93352-6BA9-4DF7-BD54-46B761CD4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Etapa 2. Proiectarea preamplificatorului cu rezistență de intrare mare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04E18-3485-45C1-81A3-71EBD6251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/>
          <a:lstStyle/>
          <a:p>
            <a:r>
              <a:rPr lang="ro-RO"/>
              <a:t>Cazul G1=0dB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152EE2-5B58-4149-81B3-F04275F1B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70444"/>
            <a:ext cx="4305300" cy="286169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BB23EF2-B37F-4BE9-815A-C1E632F6C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D1580-441E-4B3E-A210-6042058FB9A8}" type="datetime1">
              <a:rPr lang="ro-RO" smtClean="0"/>
              <a:t>05.04.2020</a:t>
            </a:fld>
            <a:endParaRPr lang="ro-RO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4D04F42-A1C1-477E-B8D0-424721917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proiect EA - etapele 1, 2, 3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68B4994-863E-4496-9901-8B44F3EA6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2F38F-4494-48CC-B2EC-4D0BB0966599}" type="slidenum">
              <a:rPr lang="ro-RO" smtClean="0"/>
              <a:t>8</a:t>
            </a:fld>
            <a:endParaRPr lang="ro-R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AA21321-2C20-41C6-8CE9-37A9FD385C4C}"/>
                  </a:ext>
                </a:extLst>
              </p:cNvPr>
              <p:cNvSpPr txBox="1"/>
              <p:nvPr/>
            </p:nvSpPr>
            <p:spPr>
              <a:xfrm>
                <a:off x="5637320" y="2974019"/>
                <a:ext cx="2024208" cy="2941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o-R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o-RO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o-RO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ro-RO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o-RO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ro-RO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ro-RO" b="0" i="1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</m:den>
                        </m:f>
                      </m:sup>
                    </m:sSup>
                  </m:oMath>
                </a14:m>
                <a:r>
                  <a:rPr lang="ro-RO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ro-RO"/>
                  <a:t>=1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AA21321-2C20-41C6-8CE9-37A9FD385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7320" y="2974019"/>
                <a:ext cx="2024208" cy="294119"/>
              </a:xfrm>
              <a:prstGeom prst="rect">
                <a:avLst/>
              </a:prstGeom>
              <a:blipFill>
                <a:blip r:embed="rId3"/>
                <a:stretch>
                  <a:fillRect l="-4217" t="-122917" r="-6024" b="-143750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6BCA2C16-F25A-4C6F-B7C2-EAFBA05CF105}"/>
              </a:ext>
            </a:extLst>
          </p:cNvPr>
          <p:cNvSpPr txBox="1"/>
          <p:nvPr/>
        </p:nvSpPr>
        <p:spPr>
          <a:xfrm>
            <a:off x="5530788" y="3524435"/>
            <a:ext cx="5823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/>
              <a:t>Conform recomandării generale privind valorile rezistențelor din circuitele realizate cu AO, rezultă: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D43729D-4756-46DC-9C9D-F0A9C1698972}"/>
                  </a:ext>
                </a:extLst>
              </p:cNvPr>
              <p:cNvSpPr txBox="1"/>
              <p:nvPr/>
            </p:nvSpPr>
            <p:spPr>
              <a:xfrm>
                <a:off x="5637320" y="4427063"/>
                <a:ext cx="21367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ro-RO" b="0" i="1" smtClean="0">
                              <a:latin typeface="Cambria Math" panose="02040503050406030204" pitchFamily="18" charset="0"/>
                            </a:rPr>
                            <m:t>2−1</m:t>
                          </m:r>
                        </m:sub>
                      </m:sSub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o-R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ro-RO" b="0" i="1" smtClean="0">
                              <a:latin typeface="Cambria Math" panose="02040503050406030204" pitchFamily="18" charset="0"/>
                            </a:rPr>
                            <m:t>3−1</m:t>
                          </m:r>
                        </m:sub>
                      </m:sSub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ro-RO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D43729D-4756-46DC-9C9D-F0A9C16989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7320" y="4427063"/>
                <a:ext cx="2136739" cy="276999"/>
              </a:xfrm>
              <a:prstGeom prst="rect">
                <a:avLst/>
              </a:prstGeom>
              <a:blipFill>
                <a:blip r:embed="rId4"/>
                <a:stretch>
                  <a:fillRect l="-2286" r="-2286" b="-15217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1029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984DE-1596-4D08-B302-CD9D79230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Verificare SPICE etapa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48599-593F-4004-840C-FB7C26E00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o-RO"/>
              <a:t>Banda de frecvență</a:t>
            </a:r>
          </a:p>
          <a:p>
            <a:pPr lvl="1"/>
            <a:r>
              <a:rPr lang="ro-RO"/>
              <a:t>Se face o analiză de c.a. AC Sweep/Noise</a:t>
            </a:r>
          </a:p>
          <a:p>
            <a:pPr lvl="1"/>
            <a:r>
              <a:rPr lang="ro-RO"/>
              <a:t>Se reprezintă grafic </a:t>
            </a:r>
            <a:r>
              <a:rPr lang="ro-RO">
                <a:highlight>
                  <a:srgbClr val="FFFF00"/>
                </a:highlight>
              </a:rPr>
              <a:t>DB(V(Uo1)) - DB(V(Uin1))</a:t>
            </a:r>
          </a:p>
          <a:p>
            <a:pPr lvl="1"/>
            <a:r>
              <a:rPr lang="ro-RO"/>
              <a:t>Se activează cursoarele, se observă maximul și se duce al doilea cursor la poziția maxim-3dB și se citește frecvența limită superioară. Această valoare este egală cu banda, deoarece frecvența limită inferioară este zero.</a:t>
            </a:r>
          </a:p>
          <a:p>
            <a:r>
              <a:rPr lang="ro-RO"/>
              <a:t>Rezistența de intrare a circuitului în funcție de frecvență</a:t>
            </a:r>
          </a:p>
          <a:p>
            <a:pPr lvl="1"/>
            <a:r>
              <a:rPr lang="ro-RO"/>
              <a:t>Fără a face altă simulare, se pune </a:t>
            </a:r>
            <a:r>
              <a:rPr lang="ro-RO">
                <a:highlight>
                  <a:srgbClr val="FFFF00"/>
                </a:highlight>
              </a:rPr>
              <a:t>V(Uin1)/I(R3-1)</a:t>
            </a:r>
            <a:r>
              <a:rPr lang="ro-RO"/>
              <a:t> în loc de </a:t>
            </a:r>
            <a:br>
              <a:rPr lang="ro-RO"/>
            </a:br>
            <a:r>
              <a:rPr lang="ro-RO"/>
              <a:t>DB(V(Uo1)) - DB(V(Uin1))</a:t>
            </a:r>
          </a:p>
          <a:p>
            <a:pPr lvl="1"/>
            <a:r>
              <a:rPr lang="ro-RO"/>
              <a:t>Se evaluaează și se notează valoarea rezistenței de intare a montajului, R</a:t>
            </a:r>
            <a:r>
              <a:rPr lang="ro-RO" baseline="-25000"/>
              <a:t>in</a:t>
            </a:r>
            <a:r>
              <a:rPr lang="ro-RO"/>
              <a:t>.</a:t>
            </a:r>
          </a:p>
          <a:p>
            <a:r>
              <a:rPr lang="ro-RO"/>
              <a:t>Cele două grafice și ferestrele Probe cursor se aduc în documentul Word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BE3DF-6AE8-4F42-9DF8-6539B7C78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7FD79-6A57-409E-B944-D8EC283A94F1}" type="datetime1">
              <a:rPr lang="ro-RO" smtClean="0"/>
              <a:t>05.04.2020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C801B-9E76-4A42-A1C2-BB4DB36BB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proiect EA - etapele 1, 2,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ED402-8E56-4138-A653-C0030F213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2F38F-4494-48CC-B2EC-4D0BB0966599}" type="slidenum">
              <a:rPr lang="ro-RO" smtClean="0"/>
              <a:t>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37476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1620</Words>
  <Application>Microsoft Office PowerPoint</Application>
  <PresentationFormat>Widescreen</PresentationFormat>
  <Paragraphs>372</Paragraphs>
  <Slides>26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Symbol</vt:lpstr>
      <vt:lpstr>Times New Roman</vt:lpstr>
      <vt:lpstr>UT Sans</vt:lpstr>
      <vt:lpstr>Office Theme</vt:lpstr>
      <vt:lpstr>Equation</vt:lpstr>
      <vt:lpstr>Proiect EA</vt:lpstr>
      <vt:lpstr>Generalități</vt:lpstr>
      <vt:lpstr>Etapa 1. Alegerea AO</vt:lpstr>
      <vt:lpstr>Etapa 1. Alegerea AO</vt:lpstr>
      <vt:lpstr>Etapa 2. Proiectarea preamplificatorului cu rezistență de intrare mare</vt:lpstr>
      <vt:lpstr>Etapa 1. Alegerea AO</vt:lpstr>
      <vt:lpstr>Etapa 2. Proiectarea preamplificatorului cu rezistență de intrare mare</vt:lpstr>
      <vt:lpstr>Etapa 2. Proiectarea preamplificatorului cu rezistență de intrare mare</vt:lpstr>
      <vt:lpstr>Verificare SPICE etapa 1</vt:lpstr>
      <vt:lpstr>Etapa 3. NAB</vt:lpstr>
      <vt:lpstr>Etapa 3. NAB</vt:lpstr>
      <vt:lpstr>Etapa 3. NAB</vt:lpstr>
      <vt:lpstr>Etapa 3. NAB</vt:lpstr>
      <vt:lpstr>Simulare SPICE etapa 3 NAB</vt:lpstr>
      <vt:lpstr>Simulare SPICE etapa 3 NAB</vt:lpstr>
      <vt:lpstr>Simulare SPICE etapa 3 NAB</vt:lpstr>
      <vt:lpstr>Etapa 3. RIAA</vt:lpstr>
      <vt:lpstr>Etapa 3. RIAA</vt:lpstr>
      <vt:lpstr>Etapa 3. RIAA</vt:lpstr>
      <vt:lpstr>Etapa 3. RIAA</vt:lpstr>
      <vt:lpstr>Etapa 3. RIAA</vt:lpstr>
      <vt:lpstr>Simulare SPICE etapa 3 RIAA</vt:lpstr>
      <vt:lpstr>Simulare SPICE etapa 3 RIAA</vt:lpstr>
      <vt:lpstr>Simulare SPICE etapa 3 RIAA</vt:lpstr>
      <vt:lpstr>Valori standard de rezistențe</vt:lpstr>
      <vt:lpstr>Valori standard de condensatoare electrolitice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geoic@yahoo.com</dc:creator>
  <cp:lastModifiedBy>geoic@yahoo.com</cp:lastModifiedBy>
  <cp:revision>61</cp:revision>
  <dcterms:created xsi:type="dcterms:W3CDTF">2020-03-30T13:07:15Z</dcterms:created>
  <dcterms:modified xsi:type="dcterms:W3CDTF">2020-04-05T07:08:32Z</dcterms:modified>
</cp:coreProperties>
</file>