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45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4E49-DC23-4E08-9CD9-35883CFBF855}" type="datetimeFigureOut">
              <a:rPr lang="ro-RO" smtClean="0"/>
              <a:t>13.06.2020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F8853-B199-4FA7-AE20-5B0E7884EB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8573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E781-C7F8-4886-898B-717FAF1DF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DF83E-2B58-481E-A442-4A881FAE4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2D19-C889-40A6-B22E-0FB1624E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F9D4-05A8-4D5B-94C6-FA681E36F244}" type="datetime1">
              <a:rPr lang="en-US" smtClean="0"/>
              <a:t>6/13/2020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E0A42-19B1-4AC6-B7B1-E9739E67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CIA - seminarul 12 - online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81ED2-51B2-4DDB-838A-26215FB3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B01-D6EC-4674-85E1-9C84323D1A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3122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4D68-4DCF-40C4-BF61-8FEEECFF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8569D-C204-46D1-A7BE-224AFA7AC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3D96D-65CA-4257-A72D-63A98A2D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F9B6-9E59-4F3F-8A80-41B42B8112B3}" type="datetime1">
              <a:rPr lang="en-US" smtClean="0"/>
              <a:t>6/13/2020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131C5-78D7-4F89-BF7F-65C18141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CIA - seminarul 12 - online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B8E5-0E87-4E47-9FD3-8015B619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B01-D6EC-4674-85E1-9C84323D1A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165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E5F69-E8F1-4CDE-B0E3-DDDAFC0B0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AAFD0-77E0-490B-B9BF-600B942EF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B5F42-644D-45BA-8F0A-1FECAF82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BBE5-1499-45BC-8A98-9E7DDD9BEE1C}" type="datetime1">
              <a:rPr lang="en-US" smtClean="0"/>
              <a:t>6/13/2020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1C344-B2C9-450D-9AA7-994E3D5B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CIA - seminarul 12 - online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32466-5074-43E2-8A6C-418D5AD9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B01-D6EC-4674-85E1-9C84323D1A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68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FB0A-9295-40E9-BC02-22D9565C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55EB-C375-42E7-A737-4680C043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10F67-0AE3-442B-927E-4BACCDCF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62E6-C790-4F5F-8886-C8BF26C70071}" type="datetime1">
              <a:rPr lang="en-US" smtClean="0"/>
              <a:t>6/13/2020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1A5B-5C42-4D1C-B02E-15F93CCE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CIA - seminarul 12 - online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CABF5-F4D5-4410-9449-B376D175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B01-D6EC-4674-85E1-9C84323D1A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5711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626D-077C-4A2F-AE25-E4EF60D6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3516D-FEE9-4492-9417-414CBAD3F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5AFFF-DCA8-49AD-BBE2-0C9F6E3E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500-BEF9-443A-9F4E-00F5CADEBD26}" type="datetime1">
              <a:rPr lang="en-US" smtClean="0"/>
              <a:t>6/13/2020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4EEDE-3BD0-4276-A044-DBB5F44A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CIA - seminarul 12 - online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0157A-5FED-4B7C-8522-C048C4EB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B01-D6EC-4674-85E1-9C84323D1A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7286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D689-2060-40DA-9A54-8F536533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16BD-6825-4F01-8288-426ADA47A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EFF7C-5D82-40F8-A0ED-0ED3B569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08D58-0E7B-4C8D-B948-BEF3E352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D2-02F2-4F55-8A9B-87E205598942}" type="datetime1">
              <a:rPr lang="en-US" smtClean="0"/>
              <a:t>6/13/2020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259B3-D97F-498E-B516-6492FF33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CIA - seminarul 12 - online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D0F6B-909B-442B-8ABA-48B40A9E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B01-D6EC-4674-85E1-9C84323D1A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2311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A1B4-A274-445C-8728-168960C6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BAAEE-587C-4181-9BCD-19DF420A2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C3620-7FE2-4880-BA68-D8DD74462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073E9-E306-4A3B-A49C-215CD89DD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9C7CE-AAEB-48E0-A9F5-FF2F8A204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44EF8-3277-4520-9EFD-B7E28685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0EC8-BF5E-4FBD-B493-C04C493A35FB}" type="datetime1">
              <a:rPr lang="en-US" smtClean="0"/>
              <a:t>6/13/2020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61DAF-F4C6-4C62-8A85-6AF027C9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CIA - seminarul 12 - online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0DDF3-DDAF-4E45-BE91-6A93CCB4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B01-D6EC-4674-85E1-9C84323D1A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307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FE1E-F450-4FC9-8478-C9D8DF98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4B63C-A361-4E4C-8DA0-0B9C246E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B82E-538D-4909-B0CD-75281DFB9D2F}" type="datetime1">
              <a:rPr lang="en-US" smtClean="0"/>
              <a:t>6/13/2020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5A4B8-0610-4320-8914-DB9EEA0B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CIA - seminarul 12 -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AD5E6-C233-4E88-9CE5-146318E5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B01-D6EC-4674-85E1-9C84323D1A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85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26D67-90AF-4BF5-B8F6-D408C54C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0AF9-99CE-4F45-807C-7F67C532B5C1}" type="datetime1">
              <a:rPr lang="en-US" smtClean="0"/>
              <a:t>6/13/2020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B894F-8675-442E-955B-23021BE7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CIA - seminarul 12 - online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C3353-F7AB-4104-9265-08927FB7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B01-D6EC-4674-85E1-9C84323D1A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0723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0421-AFC9-4ABA-A7ED-3E56642B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24A5-99FE-43AD-BBDD-1649BECD0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8FE9E-A913-4225-BB23-F10C7ED44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6B4F7-CF35-4693-B69B-06BA28A2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DC2D-BD7C-457F-BBF8-562BBDC5DCA6}" type="datetime1">
              <a:rPr lang="en-US" smtClean="0"/>
              <a:t>6/13/2020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29AB0-B0A5-4C46-9656-130B281B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CIA - seminarul 12 - online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0BD03-39D7-4910-BD6F-D4F6BCB5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B01-D6EC-4674-85E1-9C84323D1A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8112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AC7E-FA97-41E7-BAD8-5BE754B1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A1044-9B73-4A88-94C4-971808817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BA912-DDE4-45F9-9AA5-F5EFA3E63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FBEE5-1D77-4187-B2A0-08029C6A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B555-DB01-4AC0-8EF5-FD74E36D6E25}" type="datetime1">
              <a:rPr lang="en-US" smtClean="0"/>
              <a:t>6/13/2020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9762C-DD05-4BE9-AB42-E4BBE3D4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CIA - seminarul 12 - online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49D24-CF83-4AFF-9D31-7ECF5550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2B01-D6EC-4674-85E1-9C84323D1A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119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26D40-5957-4CA8-8199-2E33A98F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445F0-FDA3-4B91-8529-33533EC58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9AF5-FCD4-47F1-9D5A-6F6F19DCF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BDEF2-396C-4991-A23D-75E4AE65AEC2}" type="datetime1">
              <a:rPr lang="en-US" smtClean="0"/>
              <a:t>6/13/2020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6B777-2C1C-4F1E-8DDD-4522AF360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/>
              <a:t>CIA - seminarul 12 - online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F9F5-C8CB-4CA7-A6E8-1BB664E5D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92B01-D6EC-4674-85E1-9C84323D1A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6735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D8AC-D4B5-462C-8762-492A0A99B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/>
              <a:t>CIA</a:t>
            </a:r>
            <a:br>
              <a:rPr lang="ro-RO"/>
            </a:br>
            <a:r>
              <a:rPr lang="ro-RO" sz="4000"/>
              <a:t>exemplu de problemă de examen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A0116-D852-49D6-98AD-D88B13458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F46AF-F58A-4CA9-AFA0-A2FD66C9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7A9-5C25-4146-88BF-4F4F7DA01BCB}" type="datetime1">
              <a:rPr lang="en-US" smtClean="0"/>
              <a:t>6/13/2020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7954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2323-B6DE-44FD-B1E1-45B770FA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Anexe</a:t>
            </a:r>
            <a:br>
              <a:rPr lang="ro-RO"/>
            </a:br>
            <a:r>
              <a:rPr lang="ro-RO" sz="3200"/>
              <a:t>A1. Valori standard de rezistențe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1FB0-AFC2-45E3-AEC2-9171D964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Seria E24 (±5%)</a:t>
            </a:r>
          </a:p>
          <a:p>
            <a:endParaRPr lang="ro-RO"/>
          </a:p>
          <a:p>
            <a:endParaRPr lang="ro-RO"/>
          </a:p>
          <a:p>
            <a:r>
              <a:rPr lang="ro-RO"/>
              <a:t>Seria E96 (±1%)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BE31D-66A6-4530-A235-CD3EDF8D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F96E-648D-4516-81E2-54E9169F2ADE}" type="datetime1">
              <a:rPr lang="en-US" smtClean="0"/>
              <a:t>6/13/2020</a:t>
            </a:fld>
            <a:endParaRPr lang="ro-RO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5B1DE4-9AFE-4E77-86AC-E065BCD391D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73500"/>
          <a:ext cx="10365748" cy="243840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63364">
                  <a:extLst>
                    <a:ext uri="{9D8B030D-6E8A-4147-A177-3AD203B41FA5}">
                      <a16:colId xmlns:a16="http://schemas.microsoft.com/office/drawing/2014/main" val="2911087269"/>
                    </a:ext>
                  </a:extLst>
                </a:gridCol>
                <a:gridCol w="863364">
                  <a:extLst>
                    <a:ext uri="{9D8B030D-6E8A-4147-A177-3AD203B41FA5}">
                      <a16:colId xmlns:a16="http://schemas.microsoft.com/office/drawing/2014/main" val="149422400"/>
                    </a:ext>
                  </a:extLst>
                </a:gridCol>
                <a:gridCol w="863364">
                  <a:extLst>
                    <a:ext uri="{9D8B030D-6E8A-4147-A177-3AD203B41FA5}">
                      <a16:colId xmlns:a16="http://schemas.microsoft.com/office/drawing/2014/main" val="1815951897"/>
                    </a:ext>
                  </a:extLst>
                </a:gridCol>
                <a:gridCol w="863364">
                  <a:extLst>
                    <a:ext uri="{9D8B030D-6E8A-4147-A177-3AD203B41FA5}">
                      <a16:colId xmlns:a16="http://schemas.microsoft.com/office/drawing/2014/main" val="204404910"/>
                    </a:ext>
                  </a:extLst>
                </a:gridCol>
                <a:gridCol w="863364">
                  <a:extLst>
                    <a:ext uri="{9D8B030D-6E8A-4147-A177-3AD203B41FA5}">
                      <a16:colId xmlns:a16="http://schemas.microsoft.com/office/drawing/2014/main" val="1656873127"/>
                    </a:ext>
                  </a:extLst>
                </a:gridCol>
                <a:gridCol w="863364">
                  <a:extLst>
                    <a:ext uri="{9D8B030D-6E8A-4147-A177-3AD203B41FA5}">
                      <a16:colId xmlns:a16="http://schemas.microsoft.com/office/drawing/2014/main" val="3549370340"/>
                    </a:ext>
                  </a:extLst>
                </a:gridCol>
                <a:gridCol w="863364">
                  <a:extLst>
                    <a:ext uri="{9D8B030D-6E8A-4147-A177-3AD203B41FA5}">
                      <a16:colId xmlns:a16="http://schemas.microsoft.com/office/drawing/2014/main" val="2121267324"/>
                    </a:ext>
                  </a:extLst>
                </a:gridCol>
                <a:gridCol w="864440">
                  <a:extLst>
                    <a:ext uri="{9D8B030D-6E8A-4147-A177-3AD203B41FA5}">
                      <a16:colId xmlns:a16="http://schemas.microsoft.com/office/drawing/2014/main" val="1728824274"/>
                    </a:ext>
                  </a:extLst>
                </a:gridCol>
                <a:gridCol w="864440">
                  <a:extLst>
                    <a:ext uri="{9D8B030D-6E8A-4147-A177-3AD203B41FA5}">
                      <a16:colId xmlns:a16="http://schemas.microsoft.com/office/drawing/2014/main" val="2130610720"/>
                    </a:ext>
                  </a:extLst>
                </a:gridCol>
                <a:gridCol w="864440">
                  <a:extLst>
                    <a:ext uri="{9D8B030D-6E8A-4147-A177-3AD203B41FA5}">
                      <a16:colId xmlns:a16="http://schemas.microsoft.com/office/drawing/2014/main" val="4178267706"/>
                    </a:ext>
                  </a:extLst>
                </a:gridCol>
                <a:gridCol w="864440">
                  <a:extLst>
                    <a:ext uri="{9D8B030D-6E8A-4147-A177-3AD203B41FA5}">
                      <a16:colId xmlns:a16="http://schemas.microsoft.com/office/drawing/2014/main" val="743133699"/>
                    </a:ext>
                  </a:extLst>
                </a:gridCol>
                <a:gridCol w="864440">
                  <a:extLst>
                    <a:ext uri="{9D8B030D-6E8A-4147-A177-3AD203B41FA5}">
                      <a16:colId xmlns:a16="http://schemas.microsoft.com/office/drawing/2014/main" val="18548565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100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102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105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107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110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113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115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118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121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124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127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130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2339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133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137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140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143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147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150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154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158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162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165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169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174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1714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178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182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187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191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196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200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205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210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215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221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226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232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298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237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243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249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255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261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267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274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280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287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294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301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309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514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316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324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332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340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348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357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365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374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383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392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402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412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549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422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432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442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453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464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475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487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499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511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523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536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549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4134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562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576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590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604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619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634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649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665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681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698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715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732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5471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750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768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787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806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825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845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866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887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909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931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953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976</a:t>
                      </a:r>
                      <a:endParaRPr lang="ro-RO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83996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39A067-4AD4-4761-ACCB-D8C6BED08FD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13834"/>
          <a:ext cx="10284257" cy="8534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57707">
                  <a:extLst>
                    <a:ext uri="{9D8B030D-6E8A-4147-A177-3AD203B41FA5}">
                      <a16:colId xmlns:a16="http://schemas.microsoft.com/office/drawing/2014/main" val="3889208831"/>
                    </a:ext>
                  </a:extLst>
                </a:gridCol>
                <a:gridCol w="857707">
                  <a:extLst>
                    <a:ext uri="{9D8B030D-6E8A-4147-A177-3AD203B41FA5}">
                      <a16:colId xmlns:a16="http://schemas.microsoft.com/office/drawing/2014/main" val="3622067582"/>
                    </a:ext>
                  </a:extLst>
                </a:gridCol>
                <a:gridCol w="857707">
                  <a:extLst>
                    <a:ext uri="{9D8B030D-6E8A-4147-A177-3AD203B41FA5}">
                      <a16:colId xmlns:a16="http://schemas.microsoft.com/office/drawing/2014/main" val="1384476525"/>
                    </a:ext>
                  </a:extLst>
                </a:gridCol>
                <a:gridCol w="857707">
                  <a:extLst>
                    <a:ext uri="{9D8B030D-6E8A-4147-A177-3AD203B41FA5}">
                      <a16:colId xmlns:a16="http://schemas.microsoft.com/office/drawing/2014/main" val="3363998025"/>
                    </a:ext>
                  </a:extLst>
                </a:gridCol>
                <a:gridCol w="857707">
                  <a:extLst>
                    <a:ext uri="{9D8B030D-6E8A-4147-A177-3AD203B41FA5}">
                      <a16:colId xmlns:a16="http://schemas.microsoft.com/office/drawing/2014/main" val="121892867"/>
                    </a:ext>
                  </a:extLst>
                </a:gridCol>
                <a:gridCol w="857707">
                  <a:extLst>
                    <a:ext uri="{9D8B030D-6E8A-4147-A177-3AD203B41FA5}">
                      <a16:colId xmlns:a16="http://schemas.microsoft.com/office/drawing/2014/main" val="2372665733"/>
                    </a:ext>
                  </a:extLst>
                </a:gridCol>
                <a:gridCol w="857707">
                  <a:extLst>
                    <a:ext uri="{9D8B030D-6E8A-4147-A177-3AD203B41FA5}">
                      <a16:colId xmlns:a16="http://schemas.microsoft.com/office/drawing/2014/main" val="2815366062"/>
                    </a:ext>
                  </a:extLst>
                </a:gridCol>
                <a:gridCol w="857707">
                  <a:extLst>
                    <a:ext uri="{9D8B030D-6E8A-4147-A177-3AD203B41FA5}">
                      <a16:colId xmlns:a16="http://schemas.microsoft.com/office/drawing/2014/main" val="2062807422"/>
                    </a:ext>
                  </a:extLst>
                </a:gridCol>
                <a:gridCol w="857707">
                  <a:extLst>
                    <a:ext uri="{9D8B030D-6E8A-4147-A177-3AD203B41FA5}">
                      <a16:colId xmlns:a16="http://schemas.microsoft.com/office/drawing/2014/main" val="3400834929"/>
                    </a:ext>
                  </a:extLst>
                </a:gridCol>
                <a:gridCol w="857707">
                  <a:extLst>
                    <a:ext uri="{9D8B030D-6E8A-4147-A177-3AD203B41FA5}">
                      <a16:colId xmlns:a16="http://schemas.microsoft.com/office/drawing/2014/main" val="3166559385"/>
                    </a:ext>
                  </a:extLst>
                </a:gridCol>
                <a:gridCol w="857707">
                  <a:extLst>
                    <a:ext uri="{9D8B030D-6E8A-4147-A177-3AD203B41FA5}">
                      <a16:colId xmlns:a16="http://schemas.microsoft.com/office/drawing/2014/main" val="3305067957"/>
                    </a:ext>
                  </a:extLst>
                </a:gridCol>
                <a:gridCol w="849480">
                  <a:extLst>
                    <a:ext uri="{9D8B030D-6E8A-4147-A177-3AD203B41FA5}">
                      <a16:colId xmlns:a16="http://schemas.microsoft.com/office/drawing/2014/main" val="4220049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1.0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1.1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1.2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1.3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1.5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1.6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1.8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2.0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2.2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2.4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2.7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3.0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1470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3.3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3.6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3.9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4.3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4.7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5.1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5.6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6.2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6.8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7.5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8.2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9.1</a:t>
                      </a:r>
                      <a:endParaRPr lang="ro-RO" sz="2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8043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80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4E93-C5BB-46A6-9A22-9C9C94CF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Enunț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D2BCC-3F70-47F9-9ED5-D0304F3B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/>
              <a:t>Se consideră circuitul din figură.</a:t>
            </a:r>
          </a:p>
          <a:p>
            <a:pPr marL="0" indent="0">
              <a:buNone/>
            </a:pPr>
            <a:r>
              <a:rPr lang="ro-RO"/>
              <a:t>Se cunosc:</a:t>
            </a:r>
          </a:p>
          <a:p>
            <a:pPr lvl="0"/>
            <a:r>
              <a:rPr lang="ro-RO"/>
              <a:t>a</a:t>
            </a:r>
            <a:r>
              <a:rPr lang="ro-RO" baseline="-25000"/>
              <a:t>0</a:t>
            </a:r>
            <a:r>
              <a:rPr lang="ro-RO"/>
              <a:t>=2000, r</a:t>
            </a:r>
            <a:r>
              <a:rPr lang="ro-RO" baseline="-25000"/>
              <a:t>d</a:t>
            </a:r>
            <a:r>
              <a:rPr lang="ro-RO"/>
              <a:t>=1M</a:t>
            </a:r>
            <a:r>
              <a:rPr lang="ro-RO">
                <a:sym typeface="Symbol" panose="05050102010706020507" pitchFamily="18" charset="2"/>
              </a:rPr>
              <a:t></a:t>
            </a:r>
            <a:r>
              <a:rPr lang="ro-RO"/>
              <a:t>, r</a:t>
            </a:r>
            <a:r>
              <a:rPr lang="ro-RO" baseline="-25000"/>
              <a:t>o</a:t>
            </a:r>
            <a:r>
              <a:rPr lang="ro-RO"/>
              <a:t>=100</a:t>
            </a:r>
            <a:r>
              <a:rPr lang="ro-RO">
                <a:sym typeface="Symbol" panose="05050102010706020507" pitchFamily="18" charset="2"/>
              </a:rPr>
              <a:t></a:t>
            </a:r>
            <a:endParaRPr lang="ro-RO"/>
          </a:p>
          <a:p>
            <a:pPr lvl="0"/>
            <a:r>
              <a:rPr lang="ro-RO"/>
              <a:t>I</a:t>
            </a:r>
            <a:r>
              <a:rPr lang="ro-RO" baseline="-25000"/>
              <a:t>B</a:t>
            </a:r>
            <a:r>
              <a:rPr lang="ro-RO"/>
              <a:t>=300nA, I</a:t>
            </a:r>
            <a:r>
              <a:rPr lang="ro-RO" baseline="-25000"/>
              <a:t>OS</a:t>
            </a:r>
            <a:r>
              <a:rPr lang="ro-RO"/>
              <a:t>=30nA, V</a:t>
            </a:r>
            <a:r>
              <a:rPr lang="ro-RO" baseline="-25000"/>
              <a:t>OS</a:t>
            </a:r>
            <a:r>
              <a:rPr lang="ro-RO"/>
              <a:t>=5mV</a:t>
            </a:r>
          </a:p>
          <a:p>
            <a:pPr lvl="0"/>
            <a:r>
              <a:rPr lang="ro-RO"/>
              <a:t>V</a:t>
            </a:r>
            <a:r>
              <a:rPr lang="ro-RO" baseline="-25000"/>
              <a:t>1</a:t>
            </a:r>
            <a:r>
              <a:rPr lang="ro-RO"/>
              <a:t>=V</a:t>
            </a:r>
            <a:r>
              <a:rPr lang="ro-RO" baseline="-25000"/>
              <a:t>2</a:t>
            </a:r>
            <a:r>
              <a:rPr lang="ro-RO"/>
              <a:t>=15V, I</a:t>
            </a:r>
            <a:r>
              <a:rPr lang="ro-RO" baseline="-25000"/>
              <a:t>Q</a:t>
            </a:r>
            <a:r>
              <a:rPr lang="ro-RO"/>
              <a:t>=3mA, I</a:t>
            </a:r>
            <a:r>
              <a:rPr lang="ro-RO" baseline="-25000"/>
              <a:t>SC</a:t>
            </a:r>
            <a:r>
              <a:rPr lang="ro-RO"/>
              <a:t>=30mA</a:t>
            </a:r>
          </a:p>
          <a:p>
            <a:pPr lvl="0"/>
            <a:r>
              <a:rPr lang="ro-RO"/>
              <a:t>f</a:t>
            </a:r>
            <a:r>
              <a:rPr lang="ro-RO" baseline="-25000"/>
              <a:t>t</a:t>
            </a:r>
            <a:r>
              <a:rPr lang="ro-RO"/>
              <a:t>=1MHz, SR=0,5V/us</a:t>
            </a:r>
          </a:p>
          <a:p>
            <a:pPr lvl="0"/>
            <a:r>
              <a:rPr lang="en-US"/>
              <a:t>|A</a:t>
            </a:r>
            <a:r>
              <a:rPr lang="en-US" baseline="-25000"/>
              <a:t>ideal</a:t>
            </a:r>
            <a:r>
              <a:rPr lang="en-US"/>
              <a:t>|=5, R</a:t>
            </a:r>
            <a:r>
              <a:rPr lang="en-US" baseline="-25000"/>
              <a:t>1</a:t>
            </a:r>
            <a:r>
              <a:rPr lang="en-US"/>
              <a:t>=R</a:t>
            </a:r>
            <a:r>
              <a:rPr lang="en-US" baseline="-25000"/>
              <a:t>L</a:t>
            </a:r>
            <a:r>
              <a:rPr lang="en-US"/>
              <a:t>=5,6k</a:t>
            </a:r>
            <a:r>
              <a:rPr lang="el-GR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Ω</a:t>
            </a:r>
            <a:endParaRPr lang="ro-RO"/>
          </a:p>
          <a:p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19278-D504-4C0E-A871-816DD8DF0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384" y="19669"/>
            <a:ext cx="4748784" cy="23454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68A94-7A42-4C8E-B51B-DEAED90E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571E-9D29-488D-814C-E1FFBA27A3FE}" type="datetime1">
              <a:rPr lang="en-US" smtClean="0"/>
              <a:t>6/13/2020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877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4E93-C5BB-46A6-9A22-9C9C94CF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Rezolvare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D2BCC-3F70-47F9-9ED5-D0304F3B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ro-RO"/>
              <a:t>Valorile lui R</a:t>
            </a:r>
            <a:r>
              <a:rPr lang="ro-RO" baseline="-25000"/>
              <a:t>2</a:t>
            </a:r>
            <a:r>
              <a:rPr lang="ro-RO"/>
              <a:t> și R</a:t>
            </a:r>
            <a:r>
              <a:rPr lang="ro-RO" baseline="-25000"/>
              <a:t>p</a:t>
            </a:r>
            <a:r>
              <a:rPr lang="ro-RO"/>
              <a:t>. R</a:t>
            </a:r>
            <a:r>
              <a:rPr lang="ro-RO" baseline="-25000"/>
              <a:t>2</a:t>
            </a:r>
            <a:r>
              <a:rPr lang="ro-RO"/>
              <a:t> se alege cu </a:t>
            </a:r>
            <a:br>
              <a:rPr lang="ro-RO"/>
            </a:br>
            <a:r>
              <a:rPr lang="ro-RO"/>
              <a:t>toleranța 1% sau 5% în funcție de </a:t>
            </a:r>
            <a:br>
              <a:rPr lang="ro-RO"/>
            </a:br>
            <a:r>
              <a:rPr lang="ro-RO"/>
              <a:t>valoarea standard cea mai apropiată celei determinată analitic. </a:t>
            </a:r>
            <a:r>
              <a:rPr lang="en-US"/>
              <a:t>R</a:t>
            </a:r>
            <a:r>
              <a:rPr lang="en-US" baseline="-25000"/>
              <a:t>p</a:t>
            </a:r>
            <a:r>
              <a:rPr lang="en-US"/>
              <a:t> se dimensionează considerându-se valoarea optimă și se alege cu toleranța de 5%;</a:t>
            </a:r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19278-D504-4C0E-A871-816DD8DF0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384" y="19669"/>
            <a:ext cx="4748784" cy="23454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4FF346-5258-43DD-9B5D-98F396FC5DF3}"/>
              </a:ext>
            </a:extLst>
          </p:cNvPr>
          <p:cNvSpPr/>
          <p:nvPr/>
        </p:nvSpPr>
        <p:spPr>
          <a:xfrm>
            <a:off x="4758617" y="933753"/>
            <a:ext cx="23711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/>
              <a:t>|A</a:t>
            </a:r>
            <a:r>
              <a:rPr lang="en-US" baseline="-25000"/>
              <a:t>ideal</a:t>
            </a:r>
            <a:r>
              <a:rPr lang="en-US"/>
              <a:t>|=5, R</a:t>
            </a:r>
            <a:r>
              <a:rPr lang="en-US" baseline="-25000"/>
              <a:t>1</a:t>
            </a:r>
            <a:r>
              <a:rPr lang="en-US"/>
              <a:t>=R</a:t>
            </a:r>
            <a:r>
              <a:rPr lang="en-US" baseline="-25000"/>
              <a:t>L</a:t>
            </a:r>
            <a:r>
              <a:rPr lang="en-US"/>
              <a:t>=5,6k</a:t>
            </a:r>
            <a:r>
              <a:rPr lang="el-GR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Ω</a:t>
            </a:r>
            <a:endParaRPr lang="ro-R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1DF81C-F848-4F1D-888D-B15AFD67CD00}"/>
                  </a:ext>
                </a:extLst>
              </p:cNvPr>
              <p:cNvSpPr txBox="1"/>
              <p:nvPr/>
            </p:nvSpPr>
            <p:spPr>
              <a:xfrm>
                <a:off x="1460090" y="3895098"/>
                <a:ext cx="6796284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𝑖𝑑𝑒𝑎𝑙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400" b="0" i="0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24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5,6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=28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1DF81C-F848-4F1D-888D-B15AFD67C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090" y="3895098"/>
                <a:ext cx="6796284" cy="751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B1DC423-F980-42FA-8901-7DDB5E71FDAB}"/>
              </a:ext>
            </a:extLst>
          </p:cNvPr>
          <p:cNvSpPr txBox="1"/>
          <p:nvPr/>
        </p:nvSpPr>
        <p:spPr>
          <a:xfrm>
            <a:off x="8878264" y="3815973"/>
            <a:ext cx="2271517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400"/>
              <a:t>28k este valoare standard la 1%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5543D7-F411-4559-8DD1-5FC77A57BBCE}"/>
                  </a:ext>
                </a:extLst>
              </p:cNvPr>
              <p:cNvSpPr txBox="1"/>
              <p:nvPr/>
            </p:nvSpPr>
            <p:spPr>
              <a:xfrm>
                <a:off x="1460090" y="4996468"/>
                <a:ext cx="5357942" cy="740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𝑜𝑝𝑡𝑖𝑚</m:t>
                          </m:r>
                        </m:sub>
                      </m:sSub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‖"/>
                          <m:ctrlPr>
                            <a:rPr lang="ro-R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o-R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o-R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×28</m:t>
                          </m:r>
                          <m:r>
                            <a:rPr lang="ro-R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33,6</m:t>
                          </m:r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=4,67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5543D7-F411-4559-8DD1-5FC77A57B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090" y="4996468"/>
                <a:ext cx="5357942" cy="740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D89643D-C23F-4999-B3F2-7F0CED55BF22}"/>
              </a:ext>
            </a:extLst>
          </p:cNvPr>
          <p:cNvSpPr txBox="1"/>
          <p:nvPr/>
        </p:nvSpPr>
        <p:spPr>
          <a:xfrm>
            <a:off x="8878264" y="4951198"/>
            <a:ext cx="2475536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400"/>
              <a:t>4,7k este valoare standard la 5%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75E1C8F-5AAA-4B70-A48E-CA65D6AE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CA06-7454-40BF-AA1E-73116218A9F9}" type="datetime1">
              <a:rPr lang="en-US" smtClean="0"/>
              <a:t>6/13/2020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2648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4E93-C5BB-46A6-9A22-9C9C94CF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Rezolvare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D2BCC-3F70-47F9-9ED5-D0304F3B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186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ro-RO"/>
              <a:t>Curenții prin circuit și </a:t>
            </a:r>
            <a:r>
              <a:rPr lang="en-US"/>
              <a:t>puterea disipată </a:t>
            </a:r>
            <a:br>
              <a:rPr lang="ro-RO"/>
            </a:br>
            <a:r>
              <a:rPr lang="en-US"/>
              <a:t>de AO dac</a:t>
            </a:r>
            <a:r>
              <a:rPr lang="ro-RO"/>
              <a:t>ă doar în acest caz v</a:t>
            </a:r>
            <a:r>
              <a:rPr lang="ro-RO" baseline="-25000"/>
              <a:t>O</a:t>
            </a:r>
            <a:r>
              <a:rPr lang="ro-RO"/>
              <a:t> are </a:t>
            </a:r>
            <a:br>
              <a:rPr lang="ro-RO"/>
            </a:br>
            <a:r>
              <a:rPr lang="ro-RO"/>
              <a:t>amplitudinea V</a:t>
            </a:r>
            <a:r>
              <a:rPr lang="ro-RO" baseline="-25000"/>
              <a:t>om</a:t>
            </a:r>
            <a:r>
              <a:rPr lang="ro-RO"/>
              <a:t>=12V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19278-D504-4C0E-A871-816DD8DF0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384" y="19669"/>
            <a:ext cx="4748784" cy="234543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770456-6A0D-4051-82DE-3C2DCA9A7A87}"/>
                  </a:ext>
                </a:extLst>
              </p:cNvPr>
              <p:cNvSpPr/>
              <p:nvPr/>
            </p:nvSpPr>
            <p:spPr>
              <a:xfrm>
                <a:off x="284637" y="3095005"/>
                <a:ext cx="17977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ro-RO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ro-RO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770456-6A0D-4051-82DE-3C2DCA9A7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37" y="3095005"/>
                <a:ext cx="1797736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4EF5273-1D9F-44A9-A994-AA8C76AB5B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598" y="2398306"/>
            <a:ext cx="2851402" cy="20117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021EA2-A876-4627-81C4-816C45CBD0BD}"/>
              </a:ext>
            </a:extLst>
          </p:cNvPr>
          <p:cNvSpPr/>
          <p:nvPr/>
        </p:nvSpPr>
        <p:spPr>
          <a:xfrm>
            <a:off x="4758617" y="933753"/>
            <a:ext cx="23711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/>
              <a:t>|A</a:t>
            </a:r>
            <a:r>
              <a:rPr lang="en-US" baseline="-25000"/>
              <a:t>ideal</a:t>
            </a:r>
            <a:r>
              <a:rPr lang="en-US"/>
              <a:t>|=5, R</a:t>
            </a:r>
            <a:r>
              <a:rPr lang="en-US" baseline="-25000"/>
              <a:t>1</a:t>
            </a:r>
            <a:r>
              <a:rPr lang="en-US"/>
              <a:t>=R</a:t>
            </a:r>
            <a:r>
              <a:rPr lang="en-US" baseline="-25000"/>
              <a:t>L</a:t>
            </a:r>
            <a:r>
              <a:rPr lang="en-US"/>
              <a:t>=5,6k</a:t>
            </a:r>
            <a:r>
              <a:rPr lang="el-GR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Ω</a:t>
            </a:r>
            <a:endParaRPr lang="ro-R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C32CBA-0B89-4C09-91AC-6E73E736E2BA}"/>
                  </a:ext>
                </a:extLst>
              </p:cNvPr>
              <p:cNvSpPr txBox="1"/>
              <p:nvPr/>
            </p:nvSpPr>
            <p:spPr>
              <a:xfrm>
                <a:off x="353463" y="3696117"/>
                <a:ext cx="3599575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  <m:t>𝑜𝑚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=2,14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C32CBA-0B89-4C09-91AC-6E73E736E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63" y="3696117"/>
                <a:ext cx="3599575" cy="754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806BD1-28C2-42AA-BBF2-62BCC83BE317}"/>
                  </a:ext>
                </a:extLst>
              </p:cNvPr>
              <p:cNvSpPr/>
              <p:nvPr/>
            </p:nvSpPr>
            <p:spPr>
              <a:xfrm>
                <a:off x="284637" y="4441833"/>
                <a:ext cx="3424784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  <m:t>𝑜𝑚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o-R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o-RO" sz="2400" b="0" i="1" smtClean="0">
                                      <a:latin typeface="Cambria Math" panose="02040503050406030204" pitchFamily="18" charset="0"/>
                                    </a:rPr>
                                    <m:t>𝑜𝑚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𝑖𝑑𝑒𝑎𝑙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806BD1-28C2-42AA-BBF2-62BCC83BE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37" y="4441833"/>
                <a:ext cx="3424784" cy="866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25798E-8253-4AC0-8DCB-C227C69382BE}"/>
                  </a:ext>
                </a:extLst>
              </p:cNvPr>
              <p:cNvSpPr/>
              <p:nvPr/>
            </p:nvSpPr>
            <p:spPr>
              <a:xfrm>
                <a:off x="4025083" y="4441833"/>
                <a:ext cx="3104696" cy="846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o-RO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𝑜𝑚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o-RO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=0,43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25798E-8253-4AC0-8DCB-C227C6938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083" y="4441833"/>
                <a:ext cx="3104696" cy="8466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39D6E2-D89D-474B-900B-04BF5CD3321C}"/>
                  </a:ext>
                </a:extLst>
              </p:cNvPr>
              <p:cNvSpPr/>
              <p:nvPr/>
            </p:nvSpPr>
            <p:spPr>
              <a:xfrm>
                <a:off x="7275310" y="4477550"/>
                <a:ext cx="4591321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o-RO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  <m:t>𝑜𝑚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𝑖𝑑𝑒𝑎𝑙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=0,43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39D6E2-D89D-474B-900B-04BF5CD332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310" y="4477550"/>
                <a:ext cx="4591321" cy="8668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34355D-BF4E-4804-A5BD-BA1836027451}"/>
                  </a:ext>
                </a:extLst>
              </p:cNvPr>
              <p:cNvSpPr txBox="1"/>
              <p:nvPr/>
            </p:nvSpPr>
            <p:spPr>
              <a:xfrm>
                <a:off x="2264492" y="3165650"/>
                <a:ext cx="49882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o-RO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=2,14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+0,43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=2,57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34355D-BF4E-4804-A5BD-BA1836027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492" y="3165650"/>
                <a:ext cx="4988250" cy="369332"/>
              </a:xfrm>
              <a:prstGeom prst="rect">
                <a:avLst/>
              </a:prstGeom>
              <a:blipFill>
                <a:blip r:embed="rId9"/>
                <a:stretch>
                  <a:fillRect r="-733" b="-1475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612606C-4C6C-4E59-9041-78F2A77398F0}"/>
                  </a:ext>
                </a:extLst>
              </p:cNvPr>
              <p:cNvSpPr/>
              <p:nvPr/>
            </p:nvSpPr>
            <p:spPr>
              <a:xfrm>
                <a:off x="284637" y="5388601"/>
                <a:ext cx="11856799" cy="487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ro-RO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  <m:r>
                            <a:rPr lang="ro-RO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</m:e>
                      </m:d>
                      <m:r>
                        <a:rPr lang="ro-RO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d>
                        <m:d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  <m:r>
                            <a:rPr lang="ro-RO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−15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+2,57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612606C-4C6C-4E59-9041-78F2A77398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37" y="5388601"/>
                <a:ext cx="11856799" cy="487762"/>
              </a:xfrm>
              <a:prstGeom prst="rect">
                <a:avLst/>
              </a:prstGeom>
              <a:blipFill>
                <a:blip r:embed="rId1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2D317E4D-EDAE-4C14-AAA3-90C13BC6B057}"/>
              </a:ext>
            </a:extLst>
          </p:cNvPr>
          <p:cNvSpPr/>
          <p:nvPr/>
        </p:nvSpPr>
        <p:spPr>
          <a:xfrm>
            <a:off x="4941904" y="1408105"/>
            <a:ext cx="200458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ro-RO"/>
              <a:t>V</a:t>
            </a:r>
            <a:r>
              <a:rPr lang="ro-RO" baseline="-25000"/>
              <a:t>1</a:t>
            </a:r>
            <a:r>
              <a:rPr lang="ro-RO"/>
              <a:t>=V</a:t>
            </a:r>
            <a:r>
              <a:rPr lang="ro-RO" baseline="-25000"/>
              <a:t>2</a:t>
            </a:r>
            <a:r>
              <a:rPr lang="ro-RO"/>
              <a:t>=15V, I</a:t>
            </a:r>
            <a:r>
              <a:rPr lang="ro-RO" baseline="-25000"/>
              <a:t>Q</a:t>
            </a:r>
            <a:r>
              <a:rPr lang="ro-RO"/>
              <a:t>=3mA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D1EDB3-D767-430C-865E-03F43671AC01}"/>
                  </a:ext>
                </a:extLst>
              </p:cNvPr>
              <p:cNvSpPr/>
              <p:nvPr/>
            </p:nvSpPr>
            <p:spPr>
              <a:xfrm>
                <a:off x="456960" y="6030858"/>
                <a:ext cx="50311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ro-RO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mW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+7,71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mW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=97,71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mW</m:t>
                      </m:r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D1EDB3-D767-430C-865E-03F43671A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60" y="6030858"/>
                <a:ext cx="5031121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22D028-D26E-49FE-B11D-8221C506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D7A2-A3FC-4BDD-895F-23C1742BCA6D}" type="datetime1">
              <a:rPr lang="en-US" smtClean="0"/>
              <a:t>6/13/2020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9158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4E93-C5BB-46A6-9A22-9C9C94CF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Rezolvare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D2BCC-3F70-47F9-9ED5-D0304F3B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en-US"/>
              <a:t>Valorile reale pentru amplificarea în </a:t>
            </a:r>
            <a:br>
              <a:rPr lang="en-US"/>
            </a:br>
            <a:r>
              <a:rPr lang="en-US"/>
              <a:t>buclă închisă A, rezistența de intrare R</a:t>
            </a:r>
            <a:r>
              <a:rPr lang="en-US" baseline="-25000"/>
              <a:t>i</a:t>
            </a:r>
            <a:r>
              <a:rPr lang="en-US"/>
              <a:t> </a:t>
            </a:r>
            <a:br>
              <a:rPr lang="en-US"/>
            </a:br>
            <a:r>
              <a:rPr lang="en-US"/>
              <a:t>și rezistența de ieșire R</a:t>
            </a:r>
            <a:r>
              <a:rPr lang="en-US" baseline="-25000"/>
              <a:t>o</a:t>
            </a:r>
            <a:r>
              <a:rPr lang="en-US"/>
              <a:t> pentru analiză în c.c. și la foarte joasă frecvență (a=a</a:t>
            </a:r>
            <a:r>
              <a:rPr lang="en-US" baseline="-25000"/>
              <a:t>0</a:t>
            </a:r>
            <a:r>
              <a:rPr lang="en-US"/>
              <a:t>)</a:t>
            </a:r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19278-D504-4C0E-A871-816DD8DF0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384" y="19669"/>
            <a:ext cx="4748784" cy="23454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587C24-A0C1-4653-A822-685EC2BC7EA5}"/>
              </a:ext>
            </a:extLst>
          </p:cNvPr>
          <p:cNvSpPr/>
          <p:nvPr/>
        </p:nvSpPr>
        <p:spPr>
          <a:xfrm>
            <a:off x="4113492" y="180459"/>
            <a:ext cx="277467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ro-RO"/>
              <a:t>a</a:t>
            </a:r>
            <a:r>
              <a:rPr lang="ro-RO" baseline="-25000"/>
              <a:t>0</a:t>
            </a:r>
            <a:r>
              <a:rPr lang="ro-RO"/>
              <a:t>=2000, r</a:t>
            </a:r>
            <a:r>
              <a:rPr lang="ro-RO" baseline="-25000"/>
              <a:t>d</a:t>
            </a:r>
            <a:r>
              <a:rPr lang="ro-RO"/>
              <a:t>=1M</a:t>
            </a:r>
            <a:r>
              <a:rPr lang="ro-RO">
                <a:sym typeface="Symbol" panose="05050102010706020507" pitchFamily="18" charset="2"/>
              </a:rPr>
              <a:t></a:t>
            </a:r>
            <a:r>
              <a:rPr lang="ro-RO"/>
              <a:t>, r</a:t>
            </a:r>
            <a:r>
              <a:rPr lang="ro-RO" baseline="-25000"/>
              <a:t>o</a:t>
            </a:r>
            <a:r>
              <a:rPr lang="ro-RO"/>
              <a:t>=100</a:t>
            </a:r>
            <a:r>
              <a:rPr lang="el-GR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Ω</a:t>
            </a:r>
            <a:endParaRPr lang="ro-R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DC7CD-3D52-4F5C-819E-2028E6E6E4CB}"/>
              </a:ext>
            </a:extLst>
          </p:cNvPr>
          <p:cNvSpPr/>
          <p:nvPr/>
        </p:nvSpPr>
        <p:spPr>
          <a:xfrm>
            <a:off x="4312841" y="658574"/>
            <a:ext cx="234711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/>
              <a:t>|A</a:t>
            </a:r>
            <a:r>
              <a:rPr lang="en-US" baseline="-25000"/>
              <a:t>ideal</a:t>
            </a:r>
            <a:r>
              <a:rPr lang="en-US"/>
              <a:t>|=5, R</a:t>
            </a:r>
            <a:r>
              <a:rPr lang="en-US" baseline="-25000"/>
              <a:t>1</a:t>
            </a:r>
            <a:r>
              <a:rPr lang="en-US"/>
              <a:t>=R</a:t>
            </a:r>
            <a:r>
              <a:rPr lang="en-US" baseline="-25000"/>
              <a:t>L</a:t>
            </a:r>
            <a:r>
              <a:rPr lang="en-US"/>
              <a:t>=5,6k</a:t>
            </a:r>
            <a:r>
              <a:rPr lang="el-GR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Ω</a:t>
            </a:r>
            <a:endParaRPr lang="ro-R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6A91B-3D1C-4726-A8C9-FDC87DC45524}"/>
              </a:ext>
            </a:extLst>
          </p:cNvPr>
          <p:cNvSpPr txBox="1"/>
          <p:nvPr/>
        </p:nvSpPr>
        <p:spPr>
          <a:xfrm>
            <a:off x="4943865" y="1136689"/>
            <a:ext cx="108506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2</a:t>
            </a:r>
            <a:r>
              <a:rPr lang="en-US"/>
              <a:t>=28k</a:t>
            </a:r>
            <a:r>
              <a:rPr lang="el-GR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Ω</a:t>
            </a:r>
            <a:endParaRPr lang="ro-R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EC476D-D55E-4085-85C8-A9B831BD24D7}"/>
                  </a:ext>
                </a:extLst>
              </p:cNvPr>
              <p:cNvSpPr/>
              <p:nvPr/>
            </p:nvSpPr>
            <p:spPr>
              <a:xfrm>
                <a:off x="838200" y="3486202"/>
                <a:ext cx="9940542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o-RO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  <m:r>
                        <a:rPr lang="ro-RO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o-RO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o-RO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f>
                        <m:f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2400" i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type m:val="lin"/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400" i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ro-RO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o-RO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o-RO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ro-RO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o-RO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o-RO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ro-RO" sz="24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type m:val="li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1+5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=−4,985</m:t>
                      </m:r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EC476D-D55E-4085-85C8-A9B831BD2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86202"/>
                <a:ext cx="9940542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64DB84-52B8-4E0D-A566-59E61CF2702A}"/>
                  </a:ext>
                </a:extLst>
              </p:cNvPr>
              <p:cNvSpPr/>
              <p:nvPr/>
            </p:nvSpPr>
            <p:spPr>
              <a:xfrm>
                <a:off x="838200" y="4478016"/>
                <a:ext cx="6032934" cy="856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o-RO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o-R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o-RO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ro-RO" sz="2400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o-RO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=5,6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2001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=5,614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64DB84-52B8-4E0D-A566-59E61CF27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78016"/>
                <a:ext cx="6032934" cy="856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2A3BA5-2218-46E9-8940-85511E3E34CA}"/>
                  </a:ext>
                </a:extLst>
              </p:cNvPr>
              <p:cNvSpPr/>
              <p:nvPr/>
            </p:nvSpPr>
            <p:spPr>
              <a:xfrm>
                <a:off x="838200" y="5450966"/>
                <a:ext cx="6083588" cy="848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ro-RO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ro-RO" sz="2400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o-RO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1+2000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×0,167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=0,298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2A3BA5-2218-46E9-8940-85511E3E3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50966"/>
                <a:ext cx="6083588" cy="848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8FCAC6-945D-45BE-8CB6-B98BC351508A}"/>
                  </a:ext>
                </a:extLst>
              </p:cNvPr>
              <p:cNvSpPr txBox="1"/>
              <p:nvPr/>
            </p:nvSpPr>
            <p:spPr>
              <a:xfrm>
                <a:off x="7806900" y="5550088"/>
                <a:ext cx="3961084" cy="761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33,6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=0,167</m:t>
                      </m:r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8FCAC6-945D-45BE-8CB6-B98BC3515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900" y="5550088"/>
                <a:ext cx="3961084" cy="7618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5268C79-FBD0-4F5D-8C88-A6FB4646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CA12-4357-4863-A7AF-C66C2A4DDFC5}" type="datetime1">
              <a:rPr lang="en-US" smtClean="0"/>
              <a:t>6/13/2020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906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4E93-C5BB-46A6-9A22-9C9C94CF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Rezolvare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D2BCC-3F70-47F9-9ED5-D0304F3B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4"/>
            </a:pPr>
            <a:r>
              <a:rPr lang="en-US"/>
              <a:t>Tensiunea de offset (decalaj) la ieșirea </a:t>
            </a:r>
            <a:br>
              <a:rPr lang="en-US"/>
            </a:br>
            <a:r>
              <a:rPr lang="en-US"/>
              <a:t>circuitului E</a:t>
            </a:r>
            <a:r>
              <a:rPr lang="en-US" baseline="-25000"/>
              <a:t>O</a:t>
            </a:r>
            <a:r>
              <a:rPr lang="en-US"/>
              <a:t>, pentru rezistențele </a:t>
            </a:r>
            <a:br>
              <a:rPr lang="en-US"/>
            </a:br>
            <a:r>
              <a:rPr lang="en-US"/>
              <a:t>dimensionate la punctul a)</a:t>
            </a:r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19278-D504-4C0E-A871-816DD8DF0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384" y="19669"/>
            <a:ext cx="4748784" cy="23454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72A4FB-CD9D-404F-9379-39BD90A97D5C}"/>
              </a:ext>
            </a:extLst>
          </p:cNvPr>
          <p:cNvSpPr/>
          <p:nvPr/>
        </p:nvSpPr>
        <p:spPr>
          <a:xfrm>
            <a:off x="4476805" y="311705"/>
            <a:ext cx="295657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ro-RO"/>
              <a:t>I</a:t>
            </a:r>
            <a:r>
              <a:rPr lang="ro-RO" baseline="-25000"/>
              <a:t>B</a:t>
            </a:r>
            <a:r>
              <a:rPr lang="ro-RO"/>
              <a:t>=300nA, I</a:t>
            </a:r>
            <a:r>
              <a:rPr lang="ro-RO" baseline="-25000"/>
              <a:t>OS</a:t>
            </a:r>
            <a:r>
              <a:rPr lang="ro-RO"/>
              <a:t>=30nA, V</a:t>
            </a:r>
            <a:r>
              <a:rPr lang="ro-RO" baseline="-25000"/>
              <a:t>OS</a:t>
            </a:r>
            <a:r>
              <a:rPr lang="ro-RO"/>
              <a:t>=5mV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6B0B9-F88C-4A5F-AD1A-617921D3F36A}"/>
              </a:ext>
            </a:extLst>
          </p:cNvPr>
          <p:cNvSpPr/>
          <p:nvPr/>
        </p:nvSpPr>
        <p:spPr>
          <a:xfrm>
            <a:off x="4784664" y="788407"/>
            <a:ext cx="234711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/>
              <a:t>|A</a:t>
            </a:r>
            <a:r>
              <a:rPr lang="en-US" baseline="-25000"/>
              <a:t>ideal</a:t>
            </a:r>
            <a:r>
              <a:rPr lang="en-US"/>
              <a:t>|=5, R</a:t>
            </a:r>
            <a:r>
              <a:rPr lang="en-US" baseline="-25000"/>
              <a:t>1</a:t>
            </a:r>
            <a:r>
              <a:rPr lang="en-US"/>
              <a:t>=R</a:t>
            </a:r>
            <a:r>
              <a:rPr lang="en-US" baseline="-25000"/>
              <a:t>L</a:t>
            </a:r>
            <a:r>
              <a:rPr lang="en-US"/>
              <a:t>=5,6k</a:t>
            </a:r>
            <a:r>
              <a:rPr lang="el-GR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Ω</a:t>
            </a:r>
            <a:endParaRPr lang="ro-R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E238B-6E55-4600-B167-C13304E3F1DE}"/>
              </a:ext>
            </a:extLst>
          </p:cNvPr>
          <p:cNvSpPr txBox="1"/>
          <p:nvPr/>
        </p:nvSpPr>
        <p:spPr>
          <a:xfrm>
            <a:off x="4946247" y="1262911"/>
            <a:ext cx="201769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2</a:t>
            </a:r>
            <a:r>
              <a:rPr lang="en-US"/>
              <a:t>=28k</a:t>
            </a:r>
            <a:r>
              <a:rPr lang="el-GR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Ω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, R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=4,7k</a:t>
            </a:r>
            <a:r>
              <a:rPr lang="el-GR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Ω</a:t>
            </a:r>
            <a:endParaRPr lang="ro-R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85B4696-DDBD-417D-B8E0-F3E8227A68DF}"/>
                  </a:ext>
                </a:extLst>
              </p:cNvPr>
              <p:cNvSpPr/>
              <p:nvPr/>
            </p:nvSpPr>
            <p:spPr>
              <a:xfrm>
                <a:off x="1321855" y="3088515"/>
                <a:ext cx="9767354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ro-RO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400" i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o-RO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o-RO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𝑂𝑆</m:t>
                              </m:r>
                            </m:sub>
                          </m:sSub>
                          <m:r>
                            <a:rPr lang="ro-RO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𝑂𝑆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+4,7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×30×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85B4696-DDBD-417D-B8E0-F3E8227A6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55" y="3088515"/>
                <a:ext cx="9767354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6D030B-6946-464F-BCAD-27FBDCC13E0B}"/>
                  </a:ext>
                </a:extLst>
              </p:cNvPr>
              <p:cNvSpPr/>
              <p:nvPr/>
            </p:nvSpPr>
            <p:spPr>
              <a:xfrm>
                <a:off x="1391283" y="4364769"/>
                <a:ext cx="77084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ro-RO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0,005+0,000141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5,141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≅30,8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6D030B-6946-464F-BCAD-27FBDCC13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283" y="4364769"/>
                <a:ext cx="7708457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BEE2045-8AD5-406E-910A-5C06776F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C2B8-A66B-48E7-BF54-DF24DF18A63B}" type="datetime1">
              <a:rPr lang="en-US" smtClean="0"/>
              <a:t>6/13/2020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653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4E93-C5BB-46A6-9A22-9C9C94CF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Rezolvare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D2BCC-3F70-47F9-9ED5-D0304F3B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5"/>
            </a:pPr>
            <a:r>
              <a:rPr lang="en-US"/>
              <a:t>Frecvența maximă f</a:t>
            </a:r>
            <a:r>
              <a:rPr lang="en-US" baseline="-25000"/>
              <a:t>max</a:t>
            </a:r>
            <a:r>
              <a:rPr lang="en-US"/>
              <a:t> a unui semnal </a:t>
            </a:r>
            <a:br>
              <a:rPr lang="en-US"/>
            </a:br>
            <a:r>
              <a:rPr lang="en-US"/>
              <a:t>sinusoidal prelucrat de circuit dacă </a:t>
            </a:r>
            <a:br>
              <a:rPr lang="en-US"/>
            </a:br>
            <a:r>
              <a:rPr lang="en-US"/>
              <a:t>amplitudinea semnalului la ieșire este V</a:t>
            </a:r>
            <a:r>
              <a:rPr lang="en-US" baseline="-25000"/>
              <a:t>om</a:t>
            </a:r>
            <a:r>
              <a:rPr lang="en-US"/>
              <a:t>=4V</a:t>
            </a:r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19278-D504-4C0E-A871-816DD8DF0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384" y="19669"/>
            <a:ext cx="4748784" cy="234543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3868A9B-CA46-432B-BA98-7C3DE0362182}"/>
                  </a:ext>
                </a:extLst>
              </p:cNvPr>
              <p:cNvSpPr/>
              <p:nvPr/>
            </p:nvSpPr>
            <p:spPr>
              <a:xfrm>
                <a:off x="1331687" y="2981479"/>
                <a:ext cx="1823897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o-RO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o-RO" sz="2400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400"/>
                                <m:t>≪</m:t>
                              </m:r>
                              <m:sSub>
                                <m:sSubPr>
                                  <m:ctrlPr>
                                    <a:rPr lang="ro-RO" sz="2400" i="1"/>
                                  </m:ctrlPr>
                                </m:sSubPr>
                                <m:e>
                                  <m:r>
                                    <a:rPr lang="en-US" sz="2400" i="1"/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𝐴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400"/>
                                <m:t>&lt;</m:t>
                              </m:r>
                              <m:sSub>
                                <m:sSubPr>
                                  <m:ctrlPr>
                                    <a:rPr lang="ro-RO" sz="2400" i="1"/>
                                  </m:ctrlPr>
                                </m:sSubPr>
                                <m:e>
                                  <m:r>
                                    <a:rPr lang="en-US" sz="2400" i="1"/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𝑆𝑅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3868A9B-CA46-432B-BA98-7C3DE0362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87" y="2981479"/>
                <a:ext cx="1823897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DAC4D70-C1AC-4471-A33C-BA15DA7AEDC7}"/>
              </a:ext>
            </a:extLst>
          </p:cNvPr>
          <p:cNvSpPr/>
          <p:nvPr/>
        </p:nvSpPr>
        <p:spPr>
          <a:xfrm>
            <a:off x="4758617" y="496371"/>
            <a:ext cx="214122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ro-RO"/>
              <a:t>f</a:t>
            </a:r>
            <a:r>
              <a:rPr lang="ro-RO" baseline="-25000"/>
              <a:t>t</a:t>
            </a:r>
            <a:r>
              <a:rPr lang="ro-RO"/>
              <a:t>=1MHz, SR=0,5V/us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56CE4A-CC63-4285-872A-B42BC373BBA6}"/>
              </a:ext>
            </a:extLst>
          </p:cNvPr>
          <p:cNvSpPr/>
          <p:nvPr/>
        </p:nvSpPr>
        <p:spPr>
          <a:xfrm>
            <a:off x="4860855" y="996949"/>
            <a:ext cx="193674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/>
              <a:t>|A</a:t>
            </a:r>
            <a:r>
              <a:rPr lang="en-US" baseline="-25000"/>
              <a:t>ideal</a:t>
            </a:r>
            <a:r>
              <a:rPr lang="en-US"/>
              <a:t>|=5, b=0,167</a:t>
            </a:r>
            <a:endParaRPr lang="ro-R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5FD671-BC45-4597-89A8-537FD77C850C}"/>
                  </a:ext>
                </a:extLst>
              </p:cNvPr>
              <p:cNvSpPr/>
              <p:nvPr/>
            </p:nvSpPr>
            <p:spPr>
              <a:xfrm>
                <a:off x="1331687" y="3897627"/>
                <a:ext cx="51084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ro-RO" sz="2400" i="0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ro-RO" sz="24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=0,167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𝑀𝐻𝑧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=167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5FD671-BC45-4597-89A8-537FD77C8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87" y="3897627"/>
                <a:ext cx="5108450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3C0381-9CD8-46D9-B739-4BE52EFFC88E}"/>
                  </a:ext>
                </a:extLst>
              </p:cNvPr>
              <p:cNvSpPr/>
              <p:nvPr/>
            </p:nvSpPr>
            <p:spPr>
              <a:xfrm>
                <a:off x="1253029" y="4358519"/>
                <a:ext cx="8976495" cy="895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>
                        <a:rPr lang="ro-RO" sz="2400" i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𝑆𝑅</m:t>
                          </m:r>
                        </m:num>
                        <m:den>
                          <m:r>
                            <a:rPr lang="ro-RO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𝑜𝑚</m:t>
                              </m:r>
                            </m:sub>
                          </m:sSub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  <m:f>
                            <m:fPr>
                              <m:type m:val="li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o-RO" sz="24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ro-RO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  <m:f>
                            <m:fPr>
                              <m:type m:val="li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num>
                        <m:den>
                          <m:r>
                            <a:rPr lang="ro-RO" sz="24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ro-RO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500000</m:t>
                          </m:r>
                          <m:f>
                            <m:fPr>
                              <m:type m:val="li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num>
                        <m:den>
                          <m:r>
                            <a:rPr lang="ro-RO" sz="24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ro-RO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=19,9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3C0381-9CD8-46D9-B739-4BE52EFFC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29" y="4358519"/>
                <a:ext cx="8976495" cy="895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EE08955-53EC-483C-9EAC-5051F277B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329" y="5731966"/>
            <a:ext cx="5894070" cy="6315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806412E-3B8B-4F53-B617-2D7063E64C32}"/>
                  </a:ext>
                </a:extLst>
              </p:cNvPr>
              <p:cNvSpPr/>
              <p:nvPr/>
            </p:nvSpPr>
            <p:spPr>
              <a:xfrm>
                <a:off x="7999863" y="5678388"/>
                <a:ext cx="23874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=19,9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806412E-3B8B-4F53-B617-2D7063E64C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863" y="5678388"/>
                <a:ext cx="2387448" cy="461665"/>
              </a:xfrm>
              <a:prstGeom prst="rect">
                <a:avLst/>
              </a:prstGeom>
              <a:blipFill>
                <a:blip r:embed="rId7"/>
                <a:stretch>
                  <a:fillRect l="-255" b="-1710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C41171C-47B1-4C13-A6C9-768B86F8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BCFA-22C2-4C00-8AF4-F9AB8E998FAD}" type="datetime1">
              <a:rPr lang="en-US" smtClean="0"/>
              <a:t>6/13/2020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3431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4E93-C5BB-46A6-9A22-9C9C94CF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Rezolvare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2D2BCC-3F70-47F9-9ED5-D0304F3BE0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arenR" startAt="6"/>
                </a:pPr>
                <a:r>
                  <a:rPr lang="ro-RO"/>
                  <a:t>Desenați schema amplificatorului de </a:t>
                </a:r>
                <a:br>
                  <a:rPr lang="en-US"/>
                </a:br>
                <a:r>
                  <a:rPr lang="ro-RO"/>
                  <a:t>tensiune alternativă pe baza montajului </a:t>
                </a:r>
                <a:br>
                  <a:rPr lang="en-US"/>
                </a:br>
                <a:r>
                  <a:rPr lang="ro-RO"/>
                  <a:t>din </a:t>
                </a:r>
                <a:r>
                  <a:rPr lang="en-US"/>
                  <a:t>enun</a:t>
                </a:r>
                <a:r>
                  <a:rPr lang="ro-RO"/>
                  <a:t>ț, alimentat cu tensiune simplă:</a:t>
                </a:r>
              </a:p>
              <a:p>
                <a:pPr lvl="1"/>
                <a:r>
                  <a:rPr lang="ro-RO"/>
                  <a:t>precizați valoarea tensiunii simple de alimentare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o-RO"/>
                  <a:t> (atenție, să n-o confundați cu V</a:t>
                </a:r>
                <a:r>
                  <a:rPr lang="ro-RO" baseline="-25000"/>
                  <a:t>CC</a:t>
                </a:r>
                <a:r>
                  <a:rPr lang="ro-RO"/>
                  <a:t> de la alimentare dublă) astfel încât să nu se modifice PSF-urile tranzistoarelor din AO față de cazul alimentării duble;</a:t>
                </a:r>
              </a:p>
              <a:p>
                <a:pPr lvl="1"/>
                <a:r>
                  <a:rPr lang="ro-RO"/>
                  <a:t>determinați valoarea condensatoarelor de cuplaj dacă frecvența minimă ce trebuie redată este f</a:t>
                </a:r>
                <a:r>
                  <a:rPr lang="ro-RO" baseline="-25000"/>
                  <a:t>L</a:t>
                </a:r>
                <a:r>
                  <a:rPr lang="ro-RO"/>
                  <a:t>=25Hz, considerând R</a:t>
                </a:r>
                <a:r>
                  <a:rPr lang="ro-RO" baseline="-25000"/>
                  <a:t>3</a:t>
                </a:r>
                <a:r>
                  <a:rPr lang="ro-RO"/>
                  <a:t>=R</a:t>
                </a:r>
                <a:r>
                  <a:rPr lang="ro-RO" baseline="-25000"/>
                  <a:t>4</a:t>
                </a:r>
                <a:r>
                  <a:rPr lang="ro-RO"/>
                  <a:t>=2R</a:t>
                </a:r>
                <a:r>
                  <a:rPr lang="ro-RO" baseline="-25000"/>
                  <a:t>1</a:t>
                </a:r>
                <a:r>
                  <a:rPr lang="ro-RO"/>
                  <a:t>, fără să considerați valori standard, lucrați cu valorile rezultate din calcul.</a:t>
                </a:r>
              </a:p>
              <a:p>
                <a:pPr marL="514350" indent="-514350">
                  <a:buFont typeface="+mj-lt"/>
                  <a:buAutoNum type="alphaLcParenR" startAt="6"/>
                </a:pPr>
                <a:endParaRPr lang="ro-RO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2D2BCC-3F70-47F9-9ED5-D0304F3BE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23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8819278-D504-4C0E-A871-816DD8DF0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384" y="19669"/>
            <a:ext cx="4748784" cy="23454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E7867-101C-4DA0-8A89-1599C8C7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792C-2616-40DA-8B1A-2016C6E3A550}" type="datetime1">
              <a:rPr lang="en-US" smtClean="0"/>
              <a:t>6/13/2020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104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4E93-C5BB-46A6-9A22-9C9C94CF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Rezolvare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D2BCC-3F70-47F9-9ED5-D0304F3B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Schema</a:t>
            </a:r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19278-D504-4C0E-A871-816DD8DF0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384" y="19669"/>
            <a:ext cx="4748784" cy="234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8F5A2E-B5AE-4252-9061-802B50F31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2" y="2368443"/>
            <a:ext cx="5458206" cy="25481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4737D0-3E25-4EE9-84EA-8FB1F967DF09}"/>
              </a:ext>
            </a:extLst>
          </p:cNvPr>
          <p:cNvSpPr/>
          <p:nvPr/>
        </p:nvSpPr>
        <p:spPr>
          <a:xfrm>
            <a:off x="5643792" y="496371"/>
            <a:ext cx="90441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ro-RO"/>
              <a:t>f</a:t>
            </a:r>
            <a:r>
              <a:rPr lang="ro-RO" baseline="-25000"/>
              <a:t>L</a:t>
            </a:r>
            <a:r>
              <a:rPr lang="ro-RO"/>
              <a:t>=25Hz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78CF6E-01BA-4F7A-BF61-36CC993D9ADD}"/>
              </a:ext>
            </a:extLst>
          </p:cNvPr>
          <p:cNvSpPr/>
          <p:nvPr/>
        </p:nvSpPr>
        <p:spPr>
          <a:xfrm>
            <a:off x="5524368" y="979076"/>
            <a:ext cx="11432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ro-RO"/>
              <a:t>R</a:t>
            </a:r>
            <a:r>
              <a:rPr lang="ro-RO" baseline="-25000"/>
              <a:t>3</a:t>
            </a:r>
            <a:r>
              <a:rPr lang="ro-RO"/>
              <a:t>=R</a:t>
            </a:r>
            <a:r>
              <a:rPr lang="ro-RO" baseline="-25000"/>
              <a:t>4</a:t>
            </a:r>
            <a:r>
              <a:rPr lang="ro-RO"/>
              <a:t>=2R</a:t>
            </a:r>
            <a:r>
              <a:rPr lang="ro-RO" baseline="-25000"/>
              <a:t>1</a:t>
            </a:r>
            <a:endParaRPr lang="ro-R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912B66-B95C-4FCE-845B-7690ECBB4EEB}"/>
                  </a:ext>
                </a:extLst>
              </p:cNvPr>
              <p:cNvSpPr/>
              <p:nvPr/>
            </p:nvSpPr>
            <p:spPr>
              <a:xfrm>
                <a:off x="5631784" y="2695997"/>
                <a:ext cx="5722016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o-RO" sz="24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ro-RO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o-RO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o-RO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o-RO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ro-RO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=25</m:t>
                      </m:r>
                      <m:rad>
                        <m:radPr>
                          <m:degHide m:val="on"/>
                          <m:ctrlPr>
                            <a:rPr lang="ro-RO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o-RO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o-RO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ro-RO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=16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912B66-B95C-4FCE-845B-7690ECBB4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784" y="2695997"/>
                <a:ext cx="5722016" cy="566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8EA1CE3-8085-407A-A240-7FBC5CAF14E8}"/>
                  </a:ext>
                </a:extLst>
              </p:cNvPr>
              <p:cNvSpPr/>
              <p:nvPr/>
            </p:nvSpPr>
            <p:spPr>
              <a:xfrm>
                <a:off x="5507838" y="4396524"/>
                <a:ext cx="6334876" cy="850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o-RO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2400" i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ro-RO" sz="24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2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ro-RO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×5,6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=1,77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8EA1CE3-8085-407A-A240-7FBC5CAF1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838" y="4396524"/>
                <a:ext cx="6334876" cy="8509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D115CA5-3FE4-412A-A1CF-7B5D5A9D52DD}"/>
                  </a:ext>
                </a:extLst>
              </p:cNvPr>
              <p:cNvSpPr/>
              <p:nvPr/>
            </p:nvSpPr>
            <p:spPr>
              <a:xfrm>
                <a:off x="5524368" y="3457170"/>
                <a:ext cx="6321026" cy="850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o-R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2400" i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ro-RO" sz="24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o-RO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2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ro-RO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×5,6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=1,77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D115CA5-3FE4-412A-A1CF-7B5D5A9D52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368" y="3457170"/>
                <a:ext cx="6321026" cy="8509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5359BF4-B591-4444-93C0-621E3149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0B8A-379C-4408-9501-76C620D3FA4F}" type="datetime1">
              <a:rPr lang="en-US" smtClean="0"/>
              <a:t>6/13/2020</a:t>
            </a:fld>
            <a:endParaRPr lang="ro-RO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F6F729E-8350-4CB6-9921-CC8A054D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74393"/>
              </p:ext>
            </p:extLst>
          </p:nvPr>
        </p:nvGraphicFramePr>
        <p:xfrm>
          <a:off x="1195065" y="5594326"/>
          <a:ext cx="3200400" cy="64008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49524172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50740115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515578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01483258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4080828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6946990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1.5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2.2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3.3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4.7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6.8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581256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3A5DB1-53DA-4A8E-9E13-240FB06F1556}"/>
                  </a:ext>
                </a:extLst>
              </p:cNvPr>
              <p:cNvSpPr txBox="1"/>
              <p:nvPr/>
            </p:nvSpPr>
            <p:spPr>
              <a:xfrm>
                <a:off x="4763925" y="5754988"/>
                <a:ext cx="2669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o-RO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ro-RO" sz="240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3A5DB1-53DA-4A8E-9E13-240FB06F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925" y="5754988"/>
                <a:ext cx="2669459" cy="369332"/>
              </a:xfrm>
              <a:prstGeom prst="rect">
                <a:avLst/>
              </a:prstGeom>
              <a:blipFill>
                <a:blip r:embed="rId7"/>
                <a:stretch>
                  <a:fillRect r="-1826" b="-3114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2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796</Words>
  <Application>Microsoft Office PowerPoint</Application>
  <PresentationFormat>Widescreen</PresentationFormat>
  <Paragraphs>205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CIA exemplu de problemă de examen</vt:lpstr>
      <vt:lpstr>Enunț</vt:lpstr>
      <vt:lpstr>Rezolvare</vt:lpstr>
      <vt:lpstr>Rezolvare</vt:lpstr>
      <vt:lpstr>Rezolvare</vt:lpstr>
      <vt:lpstr>Rezolvare</vt:lpstr>
      <vt:lpstr>Rezolvare</vt:lpstr>
      <vt:lpstr>Rezolvare</vt:lpstr>
      <vt:lpstr>Rezolvare</vt:lpstr>
      <vt:lpstr>Anexe A1. Valori standard de rezistențe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CIA exemplu de problemă de examen</dc:title>
  <dc:creator>geoic@yahoo.com</dc:creator>
  <cp:lastModifiedBy>geoic@yahoo.com</cp:lastModifiedBy>
  <cp:revision>16</cp:revision>
  <dcterms:created xsi:type="dcterms:W3CDTF">2020-06-13T10:42:01Z</dcterms:created>
  <dcterms:modified xsi:type="dcterms:W3CDTF">2020-06-13T12:14:49Z</dcterms:modified>
</cp:coreProperties>
</file>