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386E524-C0FC-468D-9F3B-5716F03DA07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5F9346-115C-4E83-AB87-50B60CA7E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cuplare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magistral</a:t>
            </a:r>
            <a:r>
              <a:rPr lang="ro-RO" dirty="0" smtClean="0"/>
              <a:t>ă și pe un port paralel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Material util pentru examen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9906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Cuplarea </a:t>
            </a:r>
            <a:r>
              <a:rPr lang="ro-RO" dirty="0" smtClean="0"/>
              <a:t>un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interfe</a:t>
            </a:r>
            <a:r>
              <a:rPr lang="ro-RO" dirty="0" err="1" smtClean="0"/>
              <a:t>țe</a:t>
            </a:r>
            <a:r>
              <a:rPr lang="ro-RO" dirty="0" smtClean="0"/>
              <a:t> paralele </a:t>
            </a:r>
            <a:r>
              <a:rPr lang="ro-RO" dirty="0" smtClean="0"/>
              <a:t>pe magistrală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438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Se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conecteaza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un circuit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programabil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interfata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paralela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o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magistrala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cu 8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biti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de date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9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biti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adresă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. Sa se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faca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selectia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circuitului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cu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decodificatoare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cu 3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intrări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la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adresa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1B8H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se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deseneze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schema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electrica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portul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A se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conecteaza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2 LED-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uri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liniile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A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şi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A2 (A7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cel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mai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semnificativ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),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iar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portul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B un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buton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linia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B2 . Sa se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scrie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programul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asamblare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care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asigura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aprinderea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continua,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vizibila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alternativa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a LED-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urilor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unul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aprins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şi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unul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stins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apoi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invers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) at</a:t>
            </a:r>
            <a:r>
              <a:rPr lang="ro-RO" sz="1400" dirty="0" err="1" smtClean="0">
                <a:latin typeface="Calibri" pitchFamily="34" charset="0"/>
                <a:cs typeface="Calibri" pitchFamily="34" charset="0"/>
              </a:rPr>
              <a:t>ât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 timp cât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este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apăsat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butonul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609975" y="3941620"/>
            <a:ext cx="485775" cy="21623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ro-R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 (A8)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505450" y="4543004"/>
            <a:ext cx="733425" cy="3607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210300" y="1628166"/>
            <a:ext cx="1371600" cy="332483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Interfata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paralela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A0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A2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A3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A5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A6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B0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B1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B2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B3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B5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B6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C0-C7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7581900" y="1753689"/>
            <a:ext cx="1352550" cy="2818311"/>
            <a:chOff x="7581900" y="1628166"/>
            <a:chExt cx="1352550" cy="2818311"/>
          </a:xfrm>
        </p:grpSpPr>
        <p:cxnSp>
          <p:nvCxnSpPr>
            <p:cNvPr id="2054" name="AutoShape 6"/>
            <p:cNvCxnSpPr>
              <a:cxnSpLocks noChangeShapeType="1"/>
            </p:cNvCxnSpPr>
            <p:nvPr/>
          </p:nvCxnSpPr>
          <p:spPr bwMode="auto">
            <a:xfrm>
              <a:off x="7581900" y="2057454"/>
              <a:ext cx="12382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5" name="AutoShape 7"/>
            <p:cNvCxnSpPr>
              <a:cxnSpLocks noChangeShapeType="1"/>
            </p:cNvCxnSpPr>
            <p:nvPr/>
          </p:nvCxnSpPr>
          <p:spPr bwMode="auto">
            <a:xfrm>
              <a:off x="7581900" y="2246061"/>
              <a:ext cx="12382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8820150" y="2057454"/>
              <a:ext cx="0" cy="8954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>
              <a:off x="8686800" y="2952861"/>
              <a:ext cx="247650" cy="0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7696200" y="2188907"/>
              <a:ext cx="447675" cy="114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8143875" y="1628166"/>
              <a:ext cx="628650" cy="2857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LED1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8020050" y="2419427"/>
              <a:ext cx="647700" cy="2857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LED2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61" name="AutoShape 13"/>
            <p:cNvCxnSpPr>
              <a:cxnSpLocks noChangeShapeType="1"/>
            </p:cNvCxnSpPr>
            <p:nvPr/>
          </p:nvCxnSpPr>
          <p:spPr bwMode="auto">
            <a:xfrm>
              <a:off x="7581900" y="3518048"/>
              <a:ext cx="5619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2" name="AutoShape 14"/>
            <p:cNvCxnSpPr>
              <a:cxnSpLocks noChangeShapeType="1"/>
            </p:cNvCxnSpPr>
            <p:nvPr/>
          </p:nvCxnSpPr>
          <p:spPr bwMode="auto">
            <a:xfrm>
              <a:off x="8267700" y="3394215"/>
              <a:ext cx="152400" cy="12383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3" name="AutoShape 15"/>
            <p:cNvCxnSpPr>
              <a:cxnSpLocks noChangeShapeType="1"/>
            </p:cNvCxnSpPr>
            <p:nvPr/>
          </p:nvCxnSpPr>
          <p:spPr bwMode="auto">
            <a:xfrm>
              <a:off x="8420100" y="3518048"/>
              <a:ext cx="4000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4" name="AutoShape 16"/>
            <p:cNvCxnSpPr>
              <a:cxnSpLocks noChangeShapeType="1"/>
            </p:cNvCxnSpPr>
            <p:nvPr/>
          </p:nvCxnSpPr>
          <p:spPr bwMode="auto">
            <a:xfrm>
              <a:off x="8820150" y="3518048"/>
              <a:ext cx="0" cy="2667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5" name="AutoShape 17"/>
            <p:cNvCxnSpPr>
              <a:cxnSpLocks noChangeShapeType="1"/>
            </p:cNvCxnSpPr>
            <p:nvPr/>
          </p:nvCxnSpPr>
          <p:spPr bwMode="auto">
            <a:xfrm>
              <a:off x="8686800" y="3784765"/>
              <a:ext cx="247650" cy="0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7696200" y="4113081"/>
              <a:ext cx="638175" cy="3333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+5V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7696200" y="2009826"/>
              <a:ext cx="447675" cy="114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68" name="Group 20"/>
            <p:cNvGrpSpPr>
              <a:grpSpLocks/>
            </p:cNvGrpSpPr>
            <p:nvPr/>
          </p:nvGrpSpPr>
          <p:grpSpPr bwMode="auto">
            <a:xfrm>
              <a:off x="8367395" y="1947592"/>
              <a:ext cx="210185" cy="219089"/>
              <a:chOff x="10222" y="3955"/>
              <a:chExt cx="331" cy="345"/>
            </a:xfrm>
          </p:grpSpPr>
          <p:sp>
            <p:nvSpPr>
              <p:cNvPr id="2069" name="AutoShape 21"/>
              <p:cNvSpPr>
                <a:spLocks noChangeArrowheads="1"/>
              </p:cNvSpPr>
              <p:nvPr/>
            </p:nvSpPr>
            <p:spPr bwMode="auto">
              <a:xfrm rot="5400000">
                <a:off x="10215" y="3962"/>
                <a:ext cx="345" cy="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070" name="AutoShape 22"/>
              <p:cNvCxnSpPr>
                <a:cxnSpLocks noChangeShapeType="1"/>
              </p:cNvCxnSpPr>
              <p:nvPr/>
            </p:nvCxnSpPr>
            <p:spPr bwMode="auto">
              <a:xfrm>
                <a:off x="10553" y="3955"/>
                <a:ext cx="0" cy="34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2071" name="Group 23"/>
            <p:cNvGrpSpPr>
              <a:grpSpLocks/>
            </p:cNvGrpSpPr>
            <p:nvPr/>
          </p:nvGrpSpPr>
          <p:grpSpPr bwMode="auto">
            <a:xfrm>
              <a:off x="8457565" y="2124133"/>
              <a:ext cx="210185" cy="219089"/>
              <a:chOff x="10222" y="3955"/>
              <a:chExt cx="331" cy="345"/>
            </a:xfrm>
          </p:grpSpPr>
          <p:sp>
            <p:nvSpPr>
              <p:cNvPr id="2072" name="AutoShape 24"/>
              <p:cNvSpPr>
                <a:spLocks noChangeArrowheads="1"/>
              </p:cNvSpPr>
              <p:nvPr/>
            </p:nvSpPr>
            <p:spPr bwMode="auto">
              <a:xfrm rot="5400000">
                <a:off x="10215" y="3962"/>
                <a:ext cx="345" cy="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073" name="AutoShape 25"/>
              <p:cNvCxnSpPr>
                <a:cxnSpLocks noChangeShapeType="1"/>
              </p:cNvCxnSpPr>
              <p:nvPr/>
            </p:nvCxnSpPr>
            <p:spPr bwMode="auto">
              <a:xfrm>
                <a:off x="10553" y="3955"/>
                <a:ext cx="0" cy="34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2074" name="AutoShape 26"/>
            <p:cNvCxnSpPr>
              <a:cxnSpLocks noChangeShapeType="1"/>
            </p:cNvCxnSpPr>
            <p:nvPr/>
          </p:nvCxnSpPr>
          <p:spPr bwMode="auto">
            <a:xfrm>
              <a:off x="7781925" y="3518048"/>
              <a:ext cx="0" cy="676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7724775" y="3689509"/>
              <a:ext cx="133350" cy="3429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76" name="AutoShape 28"/>
          <p:cNvSpPr>
            <a:spLocks noChangeArrowheads="1"/>
          </p:cNvSpPr>
          <p:nvPr/>
        </p:nvSpPr>
        <p:spPr bwMode="auto">
          <a:xfrm rot="5400000">
            <a:off x="5261582" y="1814884"/>
            <a:ext cx="876356" cy="502920"/>
          </a:xfrm>
          <a:prstGeom prst="leftRightArrow">
            <a:avLst>
              <a:gd name="adj1" fmla="val 50000"/>
              <a:gd name="adj2" fmla="val 3484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5848350" y="1792007"/>
            <a:ext cx="361950" cy="332126"/>
          </a:xfrm>
          <a:prstGeom prst="leftRightArrow">
            <a:avLst>
              <a:gd name="adj1" fmla="val 50000"/>
              <a:gd name="adj2" fmla="val 2179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6324600" y="1913935"/>
            <a:ext cx="723900" cy="24849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D0-D7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IOW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ro-R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9" name="Text Box 31"/>
          <p:cNvSpPr txBox="1">
            <a:spLocks noChangeArrowheads="1"/>
          </p:cNvSpPr>
          <p:nvPr/>
        </p:nvSpPr>
        <p:spPr bwMode="auto">
          <a:xfrm>
            <a:off x="4619625" y="1219200"/>
            <a:ext cx="781050" cy="419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Bus comenzi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5400675" y="1388756"/>
            <a:ext cx="781050" cy="2495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Bus date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1" name="AutoShape 33"/>
          <p:cNvSpPr>
            <a:spLocks noChangeArrowheads="1"/>
          </p:cNvSpPr>
          <p:nvPr/>
        </p:nvSpPr>
        <p:spPr bwMode="auto">
          <a:xfrm rot="5400000">
            <a:off x="4247466" y="2133675"/>
            <a:ext cx="1513302" cy="502920"/>
          </a:xfrm>
          <a:prstGeom prst="leftRightArrow">
            <a:avLst>
              <a:gd name="adj1" fmla="val 50000"/>
              <a:gd name="adj2" fmla="val 6017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82" name="AutoShape 34"/>
          <p:cNvCxnSpPr>
            <a:cxnSpLocks noChangeShapeType="1"/>
          </p:cNvCxnSpPr>
          <p:nvPr/>
        </p:nvCxnSpPr>
        <p:spPr bwMode="auto">
          <a:xfrm>
            <a:off x="5133975" y="2598509"/>
            <a:ext cx="10477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83" name="AutoShape 35"/>
          <p:cNvCxnSpPr>
            <a:cxnSpLocks noChangeShapeType="1"/>
          </p:cNvCxnSpPr>
          <p:nvPr/>
        </p:nvCxnSpPr>
        <p:spPr bwMode="auto">
          <a:xfrm>
            <a:off x="5133975" y="2769970"/>
            <a:ext cx="10477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84" name="AutoShape 36"/>
          <p:cNvCxnSpPr>
            <a:cxnSpLocks noChangeShapeType="1"/>
          </p:cNvCxnSpPr>
          <p:nvPr/>
        </p:nvCxnSpPr>
        <p:spPr bwMode="auto">
          <a:xfrm>
            <a:off x="3505200" y="3446288"/>
            <a:ext cx="27051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85" name="AutoShape 37"/>
          <p:cNvCxnSpPr>
            <a:cxnSpLocks noChangeShapeType="1"/>
          </p:cNvCxnSpPr>
          <p:nvPr/>
        </p:nvCxnSpPr>
        <p:spPr bwMode="auto">
          <a:xfrm>
            <a:off x="3505200" y="3598698"/>
            <a:ext cx="27051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2971800" y="2246061"/>
            <a:ext cx="1047750" cy="419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Bus adrese 9 bi</a:t>
            </a:r>
            <a:r>
              <a:rPr kumimoji="0" lang="ro-R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ț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87" name="AutoShape 39"/>
          <p:cNvCxnSpPr>
            <a:cxnSpLocks noChangeShapeType="1"/>
          </p:cNvCxnSpPr>
          <p:nvPr/>
        </p:nvCxnSpPr>
        <p:spPr bwMode="auto">
          <a:xfrm>
            <a:off x="3505200" y="4113081"/>
            <a:ext cx="6572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88" name="AutoShape 40"/>
          <p:cNvCxnSpPr>
            <a:cxnSpLocks noChangeShapeType="1"/>
          </p:cNvCxnSpPr>
          <p:nvPr/>
        </p:nvCxnSpPr>
        <p:spPr bwMode="auto">
          <a:xfrm>
            <a:off x="3505200" y="4322644"/>
            <a:ext cx="6572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89" name="AutoShape 41"/>
          <p:cNvCxnSpPr>
            <a:cxnSpLocks noChangeShapeType="1"/>
          </p:cNvCxnSpPr>
          <p:nvPr/>
        </p:nvCxnSpPr>
        <p:spPr bwMode="auto">
          <a:xfrm>
            <a:off x="3505200" y="4513157"/>
            <a:ext cx="657225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90" name="AutoShape 42"/>
          <p:cNvCxnSpPr>
            <a:cxnSpLocks noChangeShapeType="1"/>
          </p:cNvCxnSpPr>
          <p:nvPr/>
        </p:nvCxnSpPr>
        <p:spPr bwMode="auto">
          <a:xfrm>
            <a:off x="3533775" y="5056117"/>
            <a:ext cx="628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91" name="AutoShape 43"/>
          <p:cNvCxnSpPr>
            <a:cxnSpLocks noChangeShapeType="1"/>
          </p:cNvCxnSpPr>
          <p:nvPr/>
        </p:nvCxnSpPr>
        <p:spPr bwMode="auto">
          <a:xfrm>
            <a:off x="3533775" y="5246629"/>
            <a:ext cx="628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92" name="AutoShape 44"/>
          <p:cNvCxnSpPr>
            <a:cxnSpLocks noChangeShapeType="1"/>
          </p:cNvCxnSpPr>
          <p:nvPr/>
        </p:nvCxnSpPr>
        <p:spPr bwMode="auto">
          <a:xfrm>
            <a:off x="3533775" y="5437141"/>
            <a:ext cx="628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093" name="AutoShape 45"/>
          <p:cNvSpPr>
            <a:spLocks noChangeArrowheads="1"/>
          </p:cNvSpPr>
          <p:nvPr/>
        </p:nvSpPr>
        <p:spPr bwMode="auto">
          <a:xfrm>
            <a:off x="5657850" y="3836838"/>
            <a:ext cx="304800" cy="766494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94" name="AutoShape 46"/>
          <p:cNvCxnSpPr>
            <a:cxnSpLocks noChangeShapeType="1"/>
          </p:cNvCxnSpPr>
          <p:nvPr/>
        </p:nvCxnSpPr>
        <p:spPr bwMode="auto">
          <a:xfrm>
            <a:off x="5951220" y="4194366"/>
            <a:ext cx="25908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2095" name="Group 47"/>
          <p:cNvGrpSpPr>
            <a:grpSpLocks/>
          </p:cNvGrpSpPr>
          <p:nvPr/>
        </p:nvGrpSpPr>
        <p:grpSpPr bwMode="auto">
          <a:xfrm>
            <a:off x="4162425" y="4798925"/>
            <a:ext cx="828675" cy="828728"/>
            <a:chOff x="4170" y="8445"/>
            <a:chExt cx="1305" cy="1305"/>
          </a:xfrm>
        </p:grpSpPr>
        <p:sp>
          <p:nvSpPr>
            <p:cNvPr id="2096" name="Text Box 48"/>
            <p:cNvSpPr txBox="1">
              <a:spLocks noChangeArrowheads="1"/>
            </p:cNvSpPr>
            <p:nvPr/>
          </p:nvSpPr>
          <p:spPr bwMode="auto">
            <a:xfrm>
              <a:off x="4170" y="8445"/>
              <a:ext cx="960" cy="1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DCD 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A6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A7 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97" name="AutoShape 49"/>
            <p:cNvCxnSpPr>
              <a:cxnSpLocks noChangeShapeType="1"/>
            </p:cNvCxnSpPr>
            <p:nvPr/>
          </p:nvCxnSpPr>
          <p:spPr bwMode="auto">
            <a:xfrm>
              <a:off x="5130" y="8610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8" name="AutoShape 50"/>
            <p:cNvCxnSpPr>
              <a:cxnSpLocks noChangeShapeType="1"/>
            </p:cNvCxnSpPr>
            <p:nvPr/>
          </p:nvCxnSpPr>
          <p:spPr bwMode="auto">
            <a:xfrm>
              <a:off x="5130" y="8775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9" name="AutoShape 51"/>
            <p:cNvCxnSpPr>
              <a:cxnSpLocks noChangeShapeType="1"/>
            </p:cNvCxnSpPr>
            <p:nvPr/>
          </p:nvCxnSpPr>
          <p:spPr bwMode="auto">
            <a:xfrm>
              <a:off x="5130" y="9600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cxnSp>
        <p:nvCxnSpPr>
          <p:cNvPr id="2100" name="AutoShape 52"/>
          <p:cNvCxnSpPr>
            <a:cxnSpLocks noChangeShapeType="1"/>
          </p:cNvCxnSpPr>
          <p:nvPr/>
        </p:nvCxnSpPr>
        <p:spPr bwMode="auto">
          <a:xfrm>
            <a:off x="3505200" y="5715000"/>
            <a:ext cx="20002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01" name="AutoShape 53"/>
          <p:cNvCxnSpPr>
            <a:cxnSpLocks noChangeShapeType="1"/>
          </p:cNvCxnSpPr>
          <p:nvPr/>
        </p:nvCxnSpPr>
        <p:spPr bwMode="auto">
          <a:xfrm>
            <a:off x="5495925" y="4513157"/>
            <a:ext cx="9525" cy="1171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02" name="AutoShape 54"/>
          <p:cNvCxnSpPr>
            <a:cxnSpLocks noChangeShapeType="1"/>
          </p:cNvCxnSpPr>
          <p:nvPr/>
        </p:nvCxnSpPr>
        <p:spPr bwMode="auto">
          <a:xfrm>
            <a:off x="5505450" y="4513157"/>
            <a:ext cx="15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103" name="AutoShape 55"/>
          <p:cNvSpPr>
            <a:spLocks noChangeArrowheads="1"/>
          </p:cNvSpPr>
          <p:nvPr/>
        </p:nvSpPr>
        <p:spPr bwMode="auto">
          <a:xfrm rot="5400000">
            <a:off x="1751221" y="4209623"/>
            <a:ext cx="3381592" cy="502920"/>
          </a:xfrm>
          <a:prstGeom prst="leftRightArrow">
            <a:avLst>
              <a:gd name="adj1" fmla="val 38889"/>
              <a:gd name="adj2" fmla="val 757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4953000" y="3810000"/>
            <a:ext cx="323850" cy="19000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ro-RO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5" name="Text Box 57"/>
          <p:cNvSpPr txBox="1">
            <a:spLocks noChangeArrowheads="1"/>
          </p:cNvSpPr>
          <p:nvPr/>
        </p:nvSpPr>
        <p:spPr bwMode="auto">
          <a:xfrm>
            <a:off x="4162425" y="3836838"/>
            <a:ext cx="609600" cy="8763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DCD 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A4 *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06" name="AutoShape 58"/>
          <p:cNvCxnSpPr>
            <a:cxnSpLocks noChangeShapeType="1"/>
          </p:cNvCxnSpPr>
          <p:nvPr/>
        </p:nvCxnSpPr>
        <p:spPr bwMode="auto">
          <a:xfrm>
            <a:off x="4772025" y="3941620"/>
            <a:ext cx="219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07" name="AutoShape 59"/>
          <p:cNvCxnSpPr>
            <a:cxnSpLocks noChangeShapeType="1"/>
          </p:cNvCxnSpPr>
          <p:nvPr/>
        </p:nvCxnSpPr>
        <p:spPr bwMode="auto">
          <a:xfrm>
            <a:off x="4772025" y="4603332"/>
            <a:ext cx="4838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08" name="AutoShape 60"/>
          <p:cNvCxnSpPr>
            <a:cxnSpLocks noChangeShapeType="1"/>
          </p:cNvCxnSpPr>
          <p:nvPr/>
        </p:nvCxnSpPr>
        <p:spPr bwMode="auto">
          <a:xfrm>
            <a:off x="4781550" y="4032431"/>
            <a:ext cx="219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09" name="AutoShape 61"/>
          <p:cNvCxnSpPr>
            <a:cxnSpLocks noChangeShapeType="1"/>
          </p:cNvCxnSpPr>
          <p:nvPr/>
        </p:nvCxnSpPr>
        <p:spPr bwMode="auto">
          <a:xfrm flipV="1">
            <a:off x="5255895" y="4032431"/>
            <a:ext cx="0" cy="5709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10" name="AutoShape 62"/>
          <p:cNvCxnSpPr>
            <a:cxnSpLocks noChangeShapeType="1"/>
          </p:cNvCxnSpPr>
          <p:nvPr/>
        </p:nvCxnSpPr>
        <p:spPr bwMode="auto">
          <a:xfrm>
            <a:off x="5255895" y="4032431"/>
            <a:ext cx="40195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11" name="AutoShape 63"/>
          <p:cNvCxnSpPr>
            <a:cxnSpLocks noChangeShapeType="1"/>
          </p:cNvCxnSpPr>
          <p:nvPr/>
        </p:nvCxnSpPr>
        <p:spPr bwMode="auto">
          <a:xfrm>
            <a:off x="4781550" y="4676362"/>
            <a:ext cx="219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12" name="AutoShape 64"/>
          <p:cNvCxnSpPr>
            <a:cxnSpLocks noChangeShapeType="1"/>
          </p:cNvCxnSpPr>
          <p:nvPr/>
        </p:nvCxnSpPr>
        <p:spPr bwMode="auto">
          <a:xfrm>
            <a:off x="4781550" y="5341885"/>
            <a:ext cx="628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13" name="AutoShape 65"/>
          <p:cNvCxnSpPr>
            <a:cxnSpLocks noChangeShapeType="1"/>
          </p:cNvCxnSpPr>
          <p:nvPr/>
        </p:nvCxnSpPr>
        <p:spPr bwMode="auto">
          <a:xfrm flipV="1">
            <a:off x="5400675" y="4322644"/>
            <a:ext cx="635" cy="101924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14" name="AutoShape 66"/>
          <p:cNvCxnSpPr>
            <a:cxnSpLocks noChangeShapeType="1"/>
          </p:cNvCxnSpPr>
          <p:nvPr/>
        </p:nvCxnSpPr>
        <p:spPr bwMode="auto">
          <a:xfrm>
            <a:off x="5400675" y="4322644"/>
            <a:ext cx="257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Cuplarea un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interfe</a:t>
            </a:r>
            <a:r>
              <a:rPr lang="ro-RO" dirty="0" err="1" smtClean="0"/>
              <a:t>țe</a:t>
            </a:r>
            <a:r>
              <a:rPr lang="ro-RO" dirty="0" smtClean="0"/>
              <a:t> paralele pe magistrală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3048000" cy="304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Adresa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1B8 (9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biti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A8 A7 A6 A5 A4 A3 A2 A1 A0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 1     1    0    1     1    1   0  direct la circuit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 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 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1400" b="1" dirty="0" smtClean="0">
                <a:latin typeface="Calibri" pitchFamily="34" charset="0"/>
                <a:cs typeface="Calibri" pitchFamily="34" charset="0"/>
              </a:rPr>
              <a:t>A1 A0 </a:t>
            </a:r>
            <a:r>
              <a:rPr lang="en-GB" sz="1400" b="1" dirty="0" err="1" smtClean="0">
                <a:latin typeface="Calibri" pitchFamily="34" charset="0"/>
                <a:cs typeface="Calibri" pitchFamily="34" charset="0"/>
              </a:rPr>
              <a:t>registru</a:t>
            </a:r>
            <a:r>
              <a:rPr lang="en-GB" sz="1400" b="1" dirty="0" smtClean="0">
                <a:latin typeface="Calibri" pitchFamily="34" charset="0"/>
                <a:cs typeface="Calibri" pitchFamily="34" charset="0"/>
              </a:rPr>
              <a:t> 	</a:t>
            </a:r>
            <a:r>
              <a:rPr lang="en-GB" sz="1400" b="1" dirty="0" err="1" smtClean="0">
                <a:latin typeface="Calibri" pitchFamily="34" charset="0"/>
                <a:cs typeface="Calibri" pitchFamily="34" charset="0"/>
              </a:rPr>
              <a:t>adresa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0     0   port A     	01B8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0     1   port B     	01B9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1     0   port C     	01BA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1     1 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programare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  	01BB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400" dirty="0"/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4343400" y="1295400"/>
            <a:ext cx="2790825" cy="3714750"/>
            <a:chOff x="3405" y="1251"/>
            <a:chExt cx="4395" cy="5850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3585" y="1251"/>
              <a:ext cx="3615" cy="7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Schema logica a programului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4395" y="1986"/>
              <a:ext cx="2055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 citeste butonul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>
              <a:off x="3960" y="2887"/>
              <a:ext cx="2700" cy="143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4710" y="3531"/>
              <a:ext cx="1110" cy="7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Este apasat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6660" y="4467"/>
              <a:ext cx="645" cy="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3405" y="3491"/>
              <a:ext cx="645" cy="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81" name="AutoShape 9"/>
            <p:cNvCxnSpPr>
              <a:cxnSpLocks noChangeShapeType="1"/>
            </p:cNvCxnSpPr>
            <p:nvPr/>
          </p:nvCxnSpPr>
          <p:spPr bwMode="auto">
            <a:xfrm>
              <a:off x="6660" y="4317"/>
              <a:ext cx="7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2" name="AutoShape 10"/>
            <p:cNvCxnSpPr>
              <a:cxnSpLocks noChangeShapeType="1"/>
            </p:cNvCxnSpPr>
            <p:nvPr/>
          </p:nvCxnSpPr>
          <p:spPr bwMode="auto">
            <a:xfrm flipH="1" flipV="1">
              <a:off x="7305" y="1747"/>
              <a:ext cx="90" cy="2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3" name="AutoShape 11"/>
            <p:cNvCxnSpPr>
              <a:cxnSpLocks noChangeShapeType="1"/>
            </p:cNvCxnSpPr>
            <p:nvPr/>
          </p:nvCxnSpPr>
          <p:spPr bwMode="auto">
            <a:xfrm>
              <a:off x="5340" y="1701"/>
              <a:ext cx="15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4" name="AutoShape 12"/>
            <p:cNvCxnSpPr>
              <a:cxnSpLocks noChangeShapeType="1"/>
            </p:cNvCxnSpPr>
            <p:nvPr/>
          </p:nvCxnSpPr>
          <p:spPr bwMode="auto">
            <a:xfrm flipH="1">
              <a:off x="5340" y="1747"/>
              <a:ext cx="19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5" name="AutoShape 13"/>
            <p:cNvCxnSpPr>
              <a:cxnSpLocks noChangeShapeType="1"/>
            </p:cNvCxnSpPr>
            <p:nvPr/>
          </p:nvCxnSpPr>
          <p:spPr bwMode="auto">
            <a:xfrm>
              <a:off x="5340" y="2542"/>
              <a:ext cx="0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3405" y="4631"/>
              <a:ext cx="2205" cy="8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LED 1 aprins, LED 2 stins, apoi delay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405" y="5970"/>
              <a:ext cx="2205" cy="8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LED 1 stins, LED 2 aprins, apoi delay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88" name="AutoShape 16"/>
            <p:cNvCxnSpPr>
              <a:cxnSpLocks noChangeShapeType="1"/>
            </p:cNvCxnSpPr>
            <p:nvPr/>
          </p:nvCxnSpPr>
          <p:spPr bwMode="auto">
            <a:xfrm>
              <a:off x="3960" y="4286"/>
              <a:ext cx="0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9" name="AutoShape 17"/>
            <p:cNvCxnSpPr>
              <a:cxnSpLocks noChangeShapeType="1"/>
            </p:cNvCxnSpPr>
            <p:nvPr/>
          </p:nvCxnSpPr>
          <p:spPr bwMode="auto">
            <a:xfrm>
              <a:off x="4395" y="5445"/>
              <a:ext cx="0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90" name="AutoShape 18"/>
            <p:cNvCxnSpPr>
              <a:cxnSpLocks noChangeShapeType="1"/>
            </p:cNvCxnSpPr>
            <p:nvPr/>
          </p:nvCxnSpPr>
          <p:spPr bwMode="auto">
            <a:xfrm>
              <a:off x="4395" y="6771"/>
              <a:ext cx="0" cy="3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1" name="AutoShape 19"/>
            <p:cNvCxnSpPr>
              <a:cxnSpLocks noChangeShapeType="1"/>
            </p:cNvCxnSpPr>
            <p:nvPr/>
          </p:nvCxnSpPr>
          <p:spPr bwMode="auto">
            <a:xfrm>
              <a:off x="4395" y="7101"/>
              <a:ext cx="34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2" name="AutoShape 20"/>
            <p:cNvCxnSpPr>
              <a:cxnSpLocks noChangeShapeType="1"/>
            </p:cNvCxnSpPr>
            <p:nvPr/>
          </p:nvCxnSpPr>
          <p:spPr bwMode="auto">
            <a:xfrm flipH="1" flipV="1">
              <a:off x="7695" y="1701"/>
              <a:ext cx="105" cy="54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3" name="AutoShape 21"/>
            <p:cNvCxnSpPr>
              <a:cxnSpLocks noChangeShapeType="1"/>
            </p:cNvCxnSpPr>
            <p:nvPr/>
          </p:nvCxnSpPr>
          <p:spPr bwMode="auto">
            <a:xfrm flipH="1">
              <a:off x="5355" y="1701"/>
              <a:ext cx="23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4" name="TextBox 23"/>
          <p:cNvSpPr txBox="1"/>
          <p:nvPr/>
        </p:nvSpPr>
        <p:spPr>
          <a:xfrm>
            <a:off x="304800" y="5410200"/>
            <a:ext cx="85234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>
                <a:latin typeface="Calibri" pitchFamily="34" charset="0"/>
                <a:cs typeface="Calibri" pitchFamily="34" charset="0"/>
              </a:rPr>
              <a:t>Programare</a:t>
            </a:r>
            <a:r>
              <a:rPr lang="en-GB" sz="1400" b="1" dirty="0">
                <a:latin typeface="Calibri" pitchFamily="34" charset="0"/>
                <a:cs typeface="Calibri" pitchFamily="34" charset="0"/>
              </a:rPr>
              <a:t> circuit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GB" sz="1400" dirty="0" err="1">
                <a:latin typeface="Calibri" pitchFamily="34" charset="0"/>
                <a:cs typeface="Calibri" pitchFamily="34" charset="0"/>
              </a:rPr>
              <a:t>Cuv</a:t>
            </a:r>
            <a:r>
              <a:rPr lang="ro-RO" sz="1400" dirty="0" err="1">
                <a:latin typeface="Calibri" pitchFamily="34" charset="0"/>
                <a:cs typeface="Calibri" pitchFamily="34" charset="0"/>
              </a:rPr>
              <a:t>ântul</a:t>
            </a:r>
            <a:r>
              <a:rPr lang="ro-RO" sz="1400" dirty="0">
                <a:latin typeface="Calibri" pitchFamily="34" charset="0"/>
                <a:cs typeface="Calibri" pitchFamily="34" charset="0"/>
              </a:rPr>
              <a:t> de programare 82H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ro-RO" sz="1400" dirty="0">
                <a:latin typeface="Calibri" pitchFamily="34" charset="0"/>
                <a:cs typeface="Calibri" pitchFamily="34" charset="0"/>
              </a:rPr>
              <a:t>1	0	</a:t>
            </a:r>
            <a:r>
              <a:rPr lang="ro-RO" sz="1400" dirty="0" err="1">
                <a:latin typeface="Calibri" pitchFamily="34" charset="0"/>
                <a:cs typeface="Calibri" pitchFamily="34" charset="0"/>
              </a:rPr>
              <a:t>0</a:t>
            </a:r>
            <a:r>
              <a:rPr lang="ro-RO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ro-RO" sz="1400" dirty="0" err="1" smtClean="0">
                <a:latin typeface="Calibri" pitchFamily="34" charset="0"/>
                <a:cs typeface="Calibri" pitchFamily="34" charset="0"/>
              </a:rPr>
              <a:t>0</a:t>
            </a:r>
            <a:r>
              <a:rPr lang="ro-RO" sz="1400" dirty="0">
                <a:latin typeface="Calibri" pitchFamily="34" charset="0"/>
                <a:cs typeface="Calibri" pitchFamily="34" charset="0"/>
              </a:rPr>
              <a:t>	X	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ro-RO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	1</a:t>
            </a:r>
            <a:r>
              <a:rPr lang="ro-RO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X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grup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A mod 0	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port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-O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port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C 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I/O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grup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B mod 0	B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intrări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port C-I/O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Cuplarea un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interfe</a:t>
            </a:r>
            <a:r>
              <a:rPr lang="ro-RO" dirty="0" err="1" smtClean="0"/>
              <a:t>țe</a:t>
            </a:r>
            <a:r>
              <a:rPr lang="ro-RO" dirty="0" smtClean="0"/>
              <a:t> paralele pe magistrală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o-RO" sz="1400" dirty="0" smtClean="0"/>
              <a:t>	</a:t>
            </a:r>
            <a:r>
              <a:rPr lang="en-GB" sz="1400" dirty="0" smtClean="0"/>
              <a:t>MOV DX,01BB		</a:t>
            </a:r>
            <a:r>
              <a:rPr lang="en-GB" sz="1400" dirty="0" err="1" smtClean="0"/>
              <a:t>Programare</a:t>
            </a:r>
            <a:r>
              <a:rPr lang="en-GB" sz="1400" dirty="0" smtClean="0"/>
              <a:t> circuit cu A </a:t>
            </a:r>
            <a:r>
              <a:rPr lang="en-GB" sz="1400" dirty="0" err="1" smtClean="0"/>
              <a:t>ieșiri</a:t>
            </a:r>
            <a:r>
              <a:rPr lang="en-GB" sz="1400" dirty="0" smtClean="0"/>
              <a:t> </a:t>
            </a:r>
            <a:r>
              <a:rPr lang="en-GB" sz="1400" dirty="0" err="1" smtClean="0"/>
              <a:t>și</a:t>
            </a:r>
            <a:r>
              <a:rPr lang="en-GB" sz="1400" dirty="0" smtClean="0"/>
              <a:t> B </a:t>
            </a:r>
            <a:r>
              <a:rPr lang="en-GB" sz="1400" dirty="0" err="1" smtClean="0"/>
              <a:t>intrări</a:t>
            </a:r>
            <a:r>
              <a:rPr lang="en-GB" sz="1400" dirty="0" smtClean="0"/>
              <a:t>, mod 0 de </a:t>
            </a:r>
            <a:r>
              <a:rPr lang="en-GB" sz="1400" dirty="0" err="1" smtClean="0"/>
              <a:t>funcționare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MOV AL,82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OUT DX,AL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start:	MOV DX,01B9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IN AL, DX			Se </a:t>
            </a:r>
            <a:r>
              <a:rPr lang="en-GB" sz="1400" dirty="0" err="1" smtClean="0"/>
              <a:t>citeste</a:t>
            </a:r>
            <a:r>
              <a:rPr lang="en-GB" sz="1400" dirty="0" smtClean="0"/>
              <a:t> </a:t>
            </a:r>
            <a:r>
              <a:rPr lang="en-GB" sz="1400" dirty="0" err="1" smtClean="0"/>
              <a:t>butonul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CMP AL,04			Se </a:t>
            </a:r>
            <a:r>
              <a:rPr lang="en-GB" sz="1400" dirty="0" err="1" smtClean="0"/>
              <a:t>verifica</a:t>
            </a:r>
            <a:r>
              <a:rPr lang="en-GB" sz="1400" dirty="0" smtClean="0"/>
              <a:t> </a:t>
            </a:r>
            <a:r>
              <a:rPr lang="en-GB" sz="1400" dirty="0" err="1" smtClean="0"/>
              <a:t>daca</a:t>
            </a:r>
            <a:r>
              <a:rPr lang="en-GB" sz="1400" dirty="0" smtClean="0"/>
              <a:t> </a:t>
            </a:r>
            <a:r>
              <a:rPr lang="en-GB" sz="1400" dirty="0" err="1" smtClean="0"/>
              <a:t>butonul</a:t>
            </a:r>
            <a:r>
              <a:rPr lang="en-GB" sz="1400" dirty="0" smtClean="0"/>
              <a:t> </a:t>
            </a:r>
            <a:r>
              <a:rPr lang="en-GB" sz="1400" dirty="0" err="1" smtClean="0"/>
              <a:t>este</a:t>
            </a:r>
            <a:r>
              <a:rPr lang="en-GB" sz="1400" dirty="0" smtClean="0"/>
              <a:t> </a:t>
            </a:r>
            <a:r>
              <a:rPr lang="en-GB" sz="1400" dirty="0" err="1" smtClean="0"/>
              <a:t>apasat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JNZ Start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MOV DX,01B8		Se </a:t>
            </a:r>
            <a:r>
              <a:rPr lang="en-GB" sz="1400" dirty="0" err="1" smtClean="0"/>
              <a:t>aprinde</a:t>
            </a:r>
            <a:r>
              <a:rPr lang="en-GB" sz="1400" dirty="0" smtClean="0"/>
              <a:t> LED 1, LED 2 </a:t>
            </a:r>
            <a:r>
              <a:rPr lang="en-GB" sz="1400" dirty="0" err="1" smtClean="0"/>
              <a:t>stins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MOV AL,02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OUT DX,AL			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CALL delay			</a:t>
            </a:r>
            <a:r>
              <a:rPr lang="en-GB" sz="1400" dirty="0" err="1" smtClean="0"/>
              <a:t>Întârziere</a:t>
            </a:r>
            <a:r>
              <a:rPr lang="en-GB" sz="1400" dirty="0" smtClean="0"/>
              <a:t> </a:t>
            </a:r>
            <a:r>
              <a:rPr lang="en-GB" sz="1400" dirty="0" err="1" smtClean="0"/>
              <a:t>pentru</a:t>
            </a:r>
            <a:r>
              <a:rPr lang="en-GB" sz="1400" dirty="0" smtClean="0"/>
              <a:t> ca </a:t>
            </a:r>
            <a:r>
              <a:rPr lang="en-GB" sz="1400" dirty="0" err="1" smtClean="0"/>
              <a:t>aprinderea</a:t>
            </a:r>
            <a:r>
              <a:rPr lang="en-GB" sz="1400" dirty="0" smtClean="0"/>
              <a:t> </a:t>
            </a:r>
            <a:r>
              <a:rPr lang="en-GB" sz="1400" dirty="0" err="1" smtClean="0"/>
              <a:t>să</a:t>
            </a:r>
            <a:r>
              <a:rPr lang="en-GB" sz="1400" dirty="0" smtClean="0"/>
              <a:t> fie </a:t>
            </a:r>
            <a:r>
              <a:rPr lang="en-GB" sz="1400" dirty="0" err="1" smtClean="0"/>
              <a:t>vizibilă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MOV AL,04			Se </a:t>
            </a:r>
            <a:r>
              <a:rPr lang="en-GB" sz="1400" dirty="0" err="1" smtClean="0"/>
              <a:t>aprinde</a:t>
            </a:r>
            <a:r>
              <a:rPr lang="en-GB" sz="1400" dirty="0" smtClean="0"/>
              <a:t> LED 2, LED 1 </a:t>
            </a:r>
            <a:r>
              <a:rPr lang="en-GB" sz="1400" dirty="0" err="1" smtClean="0"/>
              <a:t>stins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OUT DX,AL			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CALL delay			</a:t>
            </a:r>
            <a:r>
              <a:rPr lang="en-GB" sz="1400" dirty="0" err="1" smtClean="0"/>
              <a:t>Întârziere</a:t>
            </a:r>
            <a:r>
              <a:rPr lang="en-GB" sz="1400" dirty="0" smtClean="0"/>
              <a:t> </a:t>
            </a:r>
            <a:r>
              <a:rPr lang="en-GB" sz="1400" dirty="0" err="1" smtClean="0"/>
              <a:t>pentru</a:t>
            </a:r>
            <a:r>
              <a:rPr lang="en-GB" sz="1400" dirty="0" smtClean="0"/>
              <a:t> ca </a:t>
            </a:r>
            <a:r>
              <a:rPr lang="en-GB" sz="1400" dirty="0" err="1" smtClean="0"/>
              <a:t>aprinderea</a:t>
            </a:r>
            <a:r>
              <a:rPr lang="en-GB" sz="1400" dirty="0" smtClean="0"/>
              <a:t> </a:t>
            </a:r>
            <a:r>
              <a:rPr lang="en-GB" sz="1400" dirty="0" err="1" smtClean="0"/>
              <a:t>să</a:t>
            </a:r>
            <a:r>
              <a:rPr lang="en-GB" sz="1400" dirty="0" smtClean="0"/>
              <a:t> fie </a:t>
            </a:r>
            <a:r>
              <a:rPr lang="en-GB" sz="1400" dirty="0" err="1" smtClean="0"/>
              <a:t>vizibilă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JMP start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 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delay:	MOV CX,FFFF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bucla2:	MOV BX,0FFF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bucla1:	DEC BX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CMP BX,0000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JNZ bucla1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DEC CX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CMP CX,0000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JNZ bucla2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RET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Cuplarea un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interfe</a:t>
            </a:r>
            <a:r>
              <a:rPr lang="ro-RO" dirty="0" err="1" smtClean="0"/>
              <a:t>țe</a:t>
            </a:r>
            <a:r>
              <a:rPr lang="ro-RO" dirty="0" smtClean="0"/>
              <a:t> </a:t>
            </a:r>
            <a:r>
              <a:rPr lang="ro-RO" dirty="0" smtClean="0"/>
              <a:t>seriale </a:t>
            </a:r>
            <a:r>
              <a:rPr lang="ro-RO" dirty="0" smtClean="0"/>
              <a:t>pe magistrală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30480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Se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conecteaza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un circuit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programabil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interfata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serială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o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magistrala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cu 8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biti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de date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10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biti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adresă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. Sa se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faca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selectia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circuitului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cu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decodificatoare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cu 3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intrări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la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adresa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390H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se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deseneze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schema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electrica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Programați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interfața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pentru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transmiterea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sincronă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cu un octet de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sincronizare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0CH, 8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biți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caracter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fără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paritate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și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transmiteți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caracterul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AAH .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Desena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ți diagrama de timp transmisiei pe </a:t>
            </a:r>
            <a:r>
              <a:rPr lang="ro-RO" sz="1400" dirty="0" err="1" smtClean="0">
                <a:latin typeface="Calibri" pitchFamily="34" charset="0"/>
                <a:cs typeface="Calibri" pitchFamily="34" charset="0"/>
              </a:rPr>
              <a:t>TxD</a:t>
            </a:r>
            <a:r>
              <a:rPr lang="ro-RO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429000" y="993775"/>
            <a:ext cx="5219700" cy="5864225"/>
            <a:chOff x="1725" y="2555"/>
            <a:chExt cx="8220" cy="9235"/>
          </a:xfrm>
        </p:grpSpPr>
        <p:cxnSp>
          <p:nvCxnSpPr>
            <p:cNvPr id="1027" name="AutoShape 3"/>
            <p:cNvCxnSpPr>
              <a:cxnSpLocks noChangeShapeType="1"/>
            </p:cNvCxnSpPr>
            <p:nvPr/>
          </p:nvCxnSpPr>
          <p:spPr bwMode="auto">
            <a:xfrm>
              <a:off x="4545" y="9197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2730" y="6842"/>
              <a:ext cx="765" cy="40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5715" y="7789"/>
              <a:ext cx="1155" cy="5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6825" y="3199"/>
              <a:ext cx="2160" cy="475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Interfata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seriala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TxD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RxD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DTR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DSR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RTS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CTS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 rot="5400000">
              <a:off x="5331" y="3493"/>
              <a:ext cx="1380" cy="792"/>
            </a:xfrm>
            <a:prstGeom prst="leftRightArrow">
              <a:avLst>
                <a:gd name="adj1" fmla="val 50000"/>
                <a:gd name="adj2" fmla="val 3484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6255" y="3457"/>
              <a:ext cx="570" cy="523"/>
            </a:xfrm>
            <a:prstGeom prst="leftRightArrow">
              <a:avLst>
                <a:gd name="adj1" fmla="val 50000"/>
                <a:gd name="adj2" fmla="val 217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7005" y="3649"/>
              <a:ext cx="1140" cy="39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D0-D7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IOR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IOW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C/-D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4320" y="2555"/>
              <a:ext cx="1230" cy="6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Bus comenzi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5550" y="2822"/>
              <a:ext cx="1230" cy="3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Bus date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 rot="5400000">
              <a:off x="3734" y="3995"/>
              <a:ext cx="2383" cy="792"/>
            </a:xfrm>
            <a:prstGeom prst="leftRightArrow">
              <a:avLst>
                <a:gd name="adj1" fmla="val 50000"/>
                <a:gd name="adj2" fmla="val 6017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>
              <a:off x="5130" y="4727"/>
              <a:ext cx="16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5130" y="4997"/>
              <a:ext cx="16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2565" y="6062"/>
              <a:ext cx="42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1725" y="4172"/>
              <a:ext cx="1650" cy="6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Bus adrese 9 bi</a:t>
              </a:r>
              <a:r>
                <a:rPr kumimoji="0" lang="ro-RO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ț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1" name="AutoShape 17"/>
            <p:cNvCxnSpPr>
              <a:cxnSpLocks noChangeShapeType="1"/>
            </p:cNvCxnSpPr>
            <p:nvPr/>
          </p:nvCxnSpPr>
          <p:spPr bwMode="auto">
            <a:xfrm>
              <a:off x="2565" y="7112"/>
              <a:ext cx="10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2" name="AutoShape 18"/>
            <p:cNvCxnSpPr>
              <a:cxnSpLocks noChangeShapeType="1"/>
            </p:cNvCxnSpPr>
            <p:nvPr/>
          </p:nvCxnSpPr>
          <p:spPr bwMode="auto">
            <a:xfrm>
              <a:off x="2565" y="7442"/>
              <a:ext cx="10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3" name="AutoShape 19"/>
            <p:cNvCxnSpPr>
              <a:cxnSpLocks noChangeShapeType="1"/>
            </p:cNvCxnSpPr>
            <p:nvPr/>
          </p:nvCxnSpPr>
          <p:spPr bwMode="auto">
            <a:xfrm>
              <a:off x="2565" y="7742"/>
              <a:ext cx="10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4" name="AutoShape 20"/>
            <p:cNvCxnSpPr>
              <a:cxnSpLocks noChangeShapeType="1"/>
            </p:cNvCxnSpPr>
            <p:nvPr/>
          </p:nvCxnSpPr>
          <p:spPr bwMode="auto">
            <a:xfrm>
              <a:off x="2610" y="8597"/>
              <a:ext cx="99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5" name="AutoShape 21"/>
            <p:cNvCxnSpPr>
              <a:cxnSpLocks noChangeShapeType="1"/>
            </p:cNvCxnSpPr>
            <p:nvPr/>
          </p:nvCxnSpPr>
          <p:spPr bwMode="auto">
            <a:xfrm>
              <a:off x="2610" y="8897"/>
              <a:ext cx="99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6" name="AutoShape 22"/>
            <p:cNvCxnSpPr>
              <a:cxnSpLocks noChangeShapeType="1"/>
            </p:cNvCxnSpPr>
            <p:nvPr/>
          </p:nvCxnSpPr>
          <p:spPr bwMode="auto">
            <a:xfrm>
              <a:off x="2610" y="9197"/>
              <a:ext cx="99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>
              <a:off x="5955" y="6677"/>
              <a:ext cx="480" cy="1207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48" name="AutoShape 24"/>
            <p:cNvCxnSpPr>
              <a:cxnSpLocks noChangeShapeType="1"/>
            </p:cNvCxnSpPr>
            <p:nvPr/>
          </p:nvCxnSpPr>
          <p:spPr bwMode="auto">
            <a:xfrm>
              <a:off x="6417" y="7240"/>
              <a:ext cx="4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9" name="AutoShape 25"/>
            <p:cNvCxnSpPr>
              <a:cxnSpLocks noChangeShapeType="1"/>
            </p:cNvCxnSpPr>
            <p:nvPr/>
          </p:nvCxnSpPr>
          <p:spPr bwMode="auto">
            <a:xfrm>
              <a:off x="5700" y="7742"/>
              <a:ext cx="15" cy="3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0" name="AutoShape 26"/>
            <p:cNvCxnSpPr>
              <a:cxnSpLocks noChangeShapeType="1"/>
            </p:cNvCxnSpPr>
            <p:nvPr/>
          </p:nvCxnSpPr>
          <p:spPr bwMode="auto">
            <a:xfrm>
              <a:off x="5715" y="7742"/>
              <a:ext cx="2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51" name="AutoShape 27"/>
            <p:cNvSpPr>
              <a:spLocks noChangeArrowheads="1"/>
            </p:cNvSpPr>
            <p:nvPr/>
          </p:nvSpPr>
          <p:spPr bwMode="auto">
            <a:xfrm rot="5400000">
              <a:off x="-931" y="7998"/>
              <a:ext cx="6793" cy="792"/>
            </a:xfrm>
            <a:prstGeom prst="leftRightArrow">
              <a:avLst>
                <a:gd name="adj1" fmla="val 38889"/>
                <a:gd name="adj2" fmla="val 966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4890" y="6677"/>
              <a:ext cx="510" cy="45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6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6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  <a:endPara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6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3600" y="6677"/>
              <a:ext cx="960" cy="1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DCD 1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A1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A2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A3 *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54" name="AutoShape 30"/>
            <p:cNvCxnSpPr>
              <a:cxnSpLocks noChangeShapeType="1"/>
            </p:cNvCxnSpPr>
            <p:nvPr/>
          </p:nvCxnSpPr>
          <p:spPr bwMode="auto">
            <a:xfrm>
              <a:off x="4560" y="6842"/>
              <a:ext cx="13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5" name="AutoShape 31"/>
            <p:cNvCxnSpPr>
              <a:cxnSpLocks noChangeShapeType="1"/>
            </p:cNvCxnSpPr>
            <p:nvPr/>
          </p:nvCxnSpPr>
          <p:spPr bwMode="auto">
            <a:xfrm>
              <a:off x="4560" y="7884"/>
              <a:ext cx="3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6" name="AutoShape 32"/>
            <p:cNvCxnSpPr>
              <a:cxnSpLocks noChangeShapeType="1"/>
            </p:cNvCxnSpPr>
            <p:nvPr/>
          </p:nvCxnSpPr>
          <p:spPr bwMode="auto">
            <a:xfrm>
              <a:off x="4575" y="6985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7" name="AutoShape 33"/>
            <p:cNvCxnSpPr>
              <a:cxnSpLocks noChangeShapeType="1"/>
            </p:cNvCxnSpPr>
            <p:nvPr/>
          </p:nvCxnSpPr>
          <p:spPr bwMode="auto">
            <a:xfrm>
              <a:off x="4575" y="7999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8" name="AutoShape 34"/>
            <p:cNvCxnSpPr>
              <a:cxnSpLocks noChangeShapeType="1"/>
            </p:cNvCxnSpPr>
            <p:nvPr/>
          </p:nvCxnSpPr>
          <p:spPr bwMode="auto">
            <a:xfrm flipV="1">
              <a:off x="5550" y="7442"/>
              <a:ext cx="1" cy="10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9" name="AutoShape 35"/>
            <p:cNvCxnSpPr>
              <a:cxnSpLocks noChangeShapeType="1"/>
            </p:cNvCxnSpPr>
            <p:nvPr/>
          </p:nvCxnSpPr>
          <p:spPr bwMode="auto">
            <a:xfrm>
              <a:off x="5550" y="7442"/>
              <a:ext cx="4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60" name="AutoShape 36"/>
            <p:cNvCxnSpPr>
              <a:cxnSpLocks noChangeShapeType="1"/>
            </p:cNvCxnSpPr>
            <p:nvPr/>
          </p:nvCxnSpPr>
          <p:spPr bwMode="auto">
            <a:xfrm>
              <a:off x="8985" y="3900"/>
              <a:ext cx="9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1" name="AutoShape 37"/>
            <p:cNvCxnSpPr>
              <a:cxnSpLocks noChangeShapeType="1"/>
            </p:cNvCxnSpPr>
            <p:nvPr/>
          </p:nvCxnSpPr>
          <p:spPr bwMode="auto">
            <a:xfrm flipH="1">
              <a:off x="8985" y="4320"/>
              <a:ext cx="9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2" name="AutoShape 38"/>
            <p:cNvCxnSpPr>
              <a:cxnSpLocks noChangeShapeType="1"/>
            </p:cNvCxnSpPr>
            <p:nvPr/>
          </p:nvCxnSpPr>
          <p:spPr bwMode="auto">
            <a:xfrm>
              <a:off x="2610" y="10725"/>
              <a:ext cx="99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3" name="AutoShape 39"/>
            <p:cNvCxnSpPr>
              <a:cxnSpLocks noChangeShapeType="1"/>
            </p:cNvCxnSpPr>
            <p:nvPr/>
          </p:nvCxnSpPr>
          <p:spPr bwMode="auto">
            <a:xfrm>
              <a:off x="2610" y="10410"/>
              <a:ext cx="99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4" name="AutoShape 40"/>
            <p:cNvCxnSpPr>
              <a:cxnSpLocks noChangeShapeType="1"/>
            </p:cNvCxnSpPr>
            <p:nvPr/>
          </p:nvCxnSpPr>
          <p:spPr bwMode="auto">
            <a:xfrm>
              <a:off x="2610" y="10067"/>
              <a:ext cx="99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65" name="Text Box 41"/>
            <p:cNvSpPr txBox="1">
              <a:spLocks noChangeArrowheads="1"/>
            </p:cNvSpPr>
            <p:nvPr/>
          </p:nvSpPr>
          <p:spPr bwMode="auto">
            <a:xfrm>
              <a:off x="3600" y="8192"/>
              <a:ext cx="960" cy="1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DCD 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A4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A5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A6 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66" name="AutoShape 42"/>
            <p:cNvCxnSpPr>
              <a:cxnSpLocks noChangeShapeType="1"/>
            </p:cNvCxnSpPr>
            <p:nvPr/>
          </p:nvCxnSpPr>
          <p:spPr bwMode="auto">
            <a:xfrm>
              <a:off x="4560" y="8357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67" name="AutoShape 43"/>
            <p:cNvCxnSpPr>
              <a:cxnSpLocks noChangeShapeType="1"/>
            </p:cNvCxnSpPr>
            <p:nvPr/>
          </p:nvCxnSpPr>
          <p:spPr bwMode="auto">
            <a:xfrm>
              <a:off x="4560" y="8522"/>
              <a:ext cx="10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68" name="AutoShape 44"/>
            <p:cNvCxnSpPr>
              <a:cxnSpLocks noChangeShapeType="1"/>
            </p:cNvCxnSpPr>
            <p:nvPr/>
          </p:nvCxnSpPr>
          <p:spPr bwMode="auto">
            <a:xfrm>
              <a:off x="4560" y="9347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69" name="Text Box 45"/>
            <p:cNvSpPr txBox="1">
              <a:spLocks noChangeArrowheads="1"/>
            </p:cNvSpPr>
            <p:nvPr/>
          </p:nvSpPr>
          <p:spPr bwMode="auto">
            <a:xfrm>
              <a:off x="3585" y="9737"/>
              <a:ext cx="960" cy="1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DCD 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A7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A8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A9 *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70" name="AutoShape 46"/>
            <p:cNvCxnSpPr>
              <a:cxnSpLocks noChangeShapeType="1"/>
            </p:cNvCxnSpPr>
            <p:nvPr/>
          </p:nvCxnSpPr>
          <p:spPr bwMode="auto">
            <a:xfrm>
              <a:off x="4545" y="9902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1" name="AutoShape 47"/>
            <p:cNvCxnSpPr>
              <a:cxnSpLocks noChangeShapeType="1"/>
            </p:cNvCxnSpPr>
            <p:nvPr/>
          </p:nvCxnSpPr>
          <p:spPr bwMode="auto">
            <a:xfrm>
              <a:off x="4545" y="10067"/>
              <a:ext cx="3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2" name="AutoShape 48"/>
            <p:cNvCxnSpPr>
              <a:cxnSpLocks noChangeShapeType="1"/>
            </p:cNvCxnSpPr>
            <p:nvPr/>
          </p:nvCxnSpPr>
          <p:spPr bwMode="auto">
            <a:xfrm>
              <a:off x="4545" y="10892"/>
              <a:ext cx="11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73" name="Text Box 49"/>
            <p:cNvSpPr txBox="1">
              <a:spLocks noChangeArrowheads="1"/>
            </p:cNvSpPr>
            <p:nvPr/>
          </p:nvSpPr>
          <p:spPr bwMode="auto">
            <a:xfrm>
              <a:off x="2985" y="5415"/>
              <a:ext cx="615" cy="5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28600" y="4572000"/>
            <a:ext cx="36022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Calibri" pitchFamily="34" charset="0"/>
                <a:cs typeface="Calibri" pitchFamily="34" charset="0"/>
              </a:rPr>
              <a:t>S-a </a:t>
            </a:r>
            <a:r>
              <a:rPr lang="en-GB" sz="1200" dirty="0" err="1" smtClean="0">
                <a:latin typeface="Calibri" pitchFamily="34" charset="0"/>
                <a:cs typeface="Calibri" pitchFamily="34" charset="0"/>
              </a:rPr>
              <a:t>notat</a:t>
            </a:r>
            <a:r>
              <a:rPr lang="en-GB" sz="1200" dirty="0" smtClean="0">
                <a:latin typeface="Calibri" pitchFamily="34" charset="0"/>
                <a:cs typeface="Calibri" pitchFamily="34" charset="0"/>
              </a:rPr>
              <a:t> cu * </a:t>
            </a:r>
            <a:r>
              <a:rPr lang="en-GB" sz="1200" dirty="0" err="1" smtClean="0">
                <a:latin typeface="Calibri" pitchFamily="34" charset="0"/>
                <a:cs typeface="Calibri" pitchFamily="34" charset="0"/>
              </a:rPr>
              <a:t>bitul</a:t>
            </a:r>
            <a:r>
              <a:rPr lang="en-GB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200" dirty="0" err="1" smtClean="0">
                <a:latin typeface="Calibri" pitchFamily="34" charset="0"/>
                <a:cs typeface="Calibri" pitchFamily="34" charset="0"/>
              </a:rPr>
              <a:t>cel</a:t>
            </a:r>
            <a:r>
              <a:rPr lang="en-GB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200" dirty="0" err="1" smtClean="0">
                <a:latin typeface="Calibri" pitchFamily="34" charset="0"/>
                <a:cs typeface="Calibri" pitchFamily="34" charset="0"/>
              </a:rPr>
              <a:t>mai</a:t>
            </a:r>
            <a:r>
              <a:rPr lang="en-GB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200" dirty="0" err="1" smtClean="0">
                <a:latin typeface="Calibri" pitchFamily="34" charset="0"/>
                <a:cs typeface="Calibri" pitchFamily="34" charset="0"/>
              </a:rPr>
              <a:t>semnificativ</a:t>
            </a:r>
            <a:r>
              <a:rPr lang="en-GB" sz="1200" dirty="0" smtClean="0">
                <a:latin typeface="Calibri" pitchFamily="34" charset="0"/>
                <a:cs typeface="Calibri" pitchFamily="34" charset="0"/>
              </a:rPr>
              <a:t> la </a:t>
            </a:r>
            <a:r>
              <a:rPr lang="en-GB" sz="1200" dirty="0" err="1" smtClean="0">
                <a:latin typeface="Calibri" pitchFamily="34" charset="0"/>
                <a:cs typeface="Calibri" pitchFamily="34" charset="0"/>
              </a:rPr>
              <a:t>decodificator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Calibri" pitchFamily="34" charset="0"/>
                <a:cs typeface="Calibri" pitchFamily="34" charset="0"/>
              </a:rPr>
              <a:t> 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 smtClean="0">
                <a:latin typeface="Calibri" pitchFamily="34" charset="0"/>
                <a:cs typeface="Calibri" pitchFamily="34" charset="0"/>
              </a:rPr>
              <a:t>Adresa</a:t>
            </a:r>
            <a:r>
              <a:rPr lang="en-GB" sz="1200" dirty="0" smtClean="0">
                <a:latin typeface="Calibri" pitchFamily="34" charset="0"/>
                <a:cs typeface="Calibri" pitchFamily="34" charset="0"/>
              </a:rPr>
              <a:t> 390H (9 </a:t>
            </a:r>
            <a:r>
              <a:rPr lang="en-GB" sz="1200" dirty="0" err="1" smtClean="0">
                <a:latin typeface="Calibri" pitchFamily="34" charset="0"/>
                <a:cs typeface="Calibri" pitchFamily="34" charset="0"/>
              </a:rPr>
              <a:t>biti</a:t>
            </a:r>
            <a:r>
              <a:rPr lang="en-GB" sz="12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Calibri" pitchFamily="34" charset="0"/>
                <a:cs typeface="Calibri" pitchFamily="34" charset="0"/>
              </a:rPr>
              <a:t>A9 A8 A7 A6 A5 A4 A3 A2 A1 A0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Calibri" pitchFamily="34" charset="0"/>
                <a:cs typeface="Calibri" pitchFamily="34" charset="0"/>
              </a:rPr>
              <a:t> 1     1    1    0    0    1   0   0    0   direct la circuit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Cuplarea un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interfe</a:t>
            </a:r>
            <a:r>
              <a:rPr lang="ro-RO" dirty="0" err="1" smtClean="0"/>
              <a:t>țe</a:t>
            </a:r>
            <a:r>
              <a:rPr lang="ro-RO" dirty="0" smtClean="0"/>
              <a:t> seriale pe magistrală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smtClean="0"/>
              <a:t> </a:t>
            </a:r>
            <a:endParaRPr lang="en-US" sz="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smtClean="0"/>
              <a:t> </a:t>
            </a:r>
            <a:r>
              <a:rPr lang="en-GB" sz="1300" b="1" dirty="0" err="1" smtClean="0">
                <a:latin typeface="Calibri" pitchFamily="34" charset="0"/>
                <a:cs typeface="Calibri" pitchFamily="34" charset="0"/>
              </a:rPr>
              <a:t>Programare</a:t>
            </a:r>
            <a:r>
              <a:rPr lang="en-GB" sz="1300" b="1" dirty="0" smtClean="0">
                <a:latin typeface="Calibri" pitchFamily="34" charset="0"/>
                <a:cs typeface="Calibri" pitchFamily="34" charset="0"/>
              </a:rPr>
              <a:t> circuit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1.Primul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cuv</a:t>
            </a:r>
            <a:r>
              <a:rPr lang="ro-RO" sz="1300" dirty="0" err="1" smtClean="0">
                <a:latin typeface="Calibri" pitchFamily="34" charset="0"/>
                <a:cs typeface="Calibri" pitchFamily="34" charset="0"/>
              </a:rPr>
              <a:t>ânt</a:t>
            </a:r>
            <a:r>
              <a:rPr lang="ro-RO" sz="1300" dirty="0" smtClean="0">
                <a:latin typeface="Calibri" pitchFamily="34" charset="0"/>
                <a:cs typeface="Calibri" pitchFamily="34" charset="0"/>
              </a:rPr>
              <a:t> de programare de trimis la adresa 0390H cu A0=1, deci 0391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300" dirty="0" smtClean="0">
                <a:latin typeface="Calibri" pitchFamily="34" charset="0"/>
                <a:cs typeface="Calibri" pitchFamily="34" charset="0"/>
              </a:rPr>
              <a:t>1	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ro-RO" sz="1300" dirty="0" smtClean="0">
                <a:latin typeface="Calibri" pitchFamily="34" charset="0"/>
                <a:cs typeface="Calibri" pitchFamily="34" charset="0"/>
              </a:rPr>
              <a:t>0	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             	</a:t>
            </a:r>
            <a:r>
              <a:rPr lang="ro-RO" sz="13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ro-RO" sz="1300" dirty="0" smtClean="0">
                <a:latin typeface="Calibri" pitchFamily="34" charset="0"/>
                <a:cs typeface="Calibri" pitchFamily="34" charset="0"/>
              </a:rPr>
              <a:t>0		1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ro-RO" sz="1300" dirty="0" smtClean="0">
                <a:latin typeface="Calibri" pitchFamily="34" charset="0"/>
                <a:cs typeface="Calibri" pitchFamily="34" charset="0"/>
              </a:rPr>
              <a:t>1		0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ro-RO" sz="1300" dirty="0" smtClean="0">
                <a:latin typeface="Calibri" pitchFamily="34" charset="0"/>
                <a:cs typeface="Calibri" pitchFamily="34" charset="0"/>
              </a:rPr>
              <a:t>0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sincro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interna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1 octet	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fara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paritate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		8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biti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/car		mod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sincron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 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2.Al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doilea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cuv</a:t>
            </a:r>
            <a:r>
              <a:rPr lang="ro-RO" sz="1300" dirty="0" err="1" smtClean="0">
                <a:latin typeface="Calibri" pitchFamily="34" charset="0"/>
                <a:cs typeface="Calibri" pitchFamily="34" charset="0"/>
              </a:rPr>
              <a:t>ânt</a:t>
            </a:r>
            <a:r>
              <a:rPr lang="ro-RO" sz="1300" dirty="0" smtClean="0">
                <a:latin typeface="Calibri" pitchFamily="34" charset="0"/>
                <a:cs typeface="Calibri" pitchFamily="34" charset="0"/>
              </a:rPr>
              <a:t> de programare de trimis la adresa 0390H cu A0=1, deci 0391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octetul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sincronizare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OCH: 0000 1100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 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3.Al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treilea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cuvânt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programare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comanda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operare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0	0	0	0	0	0	0	1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							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Transmisie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activată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 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	MOV DX,0391			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Programare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circuit 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	MOV AL,8C		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	OUT DX,AL			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Trimitere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primul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cuvânt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programare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	MOV AL,0C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	OUT DX,AL			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Trimitere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al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doilea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cuvânt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programare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	MOV AL,01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	OUT DX,AL			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Trimitere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al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treilea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cuvânt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programare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	MOV DX,0390			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Încărcare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în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DX a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adresei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pentru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date, A0=0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	MOV AL,AA</a:t>
            </a: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>
                <a:latin typeface="Calibri" pitchFamily="34" charset="0"/>
                <a:cs typeface="Calibri" pitchFamily="34" charset="0"/>
              </a:rPr>
              <a:t>	OUT DX,AL			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Trimitere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300" dirty="0" err="1" smtClean="0">
                <a:latin typeface="Calibri" pitchFamily="34" charset="0"/>
                <a:cs typeface="Calibri" pitchFamily="34" charset="0"/>
              </a:rPr>
              <a:t>cuvânt</a:t>
            </a:r>
            <a:r>
              <a:rPr lang="en-GB" sz="1300" dirty="0" smtClean="0">
                <a:latin typeface="Calibri" pitchFamily="34" charset="0"/>
                <a:cs typeface="Calibri" pitchFamily="34" charset="0"/>
              </a:rPr>
              <a:t> de date</a:t>
            </a: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Cuplarea unui motor pas cu pas la un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1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 err="1" smtClean="0"/>
              <a:t>Pe</a:t>
            </a:r>
            <a:r>
              <a:rPr lang="en-GB" sz="1800" dirty="0" smtClean="0"/>
              <a:t> un port </a:t>
            </a:r>
            <a:r>
              <a:rPr lang="en-GB" sz="1800" dirty="0" err="1" smtClean="0"/>
              <a:t>paralel</a:t>
            </a:r>
            <a:r>
              <a:rPr lang="en-GB" sz="1800" dirty="0" smtClean="0"/>
              <a:t> la </a:t>
            </a:r>
            <a:r>
              <a:rPr lang="en-GB" sz="1800" dirty="0" err="1" smtClean="0"/>
              <a:t>adresa</a:t>
            </a:r>
            <a:r>
              <a:rPr lang="en-GB" sz="1800" dirty="0" smtClean="0"/>
              <a:t> 0580 se </a:t>
            </a:r>
            <a:r>
              <a:rPr lang="en-GB" sz="1800" dirty="0" err="1" smtClean="0"/>
              <a:t>conectează</a:t>
            </a:r>
            <a:r>
              <a:rPr lang="en-GB" sz="1800" dirty="0" smtClean="0"/>
              <a:t> un motor pas cu pas cu 3 faze </a:t>
            </a:r>
            <a:r>
              <a:rPr lang="en-GB" sz="1800" dirty="0" err="1" smtClean="0"/>
              <a:t>pe</a:t>
            </a:r>
            <a:r>
              <a:rPr lang="en-GB" sz="1800" dirty="0" smtClean="0"/>
              <a:t> </a:t>
            </a:r>
            <a:r>
              <a:rPr lang="en-GB" sz="1800" dirty="0" err="1" smtClean="0"/>
              <a:t>liniile</a:t>
            </a:r>
            <a:r>
              <a:rPr lang="en-GB" sz="1800" dirty="0" smtClean="0"/>
              <a:t> P00, P03 </a:t>
            </a:r>
            <a:r>
              <a:rPr lang="en-GB" sz="1800" dirty="0" err="1" smtClean="0"/>
              <a:t>și</a:t>
            </a:r>
            <a:r>
              <a:rPr lang="en-GB" sz="1800" dirty="0" smtClean="0"/>
              <a:t> P05 (P07 </a:t>
            </a:r>
            <a:r>
              <a:rPr lang="en-GB" sz="1800" dirty="0" err="1" smtClean="0"/>
              <a:t>cel</a:t>
            </a:r>
            <a:r>
              <a:rPr lang="en-GB" sz="1800" dirty="0" smtClean="0"/>
              <a:t> </a:t>
            </a:r>
            <a:r>
              <a:rPr lang="en-GB" sz="1800" dirty="0" err="1" smtClean="0"/>
              <a:t>mai</a:t>
            </a:r>
            <a:r>
              <a:rPr lang="en-GB" sz="1800" dirty="0" smtClean="0"/>
              <a:t> </a:t>
            </a:r>
            <a:r>
              <a:rPr lang="en-GB" sz="1800" dirty="0" err="1" smtClean="0"/>
              <a:t>semnificativ</a:t>
            </a:r>
            <a:r>
              <a:rPr lang="en-GB" sz="1800" dirty="0" smtClean="0"/>
              <a:t>), </a:t>
            </a:r>
            <a:r>
              <a:rPr lang="en-GB" sz="1800" dirty="0" err="1" smtClean="0"/>
              <a:t>iar</a:t>
            </a:r>
            <a:r>
              <a:rPr lang="en-GB" sz="1800" dirty="0" smtClean="0"/>
              <a:t> </a:t>
            </a:r>
            <a:r>
              <a:rPr lang="en-GB" sz="1800" dirty="0" err="1" smtClean="0"/>
              <a:t>pe</a:t>
            </a:r>
            <a:r>
              <a:rPr lang="en-GB" sz="1800" dirty="0" smtClean="0"/>
              <a:t> </a:t>
            </a:r>
            <a:r>
              <a:rPr lang="en-GB" sz="1800" dirty="0" err="1" smtClean="0"/>
              <a:t>portul</a:t>
            </a:r>
            <a:r>
              <a:rPr lang="en-GB" sz="1800" dirty="0" smtClean="0"/>
              <a:t> </a:t>
            </a:r>
            <a:r>
              <a:rPr lang="en-GB" sz="1800" dirty="0" err="1" smtClean="0"/>
              <a:t>paralel</a:t>
            </a:r>
            <a:r>
              <a:rPr lang="en-GB" sz="1800" dirty="0" smtClean="0"/>
              <a:t> 0581 se </a:t>
            </a:r>
            <a:r>
              <a:rPr lang="en-GB" sz="1800" dirty="0" err="1" smtClean="0"/>
              <a:t>conectează</a:t>
            </a:r>
            <a:r>
              <a:rPr lang="en-GB" sz="1800" dirty="0" smtClean="0"/>
              <a:t> un </a:t>
            </a:r>
            <a:r>
              <a:rPr lang="en-GB" sz="1800" dirty="0" err="1" smtClean="0"/>
              <a:t>buton</a:t>
            </a:r>
            <a:r>
              <a:rPr lang="en-GB" sz="1800" dirty="0" smtClean="0"/>
              <a:t>. </a:t>
            </a:r>
            <a:r>
              <a:rPr lang="en-GB" sz="1800" dirty="0" err="1" smtClean="0"/>
              <a:t>Să</a:t>
            </a:r>
            <a:r>
              <a:rPr lang="en-GB" sz="1800" dirty="0" smtClean="0"/>
              <a:t> se </a:t>
            </a:r>
            <a:r>
              <a:rPr lang="en-GB" sz="1800" dirty="0" err="1" smtClean="0"/>
              <a:t>deseneze</a:t>
            </a:r>
            <a:r>
              <a:rPr lang="en-GB" sz="1800" dirty="0" smtClean="0"/>
              <a:t> schema </a:t>
            </a:r>
            <a:r>
              <a:rPr lang="en-GB" sz="1800" dirty="0" err="1" smtClean="0"/>
              <a:t>electrică</a:t>
            </a:r>
            <a:r>
              <a:rPr lang="en-GB" sz="1800" dirty="0" smtClean="0"/>
              <a:t> </a:t>
            </a:r>
            <a:r>
              <a:rPr lang="en-GB" sz="1800" dirty="0" err="1" smtClean="0"/>
              <a:t>și</a:t>
            </a:r>
            <a:r>
              <a:rPr lang="en-GB" sz="1800" dirty="0" smtClean="0"/>
              <a:t> </a:t>
            </a:r>
            <a:r>
              <a:rPr lang="en-GB" sz="1800" dirty="0" err="1" smtClean="0"/>
              <a:t>să</a:t>
            </a:r>
            <a:r>
              <a:rPr lang="en-GB" sz="1800" dirty="0" smtClean="0"/>
              <a:t> se </a:t>
            </a:r>
            <a:r>
              <a:rPr lang="en-GB" sz="1800" dirty="0" err="1" smtClean="0"/>
              <a:t>scrie</a:t>
            </a:r>
            <a:r>
              <a:rPr lang="en-GB" sz="1800" dirty="0" smtClean="0"/>
              <a:t> un program care </a:t>
            </a:r>
            <a:r>
              <a:rPr lang="en-GB" sz="1800" dirty="0" err="1" smtClean="0"/>
              <a:t>rotește</a:t>
            </a:r>
            <a:r>
              <a:rPr lang="en-GB" sz="1800" dirty="0" smtClean="0"/>
              <a:t> </a:t>
            </a:r>
            <a:r>
              <a:rPr lang="en-GB" sz="1800" dirty="0" err="1" smtClean="0"/>
              <a:t>motorul</a:t>
            </a:r>
            <a:r>
              <a:rPr lang="en-GB" sz="1800" dirty="0" smtClean="0"/>
              <a:t> </a:t>
            </a:r>
            <a:r>
              <a:rPr lang="en-GB" sz="1800" dirty="0" err="1" smtClean="0"/>
              <a:t>atâta</a:t>
            </a:r>
            <a:r>
              <a:rPr lang="en-GB" sz="1800" dirty="0" smtClean="0"/>
              <a:t> </a:t>
            </a:r>
            <a:r>
              <a:rPr lang="en-GB" sz="1800" dirty="0" err="1" smtClean="0"/>
              <a:t>timp</a:t>
            </a:r>
            <a:r>
              <a:rPr lang="en-GB" sz="1800" dirty="0" smtClean="0"/>
              <a:t> </a:t>
            </a:r>
            <a:r>
              <a:rPr lang="en-GB" sz="1800" dirty="0" err="1" smtClean="0"/>
              <a:t>cât</a:t>
            </a:r>
            <a:r>
              <a:rPr lang="en-GB" sz="1800" dirty="0" smtClean="0"/>
              <a:t> </a:t>
            </a:r>
            <a:r>
              <a:rPr lang="en-GB" sz="1800" dirty="0" err="1" smtClean="0"/>
              <a:t>este</a:t>
            </a:r>
            <a:r>
              <a:rPr lang="en-GB" sz="1800" dirty="0" smtClean="0"/>
              <a:t> </a:t>
            </a:r>
            <a:r>
              <a:rPr lang="en-GB" sz="1800" dirty="0" err="1" smtClean="0"/>
              <a:t>apăsat</a:t>
            </a:r>
            <a:r>
              <a:rPr lang="en-GB" sz="1800" dirty="0" smtClean="0"/>
              <a:t> </a:t>
            </a:r>
            <a:r>
              <a:rPr lang="en-GB" sz="1800" dirty="0" err="1" smtClean="0"/>
              <a:t>butonul</a:t>
            </a:r>
            <a:r>
              <a:rPr lang="en-GB" sz="1800" dirty="0" smtClean="0"/>
              <a:t>. </a:t>
            </a:r>
            <a:endParaRPr lang="en-US" sz="1800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838200" y="2667000"/>
            <a:ext cx="2724150" cy="3019425"/>
            <a:chOff x="1230" y="8979"/>
            <a:chExt cx="4290" cy="4755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1230" y="8979"/>
              <a:ext cx="2160" cy="4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Calc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gazda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P0 0580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P0.0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P0.1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P0.2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P0.3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P0.4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P0.5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P0.6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P0.7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ro-RO" sz="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P1 0581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P1.0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P1.1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P1.2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P1.3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P1.4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P1.5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P1.6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rPr>
                <a:t>P1.7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28" name="AutoShape 4"/>
            <p:cNvCxnSpPr>
              <a:cxnSpLocks noChangeShapeType="1"/>
            </p:cNvCxnSpPr>
            <p:nvPr/>
          </p:nvCxnSpPr>
          <p:spPr bwMode="auto">
            <a:xfrm>
              <a:off x="3390" y="9655"/>
              <a:ext cx="19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29" name="AutoShape 5"/>
            <p:cNvCxnSpPr>
              <a:cxnSpLocks noChangeShapeType="1"/>
            </p:cNvCxnSpPr>
            <p:nvPr/>
          </p:nvCxnSpPr>
          <p:spPr bwMode="auto">
            <a:xfrm>
              <a:off x="3390" y="10345"/>
              <a:ext cx="19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0" name="AutoShape 6"/>
            <p:cNvCxnSpPr>
              <a:cxnSpLocks noChangeShapeType="1"/>
            </p:cNvCxnSpPr>
            <p:nvPr/>
          </p:nvCxnSpPr>
          <p:spPr bwMode="auto">
            <a:xfrm>
              <a:off x="3390" y="10795"/>
              <a:ext cx="19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1" name="AutoShape 7"/>
            <p:cNvCxnSpPr>
              <a:cxnSpLocks noChangeShapeType="1"/>
            </p:cNvCxnSpPr>
            <p:nvPr/>
          </p:nvCxnSpPr>
          <p:spPr bwMode="auto">
            <a:xfrm>
              <a:off x="5340" y="9655"/>
              <a:ext cx="0" cy="14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>
              <a:off x="5130" y="11065"/>
              <a:ext cx="390" cy="0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915" y="9520"/>
              <a:ext cx="705" cy="255"/>
            </a:xfrm>
            <a:prstGeom prst="rect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3915" y="10195"/>
              <a:ext cx="705" cy="255"/>
            </a:xfrm>
            <a:prstGeom prst="rect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3915" y="10690"/>
              <a:ext cx="705" cy="255"/>
            </a:xfrm>
            <a:prstGeom prst="rect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4710" y="9159"/>
              <a:ext cx="630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4620" y="9775"/>
              <a:ext cx="630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4080" y="11065"/>
              <a:ext cx="630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3390" y="11955"/>
              <a:ext cx="8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4470" y="11760"/>
              <a:ext cx="240" cy="19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1" name="AutoShape 17"/>
            <p:cNvCxnSpPr>
              <a:cxnSpLocks noChangeShapeType="1"/>
            </p:cNvCxnSpPr>
            <p:nvPr/>
          </p:nvCxnSpPr>
          <p:spPr bwMode="auto">
            <a:xfrm>
              <a:off x="4710" y="11955"/>
              <a:ext cx="6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2" name="AutoShape 18"/>
            <p:cNvCxnSpPr>
              <a:cxnSpLocks noChangeShapeType="1"/>
            </p:cNvCxnSpPr>
            <p:nvPr/>
          </p:nvCxnSpPr>
          <p:spPr bwMode="auto">
            <a:xfrm>
              <a:off x="5340" y="11955"/>
              <a:ext cx="0" cy="4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3" name="AutoShape 19"/>
            <p:cNvCxnSpPr>
              <a:cxnSpLocks noChangeShapeType="1"/>
            </p:cNvCxnSpPr>
            <p:nvPr/>
          </p:nvCxnSpPr>
          <p:spPr bwMode="auto">
            <a:xfrm>
              <a:off x="5130" y="12375"/>
              <a:ext cx="390" cy="0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4" name="AutoShape 20"/>
            <p:cNvCxnSpPr>
              <a:cxnSpLocks noChangeShapeType="1"/>
            </p:cNvCxnSpPr>
            <p:nvPr/>
          </p:nvCxnSpPr>
          <p:spPr bwMode="auto">
            <a:xfrm>
              <a:off x="3705" y="11955"/>
              <a:ext cx="0" cy="10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3615" y="12225"/>
              <a:ext cx="21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3615" y="13095"/>
              <a:ext cx="1005" cy="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+5V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7" name="Group 23"/>
          <p:cNvGrpSpPr>
            <a:grpSpLocks/>
          </p:cNvGrpSpPr>
          <p:nvPr/>
        </p:nvGrpSpPr>
        <p:grpSpPr bwMode="auto">
          <a:xfrm>
            <a:off x="4648200" y="2438400"/>
            <a:ext cx="2790825" cy="3714750"/>
            <a:chOff x="6510" y="8445"/>
            <a:chExt cx="4395" cy="5850"/>
          </a:xfrm>
        </p:grpSpPr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6690" y="8445"/>
              <a:ext cx="3615" cy="7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Schema logica a programului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7500" y="9180"/>
              <a:ext cx="2055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 citeste butonul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>
              <a:off x="7065" y="10081"/>
              <a:ext cx="2700" cy="143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7815" y="10725"/>
              <a:ext cx="1110" cy="7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Este apasat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9765" y="11661"/>
              <a:ext cx="645" cy="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6510" y="10685"/>
              <a:ext cx="645" cy="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54" name="AutoShape 30"/>
            <p:cNvCxnSpPr>
              <a:cxnSpLocks noChangeShapeType="1"/>
            </p:cNvCxnSpPr>
            <p:nvPr/>
          </p:nvCxnSpPr>
          <p:spPr bwMode="auto">
            <a:xfrm>
              <a:off x="9765" y="11511"/>
              <a:ext cx="7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5" name="AutoShape 31"/>
            <p:cNvCxnSpPr>
              <a:cxnSpLocks noChangeShapeType="1"/>
            </p:cNvCxnSpPr>
            <p:nvPr/>
          </p:nvCxnSpPr>
          <p:spPr bwMode="auto">
            <a:xfrm flipH="1" flipV="1">
              <a:off x="10410" y="8941"/>
              <a:ext cx="90" cy="2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6" name="AutoShape 32"/>
            <p:cNvCxnSpPr>
              <a:cxnSpLocks noChangeShapeType="1"/>
            </p:cNvCxnSpPr>
            <p:nvPr/>
          </p:nvCxnSpPr>
          <p:spPr bwMode="auto">
            <a:xfrm>
              <a:off x="8445" y="8895"/>
              <a:ext cx="15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57" name="AutoShape 33"/>
            <p:cNvCxnSpPr>
              <a:cxnSpLocks noChangeShapeType="1"/>
            </p:cNvCxnSpPr>
            <p:nvPr/>
          </p:nvCxnSpPr>
          <p:spPr bwMode="auto">
            <a:xfrm flipH="1">
              <a:off x="8445" y="8941"/>
              <a:ext cx="19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58" name="AutoShape 34"/>
            <p:cNvCxnSpPr>
              <a:cxnSpLocks noChangeShapeType="1"/>
            </p:cNvCxnSpPr>
            <p:nvPr/>
          </p:nvCxnSpPr>
          <p:spPr bwMode="auto">
            <a:xfrm>
              <a:off x="8445" y="9736"/>
              <a:ext cx="0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59" name="Text Box 35"/>
            <p:cNvSpPr txBox="1">
              <a:spLocks noChangeArrowheads="1"/>
            </p:cNvSpPr>
            <p:nvPr/>
          </p:nvSpPr>
          <p:spPr bwMode="auto">
            <a:xfrm>
              <a:off x="6510" y="11825"/>
              <a:ext cx="2205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 comanda faza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Text Box 36"/>
            <p:cNvSpPr txBox="1">
              <a:spLocks noChangeArrowheads="1"/>
            </p:cNvSpPr>
            <p:nvPr/>
          </p:nvSpPr>
          <p:spPr bwMode="auto">
            <a:xfrm>
              <a:off x="6510" y="12621"/>
              <a:ext cx="2205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 comanda faza 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6510" y="13409"/>
              <a:ext cx="2205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 comanda faza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62" name="AutoShape 38"/>
            <p:cNvCxnSpPr>
              <a:cxnSpLocks noChangeShapeType="1"/>
            </p:cNvCxnSpPr>
            <p:nvPr/>
          </p:nvCxnSpPr>
          <p:spPr bwMode="auto">
            <a:xfrm>
              <a:off x="7065" y="11480"/>
              <a:ext cx="0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3" name="AutoShape 39"/>
            <p:cNvCxnSpPr>
              <a:cxnSpLocks noChangeShapeType="1"/>
            </p:cNvCxnSpPr>
            <p:nvPr/>
          </p:nvCxnSpPr>
          <p:spPr bwMode="auto">
            <a:xfrm>
              <a:off x="7500" y="12381"/>
              <a:ext cx="0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4" name="AutoShape 40"/>
            <p:cNvCxnSpPr>
              <a:cxnSpLocks noChangeShapeType="1"/>
            </p:cNvCxnSpPr>
            <p:nvPr/>
          </p:nvCxnSpPr>
          <p:spPr bwMode="auto">
            <a:xfrm>
              <a:off x="7500" y="13177"/>
              <a:ext cx="0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65" name="AutoShape 41"/>
            <p:cNvCxnSpPr>
              <a:cxnSpLocks noChangeShapeType="1"/>
            </p:cNvCxnSpPr>
            <p:nvPr/>
          </p:nvCxnSpPr>
          <p:spPr bwMode="auto">
            <a:xfrm>
              <a:off x="7500" y="13965"/>
              <a:ext cx="0" cy="3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66" name="AutoShape 42"/>
            <p:cNvCxnSpPr>
              <a:cxnSpLocks noChangeShapeType="1"/>
            </p:cNvCxnSpPr>
            <p:nvPr/>
          </p:nvCxnSpPr>
          <p:spPr bwMode="auto">
            <a:xfrm>
              <a:off x="7500" y="14295"/>
              <a:ext cx="34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67" name="AutoShape 43"/>
            <p:cNvCxnSpPr>
              <a:cxnSpLocks noChangeShapeType="1"/>
            </p:cNvCxnSpPr>
            <p:nvPr/>
          </p:nvCxnSpPr>
          <p:spPr bwMode="auto">
            <a:xfrm flipH="1" flipV="1">
              <a:off x="10800" y="8895"/>
              <a:ext cx="105" cy="54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68" name="AutoShape 44"/>
            <p:cNvCxnSpPr>
              <a:cxnSpLocks noChangeShapeType="1"/>
            </p:cNvCxnSpPr>
            <p:nvPr/>
          </p:nvCxnSpPr>
          <p:spPr bwMode="auto">
            <a:xfrm flipH="1">
              <a:off x="8460" y="8895"/>
              <a:ext cx="23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Cuplarea unui motor pas cu pas la un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sz="1400" dirty="0" smtClean="0"/>
              <a:t>start:	MOV DX,0581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IN AL, DX			Se </a:t>
            </a:r>
            <a:r>
              <a:rPr lang="en-GB" sz="1400" dirty="0" err="1" smtClean="0"/>
              <a:t>citeste</a:t>
            </a:r>
            <a:r>
              <a:rPr lang="en-GB" sz="1400" dirty="0" smtClean="0"/>
              <a:t> </a:t>
            </a:r>
            <a:r>
              <a:rPr lang="en-GB" sz="1400" dirty="0" err="1" smtClean="0"/>
              <a:t>butonul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CMP AL,01			Se </a:t>
            </a:r>
            <a:r>
              <a:rPr lang="en-GB" sz="1400" dirty="0" err="1" smtClean="0"/>
              <a:t>verifica</a:t>
            </a:r>
            <a:r>
              <a:rPr lang="en-GB" sz="1400" dirty="0" smtClean="0"/>
              <a:t> </a:t>
            </a:r>
            <a:r>
              <a:rPr lang="en-GB" sz="1400" dirty="0" err="1" smtClean="0"/>
              <a:t>daca</a:t>
            </a:r>
            <a:r>
              <a:rPr lang="en-GB" sz="1400" dirty="0" smtClean="0"/>
              <a:t> </a:t>
            </a:r>
            <a:r>
              <a:rPr lang="en-GB" sz="1400" dirty="0" err="1" smtClean="0"/>
              <a:t>butonul</a:t>
            </a:r>
            <a:r>
              <a:rPr lang="en-GB" sz="1400" dirty="0" smtClean="0"/>
              <a:t> </a:t>
            </a:r>
            <a:r>
              <a:rPr lang="en-GB" sz="1400" dirty="0" err="1" smtClean="0"/>
              <a:t>este</a:t>
            </a:r>
            <a:r>
              <a:rPr lang="en-GB" sz="1400" dirty="0" smtClean="0"/>
              <a:t> </a:t>
            </a:r>
            <a:r>
              <a:rPr lang="en-GB" sz="1400" dirty="0" err="1" smtClean="0"/>
              <a:t>apasat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JNZ Start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MOV DX,0580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MOV AL,01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OUT DX,AL			Se </a:t>
            </a:r>
            <a:r>
              <a:rPr lang="en-GB" sz="1400" dirty="0" err="1" smtClean="0"/>
              <a:t>comanda</a:t>
            </a:r>
            <a:r>
              <a:rPr lang="en-GB" sz="1400" dirty="0" smtClean="0"/>
              <a:t> prima </a:t>
            </a:r>
            <a:r>
              <a:rPr lang="en-GB" sz="1400" dirty="0" err="1" smtClean="0"/>
              <a:t>faza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CALL delay			</a:t>
            </a:r>
            <a:r>
              <a:rPr lang="en-GB" sz="1400" dirty="0" err="1" smtClean="0"/>
              <a:t>Întârziere</a:t>
            </a:r>
            <a:r>
              <a:rPr lang="en-GB" sz="1400" dirty="0" smtClean="0"/>
              <a:t> </a:t>
            </a:r>
            <a:r>
              <a:rPr lang="en-GB" sz="1400" dirty="0" err="1" smtClean="0"/>
              <a:t>pentru</a:t>
            </a:r>
            <a:r>
              <a:rPr lang="en-GB" sz="1400" dirty="0" smtClean="0"/>
              <a:t> </a:t>
            </a:r>
            <a:r>
              <a:rPr lang="en-GB" sz="1400" dirty="0" err="1" smtClean="0"/>
              <a:t>inerția</a:t>
            </a:r>
            <a:r>
              <a:rPr lang="en-GB" sz="1400" dirty="0" smtClean="0"/>
              <a:t> </a:t>
            </a:r>
            <a:r>
              <a:rPr lang="en-GB" sz="1400" dirty="0" err="1" smtClean="0"/>
              <a:t>motorului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MOV AL,08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OUT DX,AL			Se </a:t>
            </a:r>
            <a:r>
              <a:rPr lang="en-GB" sz="1400" dirty="0" err="1" smtClean="0"/>
              <a:t>comanda</a:t>
            </a:r>
            <a:r>
              <a:rPr lang="en-GB" sz="1400" dirty="0" smtClean="0"/>
              <a:t> a </a:t>
            </a:r>
            <a:r>
              <a:rPr lang="en-GB" sz="1400" dirty="0" err="1" smtClean="0"/>
              <a:t>doua</a:t>
            </a:r>
            <a:r>
              <a:rPr lang="en-GB" sz="1400" dirty="0" smtClean="0"/>
              <a:t> </a:t>
            </a:r>
            <a:r>
              <a:rPr lang="en-GB" sz="1400" dirty="0" err="1" smtClean="0"/>
              <a:t>faza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CALL delay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MOV AL,20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OUT DX,AL			Se </a:t>
            </a:r>
            <a:r>
              <a:rPr lang="en-GB" sz="1400" dirty="0" err="1" smtClean="0"/>
              <a:t>comanda</a:t>
            </a:r>
            <a:r>
              <a:rPr lang="en-GB" sz="1400" dirty="0" smtClean="0"/>
              <a:t> a </a:t>
            </a:r>
            <a:r>
              <a:rPr lang="en-GB" sz="1400" dirty="0" err="1" smtClean="0"/>
              <a:t>treia</a:t>
            </a:r>
            <a:r>
              <a:rPr lang="en-GB" sz="1400" dirty="0" smtClean="0"/>
              <a:t> </a:t>
            </a:r>
            <a:r>
              <a:rPr lang="en-GB" sz="1400" dirty="0" err="1" smtClean="0"/>
              <a:t>faza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Call delay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JMP start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 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delay:	MOV CX,FFFF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bucla2:	MOV BX,0FFF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bucla1:	DEC BX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CMP BX,0000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JNZ bucla1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DEC CX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CMP CX,0000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JNZ bucla2</a:t>
            </a:r>
            <a:endParaRPr lang="en-US" sz="1400" dirty="0" smtClean="0"/>
          </a:p>
          <a:p>
            <a:pPr>
              <a:buNone/>
            </a:pPr>
            <a:r>
              <a:rPr lang="en-GB" sz="1400" dirty="0" smtClean="0"/>
              <a:t>	RET</a:t>
            </a:r>
            <a:endParaRPr lang="en-US" sz="1400" dirty="0" smtClean="0"/>
          </a:p>
          <a:p>
            <a:pPr>
              <a:buNone/>
            </a:pP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Variante</a:t>
            </a:r>
            <a:r>
              <a:rPr lang="en-US" dirty="0" smtClean="0"/>
              <a:t> de </a:t>
            </a:r>
            <a:r>
              <a:rPr lang="ro-RO" dirty="0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examen</a:t>
            </a:r>
            <a:r>
              <a:rPr lang="ro-RO" dirty="0" smtClean="0"/>
              <a:t/>
            </a:r>
            <a:br>
              <a:rPr lang="ro-RO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743200"/>
            <a:ext cx="8229600" cy="2057400"/>
          </a:xfrm>
        </p:spPr>
        <p:txBody>
          <a:bodyPr/>
          <a:lstStyle/>
          <a:p>
            <a:r>
              <a:rPr lang="en-US" dirty="0" err="1" smtClean="0"/>
              <a:t>Cuplarea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magistral</a:t>
            </a:r>
            <a:r>
              <a:rPr lang="ro-RO" dirty="0" smtClean="0"/>
              <a:t>ă sau pe un port</a:t>
            </a:r>
          </a:p>
          <a:p>
            <a:r>
              <a:rPr lang="ro-RO" dirty="0" smtClean="0"/>
              <a:t>Cuplarea unei interfețe paralele sau seriale</a:t>
            </a:r>
          </a:p>
          <a:p>
            <a:r>
              <a:rPr lang="ro-RO" dirty="0" smtClean="0"/>
              <a:t>Cuplarea unor </a:t>
            </a:r>
            <a:r>
              <a:rPr lang="ro-RO" dirty="0" err="1" smtClean="0"/>
              <a:t>LED-uri</a:t>
            </a:r>
            <a:r>
              <a:rPr lang="ro-RO" dirty="0" smtClean="0"/>
              <a:t>, întrerupătoare, motoare pas cu pas sau motoare de curent continuu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</TotalTime>
  <Words>632</Words>
  <Application>Microsoft Office PowerPoint</Application>
  <PresentationFormat>On-screen Show (4:3)</PresentationFormat>
  <Paragraphs>312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Exemple de cuplare pe magistrală și pe un port paralel</vt:lpstr>
      <vt:lpstr>Cuplarea unei interfețe paralele pe magistrală</vt:lpstr>
      <vt:lpstr>Cuplarea unei interfețe paralele pe magistrală</vt:lpstr>
      <vt:lpstr>Cuplarea unei interfețe paralele pe magistrală</vt:lpstr>
      <vt:lpstr>Cuplarea unei interfețe seriale pe magistrală</vt:lpstr>
      <vt:lpstr>Cuplarea unei interfețe seriale pe magistrală</vt:lpstr>
      <vt:lpstr>Cuplarea unui motor pas cu pas la un port</vt:lpstr>
      <vt:lpstr>Cuplarea unui motor pas cu pas la un port</vt:lpstr>
      <vt:lpstr>Variante de probleme pentru examen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de cuplare pe magistrală și pe un port paralel</dc:title>
  <dc:creator>Petre</dc:creator>
  <cp:lastModifiedBy>Petre</cp:lastModifiedBy>
  <cp:revision>10</cp:revision>
  <dcterms:created xsi:type="dcterms:W3CDTF">2020-11-21T17:25:54Z</dcterms:created>
  <dcterms:modified xsi:type="dcterms:W3CDTF">2020-12-12T07:01:30Z</dcterms:modified>
</cp:coreProperties>
</file>