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60" d="100"/>
          <a:sy n="60" d="100"/>
        </p:scale>
        <p:origin x="67" y="6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8ED62-9E8B-4F92-93EE-10C215F9A9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FDA447-5DCA-432B-B025-57CB0C0F58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38F916-4EB9-48A1-B56D-75C2A6B44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97A84-A601-4B89-9122-07D749EFAFE3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F8F4CF-5A39-41E3-8F27-2CB5D7E17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30407A-7F85-43D2-A022-4DDAA7C4E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91681-F262-41AC-B07D-07F3AA524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626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0CF26-DAA8-4230-804E-BE6A19FAA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AC934B-1859-459B-94B6-BC8CB37120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9AC9EA-2E53-4B4D-98E9-AC8563BDB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97A84-A601-4B89-9122-07D749EFAFE3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3E1852-5FF1-4B54-AAE3-D77DBF517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5ABDD-5ECF-4AFE-A025-A120802FC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91681-F262-41AC-B07D-07F3AA524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254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AADBA7-150D-4E0F-9758-89FD0F1625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4EF131-0DC0-45FD-800F-0FEC788186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201E8-0C93-4755-A4F3-53E8ADA25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97A84-A601-4B89-9122-07D749EFAFE3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B3093A-BEEF-4817-A5D4-B39D2911C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1C951F-E2FE-494F-A56E-03AEDD0F4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91681-F262-41AC-B07D-07F3AA524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192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95759-654C-4BD1-87BF-FDD24E21D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86AFE4-284C-4E36-BCCD-5702393E01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2382B4-1221-4C97-9840-96C9D8680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97A84-A601-4B89-9122-07D749EFAFE3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BA13B-BD3A-43EE-B892-9C1EB4C2F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7B49C8-6982-47F1-8586-47A5CB818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91681-F262-41AC-B07D-07F3AA524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65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4F3D7-2FAF-499C-9592-36BD36972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10FC42-5581-48B2-AC95-8704B3E594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22259C-C6A1-4B07-8427-AF9689CE5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97A84-A601-4B89-9122-07D749EFAFE3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8EFDE6-630E-492E-B1EA-9FDC389A8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C8566D-28D8-44A3-B269-76B4E9813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91681-F262-41AC-B07D-07F3AA524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765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BF6E9-47F0-457A-9117-CE86615CA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5CED5E-289D-46A5-8CFD-640FEFDB8F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EBCB78-9C60-41CA-96D2-3C4CBE3CA7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9E5440-7887-4070-8426-A8140BD1A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97A84-A601-4B89-9122-07D749EFAFE3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7F5BDF-1264-4660-A0CE-422289699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22069B-6622-4B1C-B773-FC37BD124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91681-F262-41AC-B07D-07F3AA524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250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CED86-2D9E-4F3C-ABD3-C30F39796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2A0F68-F82D-4998-A5B0-180DF03ACB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4B630F-F4E1-40A1-9D3F-091BE4B619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D92601-408B-49A3-B517-DEE178EB18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9A44DE-78DE-4FDB-9A56-816DA7F514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2747BD-35F9-4383-B71B-9399EDE6E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97A84-A601-4B89-9122-07D749EFAFE3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FF224D-D717-42E7-9C3D-421897B5E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43F402-08D4-4EF8-B175-F22450B98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91681-F262-41AC-B07D-07F3AA524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484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7570C-C711-4D1C-9E2A-C9EA6AA55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BFF191-E998-4F5A-A29C-F15173BC6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97A84-A601-4B89-9122-07D749EFAFE3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951E09-B704-4BCA-9F28-04956A65B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4FE6DA-409D-43D0-9A0F-7FD114596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91681-F262-41AC-B07D-07F3AA524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15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0E5498-4E9C-4928-8D0C-C35CF5E76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97A84-A601-4B89-9122-07D749EFAFE3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CD6BE4-69DC-4BCD-B808-D00669800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90EE02-3590-4070-A44C-315BED49A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91681-F262-41AC-B07D-07F3AA524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765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03DD9-2B16-423C-B8CE-424E1D156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5FC5AE-0354-491A-84AF-F62B76B7E9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38DE8C-ECD8-48E0-9B44-4A505D7CF1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F34BCA-B27F-4FBF-A2CF-DB8921668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97A84-A601-4B89-9122-07D749EFAFE3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83E49E-743D-447C-B134-E318FD745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D66EB0-D446-4E8C-8F99-9EBB34309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91681-F262-41AC-B07D-07F3AA524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713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27036-CDB9-484B-9C27-EE07E5CF6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D1CE2E-4397-4F2B-998C-0499AAB37D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508E0F-E373-46AF-9D27-F24CB6041B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E50236-0434-4619-A11D-48969F0A0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97A84-A601-4B89-9122-07D749EFAFE3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45FEE2-E4FB-48EB-BE8B-0438A7BCF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DA9F37-CC00-44CE-853F-DAA6E837A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91681-F262-41AC-B07D-07F3AA524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215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DBF9FD-6E18-4DE6-9FF4-04E848F31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F1BD87-C0B6-45C4-BDC3-A37CB723DF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157F56-B357-451F-B061-E68F8F9E7E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A97A84-A601-4B89-9122-07D749EFAFE3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247178-31D8-40A1-B46D-02A87D6B2F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76D31B-1BAA-4810-9F9F-E6B4452649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291681-F262-41AC-B07D-07F3AA524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216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06D22-C520-4F40-B36E-569E88AB0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err="1"/>
              <a:t>Detalierea</a:t>
            </a:r>
            <a:r>
              <a:rPr lang="en-US" dirty="0"/>
              <a:t> </a:t>
            </a:r>
            <a:r>
              <a:rPr lang="en-US" dirty="0" err="1"/>
              <a:t>executiei</a:t>
            </a:r>
            <a:r>
              <a:rPr lang="en-US" dirty="0"/>
              <a:t> </a:t>
            </a:r>
            <a:r>
              <a:rPr lang="en-US" dirty="0" err="1"/>
              <a:t>dependente</a:t>
            </a:r>
            <a:r>
              <a:rPr lang="en-US" dirty="0"/>
              <a:t> de </a:t>
            </a:r>
            <a:r>
              <a:rPr lang="en-US" dirty="0" err="1"/>
              <a:t>timp</a:t>
            </a:r>
            <a:r>
              <a:rPr lang="en-US" dirty="0"/>
              <a:t>, </a:t>
            </a:r>
            <a:r>
              <a:rPr lang="en-US" dirty="0" err="1"/>
              <a:t>respectiv</a:t>
            </a:r>
            <a:r>
              <a:rPr lang="en-US" dirty="0"/>
              <a:t> de </a:t>
            </a:r>
            <a:r>
              <a:rPr lang="en-US" dirty="0" err="1"/>
              <a:t>durata</a:t>
            </a:r>
            <a:r>
              <a:rPr lang="en-US" dirty="0"/>
              <a:t>  </a:t>
            </a:r>
            <a:r>
              <a:rPr lang="en-US" dirty="0" err="1"/>
              <a:t>executiei</a:t>
            </a:r>
            <a:r>
              <a:rPr lang="en-US" dirty="0"/>
              <a:t> </a:t>
            </a:r>
            <a:r>
              <a:rPr lang="en-US" dirty="0" err="1"/>
              <a:t>rutinei</a:t>
            </a:r>
            <a:r>
              <a:rPr lang="en-US" dirty="0"/>
              <a:t> de </a:t>
            </a:r>
            <a:r>
              <a:rPr lang="en-US" dirty="0" err="1"/>
              <a:t>servire</a:t>
            </a:r>
            <a:r>
              <a:rPr lang="en-US" dirty="0"/>
              <a:t> a </a:t>
            </a:r>
            <a:r>
              <a:rPr lang="en-US" dirty="0" err="1"/>
              <a:t>intreruperilor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001CA7-7AA2-4D0A-BA61-EC8A5E3FFD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Slide 1: </a:t>
            </a:r>
            <a:r>
              <a:rPr lang="en-US" dirty="0" err="1"/>
              <a:t>ilustreaza</a:t>
            </a:r>
            <a:r>
              <a:rPr lang="en-US" dirty="0"/>
              <a:t> </a:t>
            </a:r>
            <a:r>
              <a:rPr lang="en-US" dirty="0" err="1"/>
              <a:t>succesiunea</a:t>
            </a:r>
            <a:r>
              <a:rPr lang="en-US" dirty="0"/>
              <a:t> in </a:t>
            </a:r>
            <a:r>
              <a:rPr lang="en-US" dirty="0" err="1"/>
              <a:t>timp</a:t>
            </a:r>
            <a:r>
              <a:rPr lang="en-US" dirty="0"/>
              <a:t> a </a:t>
            </a:r>
            <a:r>
              <a:rPr lang="en-US" dirty="0" err="1"/>
              <a:t>executiei</a:t>
            </a:r>
            <a:r>
              <a:rPr lang="en-US" dirty="0"/>
              <a:t> </a:t>
            </a:r>
            <a:r>
              <a:rPr lang="en-US" dirty="0" err="1"/>
              <a:t>rutinelor</a:t>
            </a:r>
            <a:r>
              <a:rPr lang="en-US" dirty="0"/>
              <a:t> de </a:t>
            </a:r>
            <a:r>
              <a:rPr lang="en-US" dirty="0" err="1"/>
              <a:t>servire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constrangerile</a:t>
            </a:r>
            <a:r>
              <a:rPr lang="en-US" dirty="0"/>
              <a:t> de natura </a:t>
            </a:r>
            <a:r>
              <a:rPr lang="en-US" dirty="0" err="1"/>
              <a:t>temporala</a:t>
            </a:r>
            <a:r>
              <a:rPr lang="en-US" dirty="0"/>
              <a:t> care </a:t>
            </a:r>
            <a:r>
              <a:rPr lang="en-US" dirty="0" err="1"/>
              <a:t>trebuiesc</a:t>
            </a:r>
            <a:r>
              <a:rPr lang="en-US" dirty="0"/>
              <a:t> </a:t>
            </a:r>
            <a:r>
              <a:rPr lang="en-US" dirty="0" err="1"/>
              <a:t>respectate</a:t>
            </a:r>
            <a:r>
              <a:rPr lang="en-US" dirty="0"/>
              <a:t> la </a:t>
            </a:r>
            <a:r>
              <a:rPr lang="en-US" dirty="0" err="1"/>
              <a:t>proiectarea</a:t>
            </a:r>
            <a:r>
              <a:rPr lang="en-US" dirty="0"/>
              <a:t> </a:t>
            </a:r>
            <a:r>
              <a:rPr lang="en-US" dirty="0" err="1"/>
              <a:t>rutinelor</a:t>
            </a:r>
            <a:r>
              <a:rPr lang="en-US" dirty="0"/>
              <a:t> de </a:t>
            </a:r>
            <a:r>
              <a:rPr lang="en-US" dirty="0" err="1"/>
              <a:t>servire</a:t>
            </a:r>
            <a:r>
              <a:rPr lang="en-US" dirty="0"/>
              <a:t> a </a:t>
            </a:r>
            <a:r>
              <a:rPr lang="en-US" dirty="0" err="1"/>
              <a:t>intreruperilor</a:t>
            </a:r>
            <a:endParaRPr lang="en-US" dirty="0"/>
          </a:p>
          <a:p>
            <a:r>
              <a:rPr lang="en-US" dirty="0"/>
              <a:t>Slide 2: </a:t>
            </a:r>
            <a:r>
              <a:rPr lang="en-US" dirty="0" err="1"/>
              <a:t>ilustreaza</a:t>
            </a:r>
            <a:r>
              <a:rPr lang="en-US" dirty="0"/>
              <a:t> </a:t>
            </a:r>
            <a:r>
              <a:rPr lang="en-US" dirty="0" err="1"/>
              <a:t>modalitatea</a:t>
            </a:r>
            <a:r>
              <a:rPr lang="en-US" dirty="0"/>
              <a:t> in care </a:t>
            </a:r>
            <a:r>
              <a:rPr lang="en-US" dirty="0" err="1"/>
              <a:t>functioneaza</a:t>
            </a:r>
            <a:r>
              <a:rPr lang="en-US" dirty="0"/>
              <a:t> </a:t>
            </a:r>
            <a:r>
              <a:rPr lang="en-US" dirty="0" err="1"/>
              <a:t>stiva</a:t>
            </a:r>
            <a:r>
              <a:rPr lang="en-US" dirty="0"/>
              <a:t> </a:t>
            </a:r>
            <a:r>
              <a:rPr lang="en-US" dirty="0" err="1"/>
              <a:t>sistemului</a:t>
            </a:r>
            <a:r>
              <a:rPr lang="en-US" dirty="0"/>
              <a:t> </a:t>
            </a:r>
            <a:r>
              <a:rPr lang="en-US" dirty="0" err="1"/>
              <a:t>atunci</a:t>
            </a:r>
            <a:r>
              <a:rPr lang="en-US" dirty="0"/>
              <a:t> cand sunt </a:t>
            </a:r>
            <a:r>
              <a:rPr lang="en-US" dirty="0" err="1"/>
              <a:t>apelate</a:t>
            </a:r>
            <a:r>
              <a:rPr lang="en-US" dirty="0"/>
              <a:t> </a:t>
            </a:r>
            <a:r>
              <a:rPr lang="en-US" dirty="0" err="1"/>
              <a:t>rutinele</a:t>
            </a:r>
            <a:r>
              <a:rPr lang="en-US" dirty="0"/>
              <a:t> de </a:t>
            </a:r>
            <a:r>
              <a:rPr lang="en-US" dirty="0" err="1"/>
              <a:t>servire</a:t>
            </a:r>
            <a:r>
              <a:rPr lang="en-US" dirty="0"/>
              <a:t> a </a:t>
            </a:r>
            <a:r>
              <a:rPr lang="en-US" dirty="0" err="1"/>
              <a:t>intreruperilor</a:t>
            </a:r>
            <a:r>
              <a:rPr lang="en-US" dirty="0"/>
              <a:t>. </a:t>
            </a:r>
            <a:r>
              <a:rPr lang="en-US" dirty="0" err="1"/>
              <a:t>Schimbarea</a:t>
            </a:r>
            <a:r>
              <a:rPr lang="en-US" dirty="0"/>
              <a:t> </a:t>
            </a:r>
            <a:r>
              <a:rPr lang="en-US" dirty="0" err="1"/>
              <a:t>ordinii</a:t>
            </a:r>
            <a:r>
              <a:rPr lang="en-US" dirty="0"/>
              <a:t> de </a:t>
            </a:r>
            <a:r>
              <a:rPr lang="en-US" dirty="0" err="1"/>
              <a:t>executie</a:t>
            </a:r>
            <a:r>
              <a:rPr lang="en-US" dirty="0"/>
              <a:t> in </a:t>
            </a:r>
            <a:r>
              <a:rPr lang="en-US" dirty="0" err="1"/>
              <a:t>cadrul</a:t>
            </a:r>
            <a:r>
              <a:rPr lang="en-US" dirty="0"/>
              <a:t> </a:t>
            </a:r>
            <a:r>
              <a:rPr lang="en-US" dirty="0" err="1"/>
              <a:t>programelor</a:t>
            </a:r>
            <a:r>
              <a:rPr lang="en-US" dirty="0"/>
              <a:t> la </a:t>
            </a:r>
            <a:r>
              <a:rPr lang="en-US" dirty="0" err="1"/>
              <a:t>accesarea</a:t>
            </a:r>
            <a:r>
              <a:rPr lang="en-US" dirty="0"/>
              <a:t> </a:t>
            </a:r>
            <a:r>
              <a:rPr lang="en-US" dirty="0" err="1"/>
              <a:t>stivei</a:t>
            </a:r>
            <a:r>
              <a:rPr lang="en-US" dirty="0"/>
              <a:t> poate </a:t>
            </a:r>
            <a:r>
              <a:rPr lang="en-US" dirty="0" err="1"/>
              <a:t>determina</a:t>
            </a:r>
            <a:r>
              <a:rPr lang="en-US" dirty="0"/>
              <a:t> </a:t>
            </a:r>
            <a:r>
              <a:rPr lang="en-US" dirty="0" err="1"/>
              <a:t>evolutia</a:t>
            </a:r>
            <a:r>
              <a:rPr lang="en-US" dirty="0"/>
              <a:t> </a:t>
            </a:r>
            <a:r>
              <a:rPr lang="en-US" dirty="0" err="1"/>
              <a:t>nedeterminata</a:t>
            </a:r>
            <a:r>
              <a:rPr lang="en-US" dirty="0"/>
              <a:t> a </a:t>
            </a:r>
            <a:r>
              <a:rPr lang="en-US" dirty="0" err="1"/>
              <a:t>programelor</a:t>
            </a:r>
            <a:r>
              <a:rPr lang="en-US" dirty="0"/>
              <a:t>. </a:t>
            </a:r>
            <a:r>
              <a:rPr lang="en-US" dirty="0" err="1"/>
              <a:t>Stiva</a:t>
            </a:r>
            <a:r>
              <a:rPr lang="en-US" dirty="0"/>
              <a:t>, </a:t>
            </a:r>
            <a:r>
              <a:rPr lang="en-US" dirty="0" err="1"/>
              <a:t>reprezinta</a:t>
            </a:r>
            <a:r>
              <a:rPr lang="en-US" dirty="0"/>
              <a:t> </a:t>
            </a:r>
            <a:r>
              <a:rPr lang="en-US" dirty="0" err="1"/>
              <a:t>acea</a:t>
            </a:r>
            <a:r>
              <a:rPr lang="en-US" dirty="0"/>
              <a:t> zona de </a:t>
            </a:r>
            <a:r>
              <a:rPr lang="en-US" dirty="0" err="1"/>
              <a:t>memorie</a:t>
            </a:r>
            <a:r>
              <a:rPr lang="en-US" dirty="0"/>
              <a:t> de </a:t>
            </a:r>
            <a:r>
              <a:rPr lang="en-US" dirty="0" err="1"/>
              <a:t>siatem</a:t>
            </a:r>
            <a:r>
              <a:rPr lang="en-US" dirty="0"/>
              <a:t> care poate fi </a:t>
            </a:r>
            <a:r>
              <a:rPr lang="en-US" dirty="0" err="1"/>
              <a:t>accesat</a:t>
            </a:r>
            <a:r>
              <a:rPr lang="en-US" dirty="0"/>
              <a:t> </a:t>
            </a:r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intermediul</a:t>
            </a:r>
            <a:r>
              <a:rPr lang="en-US" dirty="0"/>
              <a:t> </a:t>
            </a:r>
            <a:r>
              <a:rPr lang="en-US" dirty="0" err="1"/>
              <a:t>unui</a:t>
            </a:r>
            <a:r>
              <a:rPr lang="en-US" dirty="0"/>
              <a:t> </a:t>
            </a:r>
            <a:r>
              <a:rPr lang="en-US" dirty="0" err="1"/>
              <a:t>registru</a:t>
            </a:r>
            <a:r>
              <a:rPr lang="en-US" dirty="0"/>
              <a:t> de </a:t>
            </a:r>
            <a:r>
              <a:rPr lang="en-US" dirty="0" err="1"/>
              <a:t>adresare</a:t>
            </a:r>
            <a:r>
              <a:rPr lang="en-US" dirty="0"/>
              <a:t> (stack pointer) </a:t>
            </a:r>
            <a:r>
              <a:rPr lang="en-US" dirty="0" err="1"/>
              <a:t>si</a:t>
            </a:r>
            <a:r>
              <a:rPr lang="en-US" dirty="0"/>
              <a:t> a </a:t>
            </a:r>
            <a:r>
              <a:rPr lang="en-US" dirty="0" err="1"/>
              <a:t>unor</a:t>
            </a:r>
            <a:r>
              <a:rPr lang="en-US" dirty="0"/>
              <a:t> </a:t>
            </a:r>
            <a:r>
              <a:rPr lang="en-US" dirty="0" err="1"/>
              <a:t>instructiuni</a:t>
            </a:r>
            <a:r>
              <a:rPr lang="en-US" dirty="0"/>
              <a:t> dedicate PUSH/POP </a:t>
            </a:r>
            <a:r>
              <a:rPr lang="en-US" dirty="0" err="1"/>
              <a:t>si</a:t>
            </a:r>
            <a:r>
              <a:rPr lang="en-US"/>
              <a:t> respective CALL/RET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003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3C960EB-C708-4BF6-A4B7-53C9C9C59964}"/>
              </a:ext>
            </a:extLst>
          </p:cNvPr>
          <p:cNvSpPr/>
          <p:nvPr/>
        </p:nvSpPr>
        <p:spPr>
          <a:xfrm>
            <a:off x="340468" y="535021"/>
            <a:ext cx="11580717" cy="3746569"/>
          </a:xfrm>
          <a:prstGeom prst="rect">
            <a:avLst/>
          </a:prstGeom>
          <a:solidFill>
            <a:srgbClr val="FFFF00">
              <a:alpha val="2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D2AEC47-4A61-4F63-980E-3A2448BF0A9B}"/>
              </a:ext>
            </a:extLst>
          </p:cNvPr>
          <p:cNvCxnSpPr/>
          <p:nvPr/>
        </p:nvCxnSpPr>
        <p:spPr>
          <a:xfrm flipV="1">
            <a:off x="686781" y="1883742"/>
            <a:ext cx="11027743" cy="54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258C20D-1698-4854-81A4-B63CF0FBD5D8}"/>
              </a:ext>
            </a:extLst>
          </p:cNvPr>
          <p:cNvCxnSpPr/>
          <p:nvPr/>
        </p:nvCxnSpPr>
        <p:spPr>
          <a:xfrm flipV="1">
            <a:off x="675008" y="859458"/>
            <a:ext cx="0" cy="12008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4FD487B-90E8-4236-B3F8-1A79772410D2}"/>
              </a:ext>
            </a:extLst>
          </p:cNvPr>
          <p:cNvCxnSpPr/>
          <p:nvPr/>
        </p:nvCxnSpPr>
        <p:spPr>
          <a:xfrm>
            <a:off x="1514843" y="1055681"/>
            <a:ext cx="0" cy="883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A9FA07D-5929-4F70-AABA-5A5FF237691A}"/>
              </a:ext>
            </a:extLst>
          </p:cNvPr>
          <p:cNvSpPr txBox="1"/>
          <p:nvPr/>
        </p:nvSpPr>
        <p:spPr>
          <a:xfrm>
            <a:off x="1255828" y="957633"/>
            <a:ext cx="369332" cy="868123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1200" dirty="0" err="1"/>
              <a:t>Eveniment</a:t>
            </a:r>
            <a:r>
              <a:rPr lang="en-US" sz="1200" dirty="0"/>
              <a:t> 1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7B08641-ACD4-487B-A868-8E304D410E2E}"/>
              </a:ext>
            </a:extLst>
          </p:cNvPr>
          <p:cNvCxnSpPr/>
          <p:nvPr/>
        </p:nvCxnSpPr>
        <p:spPr>
          <a:xfrm>
            <a:off x="2464994" y="1055681"/>
            <a:ext cx="0" cy="883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C004376-A039-4B2C-A47D-F80B01E345E0}"/>
              </a:ext>
            </a:extLst>
          </p:cNvPr>
          <p:cNvSpPr txBox="1"/>
          <p:nvPr/>
        </p:nvSpPr>
        <p:spPr>
          <a:xfrm>
            <a:off x="2241945" y="957633"/>
            <a:ext cx="369332" cy="868123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1200" dirty="0" err="1"/>
              <a:t>Eveniment</a:t>
            </a:r>
            <a:r>
              <a:rPr lang="en-US" sz="1200" dirty="0"/>
              <a:t> 1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EFD1D75-2DD2-4971-8B0D-5A8E06BC754E}"/>
              </a:ext>
            </a:extLst>
          </p:cNvPr>
          <p:cNvCxnSpPr/>
          <p:nvPr/>
        </p:nvCxnSpPr>
        <p:spPr>
          <a:xfrm>
            <a:off x="3340795" y="1055681"/>
            <a:ext cx="0" cy="883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B80935B-D683-44E6-840A-C59F98AB7449}"/>
              </a:ext>
            </a:extLst>
          </p:cNvPr>
          <p:cNvSpPr txBox="1"/>
          <p:nvPr/>
        </p:nvSpPr>
        <p:spPr>
          <a:xfrm>
            <a:off x="3081780" y="957633"/>
            <a:ext cx="369332" cy="868123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1200" dirty="0" err="1"/>
              <a:t>Eveniment</a:t>
            </a:r>
            <a:r>
              <a:rPr lang="en-US" sz="1200" dirty="0"/>
              <a:t> 1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48E8393-5C63-4EB3-8116-835830E73C03}"/>
              </a:ext>
            </a:extLst>
          </p:cNvPr>
          <p:cNvCxnSpPr/>
          <p:nvPr/>
        </p:nvCxnSpPr>
        <p:spPr>
          <a:xfrm flipV="1">
            <a:off x="675008" y="3072200"/>
            <a:ext cx="11027743" cy="54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DC3C77F-553A-4146-A7F5-8E9EBC36F085}"/>
              </a:ext>
            </a:extLst>
          </p:cNvPr>
          <p:cNvSpPr txBox="1"/>
          <p:nvPr/>
        </p:nvSpPr>
        <p:spPr>
          <a:xfrm>
            <a:off x="11659581" y="1605106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8C22C2D-54E6-4A83-8CAF-8C3C54D4DD1E}"/>
              </a:ext>
            </a:extLst>
          </p:cNvPr>
          <p:cNvSpPr txBox="1"/>
          <p:nvPr/>
        </p:nvSpPr>
        <p:spPr>
          <a:xfrm>
            <a:off x="11836182" y="2911952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774934D-DE47-4D7A-A0F6-D9BC1333B78A}"/>
              </a:ext>
            </a:extLst>
          </p:cNvPr>
          <p:cNvCxnSpPr/>
          <p:nvPr/>
        </p:nvCxnSpPr>
        <p:spPr>
          <a:xfrm flipV="1">
            <a:off x="674354" y="2126406"/>
            <a:ext cx="0" cy="12008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896B6DA8-F1CB-4B53-B20B-A7140B75DB51}"/>
              </a:ext>
            </a:extLst>
          </p:cNvPr>
          <p:cNvSpPr/>
          <p:nvPr/>
        </p:nvSpPr>
        <p:spPr>
          <a:xfrm>
            <a:off x="1625160" y="2794218"/>
            <a:ext cx="521513" cy="3329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ISR</a:t>
            </a:r>
          </a:p>
        </p:txBody>
      </p: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014F60D1-1B61-478A-9885-056E10D5129E}"/>
              </a:ext>
            </a:extLst>
          </p:cNvPr>
          <p:cNvCxnSpPr>
            <a:endCxn id="19" idx="1"/>
          </p:cNvCxnSpPr>
          <p:nvPr/>
        </p:nvCxnSpPr>
        <p:spPr>
          <a:xfrm rot="16200000" flipH="1">
            <a:off x="1059003" y="2394524"/>
            <a:ext cx="1021996" cy="11031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7053E59-76DA-4E46-8568-59CA9E741281}"/>
              </a:ext>
            </a:extLst>
          </p:cNvPr>
          <p:cNvCxnSpPr>
            <a:cxnSpLocks/>
          </p:cNvCxnSpPr>
          <p:nvPr/>
        </p:nvCxnSpPr>
        <p:spPr>
          <a:xfrm>
            <a:off x="1514842" y="1974438"/>
            <a:ext cx="0" cy="17649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CD10866-1969-449E-8EC1-87D2E4ABE593}"/>
              </a:ext>
            </a:extLst>
          </p:cNvPr>
          <p:cNvCxnSpPr/>
          <p:nvPr/>
        </p:nvCxnSpPr>
        <p:spPr>
          <a:xfrm>
            <a:off x="1625160" y="3127143"/>
            <a:ext cx="0" cy="6122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DA4E32C-8F81-440C-8847-A178FCCDD778}"/>
              </a:ext>
            </a:extLst>
          </p:cNvPr>
          <p:cNvCxnSpPr/>
          <p:nvPr/>
        </p:nvCxnSpPr>
        <p:spPr>
          <a:xfrm>
            <a:off x="1255828" y="3492773"/>
            <a:ext cx="2590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1660F87-8F6B-4A4E-86AF-0A1C0752FB87}"/>
              </a:ext>
            </a:extLst>
          </p:cNvPr>
          <p:cNvCxnSpPr/>
          <p:nvPr/>
        </p:nvCxnSpPr>
        <p:spPr>
          <a:xfrm flipH="1">
            <a:off x="1625160" y="3492773"/>
            <a:ext cx="2232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D7E5F4C3-D0B1-440B-B134-E16D338C850F}"/>
              </a:ext>
            </a:extLst>
          </p:cNvPr>
          <p:cNvSpPr txBox="1"/>
          <p:nvPr/>
        </p:nvSpPr>
        <p:spPr>
          <a:xfrm>
            <a:off x="1344763" y="3556002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baseline="-25000" dirty="0"/>
              <a:t>1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6A96201-DF8B-4B9C-B702-885FC083618C}"/>
              </a:ext>
            </a:extLst>
          </p:cNvPr>
          <p:cNvCxnSpPr>
            <a:cxnSpLocks/>
          </p:cNvCxnSpPr>
          <p:nvPr/>
        </p:nvCxnSpPr>
        <p:spPr>
          <a:xfrm>
            <a:off x="2146673" y="3127798"/>
            <a:ext cx="0" cy="11537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7FA43E1-172D-4BDA-9E60-9AD64547BC28}"/>
              </a:ext>
            </a:extLst>
          </p:cNvPr>
          <p:cNvCxnSpPr/>
          <p:nvPr/>
        </p:nvCxnSpPr>
        <p:spPr>
          <a:xfrm>
            <a:off x="1625160" y="3127143"/>
            <a:ext cx="0" cy="11544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01A8364-5652-4077-BC2C-AC2DB45AA73C}"/>
              </a:ext>
            </a:extLst>
          </p:cNvPr>
          <p:cNvCxnSpPr/>
          <p:nvPr/>
        </p:nvCxnSpPr>
        <p:spPr>
          <a:xfrm>
            <a:off x="1625160" y="4081442"/>
            <a:ext cx="52151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CE7C5859-59A3-4E64-83F1-49425A065308}"/>
              </a:ext>
            </a:extLst>
          </p:cNvPr>
          <p:cNvSpPr txBox="1"/>
          <p:nvPr/>
        </p:nvSpPr>
        <p:spPr>
          <a:xfrm>
            <a:off x="1770196" y="3673738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baseline="-25000" dirty="0"/>
              <a:t>2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9726E96-3810-46D7-B89A-D6EDDEC308D0}"/>
              </a:ext>
            </a:extLst>
          </p:cNvPr>
          <p:cNvCxnSpPr>
            <a:endCxn id="12" idx="2"/>
          </p:cNvCxnSpPr>
          <p:nvPr/>
        </p:nvCxnSpPr>
        <p:spPr>
          <a:xfrm>
            <a:off x="1570001" y="1825756"/>
            <a:ext cx="85661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61F7625A-98E1-4858-89B1-0DF32B01DAD0}"/>
              </a:ext>
            </a:extLst>
          </p:cNvPr>
          <p:cNvSpPr txBox="1"/>
          <p:nvPr/>
        </p:nvSpPr>
        <p:spPr>
          <a:xfrm>
            <a:off x="1807363" y="1475789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baseline="-25000" dirty="0"/>
              <a:t>3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92B1BD1-9615-4B83-8FCE-9BB78B548AFD}"/>
              </a:ext>
            </a:extLst>
          </p:cNvPr>
          <p:cNvSpPr txBox="1"/>
          <p:nvPr/>
        </p:nvSpPr>
        <p:spPr>
          <a:xfrm>
            <a:off x="10537097" y="3853120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baseline="-25000" dirty="0"/>
              <a:t>1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F61952A-9721-4CD2-ABF0-5DFE9CA00826}"/>
              </a:ext>
            </a:extLst>
          </p:cNvPr>
          <p:cNvSpPr txBox="1"/>
          <p:nvPr/>
        </p:nvSpPr>
        <p:spPr>
          <a:xfrm>
            <a:off x="10707176" y="385312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7246C1B-5329-427B-9972-AEBDABE01616}"/>
              </a:ext>
            </a:extLst>
          </p:cNvPr>
          <p:cNvSpPr txBox="1"/>
          <p:nvPr/>
        </p:nvSpPr>
        <p:spPr>
          <a:xfrm>
            <a:off x="10877255" y="3853120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baseline="-25000" dirty="0"/>
              <a:t>2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6175156-429A-4C7F-9BCD-2AE9110D8566}"/>
              </a:ext>
            </a:extLst>
          </p:cNvPr>
          <p:cNvSpPr txBox="1"/>
          <p:nvPr/>
        </p:nvSpPr>
        <p:spPr>
          <a:xfrm>
            <a:off x="11087410" y="385312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E71B7C2-F6A8-47E3-9790-257EDC6BE355}"/>
              </a:ext>
            </a:extLst>
          </p:cNvPr>
          <p:cNvSpPr txBox="1"/>
          <p:nvPr/>
        </p:nvSpPr>
        <p:spPr>
          <a:xfrm>
            <a:off x="11297565" y="3850390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baseline="-25000" dirty="0"/>
              <a:t>3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E2155EF-27F2-4FCE-9A38-D95A2C656036}"/>
              </a:ext>
            </a:extLst>
          </p:cNvPr>
          <p:cNvSpPr/>
          <p:nvPr/>
        </p:nvSpPr>
        <p:spPr>
          <a:xfrm>
            <a:off x="2515220" y="2784079"/>
            <a:ext cx="1235139" cy="3329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ISR1</a:t>
            </a:r>
          </a:p>
        </p:txBody>
      </p:sp>
      <p:graphicFrame>
        <p:nvGraphicFramePr>
          <p:cNvPr id="49" name="Table 49">
            <a:extLst>
              <a:ext uri="{FF2B5EF4-FFF2-40B4-BE49-F238E27FC236}">
                <a16:creationId xmlns:a16="http://schemas.microsoft.com/office/drawing/2014/main" id="{F7FF5877-45E5-4029-A3C7-63B4E36C11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2710338"/>
              </p:ext>
            </p:extLst>
          </p:nvPr>
        </p:nvGraphicFramePr>
        <p:xfrm>
          <a:off x="2315259" y="5151414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2074037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23863551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63870283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09843859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73045629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91846906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9532725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9488568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0080923"/>
                  </a:ext>
                </a:extLst>
              </a:tr>
            </a:tbl>
          </a:graphicData>
        </a:graphic>
      </p:graphicFrame>
      <p:graphicFrame>
        <p:nvGraphicFramePr>
          <p:cNvPr id="50" name="Table 49">
            <a:extLst>
              <a:ext uri="{FF2B5EF4-FFF2-40B4-BE49-F238E27FC236}">
                <a16:creationId xmlns:a16="http://schemas.microsoft.com/office/drawing/2014/main" id="{5F2DC578-1DD6-4BD6-B793-A947076939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782886"/>
              </p:ext>
            </p:extLst>
          </p:nvPr>
        </p:nvGraphicFramePr>
        <p:xfrm>
          <a:off x="2315259" y="6108560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2074037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23863551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63870283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09843859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73045629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91846906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9532725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9488568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0080923"/>
                  </a:ext>
                </a:extLst>
              </a:tr>
            </a:tbl>
          </a:graphicData>
        </a:graphic>
      </p:graphicFrame>
      <p:sp>
        <p:nvSpPr>
          <p:cNvPr id="51" name="TextBox 50">
            <a:extLst>
              <a:ext uri="{FF2B5EF4-FFF2-40B4-BE49-F238E27FC236}">
                <a16:creationId xmlns:a16="http://schemas.microsoft.com/office/drawing/2014/main" id="{AFF8AA59-96C6-445C-B0E5-471BF9387702}"/>
              </a:ext>
            </a:extLst>
          </p:cNvPr>
          <p:cNvSpPr txBox="1"/>
          <p:nvPr/>
        </p:nvSpPr>
        <p:spPr>
          <a:xfrm>
            <a:off x="379065" y="6068900"/>
            <a:ext cx="1902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Enable/Disable Int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02DC2B9-84F5-42B9-BBA3-74B150FFF9FC}"/>
              </a:ext>
            </a:extLst>
          </p:cNvPr>
          <p:cNvSpPr txBox="1"/>
          <p:nvPr/>
        </p:nvSpPr>
        <p:spPr>
          <a:xfrm>
            <a:off x="767425" y="5128528"/>
            <a:ext cx="1494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Mask Register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06706A0-BD30-451D-A8E8-40FB87B9D6C3}"/>
              </a:ext>
            </a:extLst>
          </p:cNvPr>
          <p:cNvSpPr txBox="1"/>
          <p:nvPr/>
        </p:nvSpPr>
        <p:spPr>
          <a:xfrm>
            <a:off x="5649605" y="4641077"/>
            <a:ext cx="1930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Interrupts Register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F9B314-DB24-4393-9DB7-7D266F3F0B3E}"/>
              </a:ext>
            </a:extLst>
          </p:cNvPr>
          <p:cNvSpPr txBox="1"/>
          <p:nvPr/>
        </p:nvSpPr>
        <p:spPr>
          <a:xfrm>
            <a:off x="253826" y="126323"/>
            <a:ext cx="6025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Derularea</a:t>
            </a:r>
            <a:r>
              <a:rPr lang="en-US" dirty="0"/>
              <a:t> </a:t>
            </a:r>
            <a:r>
              <a:rPr lang="en-US" dirty="0" err="1"/>
              <a:t>servirii</a:t>
            </a:r>
            <a:r>
              <a:rPr lang="en-US" dirty="0"/>
              <a:t> in </a:t>
            </a:r>
            <a:r>
              <a:rPr lang="en-US" dirty="0" err="1"/>
              <a:t>raport</a:t>
            </a:r>
            <a:r>
              <a:rPr lang="en-US" dirty="0"/>
              <a:t> cu </a:t>
            </a:r>
            <a:r>
              <a:rPr lang="en-US" dirty="0" err="1"/>
              <a:t>timpul</a:t>
            </a:r>
            <a:r>
              <a:rPr lang="en-US" dirty="0"/>
              <a:t> a </a:t>
            </a:r>
            <a:r>
              <a:rPr lang="en-US" dirty="0" err="1"/>
              <a:t>cererilor</a:t>
            </a:r>
            <a:r>
              <a:rPr lang="en-US" dirty="0"/>
              <a:t> de </a:t>
            </a:r>
            <a:r>
              <a:rPr lang="en-US" dirty="0" err="1"/>
              <a:t>intrerupere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196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0005B9F-7DB1-4A3F-8BE2-9F32DD204C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756895"/>
              </p:ext>
            </p:extLst>
          </p:nvPr>
        </p:nvGraphicFramePr>
        <p:xfrm>
          <a:off x="2032000" y="1267423"/>
          <a:ext cx="8128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13595145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04699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40503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4196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6625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8955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772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113031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F4F0D0F-96F3-48F5-B3A4-BCD8413A12F6}"/>
              </a:ext>
            </a:extLst>
          </p:cNvPr>
          <p:cNvCxnSpPr/>
          <p:nvPr/>
        </p:nvCxnSpPr>
        <p:spPr>
          <a:xfrm flipH="1">
            <a:off x="10491304" y="1267423"/>
            <a:ext cx="44174" cy="2595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8EFFBC8-7FE3-4F6B-AA31-9F08A8BD7F76}"/>
              </a:ext>
            </a:extLst>
          </p:cNvPr>
          <p:cNvSpPr txBox="1"/>
          <p:nvPr/>
        </p:nvSpPr>
        <p:spPr>
          <a:xfrm>
            <a:off x="10160000" y="2396458"/>
            <a:ext cx="461665" cy="539378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dirty="0" err="1"/>
              <a:t>Stiva</a:t>
            </a:r>
            <a:endParaRPr lang="en-US" dirty="0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C3560FDD-9DDB-4CF6-8C17-C68C5032C4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6313278"/>
              </p:ext>
            </p:extLst>
          </p:nvPr>
        </p:nvGraphicFramePr>
        <p:xfrm>
          <a:off x="2032000" y="5034317"/>
          <a:ext cx="812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11012372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7180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4366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7438720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FE98B810-6018-4264-9A22-76C6FFFB1C6E}"/>
              </a:ext>
            </a:extLst>
          </p:cNvPr>
          <p:cNvSpPr txBox="1"/>
          <p:nvPr/>
        </p:nvSpPr>
        <p:spPr>
          <a:xfrm>
            <a:off x="909982" y="5757664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CALL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FB86C8-ADE6-4709-A4B2-586B6301D1C2}"/>
              </a:ext>
            </a:extLst>
          </p:cNvPr>
          <p:cNvSpPr txBox="1"/>
          <p:nvPr/>
        </p:nvSpPr>
        <p:spPr>
          <a:xfrm>
            <a:off x="909982" y="5386070"/>
            <a:ext cx="995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PUSH R0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5DBBE90-B07A-4FE6-849A-70AA1177ADB7}"/>
              </a:ext>
            </a:extLst>
          </p:cNvPr>
          <p:cNvSpPr txBox="1"/>
          <p:nvPr/>
        </p:nvSpPr>
        <p:spPr>
          <a:xfrm>
            <a:off x="909982" y="5105566"/>
            <a:ext cx="995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PUSH R1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DB17BE-0C44-48CB-AF36-B3EED6EB2734}"/>
              </a:ext>
            </a:extLst>
          </p:cNvPr>
          <p:cNvSpPr txBox="1"/>
          <p:nvPr/>
        </p:nvSpPr>
        <p:spPr>
          <a:xfrm>
            <a:off x="10535478" y="6255027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RET</a:t>
            </a: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8C0AD602-6E8B-40F4-9357-6B92E1CBDA17}"/>
              </a:ext>
            </a:extLst>
          </p:cNvPr>
          <p:cNvCxnSpPr/>
          <p:nvPr/>
        </p:nvCxnSpPr>
        <p:spPr>
          <a:xfrm rot="5400000" flipH="1" flipV="1">
            <a:off x="11041270" y="6027531"/>
            <a:ext cx="649357" cy="362226"/>
          </a:xfrm>
          <a:prstGeom prst="bentConnector3">
            <a:avLst>
              <a:gd name="adj1" fmla="val 102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A939E7D-A2AC-44CB-A26B-A40FD111F0BA}"/>
              </a:ext>
            </a:extLst>
          </p:cNvPr>
          <p:cNvSpPr txBox="1"/>
          <p:nvPr/>
        </p:nvSpPr>
        <p:spPr>
          <a:xfrm>
            <a:off x="11112487" y="5437808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POP R1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3496311-3446-49B6-9BDA-13BEEFD81632}"/>
              </a:ext>
            </a:extLst>
          </p:cNvPr>
          <p:cNvSpPr txBox="1"/>
          <p:nvPr/>
        </p:nvSpPr>
        <p:spPr>
          <a:xfrm>
            <a:off x="11112487" y="5068476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POP R0</a:t>
            </a:r>
          </a:p>
        </p:txBody>
      </p:sp>
      <p:sp>
        <p:nvSpPr>
          <p:cNvPr id="18" name="Arrow: Up 17">
            <a:extLst>
              <a:ext uri="{FF2B5EF4-FFF2-40B4-BE49-F238E27FC236}">
                <a16:creationId xmlns:a16="http://schemas.microsoft.com/office/drawing/2014/main" id="{1F66E23C-0FEB-4951-A2F5-04BD421A979C}"/>
              </a:ext>
            </a:extLst>
          </p:cNvPr>
          <p:cNvSpPr/>
          <p:nvPr/>
        </p:nvSpPr>
        <p:spPr>
          <a:xfrm>
            <a:off x="11339443" y="4664985"/>
            <a:ext cx="415235" cy="36933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6CBBD13-E719-46AF-9B3B-A99C2C40847A}"/>
              </a:ext>
            </a:extLst>
          </p:cNvPr>
          <p:cNvSpPr txBox="1"/>
          <p:nvPr/>
        </p:nvSpPr>
        <p:spPr>
          <a:xfrm>
            <a:off x="11365948" y="4295653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IP</a:t>
            </a:r>
          </a:p>
        </p:txBody>
      </p:sp>
    </p:spTree>
    <p:extLst>
      <p:ext uri="{BB962C8B-B14F-4D97-AF65-F5344CB8AC3E}">
        <p14:creationId xmlns:p14="http://schemas.microsoft.com/office/powerpoint/2010/main" val="38122054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189</Words>
  <Application>Microsoft Office PowerPoint</Application>
  <PresentationFormat>Widescreen</PresentationFormat>
  <Paragraphs>56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Detalierea executiei dependente de timp, respectiv de durata  executiei rutinei de servire a intreruperilor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Nicolae V Borza</dc:creator>
  <cp:lastModifiedBy>Paul Nicolae V Borza</cp:lastModifiedBy>
  <cp:revision>8</cp:revision>
  <dcterms:created xsi:type="dcterms:W3CDTF">2021-04-15T05:47:15Z</dcterms:created>
  <dcterms:modified xsi:type="dcterms:W3CDTF">2021-06-07T15:07:55Z</dcterms:modified>
</cp:coreProperties>
</file>