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9C9B5-2E0C-48AD-A510-674348736006}" type="datetimeFigureOut">
              <a:rPr lang="ro-RO" smtClean="0"/>
              <a:t>31.12.2021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F7638-454C-49AA-80C2-E0D398ABE16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5170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/>
              <a:t>IF </a:t>
            </a:r>
            <a:r>
              <a:rPr lang="en-US" sz="1200" dirty="0"/>
              <a:t>– </a:t>
            </a:r>
            <a:r>
              <a:rPr lang="en-US" sz="1200" dirty="0" err="1"/>
              <a:t>Procesului</a:t>
            </a:r>
            <a:r>
              <a:rPr lang="en-US" sz="1200" dirty="0"/>
              <a:t> </a:t>
            </a:r>
            <a:r>
              <a:rPr lang="ro-RO" sz="1200" dirty="0"/>
              <a:t>î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trimis</a:t>
            </a:r>
            <a:r>
              <a:rPr lang="ro-RO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adresa</a:t>
            </a:r>
            <a:r>
              <a:rPr lang="en-US" sz="1200" dirty="0"/>
              <a:t> </a:t>
            </a:r>
            <a:r>
              <a:rPr lang="en-US" sz="1200" dirty="0" err="1"/>
              <a:t>lui</a:t>
            </a:r>
            <a:r>
              <a:rPr lang="en-US" sz="1200" dirty="0"/>
              <a:t> PC (</a:t>
            </a:r>
            <a:r>
              <a:rPr lang="en-US" sz="1200" dirty="0" err="1"/>
              <a:t>contor</a:t>
            </a:r>
            <a:r>
              <a:rPr lang="en-US" sz="1200" dirty="0"/>
              <a:t> al </a:t>
            </a:r>
            <a:r>
              <a:rPr lang="en-US" sz="1200" dirty="0" err="1"/>
              <a:t>adreselor</a:t>
            </a:r>
            <a:r>
              <a:rPr lang="en-US" sz="1200" dirty="0"/>
              <a:t> de </a:t>
            </a:r>
            <a:r>
              <a:rPr lang="en-US" sz="1200" dirty="0" err="1"/>
              <a:t>instruc</a:t>
            </a:r>
            <a:r>
              <a:rPr lang="ro-RO" sz="1200" dirty="0"/>
              <a:t>ț</a:t>
            </a:r>
            <a:r>
              <a:rPr lang="en-US" sz="1200" dirty="0" err="1"/>
              <a:t>iuni</a:t>
            </a:r>
            <a:r>
              <a:rPr lang="en-US" sz="1200" dirty="0"/>
              <a:t>) </a:t>
            </a:r>
            <a:r>
              <a:rPr lang="ro-RO" sz="1200" dirty="0"/>
              <a:t>ș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astfel</a:t>
            </a:r>
            <a:r>
              <a:rPr lang="en-US" sz="1200" dirty="0"/>
              <a:t> </a:t>
            </a:r>
            <a:r>
              <a:rPr lang="en-US" sz="1200" dirty="0" err="1"/>
              <a:t>el</a:t>
            </a:r>
            <a:r>
              <a:rPr lang="en-US" sz="1200" dirty="0"/>
              <a:t> </a:t>
            </a:r>
            <a:r>
              <a:rPr lang="en-US" sz="1200" dirty="0" err="1"/>
              <a:t>va</a:t>
            </a:r>
            <a:r>
              <a:rPr lang="en-US" sz="1200" dirty="0"/>
              <a:t> </a:t>
            </a:r>
            <a:r>
              <a:rPr lang="en-US" sz="1200" dirty="0" err="1"/>
              <a:t>prelua</a:t>
            </a:r>
            <a:r>
              <a:rPr lang="en-US" sz="1200" dirty="0"/>
              <a:t> din </a:t>
            </a:r>
            <a:r>
              <a:rPr lang="en-US" sz="1200" dirty="0" err="1"/>
              <a:t>memoria</a:t>
            </a:r>
            <a:r>
              <a:rPr lang="en-US" sz="1200" dirty="0"/>
              <a:t> </a:t>
            </a:r>
            <a:r>
              <a:rPr lang="en-US" sz="1200" dirty="0" err="1"/>
              <a:t>instruc</a:t>
            </a:r>
            <a:r>
              <a:rPr lang="ro-RO" sz="1200" dirty="0"/>
              <a:t>ț</a:t>
            </a:r>
            <a:r>
              <a:rPr lang="en-US" sz="1200" dirty="0" err="1"/>
              <a:t>iunea</a:t>
            </a:r>
            <a:r>
              <a:rPr lang="en-US" sz="1200" dirty="0"/>
              <a:t> </a:t>
            </a:r>
            <a:r>
              <a:rPr lang="en-US" sz="1200" dirty="0" err="1"/>
              <a:t>corespunz</a:t>
            </a:r>
            <a:r>
              <a:rPr lang="ro-RO" sz="1200" dirty="0"/>
              <a:t>ă</a:t>
            </a:r>
            <a:r>
              <a:rPr lang="en-US" sz="1200" dirty="0" err="1"/>
              <a:t>toare</a:t>
            </a:r>
            <a:br>
              <a:rPr lang="ro-RO" sz="1200" dirty="0"/>
            </a:br>
            <a:r>
              <a:rPr lang="ro-RO" sz="1200" dirty="0"/>
              <a:t>ID </a:t>
            </a:r>
            <a:r>
              <a:rPr lang="en-US" sz="1200" dirty="0"/>
              <a:t>– </a:t>
            </a:r>
            <a:r>
              <a:rPr lang="en-US" sz="1200" dirty="0" err="1"/>
              <a:t>Acesta</a:t>
            </a:r>
            <a:r>
              <a:rPr lang="en-US" sz="1200" dirty="0"/>
              <a:t> are 2 </a:t>
            </a:r>
            <a:r>
              <a:rPr lang="en-US" sz="1200" dirty="0" err="1"/>
              <a:t>componente</a:t>
            </a:r>
            <a:r>
              <a:rPr lang="en-US" sz="1200" dirty="0"/>
              <a:t>, prima </a:t>
            </a:r>
            <a:r>
              <a:rPr lang="en-US" sz="1200" dirty="0" err="1"/>
              <a:t>calculeaz</a:t>
            </a:r>
            <a:r>
              <a:rPr lang="ro-RO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urm</a:t>
            </a:r>
            <a:r>
              <a:rPr lang="ro-RO" sz="1200" dirty="0"/>
              <a:t>ă</a:t>
            </a:r>
            <a:r>
              <a:rPr lang="en-US" sz="1200" dirty="0" err="1"/>
              <a:t>toare</a:t>
            </a:r>
            <a:r>
              <a:rPr lang="ro-RO" sz="1200" dirty="0"/>
              <a:t>a</a:t>
            </a:r>
            <a:r>
              <a:rPr lang="en-US" sz="1200" dirty="0"/>
              <a:t> </a:t>
            </a:r>
            <a:r>
              <a:rPr lang="en-US" sz="1200" dirty="0" err="1"/>
              <a:t>valoare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PC </a:t>
            </a:r>
            <a:r>
              <a:rPr lang="ro-RO" sz="1200" dirty="0"/>
              <a:t>ș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cea</a:t>
            </a:r>
            <a:r>
              <a:rPr lang="en-US" sz="1200" dirty="0"/>
              <a:t> de-a </a:t>
            </a:r>
            <a:r>
              <a:rPr lang="en-US" sz="1200" dirty="0" err="1"/>
              <a:t>doua</a:t>
            </a:r>
            <a:r>
              <a:rPr lang="en-US" sz="1200" dirty="0"/>
              <a:t> </a:t>
            </a:r>
            <a:r>
              <a:rPr lang="en-US" sz="1200" dirty="0" err="1"/>
              <a:t>preia</a:t>
            </a:r>
            <a:r>
              <a:rPr lang="en-US" sz="1200" dirty="0"/>
              <a:t> </a:t>
            </a:r>
            <a:r>
              <a:rPr lang="en-US" sz="1200" dirty="0" err="1"/>
              <a:t>operanzii</a:t>
            </a:r>
            <a:r>
              <a:rPr lang="en-US" sz="1200" dirty="0"/>
              <a:t> </a:t>
            </a:r>
            <a:r>
              <a:rPr lang="en-US" sz="1200" dirty="0" err="1"/>
              <a:t>necesari</a:t>
            </a:r>
            <a:r>
              <a:rPr lang="en-US" sz="1200" dirty="0"/>
              <a:t> </a:t>
            </a:r>
            <a:r>
              <a:rPr lang="en-US" sz="1200" dirty="0" err="1"/>
              <a:t>execut</a:t>
            </a:r>
            <a:r>
              <a:rPr lang="ro-RO" sz="1200" dirty="0"/>
              <a:t>ă</a:t>
            </a:r>
            <a:r>
              <a:rPr lang="en-US" sz="1200" dirty="0" err="1"/>
              <a:t>rii</a:t>
            </a:r>
            <a:r>
              <a:rPr lang="en-US" sz="1200" dirty="0"/>
              <a:t> </a:t>
            </a:r>
            <a:r>
              <a:rPr lang="en-US" sz="1200" dirty="0" err="1"/>
              <a:t>instruc</a:t>
            </a:r>
            <a:r>
              <a:rPr lang="ro-RO" sz="1200" dirty="0"/>
              <a:t>ț</a:t>
            </a:r>
            <a:r>
              <a:rPr lang="en-US" sz="1200" dirty="0" err="1"/>
              <a:t>iunii</a:t>
            </a:r>
            <a:r>
              <a:rPr lang="en-US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/>
              <a:t>EX </a:t>
            </a:r>
            <a:r>
              <a:rPr lang="en-US" sz="1200" dirty="0"/>
              <a:t>– </a:t>
            </a:r>
            <a:r>
              <a:rPr lang="ro-RO" sz="1200" dirty="0"/>
              <a:t>Î</a:t>
            </a:r>
            <a:r>
              <a:rPr lang="en-US" sz="1200" dirty="0"/>
              <a:t>n </a:t>
            </a:r>
            <a:r>
              <a:rPr lang="en-US" sz="1200" dirty="0" err="1"/>
              <a:t>acest</a:t>
            </a:r>
            <a:r>
              <a:rPr lang="en-US" sz="1200" dirty="0"/>
              <a:t> </a:t>
            </a:r>
            <a:r>
              <a:rPr lang="en-US" sz="1200" dirty="0" err="1"/>
              <a:t>stadiu</a:t>
            </a:r>
            <a:r>
              <a:rPr lang="en-US" sz="1200" dirty="0"/>
              <a:t> se </a:t>
            </a:r>
            <a:r>
              <a:rPr lang="en-US" sz="1200" dirty="0" err="1"/>
              <a:t>realizeaz</a:t>
            </a:r>
            <a:r>
              <a:rPr lang="ro-RO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calculele</a:t>
            </a:r>
            <a:r>
              <a:rPr lang="en-US" sz="1200" dirty="0"/>
              <a:t> </a:t>
            </a:r>
            <a:r>
              <a:rPr lang="ro-RO" sz="1200" dirty="0"/>
              <a:t>î</a:t>
            </a:r>
            <a:r>
              <a:rPr lang="en-US" sz="1200" dirty="0" err="1"/>
              <a:t>ntre</a:t>
            </a:r>
            <a:r>
              <a:rPr lang="en-US" sz="1200" dirty="0"/>
              <a:t> </a:t>
            </a:r>
            <a:r>
              <a:rPr lang="en-US" sz="1200" dirty="0" err="1"/>
              <a:t>operanzi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/>
              <a:t>MEM </a:t>
            </a:r>
            <a:r>
              <a:rPr lang="en-US" sz="1200" dirty="0"/>
              <a:t>– </a:t>
            </a:r>
            <a:r>
              <a:rPr lang="en-US" sz="1200" dirty="0" err="1"/>
              <a:t>Acest</a:t>
            </a:r>
            <a:r>
              <a:rPr lang="en-US" sz="1200" dirty="0"/>
              <a:t> </a:t>
            </a:r>
            <a:r>
              <a:rPr lang="en-US" sz="1200" dirty="0" err="1"/>
              <a:t>proces</a:t>
            </a:r>
            <a:r>
              <a:rPr lang="en-US" sz="1200" dirty="0"/>
              <a:t> are </a:t>
            </a:r>
            <a:r>
              <a:rPr lang="ro-RO" sz="1200" dirty="0"/>
              <a:t>î</a:t>
            </a:r>
            <a:r>
              <a:rPr lang="en-US" sz="1200" dirty="0"/>
              <a:t>n </a:t>
            </a:r>
            <a:r>
              <a:rPr lang="en-US" sz="1200" dirty="0" err="1"/>
              <a:t>vedere</a:t>
            </a:r>
            <a:r>
              <a:rPr lang="en-US" sz="1200" dirty="0"/>
              <a:t> </a:t>
            </a:r>
            <a:r>
              <a:rPr lang="en-US" sz="1200" dirty="0" err="1"/>
              <a:t>transmiterea</a:t>
            </a:r>
            <a:r>
              <a:rPr lang="en-US" sz="1200" dirty="0"/>
              <a:t> </a:t>
            </a:r>
            <a:r>
              <a:rPr lang="ro-RO" sz="1200" dirty="0"/>
              <a:t>ș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preluarea</a:t>
            </a:r>
            <a:r>
              <a:rPr lang="en-US" sz="1200" dirty="0"/>
              <a:t> de date de c</a:t>
            </a:r>
            <a:r>
              <a:rPr lang="ro-RO" sz="1200" dirty="0"/>
              <a:t>ă</a:t>
            </a:r>
            <a:r>
              <a:rPr lang="en-US" sz="1200" dirty="0" err="1"/>
              <a:t>tre</a:t>
            </a:r>
            <a:r>
              <a:rPr lang="en-US" sz="1200" dirty="0"/>
              <a:t> ALU (</a:t>
            </a:r>
            <a:r>
              <a:rPr lang="en-US" sz="1200" dirty="0" err="1"/>
              <a:t>Unitatea</a:t>
            </a:r>
            <a:r>
              <a:rPr lang="en-US" sz="1200" dirty="0"/>
              <a:t> de </a:t>
            </a:r>
            <a:r>
              <a:rPr lang="en-US" sz="1200" dirty="0" err="1"/>
              <a:t>aritmetic</a:t>
            </a:r>
            <a:r>
              <a:rPr lang="ro-RO" sz="1200" dirty="0"/>
              <a:t>ă</a:t>
            </a:r>
            <a:r>
              <a:rPr lang="en-US" sz="1200" dirty="0"/>
              <a:t> </a:t>
            </a:r>
            <a:r>
              <a:rPr lang="ro-RO" sz="1200" dirty="0"/>
              <a:t>ș</a:t>
            </a:r>
            <a:r>
              <a:rPr lang="en-US" sz="1200" dirty="0" err="1"/>
              <a:t>i</a:t>
            </a:r>
            <a:r>
              <a:rPr lang="en-US" sz="1200" dirty="0"/>
              <a:t> logic</a:t>
            </a:r>
            <a:r>
              <a:rPr lang="ro-RO" sz="1200" dirty="0"/>
              <a:t>ă</a:t>
            </a:r>
            <a:r>
              <a:rPr lang="en-US" sz="1200" dirty="0"/>
              <a:t>)</a:t>
            </a:r>
          </a:p>
          <a:p>
            <a:r>
              <a:rPr lang="ro-RO" dirty="0"/>
              <a:t>WB </a:t>
            </a:r>
            <a:r>
              <a:rPr lang="en-US" sz="1200" dirty="0"/>
              <a:t>– </a:t>
            </a:r>
            <a:r>
              <a:rPr lang="en-US" sz="1200" dirty="0" err="1"/>
              <a:t>Procesul</a:t>
            </a:r>
            <a:r>
              <a:rPr lang="en-US" sz="1200" dirty="0"/>
              <a:t> final </a:t>
            </a:r>
            <a:r>
              <a:rPr lang="en-US" sz="1200" dirty="0" err="1"/>
              <a:t>scrie</a:t>
            </a:r>
            <a:r>
              <a:rPr lang="en-US" sz="1200" dirty="0"/>
              <a:t> </a:t>
            </a:r>
            <a:r>
              <a:rPr lang="ro-RO" sz="1200" dirty="0"/>
              <a:t>î</a:t>
            </a:r>
            <a:r>
              <a:rPr lang="en-US" sz="1200" dirty="0"/>
              <a:t>n </a:t>
            </a:r>
            <a:r>
              <a:rPr lang="en-US" sz="1200" dirty="0" err="1"/>
              <a:t>regi</a:t>
            </a:r>
            <a:r>
              <a:rPr lang="ro-RO" sz="1200" dirty="0"/>
              <a:t>ș</a:t>
            </a:r>
            <a:r>
              <a:rPr lang="en-US" sz="1200" dirty="0" err="1"/>
              <a:t>trii</a:t>
            </a:r>
            <a:r>
              <a:rPr lang="en-US" sz="1200" dirty="0"/>
              <a:t> </a:t>
            </a:r>
            <a:r>
              <a:rPr lang="en-US" sz="1200" dirty="0" err="1"/>
              <a:t>datele</a:t>
            </a:r>
            <a:r>
              <a:rPr lang="en-US" sz="1200" dirty="0"/>
              <a:t> de la </a:t>
            </a:r>
            <a:r>
              <a:rPr lang="en-US" sz="1200" dirty="0" err="1"/>
              <a:t>procesul</a:t>
            </a:r>
            <a:r>
              <a:rPr lang="en-US" sz="1200" dirty="0"/>
              <a:t> anterior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F7638-454C-49AA-80C2-E0D398ABE164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82740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S-a </a:t>
            </a:r>
            <a:r>
              <a:rPr lang="en-US" sz="1200" dirty="0" err="1"/>
              <a:t>observat</a:t>
            </a:r>
            <a:r>
              <a:rPr lang="en-US" sz="1200" dirty="0"/>
              <a:t> </a:t>
            </a:r>
            <a:r>
              <a:rPr lang="en-US" sz="1200" dirty="0" err="1"/>
              <a:t>faptul</a:t>
            </a:r>
            <a:r>
              <a:rPr lang="en-US" sz="1200" dirty="0"/>
              <a:t> c</a:t>
            </a:r>
            <a:r>
              <a:rPr lang="ro-RO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toate</a:t>
            </a:r>
            <a:r>
              <a:rPr lang="en-US" sz="1200" dirty="0"/>
              <a:t> </a:t>
            </a:r>
            <a:r>
              <a:rPr lang="en-US" sz="1200" dirty="0" err="1"/>
              <a:t>programele</a:t>
            </a:r>
            <a:r>
              <a:rPr lang="en-US" sz="1200" dirty="0"/>
              <a:t> </a:t>
            </a:r>
            <a:r>
              <a:rPr lang="en-US" sz="1200" dirty="0" err="1"/>
              <a:t>asem</a:t>
            </a:r>
            <a:r>
              <a:rPr lang="ro-RO" sz="1200" dirty="0"/>
              <a:t>ă</a:t>
            </a:r>
            <a:r>
              <a:rPr lang="en-US" sz="1200" dirty="0"/>
              <a:t>n</a:t>
            </a:r>
            <a:r>
              <a:rPr lang="ro-RO" sz="1200" dirty="0"/>
              <a:t>ă</a:t>
            </a:r>
            <a:r>
              <a:rPr lang="en-US" sz="1200" dirty="0" err="1"/>
              <a:t>toare</a:t>
            </a:r>
            <a:r>
              <a:rPr lang="en-US" sz="1200" dirty="0"/>
              <a:t> nu </a:t>
            </a:r>
            <a:r>
              <a:rPr lang="en-US" sz="1200" dirty="0" err="1"/>
              <a:t>implementeaz</a:t>
            </a:r>
            <a:r>
              <a:rPr lang="ro-RO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anumite</a:t>
            </a:r>
            <a:r>
              <a:rPr lang="en-US" sz="1200" dirty="0"/>
              <a:t> </a:t>
            </a:r>
            <a:r>
              <a:rPr lang="en-US" sz="1200" dirty="0" err="1"/>
              <a:t>propriet</a:t>
            </a:r>
            <a:r>
              <a:rPr lang="ro-RO" sz="1200" dirty="0" err="1"/>
              <a:t>ăț</a:t>
            </a:r>
            <a:r>
              <a:rPr lang="en-US" sz="1200" dirty="0" err="1"/>
              <a:t>i</a:t>
            </a:r>
            <a:r>
              <a:rPr lang="en-US" sz="1200" dirty="0"/>
              <a:t>, cum </a:t>
            </a:r>
            <a:r>
              <a:rPr lang="en-US" sz="1200" dirty="0" err="1"/>
              <a:t>ar</a:t>
            </a:r>
            <a:r>
              <a:rPr lang="en-US" sz="1200" dirty="0"/>
              <a:t> fi </a:t>
            </a:r>
            <a:r>
              <a:rPr lang="en-US" sz="1200" dirty="0" err="1"/>
              <a:t>prezentarea</a:t>
            </a:r>
            <a:r>
              <a:rPr lang="en-US" sz="1200" dirty="0"/>
              <a:t> </a:t>
            </a:r>
            <a:r>
              <a:rPr lang="en-US" sz="1200" dirty="0" err="1"/>
              <a:t>solu</a:t>
            </a:r>
            <a:r>
              <a:rPr lang="ro-RO" sz="1200" dirty="0"/>
              <a:t>ț</a:t>
            </a:r>
            <a:r>
              <a:rPr lang="en-US" sz="1200" dirty="0" err="1"/>
              <a:t>iilor</a:t>
            </a:r>
            <a:r>
              <a:rPr lang="en-US" sz="1200" dirty="0"/>
              <a:t> de </a:t>
            </a:r>
            <a:r>
              <a:rPr lang="en-US" sz="1200" dirty="0" err="1"/>
              <a:t>rezolvare</a:t>
            </a:r>
            <a:r>
              <a:rPr lang="en-US" sz="1200" dirty="0"/>
              <a:t> a </a:t>
            </a:r>
            <a:r>
              <a:rPr lang="en-US" sz="1200" dirty="0" err="1"/>
              <a:t>hazardului</a:t>
            </a:r>
            <a:r>
              <a:rPr lang="en-US" sz="1200" dirty="0"/>
              <a:t> de date </a:t>
            </a:r>
            <a:r>
              <a:rPr lang="ro-RO" sz="1200" dirty="0"/>
              <a:t>ș</a:t>
            </a:r>
            <a:r>
              <a:rPr lang="en-US" sz="1200" dirty="0" err="1"/>
              <a:t>i</a:t>
            </a:r>
            <a:r>
              <a:rPr lang="en-US" sz="1200" dirty="0"/>
              <a:t> de a </a:t>
            </a:r>
            <a:r>
              <a:rPr lang="en-US" sz="1200" dirty="0" err="1"/>
              <a:t>prezice</a:t>
            </a:r>
            <a:r>
              <a:rPr lang="en-US" sz="1200" dirty="0"/>
              <a:t> </a:t>
            </a:r>
            <a:r>
              <a:rPr lang="en-US" sz="1200" dirty="0" err="1"/>
              <a:t>urm</a:t>
            </a:r>
            <a:r>
              <a:rPr lang="ro-RO" sz="1200" dirty="0"/>
              <a:t>ă</a:t>
            </a:r>
            <a:r>
              <a:rPr lang="en-US" sz="1200" dirty="0" err="1"/>
              <a:t>toare</a:t>
            </a:r>
            <a:r>
              <a:rPr lang="ro-RO" sz="1200" dirty="0"/>
              <a:t>a</a:t>
            </a:r>
            <a:r>
              <a:rPr lang="en-US" sz="1200" dirty="0"/>
              <a:t> </a:t>
            </a:r>
            <a:r>
              <a:rPr lang="en-US" sz="1200" dirty="0" err="1"/>
              <a:t>ramifica</a:t>
            </a:r>
            <a:r>
              <a:rPr lang="ro-RO" sz="1200" dirty="0"/>
              <a:t>ț</a:t>
            </a:r>
            <a:r>
              <a:rPr lang="en-US" sz="1200" dirty="0" err="1"/>
              <a:t>ie</a:t>
            </a:r>
            <a:r>
              <a:rPr lang="en-US" sz="1200" dirty="0"/>
              <a:t> de cod.</a:t>
            </a:r>
          </a:p>
          <a:p>
            <a:r>
              <a:rPr lang="ro-RO" dirty="0"/>
              <a:t>Executare speculativa </a:t>
            </a:r>
            <a:r>
              <a:rPr lang="en-US" dirty="0"/>
              <a:t>: </a:t>
            </a:r>
            <a:r>
              <a:rPr lang="en-US" dirty="0" err="1"/>
              <a:t>instructiunea</a:t>
            </a:r>
            <a:r>
              <a:rPr lang="en-US" dirty="0"/>
              <a:t> se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sz="1200" dirty="0"/>
              <a:t>far</a:t>
            </a:r>
            <a:r>
              <a:rPr lang="ro-RO" sz="1200" dirty="0"/>
              <a:t>ă</a:t>
            </a:r>
            <a:r>
              <a:rPr lang="en-US" sz="1200" dirty="0"/>
              <a:t> ca </a:t>
            </a:r>
            <a:r>
              <a:rPr lang="en-US" sz="1200" dirty="0" err="1"/>
              <a:t>aceasta</a:t>
            </a:r>
            <a:r>
              <a:rPr lang="en-US" sz="1200" dirty="0"/>
              <a:t> s</a:t>
            </a:r>
            <a:r>
              <a:rPr lang="ro-RO" sz="1200" dirty="0"/>
              <a:t>ă</a:t>
            </a:r>
            <a:r>
              <a:rPr lang="en-US" sz="1200" dirty="0"/>
              <a:t> fie </a:t>
            </a:r>
            <a:r>
              <a:rPr lang="en-US" sz="1200" dirty="0" err="1"/>
              <a:t>necesar</a:t>
            </a:r>
            <a:r>
              <a:rPr lang="ro-RO" sz="1200" dirty="0"/>
              <a:t>ă</a:t>
            </a:r>
            <a:r>
              <a:rPr lang="en-US" dirty="0"/>
              <a:t> </a:t>
            </a:r>
            <a:r>
              <a:rPr lang="en-US" dirty="0" err="1"/>
              <a:t>inainte</a:t>
            </a:r>
            <a:r>
              <a:rPr lang="en-US" dirty="0"/>
              <a:t> de a fi </a:t>
            </a:r>
            <a:r>
              <a:rPr lang="en-US" dirty="0" err="1"/>
              <a:t>preluata</a:t>
            </a:r>
            <a:r>
              <a:rPr lang="en-US" dirty="0"/>
              <a:t> in cod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optimizare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F7638-454C-49AA-80C2-E0D398ABE164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5535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7451-D613-4CFC-B337-61CFB909E05A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92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8EEC-E053-4E7A-A045-F33B345392C9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C848-FFA8-46D3-B27A-F80C843D644E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6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41FA-6BAE-489F-8F36-1A5C7C5AB7BF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6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A20C-591B-4B25-BAD6-D9F310621ED9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64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D39F-77DE-4D06-A07E-679055A4087D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7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906A-4C15-4F4D-B92F-674299B601DF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A191-3842-4A25-A951-2A675327B090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3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AF79-5B8F-4A9D-9FBC-4FBE30467632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8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386E21-22B1-435C-A701-71F13CBC0481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9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484-3CDA-4826-B6BA-94A5DFBECF39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7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ADE0C4-2663-49FD-90BA-1AC7A0E84EFD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17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ingtraveler.com/2021/01/29/test-levels-part-2/" TargetMode="External"/><Relationship Id="rId2" Type="http://schemas.openxmlformats.org/officeDocument/2006/relationships/hyperlink" Target="http://ruxandraolimid.weebly.com/uploads/2/0/1/0/20109229/asc_c_1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ndtech.com/show/12699/mips-announces-i7200-32bit-cpu-with-new-nanomips-is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F49E-9287-43AC-B92F-0D5E50952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693" y="811507"/>
            <a:ext cx="9656549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Studiu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implement</a:t>
            </a:r>
            <a:r>
              <a:rPr lang="ro-RO" dirty="0"/>
              <a:t>ă</a:t>
            </a:r>
            <a:r>
              <a:rPr lang="en-US" dirty="0" err="1"/>
              <a:t>rii</a:t>
            </a:r>
            <a:r>
              <a:rPr lang="en-US" dirty="0"/>
              <a:t> </a:t>
            </a:r>
            <a:r>
              <a:rPr lang="en-US" dirty="0" err="1"/>
              <a:t>arhitecturii</a:t>
            </a:r>
            <a:r>
              <a:rPr lang="en-US" dirty="0"/>
              <a:t> MIPS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56271-377F-4F5D-89F2-ADBA23CD7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447" y="4390731"/>
            <a:ext cx="3263987" cy="165576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Dinu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Ionu</a:t>
            </a:r>
            <a:r>
              <a:rPr lang="ro-RO" sz="2000" dirty="0">
                <a:solidFill>
                  <a:schemeClr val="tx1"/>
                </a:solidFill>
                <a:latin typeface="+mn-lt"/>
              </a:rPr>
              <a:t>ț vlăduț</a:t>
            </a:r>
          </a:p>
          <a:p>
            <a:pPr algn="ctr"/>
            <a:r>
              <a:rPr lang="ro-RO" sz="2000" dirty="0">
                <a:solidFill>
                  <a:schemeClr val="tx1"/>
                </a:solidFill>
                <a:latin typeface="+mn-lt"/>
              </a:rPr>
              <a:t>Calculatoare 4</a:t>
            </a:r>
          </a:p>
          <a:p>
            <a:pPr algn="ctr"/>
            <a:r>
              <a:rPr lang="ro-RO" sz="2000" dirty="0">
                <a:solidFill>
                  <a:schemeClr val="tx1"/>
                </a:solidFill>
                <a:latin typeface="+mn-lt"/>
              </a:rPr>
              <a:t>4lf781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6C56271-377F-4F5D-89F2-ADBA23CD7364}"/>
              </a:ext>
            </a:extLst>
          </p:cNvPr>
          <p:cNvSpPr txBox="1">
            <a:spLocks/>
          </p:cNvSpPr>
          <p:nvPr/>
        </p:nvSpPr>
        <p:spPr>
          <a:xfrm>
            <a:off x="7133969" y="4277519"/>
            <a:ext cx="341458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dirty="0">
                <a:solidFill>
                  <a:schemeClr val="tx1"/>
                </a:solidFill>
              </a:rPr>
              <a:t>Pârvan andrei leonard</a:t>
            </a:r>
          </a:p>
          <a:p>
            <a:pPr algn="ctr"/>
            <a:r>
              <a:rPr lang="ro-RO" dirty="0">
                <a:solidFill>
                  <a:schemeClr val="tx1"/>
                </a:solidFill>
              </a:rPr>
              <a:t>Calculatoare 4</a:t>
            </a:r>
          </a:p>
          <a:p>
            <a:pPr algn="ctr"/>
            <a:r>
              <a:rPr lang="ro-RO" dirty="0">
                <a:solidFill>
                  <a:schemeClr val="tx1"/>
                </a:solidFill>
              </a:rPr>
              <a:t>4lf781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42ADF-13CB-4CFC-B70E-46E03567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702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6E85-986E-4795-880E-F9E27715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32026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Mul</a:t>
            </a:r>
            <a:r>
              <a:rPr lang="ro-RO" dirty="0" err="1"/>
              <a:t>țumim</a:t>
            </a:r>
            <a:r>
              <a:rPr lang="ro-RO" dirty="0"/>
              <a:t> pentru atenție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CD6CF-E041-4E8F-9340-7469F029B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7344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5613A-80AF-4ADE-A91D-9B342F1E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63C1-8506-49ED-87FE-7CF6A1F2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o-RO" dirty="0"/>
              <a:t>Conținut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D36F2-F571-4AB5-82EB-31A00E3A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ro-RO" dirty="0"/>
              <a:t>Arhitectura MIPS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ro-RO" dirty="0"/>
              <a:t>Hazardul de date și înlănțuirea instrucțiunilor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Plug-In</a:t>
            </a:r>
            <a:r>
              <a:rPr lang="ro-RO" dirty="0"/>
              <a:t> pentru MARS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ro-RO" dirty="0"/>
              <a:t>Sistem de testare pentru procesoarele MIPS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BF3C3-1058-44E8-86B9-66D52B10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433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93E4-B2D8-4575-98DB-1CE1DBCB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9965"/>
            <a:ext cx="9905998" cy="1478570"/>
          </a:xfrm>
        </p:spPr>
        <p:txBody>
          <a:bodyPr/>
          <a:lstStyle/>
          <a:p>
            <a:r>
              <a:rPr lang="ro-RO" dirty="0"/>
              <a:t>Arhitectura MIPS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[1]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2033D-A312-466F-AF6B-9906381A5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784" y="2037443"/>
            <a:ext cx="9905999" cy="5210555"/>
          </a:xfrm>
        </p:spPr>
        <p:txBody>
          <a:bodyPr>
            <a:normAutofit/>
          </a:bodyPr>
          <a:lstStyle/>
          <a:p>
            <a:r>
              <a:rPr lang="ro-RO" sz="1800" b="1" dirty="0"/>
              <a:t>Arhitectura MIPS aduce în implementarea sa operația de înlănțuire a unor procese în cadrul execuției unei instrucținui pentru eficientizarea acestora.</a:t>
            </a:r>
          </a:p>
          <a:p>
            <a:r>
              <a:rPr lang="ro-RO" sz="1800" b="1" dirty="0"/>
              <a:t>Aceste procese sunt în număr de 5, fiecare reprezentând următoarele aspecte</a:t>
            </a:r>
            <a:r>
              <a:rPr lang="en-US" sz="1800" dirty="0"/>
              <a:t>:</a:t>
            </a:r>
          </a:p>
          <a:p>
            <a:pPr lvl="2"/>
            <a:r>
              <a:rPr lang="en-US" sz="2000" dirty="0"/>
              <a:t>IF (</a:t>
            </a:r>
            <a:r>
              <a:rPr lang="en-US" sz="2000" dirty="0" err="1"/>
              <a:t>Preluarea</a:t>
            </a:r>
            <a:r>
              <a:rPr lang="en-US" sz="2000" dirty="0"/>
              <a:t> </a:t>
            </a:r>
            <a:r>
              <a:rPr lang="en-US" sz="2000" dirty="0" err="1"/>
              <a:t>instruc</a:t>
            </a:r>
            <a:r>
              <a:rPr lang="ro-RO" sz="2000" dirty="0"/>
              <a:t>ț</a:t>
            </a:r>
            <a:r>
              <a:rPr lang="en-US" sz="2000" dirty="0" err="1"/>
              <a:t>iunii</a:t>
            </a:r>
            <a:r>
              <a:rPr lang="en-US" sz="2000" dirty="0"/>
              <a:t>)</a:t>
            </a:r>
          </a:p>
          <a:p>
            <a:pPr lvl="2"/>
            <a:r>
              <a:rPr lang="en-US" sz="2000" dirty="0"/>
              <a:t>ID (</a:t>
            </a:r>
            <a:r>
              <a:rPr lang="en-US" sz="2000" dirty="0" err="1"/>
              <a:t>Decodor</a:t>
            </a:r>
            <a:r>
              <a:rPr lang="en-US" sz="2000" dirty="0"/>
              <a:t> de </a:t>
            </a:r>
            <a:r>
              <a:rPr lang="en-US" sz="2000" dirty="0" err="1"/>
              <a:t>instruc</a:t>
            </a:r>
            <a:r>
              <a:rPr lang="ro-RO" sz="2000" dirty="0"/>
              <a:t>ț</a:t>
            </a:r>
            <a:r>
              <a:rPr lang="en-US" sz="2000" dirty="0" err="1"/>
              <a:t>i</a:t>
            </a:r>
            <a:r>
              <a:rPr lang="ro-RO" sz="2000" dirty="0"/>
              <a:t>u</a:t>
            </a:r>
            <a:r>
              <a:rPr lang="en-US" sz="2000" dirty="0"/>
              <a:t>ne) </a:t>
            </a:r>
            <a:endParaRPr lang="ro-RO" sz="2000" dirty="0"/>
          </a:p>
          <a:p>
            <a:pPr lvl="2"/>
            <a:r>
              <a:rPr lang="en-US" sz="2000" dirty="0"/>
              <a:t>EX (</a:t>
            </a:r>
            <a:r>
              <a:rPr lang="en-US" sz="2000" dirty="0" err="1"/>
              <a:t>Executarea</a:t>
            </a:r>
            <a:r>
              <a:rPr lang="en-US" sz="2000" dirty="0"/>
              <a:t> </a:t>
            </a:r>
            <a:r>
              <a:rPr lang="en-US" sz="2000" dirty="0" err="1"/>
              <a:t>instruc</a:t>
            </a:r>
            <a:r>
              <a:rPr lang="ro-RO" sz="2000" dirty="0"/>
              <a:t>ț</a:t>
            </a:r>
            <a:r>
              <a:rPr lang="en-US" sz="2000" dirty="0" err="1"/>
              <a:t>iunii</a:t>
            </a:r>
            <a:r>
              <a:rPr lang="en-US" sz="2000" dirty="0"/>
              <a:t>) </a:t>
            </a:r>
            <a:endParaRPr lang="ro-RO" sz="2000" dirty="0"/>
          </a:p>
          <a:p>
            <a:pPr lvl="2"/>
            <a:r>
              <a:rPr lang="en-US" sz="2000" dirty="0"/>
              <a:t>MEM/MA (</a:t>
            </a:r>
            <a:r>
              <a:rPr lang="en-US" sz="2000" dirty="0" err="1"/>
              <a:t>Accesul</a:t>
            </a:r>
            <a:r>
              <a:rPr lang="en-US" sz="2000" dirty="0"/>
              <a:t> la </a:t>
            </a:r>
            <a:r>
              <a:rPr lang="en-US" sz="2000" dirty="0" err="1"/>
              <a:t>memorie</a:t>
            </a:r>
            <a:r>
              <a:rPr lang="en-US" sz="2000" dirty="0"/>
              <a:t>) </a:t>
            </a:r>
            <a:endParaRPr lang="ro-RO" sz="2000" dirty="0"/>
          </a:p>
          <a:p>
            <a:pPr lvl="2"/>
            <a:r>
              <a:rPr lang="en-US" sz="2000" dirty="0"/>
              <a:t>WB (</a:t>
            </a:r>
            <a:r>
              <a:rPr lang="en-US" sz="2000" dirty="0" err="1"/>
              <a:t>Scrierea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/>
              <a:t>n </a:t>
            </a:r>
            <a:r>
              <a:rPr lang="en-US" sz="2000" dirty="0" err="1"/>
              <a:t>regi</a:t>
            </a:r>
            <a:r>
              <a:rPr lang="ro-RO" sz="2000" dirty="0"/>
              <a:t>ș</a:t>
            </a:r>
            <a:r>
              <a:rPr lang="en-US" sz="2000" dirty="0"/>
              <a:t>tri</a:t>
            </a:r>
            <a:r>
              <a:rPr lang="ro-RO" sz="2000" dirty="0"/>
              <a:t>i</a:t>
            </a:r>
            <a:r>
              <a:rPr lang="en-US" sz="2000" dirty="0"/>
              <a:t>)</a:t>
            </a:r>
          </a:p>
          <a:p>
            <a:pPr lvl="2"/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83791-296E-4F28-BC00-4FDDB0E3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022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B226-FD9B-4E01-82EC-5328A4CB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9966"/>
            <a:ext cx="9905998" cy="1478570"/>
          </a:xfrm>
        </p:spPr>
        <p:txBody>
          <a:bodyPr/>
          <a:lstStyle/>
          <a:p>
            <a:r>
              <a:rPr lang="ro-RO" dirty="0"/>
              <a:t>Hazardul de date și înlănțuirea instrucțiunilor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[1]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B7BA-024F-4CAD-B07C-C10BF08A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77" y="2027065"/>
            <a:ext cx="4402653" cy="3541714"/>
          </a:xfrm>
        </p:spPr>
        <p:txBody>
          <a:bodyPr>
            <a:normAutofit/>
          </a:bodyPr>
          <a:lstStyle/>
          <a:p>
            <a:pPr lvl="1"/>
            <a:r>
              <a:rPr lang="ro-RO" sz="2000" dirty="0"/>
              <a:t>Arhitectura procesoarelor MIPS introduce tehnica de înlanțuire a instrucțiunilor care eficientizeă execuția lor</a:t>
            </a:r>
          </a:p>
          <a:p>
            <a:pPr lvl="1"/>
            <a:r>
              <a:rPr lang="ro-RO" sz="2000" dirty="0"/>
              <a:t>Este un proces complex care are loc în mai multe etape</a:t>
            </a:r>
            <a:endParaRPr lang="en-US" sz="2000" dirty="0"/>
          </a:p>
        </p:txBody>
      </p:sp>
      <p:pic>
        <p:nvPicPr>
          <p:cNvPr id="1028" name="Picture 4" descr="MIPS architecture processors - Wikiw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097" y="1855466"/>
            <a:ext cx="6215859" cy="388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7DC9D-11AA-4D15-A0EC-7B098494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394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B226-FD9B-4E01-82EC-5328A4CB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2548"/>
            <a:ext cx="9905998" cy="1478570"/>
          </a:xfrm>
        </p:spPr>
        <p:txBody>
          <a:bodyPr/>
          <a:lstStyle/>
          <a:p>
            <a:r>
              <a:rPr lang="ro-RO" dirty="0"/>
              <a:t>Hazardul de date și înlănțuirea instrucțiunilor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[1]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B7BA-024F-4CAD-B07C-C10BF08A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77" y="2027064"/>
            <a:ext cx="4402653" cy="4052459"/>
          </a:xfrm>
        </p:spPr>
        <p:txBody>
          <a:bodyPr>
            <a:normAutofit/>
          </a:bodyPr>
          <a:lstStyle/>
          <a:p>
            <a:pPr lvl="1"/>
            <a:r>
              <a:rPr lang="ro-RO" sz="2000" dirty="0"/>
              <a:t>Hazardul de date apare atunci când o instrucțiune necesită datele de ieșire de la o instrucțiune anterioară</a:t>
            </a:r>
          </a:p>
          <a:p>
            <a:pPr lvl="1"/>
            <a:r>
              <a:rPr lang="ro-RO" sz="2000" dirty="0"/>
              <a:t>Astfel că, cea de-a doua intrucțiune are șansa de a accesa date invechite din regiștrii</a:t>
            </a:r>
          </a:p>
          <a:p>
            <a:pPr lvl="1"/>
            <a:r>
              <a:rPr lang="ro-RO" sz="2000" dirty="0"/>
              <a:t>Ca soluție există introducerea de instrucțiuni care nu depind de cele anterioare sau alte instrucțiuni care consumă timp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566" y="1867918"/>
            <a:ext cx="3400900" cy="10730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2834693"/>
            <a:ext cx="5772956" cy="22101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40130" y="518160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Sursa</a:t>
            </a:r>
            <a:r>
              <a:rPr lang="en-US" dirty="0"/>
              <a:t>: </a:t>
            </a:r>
            <a:r>
              <a:rPr lang="en-US" dirty="0">
                <a:hlinkClick r:id="" action="ppaction://hlinkshowjump?jump=lastslide"/>
              </a:rPr>
              <a:t>[4]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769AC-FEE1-4A99-BA60-4A2F6DE6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855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8EE4-75E5-4F9D-989B-CC51AB69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69966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/>
              <a:t>Plug-In</a:t>
            </a:r>
            <a:r>
              <a:rPr lang="ro-RO" sz="4000" dirty="0"/>
              <a:t> pentru MARS</a:t>
            </a:r>
            <a:r>
              <a:rPr lang="en-US" sz="4000" dirty="0"/>
              <a:t> </a:t>
            </a:r>
            <a:r>
              <a:rPr lang="en-US" sz="4000" dirty="0">
                <a:hlinkClick r:id="rId3" action="ppaction://hlinksldjump"/>
              </a:rPr>
              <a:t>[2]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EF422-19D9-4785-9DD5-F0728AF2D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444524"/>
            <a:ext cx="9905999" cy="5329881"/>
          </a:xfrm>
        </p:spPr>
        <p:txBody>
          <a:bodyPr>
            <a:normAutofit/>
          </a:bodyPr>
          <a:lstStyle/>
          <a:p>
            <a:r>
              <a:rPr lang="en-US" dirty="0"/>
              <a:t>MARS </a:t>
            </a:r>
            <a:r>
              <a:rPr lang="en-US" dirty="0" err="1"/>
              <a:t>este</a:t>
            </a:r>
            <a:r>
              <a:rPr lang="en-US" dirty="0"/>
              <a:t> un program software </a:t>
            </a:r>
            <a:r>
              <a:rPr lang="ro-RO" dirty="0"/>
              <a:t>î</a:t>
            </a:r>
            <a:r>
              <a:rPr lang="en-US" dirty="0"/>
              <a:t>n care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simula</a:t>
            </a:r>
            <a:r>
              <a:rPr lang="ro-RO" dirty="0"/>
              <a:t>,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cod</a:t>
            </a:r>
            <a:r>
              <a:rPr lang="ro-RO" dirty="0"/>
              <a:t>,</a:t>
            </a:r>
            <a:r>
              <a:rPr lang="en-US" dirty="0"/>
              <a:t> </a:t>
            </a:r>
            <a:r>
              <a:rPr lang="en-US" dirty="0" err="1"/>
              <a:t>comportamentului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procesor</a:t>
            </a:r>
            <a:r>
              <a:rPr lang="en-US" dirty="0"/>
              <a:t> MIPS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execu</a:t>
            </a:r>
            <a:r>
              <a:rPr lang="ro-RO" dirty="0"/>
              <a:t>ț</a:t>
            </a:r>
            <a:r>
              <a:rPr lang="en-US" dirty="0" err="1"/>
              <a:t>iei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program.</a:t>
            </a:r>
          </a:p>
          <a:p>
            <a:r>
              <a:rPr lang="en-US" dirty="0" err="1"/>
              <a:t>Arhitectura</a:t>
            </a:r>
            <a:r>
              <a:rPr lang="en-US" dirty="0"/>
              <a:t> MIPS are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componen</a:t>
            </a:r>
            <a:r>
              <a:rPr lang="ro-RO" dirty="0"/>
              <a:t>ță</a:t>
            </a:r>
            <a:r>
              <a:rPr lang="en-US" dirty="0"/>
              <a:t> </a:t>
            </a:r>
            <a:r>
              <a:rPr lang="en-US" dirty="0" err="1"/>
              <a:t>salturi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cod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modulariz</a:t>
            </a:r>
            <a:r>
              <a:rPr lang="ro-RO" dirty="0"/>
              <a:t>are. A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proprietate</a:t>
            </a:r>
            <a:r>
              <a:rPr lang="en-US" dirty="0"/>
              <a:t> se refer</a:t>
            </a:r>
            <a:r>
              <a:rPr lang="ro-RO" dirty="0"/>
              <a:t>ă</a:t>
            </a:r>
            <a:r>
              <a:rPr lang="en-US" dirty="0"/>
              <a:t> la </a:t>
            </a:r>
            <a:r>
              <a:rPr lang="en-US" dirty="0" err="1"/>
              <a:t>evaluare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en-US" dirty="0" err="1"/>
              <a:t>condi</a:t>
            </a:r>
            <a:r>
              <a:rPr lang="ro-RO" dirty="0"/>
              <a:t>ț</a:t>
            </a:r>
            <a:r>
              <a:rPr lang="en-US" dirty="0" err="1"/>
              <a:t>iilor</a:t>
            </a:r>
            <a:r>
              <a:rPr lang="en-US" dirty="0"/>
              <a:t> de salt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de a </a:t>
            </a:r>
            <a:r>
              <a:rPr lang="en-US" dirty="0" err="1"/>
              <a:t>prezice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/>
              <a:t>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 de </a:t>
            </a:r>
            <a:r>
              <a:rPr lang="en-US" dirty="0" err="1"/>
              <a:t>adev</a:t>
            </a:r>
            <a:r>
              <a:rPr lang="ro-RO" dirty="0"/>
              <a:t>ă</a:t>
            </a:r>
            <a:r>
              <a:rPr lang="en-US" dirty="0"/>
              <a:t>r</a:t>
            </a:r>
            <a:r>
              <a:rPr lang="ro-RO" dirty="0"/>
              <a:t>at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se face </a:t>
            </a:r>
            <a:r>
              <a:rPr lang="en-US" dirty="0" err="1"/>
              <a:t>saltul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</a:t>
            </a:r>
            <a:r>
              <a:rPr lang="ro-RO" dirty="0"/>
              <a:t>,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instruc</a:t>
            </a:r>
            <a:r>
              <a:rPr lang="ro-RO" dirty="0"/>
              <a:t>ț</a:t>
            </a:r>
            <a:r>
              <a:rPr lang="en-US" dirty="0" err="1"/>
              <a:t>iunii</a:t>
            </a:r>
            <a:r>
              <a:rPr lang="en-US" dirty="0"/>
              <a:t> </a:t>
            </a:r>
            <a:r>
              <a:rPr lang="en-US" dirty="0" err="1"/>
              <a:t>urm</a:t>
            </a:r>
            <a:r>
              <a:rPr lang="ro-RO" dirty="0"/>
              <a:t>ă</a:t>
            </a:r>
            <a:r>
              <a:rPr lang="en-US" dirty="0" err="1"/>
              <a:t>toare</a:t>
            </a:r>
            <a:r>
              <a:rPr lang="en-US" dirty="0"/>
              <a:t>. </a:t>
            </a:r>
          </a:p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</a:t>
            </a:r>
            <a:r>
              <a:rPr lang="en-US" dirty="0" err="1"/>
              <a:t>instruc</a:t>
            </a:r>
            <a:r>
              <a:rPr lang="ro-RO" dirty="0"/>
              <a:t>ț</a:t>
            </a:r>
            <a:r>
              <a:rPr lang="en-US" dirty="0" err="1"/>
              <a:t>iunea</a:t>
            </a:r>
            <a:r>
              <a:rPr lang="en-US" dirty="0"/>
              <a:t> de la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favorabil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adres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urm</a:t>
            </a:r>
            <a:r>
              <a:rPr lang="ro-RO" dirty="0"/>
              <a:t>ă</a:t>
            </a:r>
            <a:r>
              <a:rPr lang="en-US" dirty="0" err="1"/>
              <a:t>toare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executat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speculativ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prezis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gresit</a:t>
            </a:r>
            <a:r>
              <a:rPr lang="en-US" dirty="0"/>
              <a:t>,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instruc</a:t>
            </a:r>
            <a:r>
              <a:rPr lang="ro-RO" dirty="0"/>
              <a:t>ț</a:t>
            </a:r>
            <a:r>
              <a:rPr lang="en-US" dirty="0" err="1"/>
              <a:t>iunea</a:t>
            </a:r>
            <a:r>
              <a:rPr lang="en-US" dirty="0"/>
              <a:t> de la </a:t>
            </a:r>
            <a:r>
              <a:rPr lang="en-US" dirty="0" err="1"/>
              <a:t>cealalt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adres</a:t>
            </a:r>
            <a:r>
              <a:rPr lang="ro-RO" dirty="0"/>
              <a:t>ă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ad</a:t>
            </a:r>
            <a:r>
              <a:rPr lang="ro-RO" dirty="0"/>
              <a:t>ă</a:t>
            </a:r>
            <a:r>
              <a:rPr lang="en-US" dirty="0" err="1"/>
              <a:t>ug</a:t>
            </a:r>
            <a:r>
              <a:rPr lang="ro-RO" dirty="0"/>
              <a:t>â</a:t>
            </a:r>
            <a:r>
              <a:rPr lang="en-US" dirty="0" err="1"/>
              <a:t>ndu</a:t>
            </a:r>
            <a:r>
              <a:rPr lang="en-US" dirty="0"/>
              <a:t>-se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</a:t>
            </a:r>
            <a:r>
              <a:rPr lang="ro-RO" dirty="0"/>
              <a:t>â</a:t>
            </a:r>
            <a:r>
              <a:rPr lang="en-US" dirty="0" err="1"/>
              <a:t>rzierea</a:t>
            </a:r>
            <a:r>
              <a:rPr lang="en-US" dirty="0"/>
              <a:t> </a:t>
            </a:r>
            <a:r>
              <a:rPr lang="en-US" dirty="0" err="1"/>
              <a:t>execut</a:t>
            </a:r>
            <a:r>
              <a:rPr lang="ro-RO" dirty="0"/>
              <a:t>ă</a:t>
            </a:r>
            <a:r>
              <a:rPr lang="en-US" dirty="0" err="1"/>
              <a:t>rii</a:t>
            </a:r>
            <a:r>
              <a:rPr lang="en-US" dirty="0"/>
              <a:t> </a:t>
            </a:r>
            <a:r>
              <a:rPr lang="en-US" dirty="0" err="1"/>
              <a:t>primei</a:t>
            </a:r>
            <a:r>
              <a:rPr lang="en-US" dirty="0"/>
              <a:t> </a:t>
            </a:r>
            <a:r>
              <a:rPr lang="en-US" dirty="0" err="1"/>
              <a:t>instruc</a:t>
            </a:r>
            <a:r>
              <a:rPr lang="ro-RO" dirty="0"/>
              <a:t>ț</a:t>
            </a:r>
            <a:r>
              <a:rPr lang="en-US" dirty="0" err="1"/>
              <a:t>iuni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9B484-D3EA-46A0-8FDB-8AA41716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115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18A7-72ED-449D-997F-9161BD36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3404"/>
            <a:ext cx="9905998" cy="1478570"/>
          </a:xfrm>
        </p:spPr>
        <p:txBody>
          <a:bodyPr/>
          <a:lstStyle/>
          <a:p>
            <a:r>
              <a:rPr lang="ro-RO" dirty="0"/>
              <a:t>Sistem de testare pentru procesoarele MIPS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[3]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16305-8468-452E-A641-8FD8065CC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43" y="1938397"/>
            <a:ext cx="9905999" cy="3541714"/>
          </a:xfrm>
        </p:spPr>
        <p:txBody>
          <a:bodyPr/>
          <a:lstStyle/>
          <a:p>
            <a:pPr lvl="1"/>
            <a:r>
              <a:rPr lang="ro-RO" dirty="0"/>
              <a:t>Instrucțiunile MIPS</a:t>
            </a:r>
          </a:p>
          <a:p>
            <a:pPr lvl="1"/>
            <a:r>
              <a:rPr lang="ro-RO" dirty="0"/>
              <a:t>Sistemul de testare al instrucțiunilor aleatoare</a:t>
            </a:r>
          </a:p>
          <a:p>
            <a:pPr lvl="1"/>
            <a:r>
              <a:rPr lang="ro-RO" dirty="0"/>
              <a:t>Sistemul de testare al instrucțiunilor integrate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94AE5-9144-4F8F-853B-2E5D94463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357" y="2372942"/>
            <a:ext cx="4735661" cy="2931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FC1105-6954-4BC7-A520-6E848118B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82" y="3361986"/>
            <a:ext cx="4605061" cy="29311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6833B-71D4-4B8A-87E0-31A0AB1D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7</a:t>
            </a:fld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422D3-D726-4889-939A-7ED8D4423339}"/>
              </a:ext>
            </a:extLst>
          </p:cNvPr>
          <p:cNvSpPr txBox="1"/>
          <p:nvPr/>
        </p:nvSpPr>
        <p:spPr>
          <a:xfrm>
            <a:off x="8472196" y="5551714"/>
            <a:ext cx="142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Sursa</a:t>
            </a:r>
            <a:r>
              <a:rPr lang="en-US" dirty="0"/>
              <a:t>: </a:t>
            </a:r>
            <a:r>
              <a:rPr lang="en-US" dirty="0">
                <a:hlinkClick r:id="rId2" action="ppaction://hlinksldjump"/>
              </a:rPr>
              <a:t>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0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18A7-72ED-449D-997F-9161BD36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3404"/>
            <a:ext cx="9905998" cy="1478570"/>
          </a:xfrm>
        </p:spPr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16305-8468-452E-A641-8FD8065CC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43" y="1938397"/>
            <a:ext cx="9905999" cy="3541714"/>
          </a:xfrm>
        </p:spPr>
        <p:txBody>
          <a:bodyPr/>
          <a:lstStyle/>
          <a:p>
            <a:pPr lvl="1"/>
            <a:r>
              <a:rPr lang="en-US" dirty="0" err="1"/>
              <a:t>Implementarea</a:t>
            </a:r>
            <a:r>
              <a:rPr lang="en-US" dirty="0"/>
              <a:t> plug-in-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MARS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ajuta</a:t>
            </a:r>
            <a:r>
              <a:rPr lang="en-US" dirty="0"/>
              <a:t> la </a:t>
            </a:r>
            <a:r>
              <a:rPr lang="en-US" dirty="0" err="1"/>
              <a:t>educa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studen</a:t>
            </a:r>
            <a:r>
              <a:rPr lang="ro-RO" dirty="0" err="1"/>
              <a:t>ților</a:t>
            </a:r>
            <a:r>
              <a:rPr lang="ro-RO" dirty="0"/>
              <a:t> în privința vizualizării și </a:t>
            </a:r>
            <a:r>
              <a:rPr lang="ro-RO" dirty="0" err="1"/>
              <a:t>ințelegerii</a:t>
            </a:r>
            <a:r>
              <a:rPr lang="ro-RO" dirty="0"/>
              <a:t> arhitecturii MIPS. Astfel, ei vor fi pregătiți pentru a evita diferitele probleme care vor apărea atunci când vor fi nevoiți să lucreze cu MIPS.</a:t>
            </a:r>
          </a:p>
          <a:p>
            <a:pPr lvl="1"/>
            <a:endParaRPr lang="ro-RO" dirty="0"/>
          </a:p>
          <a:p>
            <a:pPr lvl="1"/>
            <a:r>
              <a:rPr lang="ro-RO" dirty="0"/>
              <a:t>Hazardul de date reprezintă un factor principal cu privire la performanța unui dispozitiv.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procesoarele</a:t>
            </a:r>
            <a:r>
              <a:rPr lang="en-US" dirty="0"/>
              <a:t> MIPS </a:t>
            </a:r>
            <a:r>
              <a:rPr lang="en-US" dirty="0" err="1"/>
              <a:t>reprezin</a:t>
            </a:r>
            <a:r>
              <a:rPr lang="ro-RO" dirty="0"/>
              <a:t>tă un bun exemplu pentru a verifica corectitudinea între instrucțiunea assembler și instrucțiunea din limbajul mașină.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F18D2-6373-4BE9-B85F-A3584E9C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8</a:t>
            </a:fld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BA9D19-0404-4B62-BC35-3B13E8A3E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358" y="4346266"/>
            <a:ext cx="6458851" cy="1714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12D226-8E63-4F40-870C-2CD43882A6A5}"/>
              </a:ext>
            </a:extLst>
          </p:cNvPr>
          <p:cNvSpPr txBox="1"/>
          <p:nvPr/>
        </p:nvSpPr>
        <p:spPr>
          <a:xfrm>
            <a:off x="4945224" y="5691673"/>
            <a:ext cx="106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Sursa</a:t>
            </a:r>
            <a:r>
              <a:rPr lang="en-US" dirty="0"/>
              <a:t>: </a:t>
            </a:r>
            <a:r>
              <a:rPr lang="en-US" dirty="0">
                <a:hlinkClick r:id="rId3" action="ppaction://hlinksldjump"/>
              </a:rPr>
              <a:t>[6]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2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18A7-72ED-449D-997F-9161BD36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61257"/>
            <a:ext cx="9905998" cy="1478570"/>
          </a:xfrm>
        </p:spPr>
        <p:txBody>
          <a:bodyPr/>
          <a:lstStyle/>
          <a:p>
            <a:r>
              <a:rPr lang="en-US" dirty="0" err="1"/>
              <a:t>Bibliografie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2" y="2011531"/>
            <a:ext cx="9905999" cy="35417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[1] G. K. </a:t>
            </a:r>
            <a:r>
              <a:rPr lang="en-US" dirty="0" err="1"/>
              <a:t>Dewangan</a:t>
            </a:r>
            <a:r>
              <a:rPr lang="en-US" dirty="0"/>
              <a:t>, G. Prasad, and B. C. </a:t>
            </a:r>
            <a:r>
              <a:rPr lang="en-US" dirty="0" err="1"/>
              <a:t>Mandi</a:t>
            </a:r>
            <a:r>
              <a:rPr lang="en-US" dirty="0"/>
              <a:t>, “Design and </a:t>
            </a:r>
            <a:r>
              <a:rPr lang="en-US" dirty="0" err="1"/>
              <a:t>implemen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 err="1"/>
              <a:t>tation</a:t>
            </a:r>
            <a:r>
              <a:rPr lang="en-US" dirty="0"/>
              <a:t> of 32 bit </a:t>
            </a:r>
            <a:r>
              <a:rPr lang="en-US" dirty="0" err="1"/>
              <a:t>mips</a:t>
            </a:r>
            <a:r>
              <a:rPr lang="en-US" dirty="0"/>
              <a:t> based </a:t>
            </a:r>
            <a:r>
              <a:rPr lang="en-US" dirty="0" err="1"/>
              <a:t>risc</a:t>
            </a:r>
            <a:r>
              <a:rPr lang="en-US" dirty="0"/>
              <a:t> processor,” in 2021 8th International</a:t>
            </a:r>
            <a:br>
              <a:rPr lang="en-US" dirty="0"/>
            </a:br>
            <a:r>
              <a:rPr lang="en-US" dirty="0"/>
              <a:t>Conference on Signal Processing and Integrated Networks (SPIN), 2021,</a:t>
            </a:r>
            <a:br>
              <a:rPr lang="en-US" dirty="0"/>
            </a:br>
            <a:r>
              <a:rPr lang="en-US" dirty="0"/>
              <a:t>pp. 998–1002.</a:t>
            </a:r>
          </a:p>
          <a:p>
            <a:r>
              <a:rPr lang="en-US" dirty="0"/>
              <a:t>[2] D. X. Lim and K. G. </a:t>
            </a:r>
            <a:r>
              <a:rPr lang="en-US" dirty="0" err="1"/>
              <a:t>Smitha</a:t>
            </a:r>
            <a:r>
              <a:rPr lang="en-US" dirty="0"/>
              <a:t>, “Pipelined </a:t>
            </a:r>
            <a:r>
              <a:rPr lang="en-US" dirty="0" err="1"/>
              <a:t>mips</a:t>
            </a:r>
            <a:r>
              <a:rPr lang="en-US" dirty="0"/>
              <a:t> simulation: A plug-in to</a:t>
            </a:r>
            <a:br>
              <a:rPr lang="en-US" dirty="0"/>
            </a:br>
            <a:r>
              <a:rPr lang="en-US" dirty="0"/>
              <a:t>mars simulator for supporting pipeline simulation and branch prediction,”</a:t>
            </a:r>
            <a:br>
              <a:rPr lang="en-US" dirty="0"/>
            </a:br>
            <a:r>
              <a:rPr lang="en-US" dirty="0"/>
              <a:t>in 2019 IEEE International Conference on Engineering, Technology and</a:t>
            </a:r>
            <a:br>
              <a:rPr lang="en-US" dirty="0"/>
            </a:br>
            <a:r>
              <a:rPr lang="en-US" dirty="0"/>
              <a:t>Education (TALE), 2019, pp. 1–7</a:t>
            </a:r>
          </a:p>
          <a:p>
            <a:r>
              <a:rPr lang="en-US" dirty="0"/>
              <a:t>[3] L. Wang, J. </a:t>
            </a:r>
            <a:r>
              <a:rPr lang="en-US" dirty="0" err="1"/>
              <a:t>Ruan</a:t>
            </a:r>
            <a:r>
              <a:rPr lang="en-US" dirty="0"/>
              <a:t>, D. Zhang, “</a:t>
            </a:r>
            <a:r>
              <a:rPr lang="en-US" dirty="0" err="1"/>
              <a:t>Mips</a:t>
            </a:r>
            <a:r>
              <a:rPr lang="en-US" dirty="0"/>
              <a:t> </a:t>
            </a:r>
            <a:r>
              <a:rPr lang="en-US" dirty="0" err="1"/>
              <a:t>cpu</a:t>
            </a:r>
            <a:r>
              <a:rPr lang="en-US" dirty="0"/>
              <a:t> test system for practice teaching,” in 2017 12</a:t>
            </a:r>
            <a:r>
              <a:rPr lang="en-US" baseline="30000" dirty="0"/>
              <a:t>th</a:t>
            </a:r>
            <a:r>
              <a:rPr lang="en-US" dirty="0"/>
              <a:t> International Conference on Computer Science and Education (ICCSE), 2017, pp. 664-666</a:t>
            </a:r>
          </a:p>
          <a:p>
            <a:r>
              <a:rPr lang="en-US" dirty="0">
                <a:hlinkClick r:id="rId2"/>
              </a:rPr>
              <a:t>[4] </a:t>
            </a:r>
            <a:r>
              <a:rPr lang="en-US" dirty="0" err="1">
                <a:hlinkClick r:id="rId2"/>
              </a:rPr>
              <a:t>Ruxandra</a:t>
            </a:r>
            <a:r>
              <a:rPr lang="en-US" dirty="0">
                <a:hlinkClick r:id="rId2"/>
              </a:rPr>
              <a:t> F. </a:t>
            </a:r>
            <a:r>
              <a:rPr lang="en-US" dirty="0" err="1">
                <a:hlinkClick r:id="rId2"/>
              </a:rPr>
              <a:t>Olimid</a:t>
            </a:r>
            <a:r>
              <a:rPr lang="en-US" dirty="0">
                <a:hlinkClick r:id="rId2"/>
              </a:rPr>
              <a:t>, “</a:t>
            </a:r>
            <a:r>
              <a:rPr lang="en-US" dirty="0" err="1">
                <a:hlinkClick r:id="rId2"/>
              </a:rPr>
              <a:t>Arhitectura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sistemelor</a:t>
            </a:r>
            <a:r>
              <a:rPr lang="en-US" dirty="0">
                <a:hlinkClick r:id="rId2"/>
              </a:rPr>
              <a:t> de </a:t>
            </a:r>
            <a:r>
              <a:rPr lang="en-US" dirty="0" err="1">
                <a:hlinkClick r:id="rId2"/>
              </a:rPr>
              <a:t>calcul</a:t>
            </a:r>
            <a:r>
              <a:rPr lang="en-US" dirty="0">
                <a:hlinkClick r:id="rId2"/>
              </a:rPr>
              <a:t>”, </a:t>
            </a:r>
            <a:r>
              <a:rPr lang="en-US" dirty="0" err="1">
                <a:hlinkClick r:id="rId2"/>
              </a:rPr>
              <a:t>Facultatea</a:t>
            </a:r>
            <a:r>
              <a:rPr lang="en-US" dirty="0">
                <a:hlinkClick r:id="rId2"/>
              </a:rPr>
              <a:t> de </a:t>
            </a:r>
            <a:r>
              <a:rPr lang="en-US" dirty="0" err="1">
                <a:hlinkClick r:id="rId2"/>
              </a:rPr>
              <a:t>Matematica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si</a:t>
            </a:r>
            <a:r>
              <a:rPr lang="en-US" dirty="0">
                <a:hlinkClick r:id="rId2"/>
              </a:rPr>
              <a:t> Informatica de la </a:t>
            </a:r>
            <a:r>
              <a:rPr lang="en-US" dirty="0" err="1">
                <a:hlinkClick r:id="rId2"/>
              </a:rPr>
              <a:t>Universitatea</a:t>
            </a:r>
            <a:r>
              <a:rPr lang="en-US" dirty="0">
                <a:hlinkClick r:id="rId2"/>
              </a:rPr>
              <a:t> din </a:t>
            </a:r>
            <a:r>
              <a:rPr lang="en-US" dirty="0" err="1">
                <a:hlinkClick r:id="rId2"/>
              </a:rPr>
              <a:t>Bucuresti</a:t>
            </a:r>
            <a:endParaRPr lang="en-US" dirty="0"/>
          </a:p>
          <a:p>
            <a:r>
              <a:rPr lang="en-US" dirty="0"/>
              <a:t>[5] </a:t>
            </a:r>
            <a:r>
              <a:rPr lang="en-US" dirty="0">
                <a:hlinkClick r:id="rId3"/>
              </a:rPr>
              <a:t>Photo source </a:t>
            </a:r>
            <a:endParaRPr lang="en-US" dirty="0"/>
          </a:p>
          <a:p>
            <a:r>
              <a:rPr lang="en-US" dirty="0"/>
              <a:t>[6] 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Rokkitt"/>
                <a:hlinkClick r:id="rId4"/>
              </a:rPr>
              <a:t>MIPS Announces I7200 32-bit CPU With New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Rokkitt"/>
                <a:hlinkClick r:id="rId4"/>
              </a:rPr>
              <a:t>nanoMIPS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Rokkitt"/>
                <a:hlinkClick r:id="rId4"/>
              </a:rPr>
              <a:t> ISA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AB1C61-482F-468D-B40B-D182B194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92583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912</Words>
  <Application>Microsoft Office PowerPoint</Application>
  <PresentationFormat>Widescreen</PresentationFormat>
  <Paragraphs>71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Rokkitt</vt:lpstr>
      <vt:lpstr>Wingdings</vt:lpstr>
      <vt:lpstr>Retrospect</vt:lpstr>
      <vt:lpstr>Studiu asupra implementării arhitecturii MIPS</vt:lpstr>
      <vt:lpstr>Conținut</vt:lpstr>
      <vt:lpstr>Arhitectura MIPS [1]</vt:lpstr>
      <vt:lpstr>Hazardul de date și înlănțuirea instrucțiunilor [1]</vt:lpstr>
      <vt:lpstr>Hazardul de date și înlănțuirea instrucțiunilor [1]</vt:lpstr>
      <vt:lpstr>Plug-In pentru MARS [2]</vt:lpstr>
      <vt:lpstr>Sistem de testare pentru procesoarele MIPS [3]</vt:lpstr>
      <vt:lpstr>Concluzii</vt:lpstr>
      <vt:lpstr>Bibliografie</vt:lpstr>
      <vt:lpstr>Mulțumim pentru atenție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the implementation of mips architecture features</dc:title>
  <dc:creator>Andrei-Leonard Parvan</dc:creator>
  <cp:lastModifiedBy>Andrei-Leonard Parvan</cp:lastModifiedBy>
  <cp:revision>26</cp:revision>
  <dcterms:created xsi:type="dcterms:W3CDTF">2021-12-17T12:05:23Z</dcterms:created>
  <dcterms:modified xsi:type="dcterms:W3CDTF">2021-12-31T11:52:57Z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2021-12-31T07:33:57Z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3487a385-ddf1-4391-abf6-7ad6b2be9a6a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