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75" r:id="rId7"/>
    <p:sldId id="276"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78"/>
    <a:srgbClr val="2D9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13D66-9610-4088-B541-A54470670F63}" type="datetimeFigureOut">
              <a:rPr lang="en-US" smtClean="0"/>
              <a:t>05/31/2017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BF5D1-9693-4388-AC14-95D4B543DC7E}" type="slidenum">
              <a:rPr lang="en-US" smtClean="0"/>
              <a:t>‹#›</a:t>
            </a:fld>
            <a:endParaRPr lang="en-US"/>
          </a:p>
        </p:txBody>
      </p:sp>
    </p:spTree>
    <p:extLst>
      <p:ext uri="{BB962C8B-B14F-4D97-AF65-F5344CB8AC3E}">
        <p14:creationId xmlns:p14="http://schemas.microsoft.com/office/powerpoint/2010/main" val="2767638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DB2 Security is a very vast topic. I will be covering only very few aspects of it.</a:t>
            </a:r>
            <a:endParaRPr/>
          </a:p>
        </p:txBody>
      </p:sp>
      <p:sp>
        <p:nvSpPr>
          <p:cNvPr id="263" name="TextShape 2"/>
          <p:cNvSpPr txBox="1"/>
          <p:nvPr/>
        </p:nvSpPr>
        <p:spPr>
          <a:xfrm>
            <a:off x="3884760" y="8685360"/>
            <a:ext cx="2971440" cy="456840"/>
          </a:xfrm>
          <a:prstGeom prst="rect">
            <a:avLst/>
          </a:prstGeom>
          <a:noFill/>
          <a:ln>
            <a:noFill/>
          </a:ln>
        </p:spPr>
        <p:txBody>
          <a:bodyPr anchor="b"/>
          <a:lstStyle/>
          <a:p>
            <a:pPr algn="r">
              <a:lnSpc>
                <a:spcPct val="100000"/>
              </a:lnSpc>
            </a:pPr>
            <a:fld id="{8E25039F-DAB8-44CE-81C8-D615CE1D215F}" type="slidenum">
              <a:rPr lang="en-US" sz="1200" strike="noStrike">
                <a:solidFill>
                  <a:srgbClr val="000000"/>
                </a:solidFill>
                <a:latin typeface="+mn-lt"/>
                <a:ea typeface="+mn-ea"/>
              </a:rPr>
              <a:t>2</a:t>
            </a:fld>
            <a:endParaRPr/>
          </a:p>
        </p:txBody>
      </p:sp>
    </p:spTree>
    <p:extLst>
      <p:ext uri="{BB962C8B-B14F-4D97-AF65-F5344CB8AC3E}">
        <p14:creationId xmlns:p14="http://schemas.microsoft.com/office/powerpoint/2010/main" val="51224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If we do not specify any where condition, the permission is applied to all rows in the table</a:t>
            </a:r>
            <a:endParaRPr/>
          </a:p>
        </p:txBody>
      </p:sp>
      <p:sp>
        <p:nvSpPr>
          <p:cNvPr id="275" name="TextShape 2"/>
          <p:cNvSpPr txBox="1"/>
          <p:nvPr/>
        </p:nvSpPr>
        <p:spPr>
          <a:xfrm>
            <a:off x="3884760" y="8685360"/>
            <a:ext cx="2971440" cy="456840"/>
          </a:xfrm>
          <a:prstGeom prst="rect">
            <a:avLst/>
          </a:prstGeom>
          <a:noFill/>
          <a:ln>
            <a:noFill/>
          </a:ln>
        </p:spPr>
        <p:txBody>
          <a:bodyPr anchor="b"/>
          <a:lstStyle/>
          <a:p>
            <a:pPr algn="r">
              <a:lnSpc>
                <a:spcPct val="100000"/>
              </a:lnSpc>
            </a:pPr>
            <a:fld id="{A4E0CDD1-1679-4D1A-AFA7-3880F563C885}" type="slidenum">
              <a:rPr lang="en-US" sz="1200" strike="noStrike">
                <a:solidFill>
                  <a:srgbClr val="000000"/>
                </a:solidFill>
                <a:latin typeface="+mn-lt"/>
                <a:ea typeface="+mn-ea"/>
              </a:rPr>
              <a:t>9</a:t>
            </a:fld>
            <a:endParaRPr/>
          </a:p>
        </p:txBody>
      </p:sp>
    </p:spTree>
    <p:extLst>
      <p:ext uri="{BB962C8B-B14F-4D97-AF65-F5344CB8AC3E}">
        <p14:creationId xmlns:p14="http://schemas.microsoft.com/office/powerpoint/2010/main" val="201822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p:cNvSpPr>
          <p:nvPr>
            <p:ph type="body"/>
          </p:nvPr>
        </p:nvSpPr>
        <p:spPr>
          <a:xfrm>
            <a:off x="685800" y="4343400"/>
            <a:ext cx="5486040" cy="4114440"/>
          </a:xfrm>
          <a:prstGeom prst="rect">
            <a:avLst/>
          </a:prstGeom>
        </p:spPr>
        <p:txBody>
          <a:bodyPr/>
          <a:lstStyle/>
          <a:p>
            <a:pPr>
              <a:lnSpc>
                <a:spcPct val="100000"/>
              </a:lnSpc>
            </a:pPr>
            <a:r>
              <a:rPr lang="en-US" sz="2000" strike="noStrike">
                <a:latin typeface="Arial"/>
              </a:rPr>
              <a:t>When Column is defined as NOT NULL some value should be given in ELSE part of the CASE expression. otherwise error occurs as NULL value cannot be assigned    SQLCODE = -20373</a:t>
            </a:r>
            <a:endParaRPr/>
          </a:p>
          <a:p>
            <a:pPr>
              <a:lnSpc>
                <a:spcPct val="100000"/>
              </a:lnSpc>
            </a:pPr>
            <a:endParaRPr/>
          </a:p>
        </p:txBody>
      </p:sp>
      <p:sp>
        <p:nvSpPr>
          <p:cNvPr id="277" name="TextShape 2"/>
          <p:cNvSpPr txBox="1"/>
          <p:nvPr/>
        </p:nvSpPr>
        <p:spPr>
          <a:xfrm>
            <a:off x="3884760" y="8685360"/>
            <a:ext cx="2971440" cy="456840"/>
          </a:xfrm>
          <a:prstGeom prst="rect">
            <a:avLst/>
          </a:prstGeom>
          <a:noFill/>
          <a:ln>
            <a:noFill/>
          </a:ln>
        </p:spPr>
        <p:txBody>
          <a:bodyPr anchor="b"/>
          <a:lstStyle/>
          <a:p>
            <a:pPr algn="r">
              <a:lnSpc>
                <a:spcPct val="100000"/>
              </a:lnSpc>
            </a:pPr>
            <a:fld id="{A5249FF1-99DB-4BC2-BC77-46FDA5893772}" type="slidenum">
              <a:rPr lang="en-US" sz="1200" strike="noStrike">
                <a:solidFill>
                  <a:srgbClr val="000000"/>
                </a:solidFill>
                <a:latin typeface="+mn-lt"/>
                <a:ea typeface="+mn-ea"/>
              </a:rPr>
              <a:t>10</a:t>
            </a:fld>
            <a:endParaRPr/>
          </a:p>
        </p:txBody>
      </p:sp>
    </p:spTree>
    <p:extLst>
      <p:ext uri="{BB962C8B-B14F-4D97-AF65-F5344CB8AC3E}">
        <p14:creationId xmlns:p14="http://schemas.microsoft.com/office/powerpoint/2010/main" val="55029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Similarly we can DEACTIVATE also.</a:t>
            </a:r>
            <a:endParaRPr/>
          </a:p>
          <a:p>
            <a:r>
              <a:rPr lang="en-US" sz="2000" strike="noStrike">
                <a:latin typeface="Arial"/>
              </a:rPr>
              <a:t>DDL in BMCDB2 just shows ACTIVE mask stmt.   HDDL shows both create mask and activate mask/permission</a:t>
            </a:r>
            <a:endParaRPr/>
          </a:p>
        </p:txBody>
      </p:sp>
      <p:sp>
        <p:nvSpPr>
          <p:cNvPr id="279" name="TextShape 2"/>
          <p:cNvSpPr txBox="1"/>
          <p:nvPr/>
        </p:nvSpPr>
        <p:spPr>
          <a:xfrm>
            <a:off x="3884760" y="8685360"/>
            <a:ext cx="2971440" cy="456840"/>
          </a:xfrm>
          <a:prstGeom prst="rect">
            <a:avLst/>
          </a:prstGeom>
          <a:noFill/>
          <a:ln>
            <a:noFill/>
          </a:ln>
        </p:spPr>
        <p:txBody>
          <a:bodyPr anchor="b"/>
          <a:lstStyle/>
          <a:p>
            <a:pPr algn="r">
              <a:lnSpc>
                <a:spcPct val="100000"/>
              </a:lnSpc>
            </a:pPr>
            <a:fld id="{1826F2B6-E4FB-44E3-9B7F-1BA4DD3C9849}" type="slidenum">
              <a:rPr lang="en-US" sz="1200" strike="noStrike">
                <a:solidFill>
                  <a:srgbClr val="000000"/>
                </a:solidFill>
                <a:latin typeface="+mn-lt"/>
                <a:ea typeface="+mn-ea"/>
              </a:rPr>
              <a:t>12</a:t>
            </a:fld>
            <a:endParaRPr/>
          </a:p>
        </p:txBody>
      </p:sp>
    </p:spTree>
    <p:extLst>
      <p:ext uri="{BB962C8B-B14F-4D97-AF65-F5344CB8AC3E}">
        <p14:creationId xmlns:p14="http://schemas.microsoft.com/office/powerpoint/2010/main" val="285169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i.e., by using various WHERE clause values, we can try to guess the masked data</a:t>
            </a:r>
            <a:endParaRPr/>
          </a:p>
        </p:txBody>
      </p:sp>
      <p:sp>
        <p:nvSpPr>
          <p:cNvPr id="283" name="TextShape 2"/>
          <p:cNvSpPr txBox="1"/>
          <p:nvPr/>
        </p:nvSpPr>
        <p:spPr>
          <a:xfrm>
            <a:off x="3884760" y="8685360"/>
            <a:ext cx="2971440" cy="456840"/>
          </a:xfrm>
          <a:prstGeom prst="rect">
            <a:avLst/>
          </a:prstGeom>
          <a:noFill/>
          <a:ln>
            <a:noFill/>
          </a:ln>
        </p:spPr>
        <p:txBody>
          <a:bodyPr anchor="b"/>
          <a:lstStyle/>
          <a:p>
            <a:pPr algn="r">
              <a:lnSpc>
                <a:spcPct val="100000"/>
              </a:lnSpc>
            </a:pPr>
            <a:fld id="{CC344C06-06EC-4BF2-BB43-CA845A6656CF}" type="slidenum">
              <a:rPr lang="en-US" sz="1200" strike="noStrike">
                <a:solidFill>
                  <a:srgbClr val="000000"/>
                </a:solidFill>
                <a:latin typeface="+mn-lt"/>
                <a:ea typeface="+mn-ea"/>
              </a:rPr>
              <a:t>16</a:t>
            </a:fld>
            <a:endParaRPr/>
          </a:p>
        </p:txBody>
      </p:sp>
    </p:spTree>
    <p:extLst>
      <p:ext uri="{BB962C8B-B14F-4D97-AF65-F5344CB8AC3E}">
        <p14:creationId xmlns:p14="http://schemas.microsoft.com/office/powerpoint/2010/main" val="1505241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Provided the user / role has access to execute the utilities on the table.</a:t>
            </a:r>
            <a:endParaRPr/>
          </a:p>
          <a:p>
            <a:r>
              <a:rPr lang="en-US" sz="2000" strike="noStrike">
                <a:latin typeface="Arial"/>
              </a:rPr>
              <a:t>For vendor utilities refer VENDOR manuals .</a:t>
            </a:r>
            <a:endParaRPr/>
          </a:p>
        </p:txBody>
      </p:sp>
      <p:sp>
        <p:nvSpPr>
          <p:cNvPr id="285" name="TextShape 2"/>
          <p:cNvSpPr txBox="1"/>
          <p:nvPr/>
        </p:nvSpPr>
        <p:spPr>
          <a:xfrm>
            <a:off x="3884760" y="8685360"/>
            <a:ext cx="2971440" cy="456840"/>
          </a:xfrm>
          <a:prstGeom prst="rect">
            <a:avLst/>
          </a:prstGeom>
          <a:noFill/>
          <a:ln>
            <a:noFill/>
          </a:ln>
        </p:spPr>
        <p:txBody>
          <a:bodyPr anchor="b"/>
          <a:lstStyle/>
          <a:p>
            <a:pPr algn="r">
              <a:lnSpc>
                <a:spcPct val="100000"/>
              </a:lnSpc>
            </a:pPr>
            <a:fld id="{227AA9A7-E325-4A1C-B72A-59B6F273924E}" type="slidenum">
              <a:rPr lang="en-US" sz="1200" strike="noStrike">
                <a:solidFill>
                  <a:srgbClr val="000000"/>
                </a:solidFill>
                <a:latin typeface="+mn-lt"/>
                <a:ea typeface="+mn-ea"/>
              </a:rPr>
              <a:t>18</a:t>
            </a:fld>
            <a:endParaRPr/>
          </a:p>
        </p:txBody>
      </p:sp>
    </p:spTree>
    <p:extLst>
      <p:ext uri="{BB962C8B-B14F-4D97-AF65-F5344CB8AC3E}">
        <p14:creationId xmlns:p14="http://schemas.microsoft.com/office/powerpoint/2010/main" val="747702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343400"/>
            <a:ext cx="5486040" cy="4114440"/>
          </a:xfrm>
          <a:prstGeom prst="rect">
            <a:avLst/>
          </a:prstGeom>
        </p:spPr>
        <p:txBody>
          <a:bodyPr/>
          <a:lstStyle/>
          <a:p>
            <a:endParaRPr/>
          </a:p>
        </p:txBody>
      </p:sp>
      <p:sp>
        <p:nvSpPr>
          <p:cNvPr id="287" name="TextShape 2"/>
          <p:cNvSpPr txBox="1"/>
          <p:nvPr/>
        </p:nvSpPr>
        <p:spPr>
          <a:xfrm>
            <a:off x="3884760" y="8685360"/>
            <a:ext cx="2971440" cy="456840"/>
          </a:xfrm>
          <a:prstGeom prst="rect">
            <a:avLst/>
          </a:prstGeom>
          <a:noFill/>
          <a:ln>
            <a:noFill/>
          </a:ln>
        </p:spPr>
        <p:txBody>
          <a:bodyPr anchor="b"/>
          <a:lstStyle/>
          <a:p>
            <a:pPr algn="r">
              <a:lnSpc>
                <a:spcPct val="100000"/>
              </a:lnSpc>
            </a:pPr>
            <a:fld id="{034DBF1D-7302-4BBF-88C4-500F1755BC9C}" type="slidenum">
              <a:rPr lang="en-US" sz="1200" strike="noStrike">
                <a:solidFill>
                  <a:srgbClr val="000000"/>
                </a:solidFill>
                <a:latin typeface="+mn-lt"/>
                <a:ea typeface="+mn-ea"/>
              </a:rPr>
              <a:t>19</a:t>
            </a:fld>
            <a:endParaRPr/>
          </a:p>
        </p:txBody>
      </p:sp>
    </p:spTree>
    <p:extLst>
      <p:ext uri="{BB962C8B-B14F-4D97-AF65-F5344CB8AC3E}">
        <p14:creationId xmlns:p14="http://schemas.microsoft.com/office/powerpoint/2010/main" val="172642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B5954F-10A8-4317-B88C-A17B95055295}"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97953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B5954F-10A8-4317-B88C-A17B95055295}"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203626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B5954F-10A8-4317-B88C-A17B95055295}"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113394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B5954F-10A8-4317-B88C-A17B95055295}"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237892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5954F-10A8-4317-B88C-A17B95055295}"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60453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B5954F-10A8-4317-B88C-A17B95055295}" type="datetimeFigureOut">
              <a:rPr lang="en-US" smtClean="0"/>
              <a:t>05/31/2017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1111733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B5954F-10A8-4317-B88C-A17B95055295}" type="datetimeFigureOut">
              <a:rPr lang="en-US" smtClean="0"/>
              <a:t>05/31/2017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25751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B5954F-10A8-4317-B88C-A17B95055295}" type="datetimeFigureOut">
              <a:rPr lang="en-US" smtClean="0"/>
              <a:t>05/31/2017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353126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5954F-10A8-4317-B88C-A17B95055295}" type="datetimeFigureOut">
              <a:rPr lang="en-US" smtClean="0"/>
              <a:t>05/31/2017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235899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B5954F-10A8-4317-B88C-A17B95055295}" type="datetimeFigureOut">
              <a:rPr lang="en-US" smtClean="0"/>
              <a:t>05/31/2017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201505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B5954F-10A8-4317-B88C-A17B95055295}" type="datetimeFigureOut">
              <a:rPr lang="en-US" smtClean="0"/>
              <a:t>05/31/2017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23D00-33A9-4015-9FAE-4059F13CCF37}" type="slidenum">
              <a:rPr lang="en-US" smtClean="0"/>
              <a:t>‹#›</a:t>
            </a:fld>
            <a:endParaRPr lang="en-US"/>
          </a:p>
        </p:txBody>
      </p:sp>
    </p:spTree>
    <p:extLst>
      <p:ext uri="{BB962C8B-B14F-4D97-AF65-F5344CB8AC3E}">
        <p14:creationId xmlns:p14="http://schemas.microsoft.com/office/powerpoint/2010/main" val="351877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5954F-10A8-4317-B88C-A17B95055295}" type="datetimeFigureOut">
              <a:rPr lang="en-US" smtClean="0"/>
              <a:t>05/31/2017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23D00-33A9-4015-9FAE-4059F13CCF37}" type="slidenum">
              <a:rPr lang="en-US" smtClean="0"/>
              <a:t>‹#›</a:t>
            </a:fld>
            <a:endParaRPr lang="en-US"/>
          </a:p>
        </p:txBody>
      </p:sp>
    </p:spTree>
    <p:extLst>
      <p:ext uri="{BB962C8B-B14F-4D97-AF65-F5344CB8AC3E}">
        <p14:creationId xmlns:p14="http://schemas.microsoft.com/office/powerpoint/2010/main" val="1396468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2D9AFF"/>
                </a:solidFill>
              </a:rPr>
              <a:t>Securing DB2 data – Part 1</a:t>
            </a:r>
          </a:p>
        </p:txBody>
      </p:sp>
      <p:sp>
        <p:nvSpPr>
          <p:cNvPr id="3" name="Subtitle 2"/>
          <p:cNvSpPr>
            <a:spLocks noGrp="1"/>
          </p:cNvSpPr>
          <p:nvPr>
            <p:ph type="subTitle" idx="1"/>
          </p:nvPr>
        </p:nvSpPr>
        <p:spPr/>
        <p:txBody>
          <a:bodyPr/>
          <a:lstStyle/>
          <a:p>
            <a:r>
              <a:rPr lang="en-US" dirty="0">
                <a:solidFill>
                  <a:srgbClr val="003E78"/>
                </a:solidFill>
              </a:rPr>
              <a:t>- </a:t>
            </a:r>
            <a:r>
              <a:rPr lang="en-US" dirty="0" err="1">
                <a:solidFill>
                  <a:srgbClr val="003E78"/>
                </a:solidFill>
              </a:rPr>
              <a:t>ParvathaVardhini</a:t>
            </a:r>
            <a:r>
              <a:rPr lang="en-US" dirty="0">
                <a:solidFill>
                  <a:srgbClr val="003E78"/>
                </a:solidFill>
              </a:rPr>
              <a:t> Kannan</a:t>
            </a:r>
          </a:p>
        </p:txBody>
      </p:sp>
    </p:spTree>
    <p:extLst>
      <p:ext uri="{BB962C8B-B14F-4D97-AF65-F5344CB8AC3E}">
        <p14:creationId xmlns:p14="http://schemas.microsoft.com/office/powerpoint/2010/main" val="191072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1904880" y="30492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Column Mask:</a:t>
            </a:r>
            <a:endParaRPr/>
          </a:p>
        </p:txBody>
      </p:sp>
      <p:sp>
        <p:nvSpPr>
          <p:cNvPr id="190" name="CustomShape 2"/>
          <p:cNvSpPr/>
          <p:nvPr/>
        </p:nvSpPr>
        <p:spPr>
          <a:xfrm>
            <a:off x="1904880" y="1066680"/>
            <a:ext cx="8381520" cy="2057040"/>
          </a:xfrm>
          <a:prstGeom prst="rect">
            <a:avLst/>
          </a:prstGeom>
          <a:noFill/>
          <a:ln w="9360">
            <a:noFill/>
          </a:ln>
        </p:spPr>
        <p:style>
          <a:lnRef idx="0">
            <a:scrgbClr r="0" g="0" b="0"/>
          </a:lnRef>
          <a:fillRef idx="0">
            <a:scrgbClr r="0" g="0" b="0"/>
          </a:fillRef>
          <a:effectRef idx="0">
            <a:scrgbClr r="0" g="0" b="0"/>
          </a:effectRef>
          <a:fontRef idx="minor"/>
        </p:style>
        <p:txBody>
          <a:bodyPr/>
          <a:lstStyle/>
          <a:p>
            <a:pPr marL="342900" indent="-342900">
              <a:lnSpc>
                <a:spcPct val="100000"/>
              </a:lnSpc>
              <a:buFont typeface="Wingdings" panose="05000000000000000000" pitchFamily="2" charset="2"/>
              <a:buChar char="Ø"/>
            </a:pPr>
            <a:r>
              <a:rPr lang="en-US" sz="2400" dirty="0">
                <a:solidFill>
                  <a:srgbClr val="227A8F"/>
                </a:solidFill>
                <a:latin typeface="Lucida Sans Unicode"/>
                <a:ea typeface="ＭＳ Ｐゴシック"/>
              </a:rPr>
              <a:t>A </a:t>
            </a:r>
            <a:r>
              <a:rPr lang="en-US" sz="2400" i="1" dirty="0">
                <a:solidFill>
                  <a:srgbClr val="227A8F"/>
                </a:solidFill>
                <a:latin typeface="Lucida Sans Unicode"/>
                <a:ea typeface="ＭＳ Ｐゴシック"/>
              </a:rPr>
              <a:t>column mask</a:t>
            </a:r>
            <a:r>
              <a:rPr lang="en-US" sz="2400" dirty="0">
                <a:solidFill>
                  <a:srgbClr val="227A8F"/>
                </a:solidFill>
                <a:latin typeface="Lucida Sans Unicode"/>
                <a:ea typeface="ＭＳ Ｐゴシック"/>
              </a:rPr>
              <a:t> is a database object that describes a specific column access control rule for a column. In the form of an SQL CASE expression, the rule specifies the condition under which a user, group, or role can receive the masked values that are returned for a column.</a:t>
            </a:r>
            <a:endParaRPr dirty="0"/>
          </a:p>
        </p:txBody>
      </p:sp>
      <p:sp>
        <p:nvSpPr>
          <p:cNvPr id="191"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pic>
        <p:nvPicPr>
          <p:cNvPr id="192" name="Picture 2"/>
          <p:cNvPicPr/>
          <p:nvPr/>
        </p:nvPicPr>
        <p:blipFill>
          <a:blip r:embed="rId3"/>
          <a:stretch/>
        </p:blipFill>
        <p:spPr>
          <a:xfrm>
            <a:off x="1840080" y="3581280"/>
            <a:ext cx="8446320" cy="2285640"/>
          </a:xfrm>
          <a:prstGeom prst="rect">
            <a:avLst/>
          </a:prstGeom>
          <a:ln>
            <a:noFill/>
          </a:ln>
        </p:spPr>
      </p:pic>
      <p:sp>
        <p:nvSpPr>
          <p:cNvPr id="193"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C9C7E747-6457-4EBB-94A9-0D5126D33739}" type="slidenum">
              <a:rPr lang="en-US" sz="1000">
                <a:solidFill>
                  <a:srgbClr val="000000"/>
                </a:solidFill>
                <a:latin typeface="Lucida Sans Unicode"/>
              </a:rPr>
              <a:t>10</a:t>
            </a:fld>
            <a:endParaRPr/>
          </a:p>
        </p:txBody>
      </p:sp>
    </p:spTree>
    <p:extLst>
      <p:ext uri="{BB962C8B-B14F-4D97-AF65-F5344CB8AC3E}">
        <p14:creationId xmlns:p14="http://schemas.microsoft.com/office/powerpoint/2010/main" val="169957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1752600" y="838080"/>
            <a:ext cx="8762760" cy="5486040"/>
          </a:xfrm>
          <a:prstGeom prst="rect">
            <a:avLst/>
          </a:prstGeom>
          <a:noFill/>
          <a:ln>
            <a:noFill/>
          </a:ln>
        </p:spPr>
        <p:txBody>
          <a:bodyPr lIns="90000" tIns="45000" rIns="90000" bIns="45000"/>
          <a:lstStyle/>
          <a:p>
            <a:pPr>
              <a:lnSpc>
                <a:spcPct val="100000"/>
              </a:lnSpc>
              <a:buSzPct val="68000"/>
              <a:buFont typeface="Wingdings 3" charset="2"/>
              <a:buChar char=""/>
            </a:pPr>
            <a:r>
              <a:rPr lang="en-US" sz="2200" dirty="0">
                <a:solidFill>
                  <a:srgbClr val="227A8F"/>
                </a:solidFill>
                <a:latin typeface="Lucida Sans Unicode"/>
                <a:ea typeface="ＭＳ Ｐゴシック"/>
              </a:rPr>
              <a:t>When designing row-level or column-level access control for a table, first create the row permissions or column masks to avoid multiple invalidations to packages and dynamically cached statements. After you create row permissions or column masks, use the ALTER TABLE statement to activate row-level or column-level access control for the table. If you must drop or alter a column mask, first activate row-level access control to prevent access to the table, and then drop or alter the column mask. Otherwise, the rows are accessible, but the column values inside the rows are not protected.</a:t>
            </a:r>
            <a:endParaRPr dirty="0"/>
          </a:p>
          <a:p>
            <a:pPr>
              <a:lnSpc>
                <a:spcPct val="100000"/>
              </a:lnSpc>
              <a:buSzPct val="68000"/>
              <a:buFont typeface="Wingdings 3" charset="2"/>
              <a:buChar char=""/>
            </a:pPr>
            <a:r>
              <a:rPr lang="en-US" sz="2200" dirty="0">
                <a:solidFill>
                  <a:srgbClr val="227A8F"/>
                </a:solidFill>
                <a:latin typeface="Lucida Sans Unicode"/>
                <a:ea typeface="ＭＳ Ｐゴシック"/>
              </a:rPr>
              <a:t>If a security administrator with SECADM authority activates row-level access control before the explicit creation of the row permission database object, a default row permission is created. This default row permission blocks all access to the table, including access by the owner.</a:t>
            </a:r>
            <a:endParaRPr dirty="0"/>
          </a:p>
        </p:txBody>
      </p:sp>
      <p:sp>
        <p:nvSpPr>
          <p:cNvPr id="195" name="CustomShape 2"/>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RCAC  - Row Column Access Control </a:t>
            </a:r>
            <a:endParaRPr/>
          </a:p>
        </p:txBody>
      </p:sp>
      <p:sp>
        <p:nvSpPr>
          <p:cNvPr id="196"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8983F8CD-BE00-4A03-8E77-1060484354FC}" type="slidenum">
              <a:rPr lang="en-US" sz="1000">
                <a:solidFill>
                  <a:srgbClr val="000000"/>
                </a:solidFill>
                <a:latin typeface="Lucida Sans Unicode"/>
              </a:rPr>
              <a:t>11</a:t>
            </a:fld>
            <a:endParaRPr/>
          </a:p>
        </p:txBody>
      </p:sp>
    </p:spTree>
    <p:extLst>
      <p:ext uri="{BB962C8B-B14F-4D97-AF65-F5344CB8AC3E}">
        <p14:creationId xmlns:p14="http://schemas.microsoft.com/office/powerpoint/2010/main" val="365908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Activating the RCAC</a:t>
            </a:r>
            <a:endParaRPr/>
          </a:p>
        </p:txBody>
      </p:sp>
      <p:sp>
        <p:nvSpPr>
          <p:cNvPr id="198" name="CustomShape 2"/>
          <p:cNvSpPr/>
          <p:nvPr/>
        </p:nvSpPr>
        <p:spPr>
          <a:xfrm>
            <a:off x="1904880" y="106668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marL="457200" indent="-457200">
              <a:lnSpc>
                <a:spcPct val="100000"/>
              </a:lnSpc>
              <a:buFont typeface="Wingdings" panose="05000000000000000000" pitchFamily="2" charset="2"/>
              <a:buChar char="Ø"/>
            </a:pPr>
            <a:r>
              <a:rPr lang="en-US" sz="3000" dirty="0">
                <a:solidFill>
                  <a:srgbClr val="227A8F"/>
                </a:solidFill>
                <a:latin typeface="Lucida Sans Unicode"/>
                <a:ea typeface="ＭＳ Ｐゴシック"/>
              </a:rPr>
              <a:t>ALTER PERMISSION </a:t>
            </a:r>
            <a:r>
              <a:rPr lang="en-US" sz="3000" i="1" u="sng" dirty="0" err="1">
                <a:solidFill>
                  <a:srgbClr val="227A8F"/>
                </a:solidFill>
                <a:latin typeface="Lucida Sans Unicode"/>
                <a:ea typeface="ＭＳ Ｐゴシック"/>
              </a:rPr>
              <a:t>permissionname</a:t>
            </a:r>
            <a:endParaRPr dirty="0"/>
          </a:p>
          <a:p>
            <a:pPr>
              <a:lnSpc>
                <a:spcPct val="100000"/>
              </a:lnSpc>
            </a:pPr>
            <a:r>
              <a:rPr lang="en-US" sz="3000" dirty="0">
                <a:solidFill>
                  <a:srgbClr val="227A8F"/>
                </a:solidFill>
                <a:latin typeface="Lucida Sans Unicode"/>
                <a:ea typeface="ＭＳ Ｐゴシック"/>
              </a:rPr>
              <a:t>	ENABLE / DISABLE/ REGENERATE</a:t>
            </a:r>
            <a:endParaRPr dirty="0"/>
          </a:p>
          <a:p>
            <a:pPr marL="457200" indent="-457200">
              <a:lnSpc>
                <a:spcPct val="100000"/>
              </a:lnSpc>
              <a:buFont typeface="Wingdings" panose="05000000000000000000" pitchFamily="2" charset="2"/>
              <a:buChar char="Ø"/>
            </a:pPr>
            <a:r>
              <a:rPr lang="en-US" sz="3000" dirty="0">
                <a:solidFill>
                  <a:srgbClr val="227A8F"/>
                </a:solidFill>
                <a:latin typeface="Lucida Sans Unicode"/>
                <a:ea typeface="ＭＳ Ｐゴシック"/>
              </a:rPr>
              <a:t>ALTER MASK </a:t>
            </a:r>
            <a:r>
              <a:rPr lang="en-US" sz="3000" i="1" u="sng" dirty="0" err="1">
                <a:solidFill>
                  <a:srgbClr val="227A8F"/>
                </a:solidFill>
                <a:latin typeface="Lucida Sans Unicode"/>
                <a:ea typeface="ＭＳ Ｐゴシック"/>
              </a:rPr>
              <a:t>maskname</a:t>
            </a:r>
            <a:endParaRPr dirty="0"/>
          </a:p>
          <a:p>
            <a:pPr>
              <a:lnSpc>
                <a:spcPct val="100000"/>
              </a:lnSpc>
            </a:pPr>
            <a:r>
              <a:rPr lang="en-US" sz="3000" dirty="0">
                <a:solidFill>
                  <a:srgbClr val="227A8F"/>
                </a:solidFill>
                <a:latin typeface="Lucida Sans Unicode"/>
                <a:ea typeface="ＭＳ Ｐゴシック"/>
              </a:rPr>
              <a:t>	ENABLE / DISABLE / REGENERATE</a:t>
            </a:r>
            <a:endParaRPr dirty="0"/>
          </a:p>
          <a:p>
            <a:pPr marL="457200" indent="-457200">
              <a:lnSpc>
                <a:spcPct val="100000"/>
              </a:lnSpc>
              <a:buFont typeface="Wingdings" panose="05000000000000000000" pitchFamily="2" charset="2"/>
              <a:buChar char="Ø"/>
            </a:pPr>
            <a:r>
              <a:rPr lang="en-US" sz="3000" dirty="0">
                <a:solidFill>
                  <a:srgbClr val="227A8F"/>
                </a:solidFill>
                <a:latin typeface="Lucida Sans Unicode"/>
                <a:ea typeface="ＭＳ Ｐゴシック"/>
              </a:rPr>
              <a:t>ALTER TABLE </a:t>
            </a:r>
            <a:r>
              <a:rPr lang="en-US" sz="3000" i="1" u="sng" dirty="0" err="1">
                <a:solidFill>
                  <a:srgbClr val="227A8F"/>
                </a:solidFill>
                <a:latin typeface="Lucida Sans Unicode"/>
                <a:ea typeface="ＭＳ Ｐゴシック"/>
              </a:rPr>
              <a:t>tablename</a:t>
            </a:r>
            <a:endParaRPr dirty="0"/>
          </a:p>
          <a:p>
            <a:pPr>
              <a:lnSpc>
                <a:spcPct val="100000"/>
              </a:lnSpc>
            </a:pPr>
            <a:r>
              <a:rPr lang="en-US" sz="3000" dirty="0">
                <a:solidFill>
                  <a:srgbClr val="227A8F"/>
                </a:solidFill>
                <a:latin typeface="Lucida Sans Unicode"/>
                <a:ea typeface="ＭＳ Ｐゴシック"/>
              </a:rPr>
              <a:t>	ACTIVATE COLUMN ACCESS CONTROL;</a:t>
            </a:r>
            <a:endParaRPr dirty="0"/>
          </a:p>
          <a:p>
            <a:pPr marL="457200" indent="-457200">
              <a:lnSpc>
                <a:spcPct val="100000"/>
              </a:lnSpc>
              <a:buFont typeface="Wingdings" panose="05000000000000000000" pitchFamily="2" charset="2"/>
              <a:buChar char="Ø"/>
            </a:pPr>
            <a:r>
              <a:rPr lang="en-US" sz="3000" dirty="0">
                <a:solidFill>
                  <a:srgbClr val="227A8F"/>
                </a:solidFill>
                <a:latin typeface="Lucida Sans Unicode"/>
                <a:ea typeface="ＭＳ Ｐゴシック"/>
              </a:rPr>
              <a:t>ALTER TABLE </a:t>
            </a:r>
            <a:r>
              <a:rPr lang="en-US" sz="3000" i="1" u="sng" dirty="0" err="1">
                <a:solidFill>
                  <a:srgbClr val="227A8F"/>
                </a:solidFill>
                <a:latin typeface="Lucida Sans Unicode"/>
                <a:ea typeface="ＭＳ Ｐゴシック"/>
              </a:rPr>
              <a:t>tablename</a:t>
            </a:r>
            <a:r>
              <a:rPr lang="en-US" sz="3000" dirty="0">
                <a:solidFill>
                  <a:srgbClr val="227A8F"/>
                </a:solidFill>
                <a:latin typeface="Lucida Sans Unicode"/>
                <a:ea typeface="ＭＳ Ｐゴシック"/>
              </a:rPr>
              <a:t> </a:t>
            </a:r>
            <a:endParaRPr dirty="0"/>
          </a:p>
          <a:p>
            <a:pPr>
              <a:lnSpc>
                <a:spcPct val="100000"/>
              </a:lnSpc>
            </a:pPr>
            <a:r>
              <a:rPr lang="en-US" sz="3000" dirty="0">
                <a:solidFill>
                  <a:srgbClr val="227A8F"/>
                </a:solidFill>
                <a:latin typeface="Lucida Sans Unicode"/>
                <a:ea typeface="ＭＳ Ｐゴシック"/>
              </a:rPr>
              <a:t>        ACTIVATE ROW ACCESS CONTROL; </a:t>
            </a:r>
            <a:endParaRPr dirty="0"/>
          </a:p>
          <a:p>
            <a:pPr>
              <a:lnSpc>
                <a:spcPct val="100000"/>
              </a:lnSpc>
            </a:pPr>
            <a:endParaRPr dirty="0"/>
          </a:p>
          <a:p>
            <a:pPr>
              <a:lnSpc>
                <a:spcPct val="100000"/>
              </a:lnSpc>
            </a:pPr>
            <a:endParaRPr dirty="0"/>
          </a:p>
          <a:p>
            <a:pPr>
              <a:lnSpc>
                <a:spcPct val="100000"/>
              </a:lnSpc>
            </a:pPr>
            <a:endParaRPr dirty="0"/>
          </a:p>
        </p:txBody>
      </p:sp>
      <p:sp>
        <p:nvSpPr>
          <p:cNvPr id="199"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00"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25B2D7C2-ECBE-49B9-AFBA-B92FEB1E2574}" type="slidenum">
              <a:rPr lang="en-US" sz="1000">
                <a:solidFill>
                  <a:srgbClr val="000000"/>
                </a:solidFill>
                <a:latin typeface="Lucida Sans Unicode"/>
              </a:rPr>
              <a:t>12</a:t>
            </a:fld>
            <a:endParaRPr/>
          </a:p>
        </p:txBody>
      </p:sp>
    </p:spTree>
    <p:extLst>
      <p:ext uri="{BB962C8B-B14F-4D97-AF65-F5344CB8AC3E}">
        <p14:creationId xmlns:p14="http://schemas.microsoft.com/office/powerpoint/2010/main" val="200444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904880" y="38088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Banking Examples</a:t>
            </a:r>
            <a:endParaRPr/>
          </a:p>
        </p:txBody>
      </p:sp>
      <p:sp>
        <p:nvSpPr>
          <p:cNvPr id="210" name="CustomShape 2"/>
          <p:cNvSpPr/>
          <p:nvPr/>
        </p:nvSpPr>
        <p:spPr>
          <a:xfrm>
            <a:off x="1752600" y="1121040"/>
            <a:ext cx="8838720" cy="3620160"/>
          </a:xfrm>
          <a:prstGeom prst="rect">
            <a:avLst/>
          </a:prstGeom>
          <a:noFill/>
          <a:ln w="9360">
            <a:noFill/>
          </a:ln>
        </p:spPr>
        <p:style>
          <a:lnRef idx="0">
            <a:scrgbClr r="0" g="0" b="0"/>
          </a:lnRef>
          <a:fillRef idx="0">
            <a:scrgbClr r="0" g="0" b="0"/>
          </a:fillRef>
          <a:effectRef idx="0">
            <a:scrgbClr r="0" g="0" b="0"/>
          </a:effectRef>
          <a:fontRef idx="minor"/>
        </p:style>
        <p:txBody>
          <a:bodyPr/>
          <a:lstStyle/>
          <a:p>
            <a:pPr marL="342900" indent="-342900">
              <a:lnSpc>
                <a:spcPct val="100000"/>
              </a:lnSpc>
              <a:buFont typeface="Wingdings" panose="05000000000000000000" pitchFamily="2" charset="2"/>
              <a:buChar char="Ø"/>
            </a:pPr>
            <a:r>
              <a:rPr lang="en-US" sz="2400" dirty="0">
                <a:solidFill>
                  <a:srgbClr val="227A8F"/>
                </a:solidFill>
                <a:latin typeface="Lucida Sans Unicode"/>
                <a:ea typeface="ＭＳ Ｐゴシック"/>
              </a:rPr>
              <a:t>Determine access control rules for customer service representative</a:t>
            </a:r>
            <a:endParaRPr dirty="0"/>
          </a:p>
          <a:p>
            <a:pPr marL="800100" lvl="1" indent="-342900">
              <a:lnSpc>
                <a:spcPct val="100000"/>
              </a:lnSpc>
              <a:buFont typeface="Wingdings" panose="05000000000000000000" pitchFamily="2" charset="2"/>
              <a:buChar char="Ø"/>
            </a:pPr>
            <a:r>
              <a:rPr lang="en-US" sz="2000" dirty="0">
                <a:solidFill>
                  <a:srgbClr val="227A8F"/>
                </a:solidFill>
                <a:latin typeface="Lucida Sans Unicode"/>
                <a:ea typeface="ＭＳ Ｐゴシック"/>
              </a:rPr>
              <a:t>Allow access to all customers of the bank (a row permission)</a:t>
            </a:r>
            <a:endParaRPr dirty="0"/>
          </a:p>
          <a:p>
            <a:pPr marL="800100" lvl="1" indent="-342900">
              <a:lnSpc>
                <a:spcPct val="100000"/>
              </a:lnSpc>
              <a:buFont typeface="Wingdings" panose="05000000000000000000" pitchFamily="2" charset="2"/>
              <a:buChar char="Ø"/>
            </a:pPr>
            <a:r>
              <a:rPr lang="en-US" sz="2000" dirty="0">
                <a:solidFill>
                  <a:srgbClr val="227A8F"/>
                </a:solidFill>
                <a:latin typeface="Lucida Sans Unicode"/>
                <a:ea typeface="ＭＳ Ｐゴシック"/>
              </a:rPr>
              <a:t>Mask all INCOME values (a column mask)</a:t>
            </a:r>
            <a:endParaRPr dirty="0"/>
          </a:p>
          <a:p>
            <a:pPr marL="1200150" lvl="2" indent="-285750">
              <a:lnSpc>
                <a:spcPct val="100000"/>
              </a:lnSpc>
              <a:buFont typeface="Wingdings" panose="05000000000000000000" pitchFamily="2" charset="2"/>
              <a:buChar char="Ø"/>
            </a:pPr>
            <a:r>
              <a:rPr lang="en-US" dirty="0">
                <a:solidFill>
                  <a:srgbClr val="227A8F"/>
                </a:solidFill>
                <a:latin typeface="Lucida Sans Unicode"/>
                <a:ea typeface="ＭＳ Ｐゴシック"/>
              </a:rPr>
              <a:t>Return value 0 for incomes of 25000 and below  </a:t>
            </a:r>
            <a:endParaRPr dirty="0"/>
          </a:p>
          <a:p>
            <a:pPr marL="1200150" lvl="2" indent="-285750">
              <a:lnSpc>
                <a:spcPct val="100000"/>
              </a:lnSpc>
              <a:buFont typeface="Wingdings" panose="05000000000000000000" pitchFamily="2" charset="2"/>
              <a:buChar char="Ø"/>
            </a:pPr>
            <a:r>
              <a:rPr lang="en-US" dirty="0">
                <a:solidFill>
                  <a:srgbClr val="227A8F"/>
                </a:solidFill>
                <a:latin typeface="Lucida Sans Unicode"/>
                <a:ea typeface="ＭＳ Ｐゴシック"/>
              </a:rPr>
              <a:t>Return value 1 for incomes between 25000 and 75000</a:t>
            </a:r>
            <a:endParaRPr dirty="0"/>
          </a:p>
          <a:p>
            <a:pPr marL="1200150" lvl="2" indent="-285750">
              <a:lnSpc>
                <a:spcPct val="100000"/>
              </a:lnSpc>
              <a:buFont typeface="Wingdings" panose="05000000000000000000" pitchFamily="2" charset="2"/>
              <a:buChar char="Ø"/>
            </a:pPr>
            <a:r>
              <a:rPr lang="en-US" dirty="0">
                <a:solidFill>
                  <a:srgbClr val="227A8F"/>
                </a:solidFill>
                <a:latin typeface="Lucida Sans Unicode"/>
                <a:ea typeface="ＭＳ Ｐゴシック"/>
              </a:rPr>
              <a:t>Return value 2 for incomes between 75000 and 150000 </a:t>
            </a:r>
            <a:endParaRPr dirty="0"/>
          </a:p>
          <a:p>
            <a:pPr marL="1200150" lvl="2" indent="-285750">
              <a:lnSpc>
                <a:spcPct val="100000"/>
              </a:lnSpc>
              <a:buFont typeface="Wingdings" panose="05000000000000000000" pitchFamily="2" charset="2"/>
              <a:buChar char="Ø"/>
            </a:pPr>
            <a:r>
              <a:rPr lang="en-US" dirty="0">
                <a:solidFill>
                  <a:srgbClr val="227A8F"/>
                </a:solidFill>
                <a:latin typeface="Lucida Sans Unicode"/>
                <a:ea typeface="ＭＳ Ｐゴシック"/>
              </a:rPr>
              <a:t>Return value 3 for incomes above 150000 </a:t>
            </a:r>
            <a:endParaRPr dirty="0"/>
          </a:p>
          <a:p>
            <a:pPr marL="1200150" lvl="2" indent="-285750">
              <a:lnSpc>
                <a:spcPct val="100000"/>
              </a:lnSpc>
              <a:buFont typeface="Wingdings" panose="05000000000000000000" pitchFamily="2" charset="2"/>
              <a:buChar char="Ø"/>
            </a:pPr>
            <a:r>
              <a:rPr lang="en-US" dirty="0">
                <a:solidFill>
                  <a:srgbClr val="227A8F"/>
                </a:solidFill>
                <a:latin typeface="Lucida Sans Unicode"/>
                <a:ea typeface="ＭＳ Ｐゴシック"/>
              </a:rPr>
              <a:t>All are in the CSR group (who) </a:t>
            </a:r>
            <a:endParaRPr dirty="0"/>
          </a:p>
        </p:txBody>
      </p:sp>
      <p:sp>
        <p:nvSpPr>
          <p:cNvPr id="211"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12"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F14796F6-063E-41D4-979F-A9FA9EEA2F1B}" type="slidenum">
              <a:rPr lang="en-US" sz="1000">
                <a:solidFill>
                  <a:srgbClr val="000000"/>
                </a:solidFill>
                <a:latin typeface="Lucida Sans Unicode"/>
              </a:rPr>
              <a:t>13</a:t>
            </a:fld>
            <a:endParaRPr/>
          </a:p>
        </p:txBody>
      </p:sp>
    </p:spTree>
    <p:extLst>
      <p:ext uri="{BB962C8B-B14F-4D97-AF65-F5344CB8AC3E}">
        <p14:creationId xmlns:p14="http://schemas.microsoft.com/office/powerpoint/2010/main" val="44695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1904880" y="38088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Examples</a:t>
            </a:r>
            <a:endParaRPr/>
          </a:p>
        </p:txBody>
      </p:sp>
      <p:sp>
        <p:nvSpPr>
          <p:cNvPr id="214" name="CustomShape 2"/>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15"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D06E9E38-1CEF-4095-896D-006843F37E24}" type="slidenum">
              <a:rPr lang="en-US" sz="1000">
                <a:solidFill>
                  <a:srgbClr val="000000"/>
                </a:solidFill>
                <a:latin typeface="Lucida Sans Unicode"/>
              </a:rPr>
              <a:t>14</a:t>
            </a:fld>
            <a:endParaRPr/>
          </a:p>
        </p:txBody>
      </p:sp>
      <p:pic>
        <p:nvPicPr>
          <p:cNvPr id="216" name="Picture 2"/>
          <p:cNvPicPr/>
          <p:nvPr/>
        </p:nvPicPr>
        <p:blipFill>
          <a:blip r:embed="rId2"/>
          <a:stretch/>
        </p:blipFill>
        <p:spPr>
          <a:xfrm>
            <a:off x="1981200" y="990720"/>
            <a:ext cx="5838480" cy="942480"/>
          </a:xfrm>
          <a:prstGeom prst="rect">
            <a:avLst/>
          </a:prstGeom>
          <a:ln>
            <a:noFill/>
          </a:ln>
        </p:spPr>
      </p:pic>
      <p:pic>
        <p:nvPicPr>
          <p:cNvPr id="217" name="Picture 3"/>
          <p:cNvPicPr/>
          <p:nvPr/>
        </p:nvPicPr>
        <p:blipFill>
          <a:blip r:embed="rId3"/>
          <a:stretch/>
        </p:blipFill>
        <p:spPr>
          <a:xfrm>
            <a:off x="2057520" y="1981080"/>
            <a:ext cx="6048000" cy="1742760"/>
          </a:xfrm>
          <a:prstGeom prst="rect">
            <a:avLst/>
          </a:prstGeom>
          <a:ln>
            <a:noFill/>
          </a:ln>
        </p:spPr>
      </p:pic>
      <p:pic>
        <p:nvPicPr>
          <p:cNvPr id="218" name="Picture 2"/>
          <p:cNvPicPr/>
          <p:nvPr/>
        </p:nvPicPr>
        <p:blipFill>
          <a:blip r:embed="rId4"/>
          <a:stretch/>
        </p:blipFill>
        <p:spPr>
          <a:xfrm>
            <a:off x="2133480" y="3809880"/>
            <a:ext cx="5971680" cy="1065960"/>
          </a:xfrm>
          <a:prstGeom prst="rect">
            <a:avLst/>
          </a:prstGeom>
          <a:ln>
            <a:noFill/>
          </a:ln>
        </p:spPr>
      </p:pic>
    </p:spTree>
    <p:extLst>
      <p:ext uri="{BB962C8B-B14F-4D97-AF65-F5344CB8AC3E}">
        <p14:creationId xmlns:p14="http://schemas.microsoft.com/office/powerpoint/2010/main" val="359408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904880" y="38088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Examples</a:t>
            </a:r>
            <a:endParaRPr/>
          </a:p>
        </p:txBody>
      </p:sp>
      <p:sp>
        <p:nvSpPr>
          <p:cNvPr id="220" name="CustomShape 2"/>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21"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914C8722-A350-43D9-B29D-228133486B88}" type="slidenum">
              <a:rPr lang="en-US" sz="1000">
                <a:solidFill>
                  <a:srgbClr val="000000"/>
                </a:solidFill>
                <a:latin typeface="Lucida Sans Unicode"/>
              </a:rPr>
              <a:t>15</a:t>
            </a:fld>
            <a:endParaRPr/>
          </a:p>
        </p:txBody>
      </p:sp>
      <p:pic>
        <p:nvPicPr>
          <p:cNvPr id="222" name="Picture 2"/>
          <p:cNvPicPr/>
          <p:nvPr/>
        </p:nvPicPr>
        <p:blipFill>
          <a:blip r:embed="rId2"/>
          <a:stretch/>
        </p:blipFill>
        <p:spPr>
          <a:xfrm>
            <a:off x="1904880" y="914400"/>
            <a:ext cx="5514480" cy="704520"/>
          </a:xfrm>
          <a:prstGeom prst="rect">
            <a:avLst/>
          </a:prstGeom>
          <a:ln>
            <a:noFill/>
          </a:ln>
        </p:spPr>
      </p:pic>
      <p:pic>
        <p:nvPicPr>
          <p:cNvPr id="223" name="Picture 3"/>
          <p:cNvPicPr/>
          <p:nvPr/>
        </p:nvPicPr>
        <p:blipFill>
          <a:blip r:embed="rId3"/>
          <a:stretch/>
        </p:blipFill>
        <p:spPr>
          <a:xfrm>
            <a:off x="1981200" y="1752480"/>
            <a:ext cx="6552720" cy="3004560"/>
          </a:xfrm>
          <a:prstGeom prst="rect">
            <a:avLst/>
          </a:prstGeom>
          <a:ln>
            <a:noFill/>
          </a:ln>
        </p:spPr>
      </p:pic>
    </p:spTree>
    <p:extLst>
      <p:ext uri="{BB962C8B-B14F-4D97-AF65-F5344CB8AC3E}">
        <p14:creationId xmlns:p14="http://schemas.microsoft.com/office/powerpoint/2010/main" val="2762436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Performing SELECT on a table with COLUMN MASK</a:t>
            </a:r>
            <a:endParaRPr/>
          </a:p>
        </p:txBody>
      </p:sp>
      <p:sp>
        <p:nvSpPr>
          <p:cNvPr id="225" name="CustomShape 2"/>
          <p:cNvSpPr/>
          <p:nvPr/>
        </p:nvSpPr>
        <p:spPr>
          <a:xfrm>
            <a:off x="1904880" y="83808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marL="342900" indent="-342900">
              <a:lnSpc>
                <a:spcPct val="100000"/>
              </a:lnSpc>
              <a:buFont typeface="Wingdings" panose="05000000000000000000" pitchFamily="2" charset="2"/>
              <a:buChar char="Ø"/>
            </a:pPr>
            <a:r>
              <a:rPr lang="en-US" sz="2400" dirty="0">
                <a:solidFill>
                  <a:srgbClr val="227A8F"/>
                </a:solidFill>
                <a:latin typeface="Lucida Sans Unicode"/>
                <a:ea typeface="ＭＳ Ｐゴシック"/>
              </a:rPr>
              <a:t>The column mask is applied to column C1 that is referenced in the select list of the outermost SELECT clause. It does not interfere with the operations of other clauses within the statement, such as the WHERE, GROUP BY, HAVING, SELECT DISTINCT, or ORDER BY clauses. Some column mask restrictions may apply to the other clauses within the statement. </a:t>
            </a:r>
            <a:endParaRPr dirty="0"/>
          </a:p>
          <a:p>
            <a:pPr marL="342900" indent="-342900">
              <a:lnSpc>
                <a:spcPct val="100000"/>
              </a:lnSpc>
              <a:buFont typeface="Wingdings" panose="05000000000000000000" pitchFamily="2" charset="2"/>
              <a:buChar char="Ø"/>
            </a:pPr>
            <a:r>
              <a:rPr lang="en-US" sz="2400" dirty="0">
                <a:solidFill>
                  <a:srgbClr val="227A8F"/>
                </a:solidFill>
                <a:latin typeface="Lucida Sans Unicode"/>
                <a:ea typeface="ＭＳ Ｐゴシック"/>
              </a:rPr>
              <a:t>The masked value that is determined by the evaluation of the CASE expression in the column mask is returned in place of the column value in the output row. If column C1 is embedded in an expression, the column mask is applied to the input column before the evaluation of the expression takes place. </a:t>
            </a:r>
            <a:endParaRPr dirty="0"/>
          </a:p>
        </p:txBody>
      </p:sp>
      <p:sp>
        <p:nvSpPr>
          <p:cNvPr id="226"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27"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10EC03EB-AB91-4F2A-BEB9-EEF4195F19F2}" type="slidenum">
              <a:rPr lang="en-US" sz="1000">
                <a:solidFill>
                  <a:srgbClr val="000000"/>
                </a:solidFill>
                <a:latin typeface="Lucida Sans Unicode"/>
              </a:rPr>
              <a:t>16</a:t>
            </a:fld>
            <a:endParaRPr/>
          </a:p>
        </p:txBody>
      </p:sp>
    </p:spTree>
    <p:extLst>
      <p:ext uri="{BB962C8B-B14F-4D97-AF65-F5344CB8AC3E}">
        <p14:creationId xmlns:p14="http://schemas.microsoft.com/office/powerpoint/2010/main" val="224839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1904880" y="30492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Performing DML on a table with RCAC</a:t>
            </a:r>
            <a:endParaRPr/>
          </a:p>
        </p:txBody>
      </p:sp>
      <p:sp>
        <p:nvSpPr>
          <p:cNvPr id="229" name="CustomShape 2"/>
          <p:cNvSpPr/>
          <p:nvPr/>
        </p:nvSpPr>
        <p:spPr>
          <a:xfrm>
            <a:off x="1904880" y="1066680"/>
            <a:ext cx="8381520" cy="4876560"/>
          </a:xfrm>
          <a:prstGeom prst="rect">
            <a:avLst/>
          </a:prstGeom>
          <a:noFill/>
          <a:ln w="9360">
            <a:noFill/>
          </a:ln>
        </p:spPr>
        <p:style>
          <a:lnRef idx="0">
            <a:scrgbClr r="0" g="0" b="0"/>
          </a:lnRef>
          <a:fillRef idx="0">
            <a:scrgbClr r="0" g="0" b="0"/>
          </a:fillRef>
          <a:effectRef idx="0">
            <a:scrgbClr r="0" g="0" b="0"/>
          </a:effectRef>
          <a:fontRef idx="minor"/>
        </p:style>
        <p:txBody>
          <a:bodyPr/>
          <a:lstStyle/>
          <a:p>
            <a:pPr marL="342900" indent="-342900">
              <a:lnSpc>
                <a:spcPct val="100000"/>
              </a:lnSpc>
              <a:buFont typeface="Wingdings" panose="05000000000000000000" pitchFamily="2" charset="2"/>
              <a:buChar char="Ø"/>
            </a:pPr>
            <a:r>
              <a:rPr lang="en-US" sz="2400" dirty="0">
                <a:solidFill>
                  <a:srgbClr val="227A8F"/>
                </a:solidFill>
                <a:latin typeface="Lucida Sans Unicode"/>
                <a:ea typeface="ＭＳ Ｐゴシック"/>
              </a:rPr>
              <a:t>Only a COLUMN MASK is defined and no row permissions on a table:</a:t>
            </a:r>
            <a:endParaRPr dirty="0"/>
          </a:p>
          <a:p>
            <a:pPr marL="800100" lvl="1" indent="-342900">
              <a:lnSpc>
                <a:spcPct val="100000"/>
              </a:lnSpc>
              <a:buFont typeface="Wingdings" panose="05000000000000000000" pitchFamily="2" charset="2"/>
              <a:buChar char="Ø"/>
            </a:pPr>
            <a:r>
              <a:rPr lang="en-US" sz="2000" dirty="0">
                <a:solidFill>
                  <a:srgbClr val="227A8F"/>
                </a:solidFill>
                <a:latin typeface="Lucida Sans Unicode"/>
                <a:ea typeface="ＭＳ Ｐゴシック"/>
              </a:rPr>
              <a:t>When user /role has privilege to read only masked data, they can insert a new row with unmasked data. But it will get masked when read again by same person.</a:t>
            </a:r>
            <a:endParaRPr dirty="0"/>
          </a:p>
          <a:p>
            <a:pPr marL="800100" lvl="1" indent="-342900">
              <a:lnSpc>
                <a:spcPct val="100000"/>
              </a:lnSpc>
              <a:buFont typeface="Wingdings" panose="05000000000000000000" pitchFamily="2" charset="2"/>
              <a:buChar char="Ø"/>
            </a:pPr>
            <a:r>
              <a:rPr lang="en-US" sz="2000" dirty="0">
                <a:solidFill>
                  <a:srgbClr val="227A8F"/>
                </a:solidFill>
                <a:latin typeface="Lucida Sans Unicode"/>
                <a:ea typeface="ＭＳ Ｐゴシック"/>
              </a:rPr>
              <a:t>But UPDATE and DELETE is not allowed.     </a:t>
            </a:r>
            <a:endParaRPr dirty="0"/>
          </a:p>
          <a:p>
            <a:pPr marL="342900" indent="-342900">
              <a:lnSpc>
                <a:spcPct val="100000"/>
              </a:lnSpc>
              <a:buFont typeface="Wingdings" panose="05000000000000000000" pitchFamily="2" charset="2"/>
              <a:buChar char="Ø"/>
            </a:pPr>
            <a:r>
              <a:rPr lang="en-US" sz="2400" dirty="0">
                <a:solidFill>
                  <a:srgbClr val="227A8F"/>
                </a:solidFill>
                <a:latin typeface="Lucida Sans Unicode"/>
                <a:ea typeface="ＭＳ Ｐゴシック"/>
              </a:rPr>
              <a:t> When ROW permission exists :</a:t>
            </a:r>
            <a:endParaRPr dirty="0"/>
          </a:p>
          <a:p>
            <a:pPr marL="800100" lvl="1" indent="-342900">
              <a:lnSpc>
                <a:spcPct val="100000"/>
              </a:lnSpc>
              <a:buFont typeface="Wingdings" panose="05000000000000000000" pitchFamily="2" charset="2"/>
              <a:buChar char="Ø"/>
            </a:pPr>
            <a:r>
              <a:rPr lang="en-US" sz="2000" dirty="0">
                <a:solidFill>
                  <a:srgbClr val="227A8F"/>
                </a:solidFill>
                <a:latin typeface="Lucida Sans Unicode"/>
                <a:ea typeface="ＭＳ Ｐゴシック"/>
              </a:rPr>
              <a:t>When a user/ role don’t have access to a table due to Row permission then he will get DSNT408I SQLCODE = -20471, ERROR: THE INSERT OR UPDATE IS NOT ALLOWED BECAUSE A RESULTING ROW DOES NOT SATISFY ROW PERMISSIONS</a:t>
            </a:r>
            <a:endParaRPr dirty="0"/>
          </a:p>
          <a:p>
            <a:pPr marL="800100" lvl="1" indent="-342900">
              <a:lnSpc>
                <a:spcPct val="100000"/>
              </a:lnSpc>
              <a:buFont typeface="Wingdings" panose="05000000000000000000" pitchFamily="2" charset="2"/>
              <a:buChar char="Ø"/>
            </a:pPr>
            <a:r>
              <a:rPr lang="en-US" sz="2000" dirty="0">
                <a:solidFill>
                  <a:srgbClr val="227A8F"/>
                </a:solidFill>
                <a:latin typeface="Lucida Sans Unicode"/>
                <a:ea typeface="ＭＳ Ｐゴシック"/>
              </a:rPr>
              <a:t>The row can be inserted only when that row can be subsequently retrieved by the authorization ID of the INSERT statement.</a:t>
            </a:r>
            <a:endParaRPr dirty="0"/>
          </a:p>
        </p:txBody>
      </p:sp>
      <p:sp>
        <p:nvSpPr>
          <p:cNvPr id="230"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31"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1C469128-D379-465A-89F7-10FFF2C64F88}" type="slidenum">
              <a:rPr lang="en-US" sz="1000">
                <a:solidFill>
                  <a:srgbClr val="000000"/>
                </a:solidFill>
                <a:latin typeface="Lucida Sans Unicode"/>
              </a:rPr>
              <a:t>17</a:t>
            </a:fld>
            <a:endParaRPr/>
          </a:p>
        </p:txBody>
      </p:sp>
    </p:spTree>
    <p:extLst>
      <p:ext uri="{BB962C8B-B14F-4D97-AF65-F5344CB8AC3E}">
        <p14:creationId xmlns:p14="http://schemas.microsoft.com/office/powerpoint/2010/main" val="1885861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1904880" y="38088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Executing IBM Utilities on a table with RCAC</a:t>
            </a:r>
            <a:endParaRPr/>
          </a:p>
        </p:txBody>
      </p:sp>
      <p:sp>
        <p:nvSpPr>
          <p:cNvPr id="233" name="CustomShape 2"/>
          <p:cNvSpPr/>
          <p:nvPr/>
        </p:nvSpPr>
        <p:spPr>
          <a:xfrm>
            <a:off x="1904880" y="144792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marL="342900" indent="-342900">
              <a:lnSpc>
                <a:spcPct val="100000"/>
              </a:lnSpc>
              <a:buFont typeface="Wingdings" panose="05000000000000000000" pitchFamily="2" charset="2"/>
              <a:buChar char="Ø"/>
            </a:pPr>
            <a:r>
              <a:rPr lang="en-US" sz="2400" dirty="0">
                <a:solidFill>
                  <a:srgbClr val="227A8F"/>
                </a:solidFill>
                <a:latin typeface="Lucida Sans Unicode"/>
                <a:ea typeface="ＭＳ Ｐゴシック"/>
              </a:rPr>
              <a:t>Only for utilities CATMAIN and CROSS LOADER, special considerations to be done when executing on a table with RCAC.</a:t>
            </a:r>
            <a:endParaRPr dirty="0"/>
          </a:p>
          <a:p>
            <a:pPr marL="342900" indent="-342900">
              <a:lnSpc>
                <a:spcPct val="100000"/>
              </a:lnSpc>
              <a:buFont typeface="Wingdings" panose="05000000000000000000" pitchFamily="2" charset="2"/>
              <a:buChar char="Ø"/>
            </a:pPr>
            <a:r>
              <a:rPr lang="en-US" sz="2400" dirty="0">
                <a:solidFill>
                  <a:srgbClr val="227A8F"/>
                </a:solidFill>
                <a:latin typeface="Lucida Sans Unicode"/>
                <a:ea typeface="ＭＳ Ｐゴシック"/>
              </a:rPr>
              <a:t>All other utilities like : LOAD, UNLOAD, REORG, COPY, RUNSTATS can be executed without any special considerations.</a:t>
            </a:r>
            <a:endParaRPr dirty="0"/>
          </a:p>
        </p:txBody>
      </p:sp>
      <p:sp>
        <p:nvSpPr>
          <p:cNvPr id="234"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35"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6740F6B9-AAD2-4B7A-A269-7FD67247EE30}" type="slidenum">
              <a:rPr lang="en-US" sz="1000">
                <a:solidFill>
                  <a:srgbClr val="000000"/>
                </a:solidFill>
                <a:latin typeface="Lucida Sans Unicode"/>
              </a:rPr>
              <a:t>18</a:t>
            </a:fld>
            <a:endParaRPr/>
          </a:p>
        </p:txBody>
      </p:sp>
    </p:spTree>
    <p:extLst>
      <p:ext uri="{BB962C8B-B14F-4D97-AF65-F5344CB8AC3E}">
        <p14:creationId xmlns:p14="http://schemas.microsoft.com/office/powerpoint/2010/main" val="111279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Dropping the RCAC</a:t>
            </a:r>
            <a:endParaRPr/>
          </a:p>
        </p:txBody>
      </p:sp>
      <p:sp>
        <p:nvSpPr>
          <p:cNvPr id="237" name="CustomShape 2"/>
          <p:cNvSpPr/>
          <p:nvPr/>
        </p:nvSpPr>
        <p:spPr>
          <a:xfrm>
            <a:off x="1904880" y="762120"/>
            <a:ext cx="8381520" cy="5638320"/>
          </a:xfrm>
          <a:prstGeom prst="rect">
            <a:avLst/>
          </a:prstGeom>
          <a:noFill/>
          <a:ln w="9360">
            <a:noFill/>
          </a:ln>
        </p:spPr>
        <p:style>
          <a:lnRef idx="0">
            <a:scrgbClr r="0" g="0" b="0"/>
          </a:lnRef>
          <a:fillRef idx="0">
            <a:scrgbClr r="0" g="0" b="0"/>
          </a:fillRef>
          <a:effectRef idx="0">
            <a:scrgbClr r="0" g="0" b="0"/>
          </a:effectRef>
          <a:fontRef idx="minor"/>
        </p:style>
        <p:txBody>
          <a:bodyPr/>
          <a:lstStyle/>
          <a:p>
            <a:pPr marL="342900" indent="-342900">
              <a:lnSpc>
                <a:spcPct val="100000"/>
              </a:lnSpc>
              <a:buFont typeface="Wingdings" panose="05000000000000000000" pitchFamily="2" charset="2"/>
              <a:buChar char="Ø"/>
            </a:pPr>
            <a:r>
              <a:rPr lang="en-US" sz="2200" dirty="0">
                <a:solidFill>
                  <a:srgbClr val="227A8F"/>
                </a:solidFill>
                <a:latin typeface="Lucida Sans Unicode"/>
                <a:ea typeface="ＭＳ Ｐゴシック"/>
              </a:rPr>
              <a:t>After issuing the DROP MASK statement to remove the existing column mask, do not issue COMMIT immediately</a:t>
            </a:r>
            <a:endParaRPr dirty="0"/>
          </a:p>
          <a:p>
            <a:pPr marL="342900" indent="-342900">
              <a:lnSpc>
                <a:spcPct val="100000"/>
              </a:lnSpc>
              <a:buFont typeface="Wingdings" panose="05000000000000000000" pitchFamily="2" charset="2"/>
              <a:buChar char="Ø"/>
            </a:pPr>
            <a:r>
              <a:rPr lang="en-US" sz="2200" dirty="0">
                <a:solidFill>
                  <a:srgbClr val="227A8F"/>
                </a:solidFill>
                <a:latin typeface="Lucida Sans Unicode"/>
                <a:ea typeface="ＭＳ Ｐゴシック"/>
              </a:rPr>
              <a:t>This will prevent any ongoing transactions from accessing table before you can put a new column mask in place.</a:t>
            </a:r>
            <a:endParaRPr dirty="0"/>
          </a:p>
          <a:p>
            <a:pPr marL="342900" indent="-342900">
              <a:lnSpc>
                <a:spcPct val="100000"/>
              </a:lnSpc>
              <a:buFont typeface="Wingdings" panose="05000000000000000000" pitchFamily="2" charset="2"/>
              <a:buChar char="Ø"/>
            </a:pPr>
            <a:r>
              <a:rPr lang="en-US" sz="2200" dirty="0">
                <a:solidFill>
                  <a:srgbClr val="227A8F"/>
                </a:solidFill>
                <a:latin typeface="Lucida Sans Unicode"/>
                <a:ea typeface="ＭＳ Ｐゴシック"/>
              </a:rPr>
              <a:t>DB2 invalidates all packages and dynamic cached statements that reference table on which the MASK is dropped or created. It also deletes / inserts the row for MASK in the catalog table SYSIBM.SYSCONTROLS. Since there isn't a COMMIT statement immediately after the DROP MASK statement, DB2 keeps possessing the lock on the table and doesn't commit the work it has done for the DROP MASK statement. Any transactions that try to access table may be timed out.</a:t>
            </a:r>
            <a:endParaRPr dirty="0"/>
          </a:p>
          <a:p>
            <a:pPr marL="342900" indent="-342900">
              <a:lnSpc>
                <a:spcPct val="100000"/>
              </a:lnSpc>
              <a:buFont typeface="Wingdings" panose="05000000000000000000" pitchFamily="2" charset="2"/>
              <a:buChar char="Ø"/>
            </a:pPr>
            <a:r>
              <a:rPr lang="en-US" sz="2200" dirty="0">
                <a:solidFill>
                  <a:srgbClr val="227A8F"/>
                </a:solidFill>
                <a:latin typeface="Lucida Sans Unicode"/>
                <a:ea typeface="ＭＳ Ｐゴシック"/>
              </a:rPr>
              <a:t>Once the new MASK is created then COMMIT. This will allow table to be accessed</a:t>
            </a:r>
            <a:endParaRPr dirty="0"/>
          </a:p>
        </p:txBody>
      </p:sp>
      <p:sp>
        <p:nvSpPr>
          <p:cNvPr id="238"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39"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4FC50B25-AE4F-4064-A6AD-1FD4B27F7D5B}" type="slidenum">
              <a:rPr lang="en-US" sz="1000">
                <a:solidFill>
                  <a:srgbClr val="000000"/>
                </a:solidFill>
                <a:latin typeface="Lucida Sans Unicode"/>
              </a:rPr>
              <a:t>19</a:t>
            </a:fld>
            <a:endParaRPr/>
          </a:p>
        </p:txBody>
      </p:sp>
    </p:spTree>
    <p:extLst>
      <p:ext uri="{BB962C8B-B14F-4D97-AF65-F5344CB8AC3E}">
        <p14:creationId xmlns:p14="http://schemas.microsoft.com/office/powerpoint/2010/main" val="28440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752600" y="1523880"/>
            <a:ext cx="8229240" cy="4525560"/>
          </a:xfrm>
          <a:prstGeom prst="rect">
            <a:avLst/>
          </a:prstGeom>
          <a:noFill/>
          <a:ln>
            <a:noFill/>
          </a:ln>
        </p:spPr>
        <p:txBody>
          <a:bodyPr lIns="90000" tIns="45000" rIns="90000" bIns="45000"/>
          <a:lstStyle/>
          <a:p>
            <a:pPr>
              <a:lnSpc>
                <a:spcPct val="100000"/>
              </a:lnSpc>
            </a:pPr>
            <a:endParaRPr dirty="0"/>
          </a:p>
          <a:p>
            <a:pPr>
              <a:lnSpc>
                <a:spcPct val="100000"/>
              </a:lnSpc>
              <a:buSzPct val="68000"/>
              <a:buFont typeface="Wingdings 3" charset="2"/>
              <a:buChar char=""/>
            </a:pPr>
            <a:r>
              <a:rPr lang="en-US" sz="2400" dirty="0">
                <a:solidFill>
                  <a:srgbClr val="003E78"/>
                </a:solidFill>
                <a:latin typeface="Calibri"/>
                <a:ea typeface="ＭＳ Ｐゴシック"/>
              </a:rPr>
              <a:t>Evolution of Security in DB2</a:t>
            </a:r>
            <a:endParaRPr dirty="0"/>
          </a:p>
          <a:p>
            <a:pPr>
              <a:lnSpc>
                <a:spcPct val="100000"/>
              </a:lnSpc>
              <a:buSzPct val="68000"/>
              <a:buFont typeface="Wingdings 3" charset="2"/>
              <a:buChar char=""/>
            </a:pPr>
            <a:r>
              <a:rPr lang="en-US" sz="2400" dirty="0">
                <a:solidFill>
                  <a:srgbClr val="003E78"/>
                </a:solidFill>
                <a:latin typeface="Calibri"/>
                <a:ea typeface="ＭＳ Ｐゴシック"/>
              </a:rPr>
              <a:t>Why security views are not the ideal solution ?</a:t>
            </a:r>
          </a:p>
          <a:p>
            <a:pPr>
              <a:lnSpc>
                <a:spcPct val="100000"/>
              </a:lnSpc>
              <a:buSzPct val="68000"/>
              <a:buFont typeface="Wingdings 3" charset="2"/>
              <a:buChar char=""/>
            </a:pPr>
            <a:r>
              <a:rPr lang="en-US" sz="2400" dirty="0">
                <a:solidFill>
                  <a:srgbClr val="003E78"/>
                </a:solidFill>
                <a:latin typeface="Calibri"/>
                <a:ea typeface="ＭＳ Ｐゴシック"/>
              </a:rPr>
              <a:t>ROW ACCESS</a:t>
            </a:r>
            <a:endParaRPr dirty="0"/>
          </a:p>
          <a:p>
            <a:pPr>
              <a:lnSpc>
                <a:spcPct val="100000"/>
              </a:lnSpc>
              <a:buSzPct val="68000"/>
              <a:buFont typeface="Wingdings 3" charset="2"/>
              <a:buChar char=""/>
            </a:pPr>
            <a:r>
              <a:rPr lang="en-US" sz="2400" dirty="0">
                <a:solidFill>
                  <a:srgbClr val="003E78"/>
                </a:solidFill>
                <a:latin typeface="Calibri"/>
                <a:ea typeface="ＭＳ Ｐゴシック"/>
              </a:rPr>
              <a:t>COLUMN MASK</a:t>
            </a:r>
            <a:endParaRPr dirty="0"/>
          </a:p>
          <a:p>
            <a:pPr>
              <a:lnSpc>
                <a:spcPct val="100000"/>
              </a:lnSpc>
            </a:pPr>
            <a:endParaRPr dirty="0"/>
          </a:p>
          <a:p>
            <a:pPr>
              <a:lnSpc>
                <a:spcPct val="100000"/>
              </a:lnSpc>
            </a:pPr>
            <a:endParaRPr dirty="0"/>
          </a:p>
        </p:txBody>
      </p:sp>
      <p:sp>
        <p:nvSpPr>
          <p:cNvPr id="104" name="TextShape 2"/>
          <p:cNvSpPr txBox="1"/>
          <p:nvPr/>
        </p:nvSpPr>
        <p:spPr>
          <a:xfrm>
            <a:off x="1828920" y="152280"/>
            <a:ext cx="8229240" cy="1142640"/>
          </a:xfrm>
          <a:prstGeom prst="rect">
            <a:avLst/>
          </a:prstGeom>
          <a:noFill/>
          <a:ln>
            <a:noFill/>
          </a:ln>
        </p:spPr>
        <p:txBody>
          <a:bodyPr lIns="90000" tIns="45000" rIns="90000" bIns="45000" anchor="ctr"/>
          <a:lstStyle/>
          <a:p>
            <a:pPr>
              <a:lnSpc>
                <a:spcPct val="100000"/>
              </a:lnSpc>
            </a:pPr>
            <a:r>
              <a:rPr lang="en-US" sz="2800" b="1" dirty="0">
                <a:solidFill>
                  <a:srgbClr val="2D9AFF"/>
                </a:solidFill>
                <a:latin typeface="Calibri"/>
                <a:ea typeface="ＭＳ Ｐゴシック"/>
              </a:rPr>
              <a:t>Agenda</a:t>
            </a:r>
            <a:endParaRPr dirty="0">
              <a:solidFill>
                <a:srgbClr val="2D9AFF"/>
              </a:solidFill>
            </a:endParaRPr>
          </a:p>
        </p:txBody>
      </p:sp>
      <p:sp>
        <p:nvSpPr>
          <p:cNvPr id="105"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3E1FE260-4B47-461B-B86D-7E9F8E7CAE1B}" type="slidenum">
              <a:rPr lang="en-US" sz="1000">
                <a:solidFill>
                  <a:srgbClr val="000000"/>
                </a:solidFill>
                <a:latin typeface="Lucida Sans Unicode"/>
              </a:rPr>
              <a:t>2</a:t>
            </a:fld>
            <a:endParaRPr/>
          </a:p>
        </p:txBody>
      </p:sp>
    </p:spTree>
    <p:extLst>
      <p:ext uri="{BB962C8B-B14F-4D97-AF65-F5344CB8AC3E}">
        <p14:creationId xmlns:p14="http://schemas.microsoft.com/office/powerpoint/2010/main" val="6102233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1904880" y="53352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References</a:t>
            </a:r>
            <a:endParaRPr/>
          </a:p>
        </p:txBody>
      </p:sp>
      <p:sp>
        <p:nvSpPr>
          <p:cNvPr id="251" name="CustomShape 2"/>
          <p:cNvSpPr/>
          <p:nvPr/>
        </p:nvSpPr>
        <p:spPr>
          <a:xfrm>
            <a:off x="1676280" y="1066680"/>
            <a:ext cx="8915040" cy="4952520"/>
          </a:xfrm>
          <a:prstGeom prst="rect">
            <a:avLst/>
          </a:prstGeom>
          <a:noFill/>
          <a:ln w="9360">
            <a:noFill/>
          </a:ln>
        </p:spPr>
        <p:style>
          <a:lnRef idx="0">
            <a:scrgbClr r="0" g="0" b="0"/>
          </a:lnRef>
          <a:fillRef idx="0">
            <a:scrgbClr r="0" g="0" b="0"/>
          </a:fillRef>
          <a:effectRef idx="0">
            <a:scrgbClr r="0" g="0" b="0"/>
          </a:effectRef>
          <a:fontRef idx="minor"/>
        </p:style>
        <p:txBody>
          <a:bodyPr/>
          <a:lstStyle/>
          <a:p>
            <a:pPr marL="457200" indent="-457200">
              <a:lnSpc>
                <a:spcPct val="100000"/>
              </a:lnSpc>
              <a:buFont typeface="Wingdings" panose="05000000000000000000" pitchFamily="2" charset="2"/>
              <a:buChar char="Ø"/>
            </a:pPr>
            <a:r>
              <a:rPr lang="en-US" sz="3200" dirty="0">
                <a:solidFill>
                  <a:srgbClr val="003E78"/>
                </a:solidFill>
                <a:latin typeface="Calibri"/>
                <a:ea typeface="ＭＳ Ｐゴシック"/>
              </a:rPr>
              <a:t>IBM DB2 Manuals, Redbooks, information from IBM Knowledge center, Migration planning workshop presentations, IBM presentations</a:t>
            </a:r>
            <a:endParaRPr dirty="0"/>
          </a:p>
          <a:p>
            <a:pPr marL="457200" indent="-457200">
              <a:lnSpc>
                <a:spcPct val="100000"/>
              </a:lnSpc>
              <a:buFont typeface="Wingdings" panose="05000000000000000000" pitchFamily="2" charset="2"/>
              <a:buChar char="Ø"/>
            </a:pPr>
            <a:r>
              <a:rPr lang="en-US" sz="3200" dirty="0">
                <a:solidFill>
                  <a:srgbClr val="003E78"/>
                </a:solidFill>
                <a:latin typeface="Calibri"/>
                <a:ea typeface="ＭＳ Ｐゴシック"/>
              </a:rPr>
              <a:t>Discussions in DB2Listserv</a:t>
            </a:r>
            <a:endParaRPr dirty="0"/>
          </a:p>
          <a:p>
            <a:pPr marL="457200" indent="-457200">
              <a:lnSpc>
                <a:spcPct val="100000"/>
              </a:lnSpc>
              <a:buFont typeface="Wingdings" panose="05000000000000000000" pitchFamily="2" charset="2"/>
              <a:buChar char="Ø"/>
            </a:pPr>
            <a:r>
              <a:rPr lang="en-US" sz="3200" dirty="0">
                <a:solidFill>
                  <a:srgbClr val="003E78"/>
                </a:solidFill>
                <a:latin typeface="Calibri"/>
                <a:ea typeface="ＭＳ Ｐゴシック"/>
              </a:rPr>
              <a:t>Past IDUG / RUG presentations</a:t>
            </a:r>
            <a:endParaRPr dirty="0"/>
          </a:p>
          <a:p>
            <a:pPr marL="457200" indent="-457200">
              <a:lnSpc>
                <a:spcPct val="100000"/>
              </a:lnSpc>
              <a:buFont typeface="Wingdings" panose="05000000000000000000" pitchFamily="2" charset="2"/>
              <a:buChar char="Ø"/>
            </a:pPr>
            <a:r>
              <a:rPr lang="en-US" sz="3200" dirty="0">
                <a:solidFill>
                  <a:srgbClr val="003E78"/>
                </a:solidFill>
                <a:latin typeface="Calibri"/>
                <a:ea typeface="ＭＳ Ｐゴシック"/>
              </a:rPr>
              <a:t>Blogs </a:t>
            </a:r>
            <a:r>
              <a:rPr lang="en-US" sz="3200" dirty="0">
                <a:solidFill>
                  <a:srgbClr val="003E78"/>
                </a:solidFill>
                <a:latin typeface="Lucida Sans Unicode"/>
                <a:ea typeface="ＭＳ Ｐゴシック"/>
              </a:rPr>
              <a:t>by Dave </a:t>
            </a:r>
            <a:r>
              <a:rPr lang="en-US" sz="3200" dirty="0" err="1">
                <a:solidFill>
                  <a:srgbClr val="003E78"/>
                </a:solidFill>
                <a:latin typeface="Lucida Sans Unicode"/>
                <a:ea typeface="ＭＳ Ｐゴシック"/>
              </a:rPr>
              <a:t>Beulke</a:t>
            </a:r>
            <a:endParaRPr dirty="0"/>
          </a:p>
          <a:p>
            <a:pPr marL="457200" indent="-457200">
              <a:lnSpc>
                <a:spcPct val="100000"/>
              </a:lnSpc>
              <a:buFont typeface="Wingdings" panose="05000000000000000000" pitchFamily="2" charset="2"/>
              <a:buChar char="Ø"/>
            </a:pPr>
            <a:r>
              <a:rPr lang="en-US" sz="3200" dirty="0">
                <a:solidFill>
                  <a:srgbClr val="003E78"/>
                </a:solidFill>
                <a:latin typeface="Calibri"/>
                <a:ea typeface="ＭＳ Ｐゴシック"/>
              </a:rPr>
              <a:t>Robert Catterall’s blog</a:t>
            </a:r>
            <a:endParaRPr dirty="0"/>
          </a:p>
          <a:p>
            <a:pPr marL="457200" indent="-457200">
              <a:lnSpc>
                <a:spcPct val="100000"/>
              </a:lnSpc>
              <a:buFont typeface="Wingdings" panose="05000000000000000000" pitchFamily="2" charset="2"/>
              <a:buChar char="Ø"/>
            </a:pPr>
            <a:r>
              <a:rPr lang="en-US" sz="3200" dirty="0">
                <a:solidFill>
                  <a:srgbClr val="003E78"/>
                </a:solidFill>
                <a:latin typeface="Calibri"/>
                <a:ea typeface="ＭＳ Ｐゴシック"/>
              </a:rPr>
              <a:t>i.e., resources available on the topic by googling </a:t>
            </a:r>
            <a:r>
              <a:rPr lang="en-US" sz="3200" dirty="0">
                <a:solidFill>
                  <a:srgbClr val="003E78"/>
                </a:solidFill>
                <a:latin typeface="Wingdings"/>
                <a:ea typeface="ＭＳ Ｐゴシック"/>
              </a:rPr>
              <a:t></a:t>
            </a:r>
            <a:endParaRPr dirty="0"/>
          </a:p>
          <a:p>
            <a:pPr>
              <a:lnSpc>
                <a:spcPct val="100000"/>
              </a:lnSpc>
            </a:pPr>
            <a:endParaRPr dirty="0"/>
          </a:p>
          <a:p>
            <a:pPr>
              <a:lnSpc>
                <a:spcPct val="100000"/>
              </a:lnSpc>
            </a:pPr>
            <a:endParaRPr dirty="0"/>
          </a:p>
        </p:txBody>
      </p:sp>
      <p:sp>
        <p:nvSpPr>
          <p:cNvPr id="252"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53"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83F35848-8350-4674-A30E-57BD9369E44C}" type="slidenum">
              <a:rPr lang="en-US" sz="1000">
                <a:solidFill>
                  <a:srgbClr val="000000"/>
                </a:solidFill>
                <a:latin typeface="Lucida Sans Unicode"/>
              </a:rPr>
              <a:t>20</a:t>
            </a:fld>
            <a:endParaRPr/>
          </a:p>
        </p:txBody>
      </p:sp>
    </p:spTree>
    <p:extLst>
      <p:ext uri="{BB962C8B-B14F-4D97-AF65-F5344CB8AC3E}">
        <p14:creationId xmlns:p14="http://schemas.microsoft.com/office/powerpoint/2010/main" val="65634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1140031" y="1148069"/>
            <a:ext cx="10022773" cy="5257440"/>
          </a:xfrm>
          <a:prstGeom prst="rect">
            <a:avLst/>
          </a:prstGeom>
          <a:noFill/>
          <a:ln>
            <a:noFill/>
          </a:ln>
        </p:spPr>
        <p:txBody>
          <a:bodyPr lIns="90000" tIns="45000" rIns="90000" bIns="45000"/>
          <a:lstStyle/>
          <a:p>
            <a:pPr>
              <a:lnSpc>
                <a:spcPct val="100000"/>
              </a:lnSpc>
              <a:buSzPct val="68000"/>
              <a:buFont typeface="Wingdings 3" charset="2"/>
              <a:buChar char=""/>
            </a:pPr>
            <a:r>
              <a:rPr lang="en-US" sz="2200" dirty="0">
                <a:solidFill>
                  <a:srgbClr val="003E78"/>
                </a:solidFill>
                <a:latin typeface="Lucida Sans Unicode"/>
                <a:ea typeface="ＭＳ Ｐゴシック"/>
              </a:rPr>
              <a:t>June 1985          V1 : SQL GRANT and REVOKE statement, </a:t>
            </a:r>
            <a:endParaRPr sz="2200" dirty="0"/>
          </a:p>
          <a:p>
            <a:pPr>
              <a:lnSpc>
                <a:spcPct val="100000"/>
              </a:lnSpc>
            </a:pPr>
            <a:r>
              <a:rPr lang="en-US" sz="2200" dirty="0">
                <a:solidFill>
                  <a:srgbClr val="003E78"/>
                </a:solidFill>
                <a:latin typeface="Lucida Sans Unicode"/>
                <a:ea typeface="ＭＳ Ｐゴシック"/>
              </a:rPr>
              <a:t>		               No secondary AUTHIDs</a:t>
            </a:r>
            <a:endParaRPr sz="2200" dirty="0"/>
          </a:p>
          <a:p>
            <a:pPr>
              <a:lnSpc>
                <a:spcPct val="150000"/>
              </a:lnSpc>
              <a:buSzPct val="68000"/>
              <a:buFont typeface="Wingdings 3" charset="2"/>
              <a:buChar char=""/>
            </a:pPr>
            <a:r>
              <a:rPr lang="en-US" sz="2200" dirty="0">
                <a:solidFill>
                  <a:srgbClr val="003E78"/>
                </a:solidFill>
                <a:latin typeface="Lucida Sans Unicode"/>
                <a:ea typeface="ＭＳ Ｐゴシック"/>
              </a:rPr>
              <a:t>Sep 1988           V2 :  Secondary AUTHID introduced, </a:t>
            </a:r>
            <a:endParaRPr sz="2200" dirty="0"/>
          </a:p>
          <a:p>
            <a:pPr>
              <a:lnSpc>
                <a:spcPct val="100000"/>
              </a:lnSpc>
            </a:pPr>
            <a:r>
              <a:rPr lang="en-US" sz="2200" dirty="0">
                <a:solidFill>
                  <a:srgbClr val="003E78"/>
                </a:solidFill>
                <a:latin typeface="Lucida Sans Unicode"/>
                <a:ea typeface="ＭＳ Ｐゴシック"/>
              </a:rPr>
              <a:t>			   Improved Sign On and Exist procedures,</a:t>
            </a:r>
            <a:endParaRPr sz="2200" dirty="0"/>
          </a:p>
          <a:p>
            <a:pPr>
              <a:lnSpc>
                <a:spcPct val="100000"/>
              </a:lnSpc>
            </a:pPr>
            <a:r>
              <a:rPr lang="en-US" sz="2200" dirty="0">
                <a:solidFill>
                  <a:srgbClr val="003E78"/>
                </a:solidFill>
                <a:latin typeface="Lucida Sans Unicode"/>
                <a:ea typeface="ＭＳ Ｐゴシック"/>
              </a:rPr>
              <a:t>			   Capability to generate audit traces , </a:t>
            </a:r>
            <a:endParaRPr sz="2200" dirty="0"/>
          </a:p>
          <a:p>
            <a:pPr>
              <a:lnSpc>
                <a:spcPct val="100000"/>
              </a:lnSpc>
            </a:pPr>
            <a:r>
              <a:rPr lang="en-US" sz="2200" dirty="0">
                <a:solidFill>
                  <a:srgbClr val="003E78"/>
                </a:solidFill>
                <a:latin typeface="Lucida Sans Unicode"/>
                <a:ea typeface="ＭＳ Ｐゴシック"/>
              </a:rPr>
              <a:t>			   the resource limit facility (RLF) was introduced, </a:t>
            </a:r>
            <a:endParaRPr sz="2200" dirty="0"/>
          </a:p>
          <a:p>
            <a:pPr>
              <a:lnSpc>
                <a:spcPct val="100000"/>
              </a:lnSpc>
            </a:pPr>
            <a:r>
              <a:rPr lang="en-US" sz="2200" dirty="0">
                <a:solidFill>
                  <a:srgbClr val="003E78"/>
                </a:solidFill>
                <a:latin typeface="Lucida Sans Unicode"/>
                <a:ea typeface="ＭＳ Ｐゴシック"/>
              </a:rPr>
              <a:t>			   DBMS enforced referential integrity, </a:t>
            </a:r>
            <a:endParaRPr sz="2200" dirty="0"/>
          </a:p>
          <a:p>
            <a:pPr>
              <a:lnSpc>
                <a:spcPct val="100000"/>
              </a:lnSpc>
            </a:pPr>
            <a:r>
              <a:rPr lang="en-US" sz="2200" dirty="0">
                <a:solidFill>
                  <a:srgbClr val="003E78"/>
                </a:solidFill>
                <a:latin typeface="Lucida Sans Unicode"/>
                <a:ea typeface="ＭＳ Ｐゴシック"/>
              </a:rPr>
              <a:t>			   distributed data facility (DDF) address space </a:t>
            </a:r>
            <a:endParaRPr sz="2200" dirty="0"/>
          </a:p>
          <a:p>
            <a:pPr>
              <a:lnSpc>
                <a:spcPct val="150000"/>
              </a:lnSpc>
              <a:buSzPct val="68000"/>
              <a:buFont typeface="Wingdings 3" charset="2"/>
              <a:buChar char=""/>
            </a:pPr>
            <a:r>
              <a:rPr lang="en-US" sz="2200" dirty="0">
                <a:solidFill>
                  <a:srgbClr val="003E78"/>
                </a:solidFill>
                <a:latin typeface="Lucida Sans Unicode"/>
                <a:ea typeface="ＭＳ Ｐゴシック"/>
              </a:rPr>
              <a:t>Dec 1993           V3  :Archive DB2 recovery log read capability</a:t>
            </a:r>
            <a:endParaRPr sz="2200" dirty="0"/>
          </a:p>
          <a:p>
            <a:pPr>
              <a:lnSpc>
                <a:spcPct val="100000"/>
              </a:lnSpc>
            </a:pPr>
            <a:r>
              <a:rPr lang="en-US" sz="2200" dirty="0">
                <a:solidFill>
                  <a:srgbClr val="003E78"/>
                </a:solidFill>
                <a:latin typeface="Lucida Sans Unicode"/>
                <a:ea typeface="ＭＳ Ｐゴシック"/>
              </a:rPr>
              <a:t>			    enhanced for audit reporting of changes</a:t>
            </a:r>
            <a:endParaRPr sz="2200" dirty="0"/>
          </a:p>
          <a:p>
            <a:pPr>
              <a:lnSpc>
                <a:spcPct val="150000"/>
              </a:lnSpc>
              <a:buSzPct val="68000"/>
              <a:buFont typeface="Wingdings 3" charset="2"/>
              <a:buChar char=""/>
            </a:pPr>
            <a:r>
              <a:rPr lang="en-US" sz="2200" dirty="0">
                <a:solidFill>
                  <a:srgbClr val="003E78"/>
                </a:solidFill>
                <a:latin typeface="Lucida Sans Unicode"/>
                <a:ea typeface="ＭＳ Ｐゴシック"/>
              </a:rPr>
              <a:t>Nov 1995           V4 : The RACF/DB2 interface is delivered, </a:t>
            </a:r>
            <a:endParaRPr sz="2200" dirty="0"/>
          </a:p>
          <a:p>
            <a:pPr>
              <a:lnSpc>
                <a:spcPct val="100000"/>
              </a:lnSpc>
            </a:pPr>
            <a:r>
              <a:rPr lang="en-US" sz="2200" dirty="0">
                <a:solidFill>
                  <a:srgbClr val="003E78"/>
                </a:solidFill>
                <a:latin typeface="Lucida Sans Unicode"/>
                <a:ea typeface="ＭＳ Ｐゴシック"/>
              </a:rPr>
              <a:t>			   allowing customers to define and control access </a:t>
            </a:r>
            <a:endParaRPr sz="2200" dirty="0"/>
          </a:p>
          <a:p>
            <a:pPr>
              <a:lnSpc>
                <a:spcPct val="100000"/>
              </a:lnSpc>
            </a:pPr>
            <a:r>
              <a:rPr lang="en-US" sz="2200" dirty="0">
                <a:solidFill>
                  <a:srgbClr val="003E78"/>
                </a:solidFill>
                <a:latin typeface="Lucida Sans Unicode"/>
                <a:ea typeface="ＭＳ Ｐゴシック"/>
              </a:rPr>
              <a:t>			   to DB2 resources from the external security</a:t>
            </a:r>
            <a:endParaRPr sz="2200" dirty="0"/>
          </a:p>
          <a:p>
            <a:pPr>
              <a:lnSpc>
                <a:spcPct val="100000"/>
              </a:lnSpc>
            </a:pPr>
            <a:r>
              <a:rPr lang="en-US" sz="2200" dirty="0">
                <a:solidFill>
                  <a:srgbClr val="003E78"/>
                </a:solidFill>
                <a:latin typeface="Lucida Sans Unicode"/>
                <a:ea typeface="ＭＳ Ｐゴシック"/>
              </a:rPr>
              <a:t>			   manager</a:t>
            </a:r>
            <a:endParaRPr sz="2200" dirty="0"/>
          </a:p>
        </p:txBody>
      </p:sp>
      <p:sp>
        <p:nvSpPr>
          <p:cNvPr id="107" name="TextShape 2"/>
          <p:cNvSpPr txBox="1"/>
          <p:nvPr/>
        </p:nvSpPr>
        <p:spPr>
          <a:xfrm>
            <a:off x="1828920" y="152280"/>
            <a:ext cx="8229240" cy="990360"/>
          </a:xfrm>
          <a:prstGeom prst="rect">
            <a:avLst/>
          </a:prstGeom>
          <a:noFill/>
          <a:ln>
            <a:noFill/>
          </a:ln>
        </p:spPr>
        <p:txBody>
          <a:bodyPr lIns="90000" tIns="45000" rIns="90000" bIns="45000" anchor="ctr"/>
          <a:lstStyle/>
          <a:p>
            <a:pPr>
              <a:lnSpc>
                <a:spcPct val="100000"/>
              </a:lnSpc>
            </a:pPr>
            <a:r>
              <a:rPr lang="en-US" sz="2800" b="1">
                <a:solidFill>
                  <a:srgbClr val="2D9AFF"/>
                </a:solidFill>
                <a:latin typeface="Calibri"/>
                <a:ea typeface="ＭＳ Ｐゴシック"/>
              </a:rPr>
              <a:t>Evolution of Security in DB2</a:t>
            </a:r>
            <a:endParaRPr/>
          </a:p>
        </p:txBody>
      </p:sp>
      <p:sp>
        <p:nvSpPr>
          <p:cNvPr id="108"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1B183092-800C-4EDF-89B0-D5C6317301A6}" type="slidenum">
              <a:rPr lang="en-US" sz="1000">
                <a:solidFill>
                  <a:srgbClr val="000000"/>
                </a:solidFill>
                <a:latin typeface="Lucida Sans Unicode"/>
              </a:rPr>
              <a:t>3</a:t>
            </a:fld>
            <a:endParaRPr/>
          </a:p>
        </p:txBody>
      </p:sp>
    </p:spTree>
    <p:extLst>
      <p:ext uri="{BB962C8B-B14F-4D97-AF65-F5344CB8AC3E}">
        <p14:creationId xmlns:p14="http://schemas.microsoft.com/office/powerpoint/2010/main" val="30074155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676280" y="1143000"/>
            <a:ext cx="8991360" cy="5262840"/>
          </a:xfrm>
          <a:prstGeom prst="rect">
            <a:avLst/>
          </a:prstGeom>
          <a:noFill/>
          <a:ln>
            <a:noFill/>
          </a:ln>
        </p:spPr>
        <p:txBody>
          <a:bodyPr lIns="90000" tIns="45000" rIns="90000" bIns="45000"/>
          <a:lstStyle/>
          <a:p>
            <a:pPr>
              <a:lnSpc>
                <a:spcPct val="100000"/>
              </a:lnSpc>
              <a:buSzPct val="68000"/>
              <a:buFont typeface="Wingdings 3" charset="2"/>
              <a:buChar char=""/>
            </a:pPr>
            <a:r>
              <a:rPr lang="en-US" sz="2000" dirty="0">
                <a:solidFill>
                  <a:srgbClr val="003E78"/>
                </a:solidFill>
                <a:latin typeface="Lucida Sans Unicode"/>
                <a:ea typeface="ＭＳ Ｐゴシック"/>
              </a:rPr>
              <a:t>June 1997      V5 : DB2 with IBM DB2 Connect™, introduced 56-</a:t>
            </a:r>
            <a:endParaRPr dirty="0"/>
          </a:p>
          <a:p>
            <a:pPr>
              <a:lnSpc>
                <a:spcPct val="100000"/>
              </a:lnSpc>
            </a:pPr>
            <a:r>
              <a:rPr lang="en-US" sz="2000" dirty="0">
                <a:solidFill>
                  <a:srgbClr val="003E78"/>
                </a:solidFill>
                <a:latin typeface="Lucida Sans Unicode"/>
                <a:ea typeface="ＭＳ Ｐゴシック"/>
              </a:rPr>
              <a:t>		          bit single DES encryption on ID &amp; password </a:t>
            </a:r>
            <a:endParaRPr dirty="0"/>
          </a:p>
          <a:p>
            <a:pPr>
              <a:lnSpc>
                <a:spcPct val="100000"/>
              </a:lnSpc>
            </a:pPr>
            <a:r>
              <a:rPr lang="en-US" sz="2000" dirty="0">
                <a:solidFill>
                  <a:srgbClr val="003E78"/>
                </a:solidFill>
                <a:latin typeface="Lucida Sans Unicode"/>
                <a:ea typeface="ＭＳ Ｐゴシック"/>
              </a:rPr>
              <a:t>		          flows. RACF/DB interface was improved to </a:t>
            </a:r>
            <a:endParaRPr dirty="0"/>
          </a:p>
          <a:p>
            <a:pPr>
              <a:lnSpc>
                <a:spcPct val="100000"/>
              </a:lnSpc>
            </a:pPr>
            <a:r>
              <a:rPr lang="en-US" sz="2000" dirty="0">
                <a:solidFill>
                  <a:srgbClr val="003E78"/>
                </a:solidFill>
                <a:latin typeface="Lucida Sans Unicode"/>
                <a:ea typeface="ＭＳ Ｐゴシック"/>
              </a:rPr>
              <a:t>		          provide protection for additional resource types</a:t>
            </a:r>
            <a:endParaRPr dirty="0"/>
          </a:p>
          <a:p>
            <a:pPr>
              <a:lnSpc>
                <a:spcPct val="150000"/>
              </a:lnSpc>
              <a:buSzPct val="68000"/>
              <a:buFont typeface="Wingdings 3" charset="2"/>
              <a:buChar char=""/>
            </a:pPr>
            <a:r>
              <a:rPr lang="en-US" sz="2000" dirty="0">
                <a:solidFill>
                  <a:srgbClr val="003E78"/>
                </a:solidFill>
                <a:latin typeface="Lucida Sans Unicode"/>
                <a:ea typeface="ＭＳ Ｐゴシック"/>
              </a:rPr>
              <a:t>Mar 2004       V8 : Additional synergy is seen with RACF with </a:t>
            </a:r>
            <a:endParaRPr dirty="0"/>
          </a:p>
          <a:p>
            <a:pPr>
              <a:lnSpc>
                <a:spcPct val="100000"/>
              </a:lnSpc>
            </a:pPr>
            <a:r>
              <a:rPr lang="en-US" sz="2000" dirty="0">
                <a:solidFill>
                  <a:srgbClr val="003E78"/>
                </a:solidFill>
                <a:latin typeface="Lucida Sans Unicode"/>
                <a:ea typeface="ＭＳ Ｐゴシック"/>
              </a:rPr>
              <a:t>		          the introduction of multilevel security or MLS, </a:t>
            </a:r>
            <a:endParaRPr dirty="0"/>
          </a:p>
          <a:p>
            <a:pPr>
              <a:lnSpc>
                <a:spcPct val="100000"/>
              </a:lnSpc>
            </a:pPr>
            <a:r>
              <a:rPr lang="en-US" sz="2000" dirty="0">
                <a:solidFill>
                  <a:srgbClr val="003E78"/>
                </a:solidFill>
                <a:latin typeface="Lucida Sans Unicode"/>
                <a:ea typeface="ＭＳ Ｐゴシック"/>
              </a:rPr>
              <a:t>		          through the SECLABEL SQL parameter</a:t>
            </a:r>
            <a:endParaRPr dirty="0"/>
          </a:p>
          <a:p>
            <a:pPr>
              <a:lnSpc>
                <a:spcPct val="150000"/>
              </a:lnSpc>
              <a:buSzPct val="68000"/>
              <a:buFont typeface="Wingdings 3" charset="2"/>
              <a:buChar char=""/>
            </a:pPr>
            <a:r>
              <a:rPr lang="en-US" sz="2000" dirty="0">
                <a:solidFill>
                  <a:srgbClr val="003E78"/>
                </a:solidFill>
                <a:latin typeface="Lucida Sans Unicode"/>
                <a:ea typeface="ＭＳ Ｐゴシック"/>
              </a:rPr>
              <a:t>June 2007      V9 : offers SSL encryption using a new secure port, </a:t>
            </a:r>
            <a:endParaRPr dirty="0"/>
          </a:p>
          <a:p>
            <a:pPr>
              <a:lnSpc>
                <a:spcPct val="100000"/>
              </a:lnSpc>
            </a:pPr>
            <a:r>
              <a:rPr lang="en-US" sz="2000" dirty="0">
                <a:solidFill>
                  <a:srgbClr val="003E78"/>
                </a:solidFill>
                <a:latin typeface="Lucida Sans Unicode"/>
                <a:ea typeface="ＭＳ Ｐゴシック"/>
              </a:rPr>
              <a:t>		          introduced the use of roles &amp; network trusted </a:t>
            </a:r>
            <a:endParaRPr dirty="0"/>
          </a:p>
          <a:p>
            <a:pPr>
              <a:lnSpc>
                <a:spcPct val="100000"/>
              </a:lnSpc>
            </a:pPr>
            <a:r>
              <a:rPr lang="en-US" sz="2000" dirty="0">
                <a:solidFill>
                  <a:srgbClr val="003E78"/>
                </a:solidFill>
                <a:latin typeface="Lucida Sans Unicode"/>
                <a:ea typeface="ＭＳ Ｐゴシック"/>
              </a:rPr>
              <a:t>		          contexts, allows the application server to 			          propagate user IDs to DB2, uses Enterprise 			          Identity Mapping for improved DB2 &amp; RACF 		                     auditing, uses ROLEs for access control &amp; objects 	 	          owned by ROLES, &amp; uses special registers to</a:t>
            </a:r>
          </a:p>
          <a:p>
            <a:pPr>
              <a:lnSpc>
                <a:spcPct val="100000"/>
              </a:lnSpc>
            </a:pPr>
            <a:r>
              <a:rPr lang="en-US" sz="2000" dirty="0">
                <a:solidFill>
                  <a:srgbClr val="003E78"/>
                </a:solidFill>
                <a:latin typeface="Lucida Sans Unicode"/>
                <a:ea typeface="ＭＳ Ｐゴシック"/>
              </a:rPr>
              <a:t>		          manage object resolution instead of SQLIDs.</a:t>
            </a:r>
            <a:endParaRPr dirty="0"/>
          </a:p>
        </p:txBody>
      </p:sp>
      <p:sp>
        <p:nvSpPr>
          <p:cNvPr id="110" name="TextShape 2"/>
          <p:cNvSpPr txBox="1"/>
          <p:nvPr/>
        </p:nvSpPr>
        <p:spPr>
          <a:xfrm>
            <a:off x="1828920" y="380880"/>
            <a:ext cx="8229240" cy="609120"/>
          </a:xfrm>
          <a:prstGeom prst="rect">
            <a:avLst/>
          </a:prstGeom>
          <a:noFill/>
          <a:ln>
            <a:noFill/>
          </a:ln>
        </p:spPr>
        <p:txBody>
          <a:bodyPr lIns="90000" tIns="45000" rIns="90000" bIns="45000" anchor="ctr"/>
          <a:lstStyle/>
          <a:p>
            <a:pPr>
              <a:lnSpc>
                <a:spcPct val="100000"/>
              </a:lnSpc>
            </a:pPr>
            <a:r>
              <a:rPr lang="en-US" sz="2800" b="1">
                <a:solidFill>
                  <a:srgbClr val="2D9AFF"/>
                </a:solidFill>
                <a:latin typeface="Calibri"/>
                <a:ea typeface="ＭＳ Ｐゴシック"/>
              </a:rPr>
              <a:t>Evolution of Security in DB2</a:t>
            </a:r>
            <a:endParaRPr/>
          </a:p>
        </p:txBody>
      </p:sp>
      <p:sp>
        <p:nvSpPr>
          <p:cNvPr id="111"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D44A0011-A1C7-49C2-BB3E-CDCFC3A54151}" type="slidenum">
              <a:rPr lang="en-US" sz="1000">
                <a:solidFill>
                  <a:srgbClr val="000000"/>
                </a:solidFill>
                <a:latin typeface="Lucida Sans Unicode"/>
              </a:rPr>
              <a:t>4</a:t>
            </a:fld>
            <a:endParaRPr/>
          </a:p>
        </p:txBody>
      </p:sp>
    </p:spTree>
    <p:extLst>
      <p:ext uri="{BB962C8B-B14F-4D97-AF65-F5344CB8AC3E}">
        <p14:creationId xmlns:p14="http://schemas.microsoft.com/office/powerpoint/2010/main" val="2263012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828920" y="1066680"/>
            <a:ext cx="8534160" cy="4525560"/>
          </a:xfrm>
          <a:prstGeom prst="rect">
            <a:avLst/>
          </a:prstGeom>
          <a:noFill/>
          <a:ln>
            <a:noFill/>
          </a:ln>
        </p:spPr>
        <p:txBody>
          <a:bodyPr lIns="90000" tIns="45000" rIns="90000" bIns="45000"/>
          <a:lstStyle/>
          <a:p>
            <a:pPr>
              <a:lnSpc>
                <a:spcPct val="100000"/>
              </a:lnSpc>
            </a:pPr>
            <a:r>
              <a:rPr lang="en-US" sz="2200">
                <a:solidFill>
                  <a:srgbClr val="003E78"/>
                </a:solidFill>
                <a:latin typeface="Lucida Sans Unicode"/>
                <a:ea typeface="ＭＳ Ｐゴシック"/>
              </a:rPr>
              <a:t>V10 :  	Security, regulatory compliance, &amp; audit </a:t>
            </a:r>
            <a:endParaRPr/>
          </a:p>
          <a:p>
            <a:pPr>
              <a:lnSpc>
                <a:spcPct val="100000"/>
              </a:lnSpc>
            </a:pPr>
            <a:r>
              <a:rPr lang="en-US" sz="2200">
                <a:solidFill>
                  <a:srgbClr val="003E78"/>
                </a:solidFill>
                <a:latin typeface="Lucida Sans Unicode"/>
                <a:ea typeface="ＭＳ Ｐゴシック"/>
              </a:rPr>
              <a:t>		capability improvements are included in DB210, 		provides granular authorities &amp; 					system parameters that separate data access 			from the administration of security, 				application, database &amp; system. </a:t>
            </a:r>
            <a:endParaRPr/>
          </a:p>
          <a:p>
            <a:pPr>
              <a:lnSpc>
                <a:spcPct val="100000"/>
              </a:lnSpc>
            </a:pPr>
            <a:r>
              <a:rPr lang="en-US" sz="2200">
                <a:solidFill>
                  <a:srgbClr val="003E78"/>
                </a:solidFill>
                <a:latin typeface="Lucida Sans Unicode"/>
                <a:ea typeface="ＭＳ Ｐゴシック"/>
              </a:rPr>
              <a:t>		application based row access control &amp; </a:t>
            </a:r>
            <a:endParaRPr/>
          </a:p>
          <a:p>
            <a:pPr>
              <a:lnSpc>
                <a:spcPct val="100000"/>
              </a:lnSpc>
            </a:pPr>
            <a:r>
              <a:rPr lang="en-US" sz="2200">
                <a:solidFill>
                  <a:srgbClr val="003E78"/>
                </a:solidFill>
                <a:latin typeface="Lucida Sans Unicode"/>
                <a:ea typeface="ＭＳ Ｐゴシック"/>
              </a:rPr>
              <a:t>		column masking of sensitive information, </a:t>
            </a:r>
            <a:endParaRPr/>
          </a:p>
          <a:p>
            <a:pPr>
              <a:lnSpc>
                <a:spcPct val="100000"/>
              </a:lnSpc>
            </a:pPr>
            <a:r>
              <a:rPr lang="en-US" sz="2200">
                <a:solidFill>
                  <a:srgbClr val="003E78"/>
                </a:solidFill>
                <a:latin typeface="Lucida Sans Unicode"/>
                <a:ea typeface="ＭＳ Ｐゴシック"/>
              </a:rPr>
              <a:t>		define &amp; create different audit policies to </a:t>
            </a:r>
            <a:endParaRPr/>
          </a:p>
          <a:p>
            <a:pPr>
              <a:lnSpc>
                <a:spcPct val="100000"/>
              </a:lnSpc>
            </a:pPr>
            <a:r>
              <a:rPr lang="en-US" sz="2200">
                <a:solidFill>
                  <a:srgbClr val="003E78"/>
                </a:solidFill>
                <a:latin typeface="Lucida Sans Unicode"/>
                <a:ea typeface="ＭＳ Ｐゴシック"/>
              </a:rPr>
              <a:t>		address the various security needs of business</a:t>
            </a:r>
            <a:endParaRPr/>
          </a:p>
        </p:txBody>
      </p:sp>
      <p:sp>
        <p:nvSpPr>
          <p:cNvPr id="113" name="TextShape 2"/>
          <p:cNvSpPr txBox="1"/>
          <p:nvPr/>
        </p:nvSpPr>
        <p:spPr>
          <a:xfrm>
            <a:off x="1828920" y="76320"/>
            <a:ext cx="8229240" cy="990360"/>
          </a:xfrm>
          <a:prstGeom prst="rect">
            <a:avLst/>
          </a:prstGeom>
          <a:noFill/>
          <a:ln>
            <a:noFill/>
          </a:ln>
        </p:spPr>
        <p:txBody>
          <a:bodyPr lIns="90000" tIns="45000" rIns="90000" bIns="45000" anchor="ctr"/>
          <a:lstStyle/>
          <a:p>
            <a:pPr>
              <a:lnSpc>
                <a:spcPct val="100000"/>
              </a:lnSpc>
            </a:pPr>
            <a:r>
              <a:rPr lang="en-US" sz="2800" b="1">
                <a:solidFill>
                  <a:srgbClr val="2D9AFF"/>
                </a:solidFill>
                <a:latin typeface="Calibri"/>
                <a:ea typeface="ＭＳ Ｐゴシック"/>
              </a:rPr>
              <a:t>Evolution of Security in DB2</a:t>
            </a:r>
            <a:endParaRPr/>
          </a:p>
        </p:txBody>
      </p:sp>
      <p:sp>
        <p:nvSpPr>
          <p:cNvPr id="114"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1037738B-14F4-4B10-BF74-DC7D38AA7AE2}" type="slidenum">
              <a:rPr lang="en-US" sz="1000">
                <a:solidFill>
                  <a:srgbClr val="000000"/>
                </a:solidFill>
                <a:latin typeface="Lucida Sans Unicode"/>
              </a:rPr>
              <a:t>5</a:t>
            </a:fld>
            <a:endParaRPr/>
          </a:p>
        </p:txBody>
      </p:sp>
    </p:spTree>
    <p:extLst>
      <p:ext uri="{BB962C8B-B14F-4D97-AF65-F5344CB8AC3E}">
        <p14:creationId xmlns:p14="http://schemas.microsoft.com/office/powerpoint/2010/main" val="8391929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2D9AFF"/>
                </a:solidFill>
                <a:latin typeface="Calibri"/>
                <a:ea typeface="ＭＳ Ｐゴシック"/>
                <a:cs typeface="+mn-cs"/>
              </a:rPr>
              <a:t>Why security views are not the ideal solutions</a:t>
            </a:r>
          </a:p>
        </p:txBody>
      </p:sp>
      <p:sp>
        <p:nvSpPr>
          <p:cNvPr id="3" name="Content Placeholder 2"/>
          <p:cNvSpPr>
            <a:spLocks noGrp="1"/>
          </p:cNvSpPr>
          <p:nvPr>
            <p:ph idx="1"/>
          </p:nvPr>
        </p:nvSpPr>
        <p:spPr/>
        <p:txBody>
          <a:bodyPr/>
          <a:lstStyle/>
          <a:p>
            <a:pPr marL="457200" indent="-457200">
              <a:lnSpc>
                <a:spcPct val="100000"/>
              </a:lnSpc>
              <a:buFont typeface="Wingdings" panose="05000000000000000000" pitchFamily="2" charset="2"/>
              <a:buChar char="Ø"/>
            </a:pPr>
            <a:r>
              <a:rPr lang="en-US" sz="3200" dirty="0">
                <a:solidFill>
                  <a:srgbClr val="227A8F"/>
                </a:solidFill>
                <a:latin typeface="Lucida Sans Unicode"/>
                <a:ea typeface="ＭＳ Ｐゴシック"/>
              </a:rPr>
              <a:t>VIEW name and base table name should be different, and VIEW name should be unique.</a:t>
            </a:r>
          </a:p>
          <a:p>
            <a:pPr marL="457200" indent="-457200">
              <a:lnSpc>
                <a:spcPct val="100000"/>
              </a:lnSpc>
              <a:buFont typeface="Wingdings" panose="05000000000000000000" pitchFamily="2" charset="2"/>
              <a:buChar char="Ø"/>
            </a:pPr>
            <a:r>
              <a:rPr lang="en-US" sz="3200" dirty="0">
                <a:solidFill>
                  <a:srgbClr val="227A8F"/>
                </a:solidFill>
                <a:latin typeface="Lucida Sans Unicode"/>
                <a:ea typeface="ＭＳ Ｐゴシック"/>
              </a:rPr>
              <a:t>When the number of row and column restrictions increases, the number of views required to manage these restriction could increase tremendously.</a:t>
            </a:r>
          </a:p>
          <a:p>
            <a:pPr marL="457200" indent="-457200">
              <a:lnSpc>
                <a:spcPct val="100000"/>
              </a:lnSpc>
              <a:buFont typeface="Wingdings" panose="05000000000000000000" pitchFamily="2" charset="2"/>
              <a:buChar char="Ø"/>
            </a:pPr>
            <a:r>
              <a:rPr lang="en-US" sz="3200" dirty="0">
                <a:solidFill>
                  <a:srgbClr val="227A8F"/>
                </a:solidFill>
                <a:latin typeface="Lucida Sans Unicode"/>
                <a:ea typeface="ＭＳ Ｐゴシック"/>
              </a:rPr>
              <a:t>Super users like SYSADM will be able to access the base table data without any restrictions.</a:t>
            </a:r>
          </a:p>
        </p:txBody>
      </p:sp>
    </p:spTree>
    <p:extLst>
      <p:ext uri="{BB962C8B-B14F-4D97-AF65-F5344CB8AC3E}">
        <p14:creationId xmlns:p14="http://schemas.microsoft.com/office/powerpoint/2010/main" val="86909746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2D9AFF"/>
                </a:solidFill>
                <a:latin typeface="Calibri"/>
                <a:ea typeface="ＭＳ Ｐゴシック"/>
                <a:cs typeface="+mn-cs"/>
              </a:rPr>
              <a:t>Solution provided in DB2 V10</a:t>
            </a:r>
          </a:p>
        </p:txBody>
      </p:sp>
      <p:sp>
        <p:nvSpPr>
          <p:cNvPr id="3" name="Content Placeholder 2"/>
          <p:cNvSpPr>
            <a:spLocks noGrp="1"/>
          </p:cNvSpPr>
          <p:nvPr>
            <p:ph idx="1"/>
          </p:nvPr>
        </p:nvSpPr>
        <p:spPr/>
        <p:txBody>
          <a:bodyPr/>
          <a:lstStyle/>
          <a:p>
            <a:pPr marL="457200" indent="-457200">
              <a:lnSpc>
                <a:spcPct val="100000"/>
              </a:lnSpc>
              <a:buFont typeface="Wingdings" panose="05000000000000000000" pitchFamily="2" charset="2"/>
              <a:buChar char="Ø"/>
            </a:pPr>
            <a:r>
              <a:rPr lang="en-US" sz="3200" dirty="0">
                <a:solidFill>
                  <a:srgbClr val="227A8F"/>
                </a:solidFill>
                <a:latin typeface="Lucida Sans Unicode"/>
                <a:ea typeface="ＭＳ Ｐゴシック"/>
              </a:rPr>
              <a:t>Managing security using Row Column Access Control (RCAC)</a:t>
            </a:r>
          </a:p>
          <a:p>
            <a:pPr marL="914400" lvl="2" indent="-457200">
              <a:lnSpc>
                <a:spcPct val="100000"/>
              </a:lnSpc>
              <a:spcBef>
                <a:spcPts val="1000"/>
              </a:spcBef>
              <a:buFont typeface="Wingdings" panose="05000000000000000000" pitchFamily="2" charset="2"/>
              <a:buChar char="Ø"/>
            </a:pPr>
            <a:r>
              <a:rPr lang="en-US" sz="2800" dirty="0">
                <a:solidFill>
                  <a:srgbClr val="227A8F"/>
                </a:solidFill>
                <a:latin typeface="Lucida Sans Unicode"/>
                <a:ea typeface="ＭＳ Ｐゴシック"/>
              </a:rPr>
              <a:t>Row Permissions</a:t>
            </a:r>
          </a:p>
          <a:p>
            <a:pPr marL="914400" lvl="2" indent="-457200">
              <a:lnSpc>
                <a:spcPct val="100000"/>
              </a:lnSpc>
              <a:spcBef>
                <a:spcPts val="1000"/>
              </a:spcBef>
              <a:buFont typeface="Wingdings" panose="05000000000000000000" pitchFamily="2" charset="2"/>
              <a:buChar char="Ø"/>
            </a:pPr>
            <a:r>
              <a:rPr lang="en-US" sz="2800" dirty="0">
                <a:solidFill>
                  <a:srgbClr val="227A8F"/>
                </a:solidFill>
                <a:latin typeface="Lucida Sans Unicode"/>
                <a:ea typeface="ＭＳ Ｐゴシック"/>
              </a:rPr>
              <a:t>Column Masks</a:t>
            </a:r>
          </a:p>
        </p:txBody>
      </p:sp>
    </p:spTree>
    <p:extLst>
      <p:ext uri="{BB962C8B-B14F-4D97-AF65-F5344CB8AC3E}">
        <p14:creationId xmlns:p14="http://schemas.microsoft.com/office/powerpoint/2010/main" val="26473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1904880" y="30492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pPr>
            <a:r>
              <a:rPr lang="en-US" sz="2800" b="1" dirty="0">
                <a:solidFill>
                  <a:srgbClr val="2D9AFF"/>
                </a:solidFill>
                <a:latin typeface="Calibri"/>
                <a:ea typeface="ＭＳ Ｐゴシック"/>
              </a:rPr>
              <a:t>Managing Access through RCAC </a:t>
            </a:r>
            <a:endParaRPr dirty="0"/>
          </a:p>
          <a:p>
            <a:pPr>
              <a:lnSpc>
                <a:spcPct val="100000"/>
              </a:lnSpc>
            </a:pPr>
            <a:r>
              <a:rPr lang="en-US" sz="2800" b="1" dirty="0">
                <a:solidFill>
                  <a:srgbClr val="2D9AFF"/>
                </a:solidFill>
                <a:latin typeface="Calibri"/>
                <a:ea typeface="ＭＳ Ｐゴシック"/>
              </a:rPr>
              <a:t>- Row Column Access Control</a:t>
            </a:r>
            <a:endParaRPr dirty="0"/>
          </a:p>
        </p:txBody>
      </p:sp>
      <p:sp>
        <p:nvSpPr>
          <p:cNvPr id="181" name="CustomShape 2"/>
          <p:cNvSpPr/>
          <p:nvPr/>
        </p:nvSpPr>
        <p:spPr>
          <a:xfrm>
            <a:off x="1904880" y="137160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marL="457200" indent="-457200">
              <a:lnSpc>
                <a:spcPct val="100000"/>
              </a:lnSpc>
              <a:buFont typeface="Wingdings" panose="05000000000000000000" pitchFamily="2" charset="2"/>
              <a:buChar char="Ø"/>
            </a:pPr>
            <a:r>
              <a:rPr lang="en-US" sz="3200" dirty="0">
                <a:solidFill>
                  <a:srgbClr val="227A8F"/>
                </a:solidFill>
                <a:latin typeface="Lucida Sans Unicode"/>
                <a:ea typeface="ＭＳ Ｐゴシック"/>
              </a:rPr>
              <a:t>Row and column access control enables to manage access to a table at the level of a row, a column, or both.</a:t>
            </a:r>
            <a:endParaRPr dirty="0"/>
          </a:p>
          <a:p>
            <a:pPr marL="457200" indent="-457200">
              <a:lnSpc>
                <a:spcPct val="100000"/>
              </a:lnSpc>
              <a:buFont typeface="Wingdings" panose="05000000000000000000" pitchFamily="2" charset="2"/>
              <a:buChar char="Ø"/>
            </a:pPr>
            <a:r>
              <a:rPr lang="en-US" sz="3200" dirty="0">
                <a:solidFill>
                  <a:srgbClr val="227A8F"/>
                </a:solidFill>
                <a:latin typeface="Lucida Sans Unicode"/>
                <a:ea typeface="ＭＳ Ｐゴシック"/>
              </a:rPr>
              <a:t>Row and column access control is a DB2 security solution that uses SQL to control access to a table at the level of a row, a column, or both</a:t>
            </a:r>
            <a:endParaRPr dirty="0"/>
          </a:p>
        </p:txBody>
      </p:sp>
      <p:sp>
        <p:nvSpPr>
          <p:cNvPr id="182"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83"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EF80CBE5-2F1C-4B0B-9DDE-F1220AA186F3}" type="slidenum">
              <a:rPr lang="en-US" sz="1000">
                <a:solidFill>
                  <a:srgbClr val="000000"/>
                </a:solidFill>
                <a:latin typeface="Lucida Sans Unicode"/>
              </a:rPr>
              <a:t>8</a:t>
            </a:fld>
            <a:endParaRPr/>
          </a:p>
        </p:txBody>
      </p:sp>
    </p:spTree>
    <p:extLst>
      <p:ext uri="{BB962C8B-B14F-4D97-AF65-F5344CB8AC3E}">
        <p14:creationId xmlns:p14="http://schemas.microsoft.com/office/powerpoint/2010/main" val="39172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1904880" y="4572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dirty="0">
                <a:solidFill>
                  <a:srgbClr val="2D9AFF"/>
                </a:solidFill>
                <a:latin typeface="Calibri"/>
                <a:ea typeface="ＭＳ Ｐゴシック"/>
              </a:rPr>
              <a:t>Row Permission:</a:t>
            </a:r>
            <a:endParaRPr dirty="0"/>
          </a:p>
        </p:txBody>
      </p:sp>
      <p:sp>
        <p:nvSpPr>
          <p:cNvPr id="185" name="CustomShape 2"/>
          <p:cNvSpPr/>
          <p:nvPr/>
        </p:nvSpPr>
        <p:spPr>
          <a:xfrm>
            <a:off x="1904880" y="114300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marL="342900" indent="-342900">
              <a:lnSpc>
                <a:spcPct val="100000"/>
              </a:lnSpc>
              <a:buFont typeface="Wingdings" panose="05000000000000000000" pitchFamily="2" charset="2"/>
              <a:buChar char="Ø"/>
            </a:pPr>
            <a:r>
              <a:rPr lang="en-US" sz="2400" dirty="0">
                <a:solidFill>
                  <a:srgbClr val="227A8F"/>
                </a:solidFill>
                <a:latin typeface="Lucida Sans Unicode"/>
                <a:ea typeface="ＭＳ Ｐゴシック"/>
              </a:rPr>
              <a:t>A </a:t>
            </a:r>
            <a:r>
              <a:rPr lang="en-US" sz="2400" i="1" dirty="0">
                <a:solidFill>
                  <a:srgbClr val="227A8F"/>
                </a:solidFill>
                <a:latin typeface="Lucida Sans Unicode"/>
                <a:ea typeface="ＭＳ Ｐゴシック"/>
              </a:rPr>
              <a:t>row permission</a:t>
            </a:r>
            <a:r>
              <a:rPr lang="en-US" sz="2400" dirty="0">
                <a:solidFill>
                  <a:srgbClr val="227A8F"/>
                </a:solidFill>
                <a:latin typeface="Lucida Sans Unicode"/>
                <a:ea typeface="ＭＳ Ｐゴシック"/>
              </a:rPr>
              <a:t> is a database object that describes a specific row access control rule for a table. In the form of an SQL search condition, the rule specifies the conditions under which a user, group, or role can access the rows of data in the table.</a:t>
            </a:r>
            <a:endParaRPr dirty="0"/>
          </a:p>
        </p:txBody>
      </p:sp>
      <p:sp>
        <p:nvSpPr>
          <p:cNvPr id="186"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pic>
        <p:nvPicPr>
          <p:cNvPr id="187" name="Picture 2"/>
          <p:cNvPicPr/>
          <p:nvPr/>
        </p:nvPicPr>
        <p:blipFill>
          <a:blip r:embed="rId3"/>
          <a:stretch/>
        </p:blipFill>
        <p:spPr>
          <a:xfrm>
            <a:off x="2231400" y="3429000"/>
            <a:ext cx="7750440" cy="2437920"/>
          </a:xfrm>
          <a:prstGeom prst="rect">
            <a:avLst/>
          </a:prstGeom>
          <a:ln>
            <a:noFill/>
          </a:ln>
        </p:spPr>
      </p:pic>
      <p:sp>
        <p:nvSpPr>
          <p:cNvPr id="188"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58A6F67A-AF33-465C-A896-03179AFC1B45}" type="slidenum">
              <a:rPr lang="en-US" sz="1000">
                <a:solidFill>
                  <a:srgbClr val="000000"/>
                </a:solidFill>
                <a:latin typeface="Lucida Sans Unicode"/>
              </a:rPr>
              <a:t>9</a:t>
            </a:fld>
            <a:endParaRPr/>
          </a:p>
        </p:txBody>
      </p:sp>
    </p:spTree>
    <p:extLst>
      <p:ext uri="{BB962C8B-B14F-4D97-AF65-F5344CB8AC3E}">
        <p14:creationId xmlns:p14="http://schemas.microsoft.com/office/powerpoint/2010/main" val="316710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57</TotalTime>
  <Words>1234</Words>
  <Application>Microsoft Office PowerPoint</Application>
  <PresentationFormat>Widescreen</PresentationFormat>
  <Paragraphs>139</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Calibri Light</vt:lpstr>
      <vt:lpstr>Lucida Sans Unicode</vt:lpstr>
      <vt:lpstr>Wingdings</vt:lpstr>
      <vt:lpstr>Wingdings 3</vt:lpstr>
      <vt:lpstr>Office Theme</vt:lpstr>
      <vt:lpstr>Securing DB2 data – Part 1</vt:lpstr>
      <vt:lpstr>PowerPoint Presentation</vt:lpstr>
      <vt:lpstr>PowerPoint Presentation</vt:lpstr>
      <vt:lpstr>PowerPoint Presentation</vt:lpstr>
      <vt:lpstr>PowerPoint Presentation</vt:lpstr>
      <vt:lpstr>Why security views are not the ideal solutions</vt:lpstr>
      <vt:lpstr>Solution provided in DB2 V10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Vardhini</dc:creator>
  <cp:lastModifiedBy>Vardhini</cp:lastModifiedBy>
  <cp:revision>8</cp:revision>
  <dcterms:created xsi:type="dcterms:W3CDTF">2017-05-31T11:47:56Z</dcterms:created>
  <dcterms:modified xsi:type="dcterms:W3CDTF">2017-05-31T12:45:39Z</dcterms:modified>
</cp:coreProperties>
</file>