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66" r:id="rId5"/>
    <p:sldId id="258" r:id="rId6"/>
    <p:sldId id="259" r:id="rId7"/>
    <p:sldId id="260" r:id="rId8"/>
    <p:sldId id="261" r:id="rId9"/>
    <p:sldId id="262" r:id="rId10"/>
    <p:sldId id="263" r:id="rId11"/>
    <p:sldId id="264" r:id="rId12"/>
    <p:sldId id="265" r:id="rId13"/>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77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73"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74"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75"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76" name="PlaceHolder 5"/>
          <p:cNvSpPr>
            <a:spLocks noGrp="1"/>
          </p:cNvSpPr>
          <p:nvPr>
            <p:ph type="sldNum"/>
          </p:nvPr>
        </p:nvSpPr>
        <p:spPr>
          <a:xfrm>
            <a:off x="4399200" y="9555480"/>
            <a:ext cx="3372840" cy="502560"/>
          </a:xfrm>
          <a:prstGeom prst="rect">
            <a:avLst/>
          </a:prstGeom>
        </p:spPr>
        <p:txBody>
          <a:bodyPr lIns="0" tIns="0" rIns="0" bIns="0" anchor="b"/>
          <a:lstStyle/>
          <a:p>
            <a:pPr algn="r"/>
            <a:fld id="{AA6A79C3-9229-4B96-B6D5-2EAC6EBAF3BE}" type="slidenum">
              <a:rPr lang="en-US"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826560" y="1082520"/>
            <a:ext cx="6216840" cy="5866920"/>
          </a:xfrm>
          <a:prstGeom prst="rect">
            <a:avLst/>
          </a:prstGeom>
        </p:spPr>
        <p:txBody>
          <a:bodyPr lIns="0" tIns="0" rIns="0" bIns="0"/>
          <a:lstStyle/>
          <a:p>
            <a:r>
              <a:rPr lang="en-US" sz="2000" strike="noStrike">
                <a:latin typeface="Arial"/>
              </a:rPr>
              <a:t>First one is for remote connection</a:t>
            </a:r>
            <a:endParaRPr/>
          </a:p>
          <a:p>
            <a:r>
              <a:rPr lang="en-US" sz="2000" strike="noStrike">
                <a:latin typeface="Arial"/>
              </a:rPr>
              <a:t>Second one is when defining trusted context locally within mainframe.</a:t>
            </a:r>
            <a:endParaRPr/>
          </a:p>
          <a:p>
            <a:r>
              <a:rPr lang="en-US" sz="2000" strike="noStrike">
                <a:latin typeface="Arial"/>
              </a:rPr>
              <a:t>WITH AUTHENTICATION, WITHOUT AUTHENTICATION etc.</a:t>
            </a:r>
            <a:endParaRPr/>
          </a:p>
          <a:p>
            <a:r>
              <a:rPr lang="en-US" sz="2000" strike="noStrike">
                <a:latin typeface="Arial"/>
              </a:rPr>
              <a:t>The newly created trusted context takes effect after the CREATE TRUSTED CONTEXT statement is committed. If the CREATE TRUSTED CONTEXT statement results in an error or is rolled back, no trusted context is created.</a:t>
            </a:r>
            <a:endParaRPr/>
          </a:p>
          <a:p>
            <a:r>
              <a:rPr lang="en-US" sz="2000" strike="noStrike">
                <a:latin typeface="Arial"/>
              </a:rPr>
              <a:t>The system AUTHID is the primary AUTHID used to establish the trusted connection.</a:t>
            </a:r>
            <a:endParaRPr/>
          </a:p>
          <a:p>
            <a:r>
              <a:rPr lang="en-US" sz="2000" strike="noStrike">
                <a:latin typeface="Arial"/>
              </a:rPr>
              <a:t>Remote connection trust attributes: –SYSTEM AUTHID –ADDRESS –SERVAUTH –ENCRYPTION</a:t>
            </a:r>
            <a:endParaRPr/>
          </a:p>
          <a:p>
            <a:r>
              <a:rPr lang="en-US" sz="2000" strike="noStrike">
                <a:latin typeface="Arial"/>
              </a:rPr>
              <a:t>Local connection trust attributes: –SYSTEM AUTHID –JOBNAME</a:t>
            </a:r>
            <a:endParaRPr/>
          </a:p>
        </p:txBody>
      </p:sp>
      <p:sp>
        <p:nvSpPr>
          <p:cNvPr id="115" name="CustomShape 2"/>
          <p:cNvSpPr/>
          <p:nvPr/>
        </p:nvSpPr>
        <p:spPr>
          <a:xfrm>
            <a:off x="4402440" y="9553680"/>
            <a:ext cx="3367080" cy="50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C627A4E-4DA1-41AE-AFD4-49AE72033A0C}" type="slidenum">
              <a:rPr lang="en-US" sz="1200" strike="noStrike">
                <a:solidFill>
                  <a:srgbClr val="000000"/>
                </a:solidFill>
                <a:latin typeface="+mn-lt"/>
                <a:ea typeface="+mn-ea"/>
              </a:rPr>
              <a:t>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body"/>
          </p:nvPr>
        </p:nvSpPr>
        <p:spPr>
          <a:xfrm>
            <a:off x="1006920" y="2515680"/>
            <a:ext cx="6216840" cy="4525200"/>
          </a:xfrm>
          <a:prstGeom prst="rect">
            <a:avLst/>
          </a:prstGeom>
        </p:spPr>
        <p:txBody>
          <a:bodyPr lIns="0" tIns="0" rIns="0" bIns="0"/>
          <a:lstStyle/>
          <a:p>
            <a:r>
              <a:rPr lang="en-US" sz="2000" strike="noStrike">
                <a:latin typeface="Arial"/>
              </a:rPr>
              <a:t>First one is for remote connection</a:t>
            </a:r>
            <a:endParaRPr/>
          </a:p>
          <a:p>
            <a:r>
              <a:rPr lang="en-US" sz="2000" strike="noStrike">
                <a:latin typeface="Arial"/>
              </a:rPr>
              <a:t>Second one is when defining trusted context locally within mainframe.</a:t>
            </a:r>
            <a:endParaRPr/>
          </a:p>
          <a:p>
            <a:r>
              <a:rPr lang="en-US" sz="2000" strike="noStrike">
                <a:latin typeface="Arial"/>
              </a:rPr>
              <a:t>WITH AUTHENTICATION, WITHOUT AUTHENTICATION etc.</a:t>
            </a:r>
            <a:endParaRPr/>
          </a:p>
          <a:p>
            <a:r>
              <a:rPr lang="en-US" sz="2000" strike="noStrike">
                <a:latin typeface="Arial"/>
              </a:rPr>
              <a:t>The newly created trusted context takes effect after the CREATE TRUSTED CONTEXT statement is committed. If the CREATE TRUSTED CONTEXT statement results in an error or is rolled back, no trusted context is created.</a:t>
            </a:r>
            <a:endParaRPr/>
          </a:p>
          <a:p>
            <a:r>
              <a:rPr lang="en-US" sz="2000" strike="noStrike">
                <a:latin typeface="Arial"/>
              </a:rPr>
              <a:t>The system AUTHID is the primary AUTHID used to establish the trusted connection.</a:t>
            </a:r>
            <a:endParaRPr/>
          </a:p>
          <a:p>
            <a:r>
              <a:rPr lang="en-US" sz="2000" strike="noStrike">
                <a:latin typeface="Arial"/>
              </a:rPr>
              <a:t>Remote connection trust attributes: –SYSTEM AUTHID –ADDRESS –SERVAUTH –ENCRYPTION</a:t>
            </a:r>
            <a:endParaRPr/>
          </a:p>
          <a:p>
            <a:r>
              <a:rPr lang="en-US" sz="2000" strike="noStrike">
                <a:latin typeface="Arial"/>
              </a:rPr>
              <a:t>Local connection trust attributes: –SYSTEM AUTHID –JOBNAME</a:t>
            </a:r>
            <a:endParaRPr/>
          </a:p>
        </p:txBody>
      </p:sp>
      <p:sp>
        <p:nvSpPr>
          <p:cNvPr id="117" name="CustomShape 2"/>
          <p:cNvSpPr/>
          <p:nvPr/>
        </p:nvSpPr>
        <p:spPr>
          <a:xfrm>
            <a:off x="4402440" y="9553680"/>
            <a:ext cx="3367080" cy="50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E83583-A7EE-4BF9-BF72-65303C5FCD47}" type="slidenum">
              <a:rPr lang="en-US" sz="1200" strike="noStrike">
                <a:solidFill>
                  <a:srgbClr val="000000"/>
                </a:solidFill>
                <a:latin typeface="+mn-lt"/>
                <a:ea typeface="+mn-ea"/>
              </a:rPr>
              <a:t>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body"/>
          </p:nvPr>
        </p:nvSpPr>
        <p:spPr>
          <a:xfrm>
            <a:off x="777240" y="4777560"/>
            <a:ext cx="6216840" cy="4525200"/>
          </a:xfrm>
          <a:prstGeom prst="rect">
            <a:avLst/>
          </a:prstGeom>
        </p:spPr>
        <p:txBody>
          <a:bodyPr lIns="0" tIns="0" rIns="0" bIns="0"/>
          <a:lstStyle/>
          <a:p>
            <a:r>
              <a:rPr lang="en-US" sz="2000" strike="noStrike">
                <a:latin typeface="Arial"/>
              </a:rPr>
              <a:t>First one is for remote connection</a:t>
            </a:r>
            <a:endParaRPr/>
          </a:p>
          <a:p>
            <a:r>
              <a:rPr lang="en-US" sz="2000" strike="noStrike">
                <a:latin typeface="Arial"/>
              </a:rPr>
              <a:t>Second one is when defining trusted context locally within mainframe.</a:t>
            </a:r>
            <a:endParaRPr/>
          </a:p>
          <a:p>
            <a:r>
              <a:rPr lang="en-US" sz="2000" strike="noStrike">
                <a:latin typeface="Arial"/>
              </a:rPr>
              <a:t>WITH AUTHENTICATION, WITHOUT AUTHENTICATION etc.</a:t>
            </a:r>
            <a:endParaRPr/>
          </a:p>
          <a:p>
            <a:r>
              <a:rPr lang="en-US" sz="2000" strike="noStrike">
                <a:latin typeface="Arial"/>
              </a:rPr>
              <a:t>The newly created trusted context takes effect after the CREATE TRUSTED CONTEXT statement is committed. If the CREATE TRUSTED CONTEXT statement results in an error or is rolled back, no trusted context is created.</a:t>
            </a:r>
            <a:endParaRPr/>
          </a:p>
          <a:p>
            <a:r>
              <a:rPr lang="en-US" sz="2000" strike="noStrike">
                <a:latin typeface="Arial"/>
              </a:rPr>
              <a:t>The system AUTHID is the primary AUTHID used to establish the trusted connection.</a:t>
            </a:r>
            <a:endParaRPr/>
          </a:p>
          <a:p>
            <a:r>
              <a:rPr lang="en-US" sz="2000" strike="noStrike">
                <a:latin typeface="Arial"/>
              </a:rPr>
              <a:t>Remote connection trust attributes: –SYSTEM AUTHID –ADDRESS –SERVAUTH –ENCRYPTION</a:t>
            </a:r>
            <a:endParaRPr/>
          </a:p>
          <a:p>
            <a:r>
              <a:rPr lang="en-US" sz="2000" strike="noStrike">
                <a:latin typeface="Arial"/>
              </a:rPr>
              <a:t>Local connection trust attributes: –SYSTEM AUTHID –JOBNAME</a:t>
            </a:r>
            <a:endParaRPr/>
          </a:p>
        </p:txBody>
      </p:sp>
      <p:sp>
        <p:nvSpPr>
          <p:cNvPr id="119" name="CustomShape 2"/>
          <p:cNvSpPr/>
          <p:nvPr/>
        </p:nvSpPr>
        <p:spPr>
          <a:xfrm>
            <a:off x="4402800" y="9553680"/>
            <a:ext cx="3366720" cy="50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C39D2C7-E388-4EA8-8AD4-DF32FAA89F69}" type="slidenum">
              <a:rPr lang="en-US" sz="1200" strike="noStrike">
                <a:solidFill>
                  <a:srgbClr val="000000"/>
                </a:solidFill>
                <a:latin typeface="+mn-lt"/>
                <a:ea typeface="+mn-ea"/>
              </a:rPr>
              <a:t>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body"/>
          </p:nvPr>
        </p:nvSpPr>
        <p:spPr>
          <a:xfrm>
            <a:off x="777240" y="4777560"/>
            <a:ext cx="6216840" cy="4525200"/>
          </a:xfrm>
          <a:prstGeom prst="rect">
            <a:avLst/>
          </a:prstGeom>
        </p:spPr>
        <p:txBody>
          <a:bodyPr lIns="0" tIns="0" rIns="0" bIns="0"/>
          <a:lstStyle/>
          <a:p>
            <a:endParaRPr/>
          </a:p>
        </p:txBody>
      </p:sp>
      <p:sp>
        <p:nvSpPr>
          <p:cNvPr id="121" name="CustomShape 2"/>
          <p:cNvSpPr/>
          <p:nvPr/>
        </p:nvSpPr>
        <p:spPr>
          <a:xfrm>
            <a:off x="4402800" y="9553680"/>
            <a:ext cx="3366720" cy="50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E07477F-880D-4C73-AE4F-35B86970B56B}" type="slidenum">
              <a:rPr lang="en-US" sz="1200" strike="noStrike">
                <a:solidFill>
                  <a:srgbClr val="000000"/>
                </a:solidFill>
                <a:latin typeface="+mn-lt"/>
                <a:ea typeface="+mn-ea"/>
              </a:rPr>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777240" y="4777560"/>
            <a:ext cx="6216840" cy="4525200"/>
          </a:xfrm>
          <a:prstGeom prst="rect">
            <a:avLst/>
          </a:prstGeom>
        </p:spPr>
        <p:txBody>
          <a:bodyPr lIns="0" tIns="0" rIns="0" bIns="0"/>
          <a:lstStyle/>
          <a:p>
            <a:endParaRPr/>
          </a:p>
        </p:txBody>
      </p:sp>
      <p:sp>
        <p:nvSpPr>
          <p:cNvPr id="123" name="CustomShape 2"/>
          <p:cNvSpPr/>
          <p:nvPr/>
        </p:nvSpPr>
        <p:spPr>
          <a:xfrm>
            <a:off x="4402440" y="9553680"/>
            <a:ext cx="3367080" cy="50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ACEDBBE-3864-4B36-8C5F-22CBB6AD46C4}" type="slidenum">
              <a:rPr lang="en-US" sz="1200" strike="noStrike">
                <a:solidFill>
                  <a:srgbClr val="000000"/>
                </a:solidFill>
                <a:latin typeface="+mn-lt"/>
                <a:ea typeface="+mn-ea"/>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4" name="Picture 33"/>
          <p:cNvPicPr/>
          <p:nvPr/>
        </p:nvPicPr>
        <p:blipFill>
          <a:blip r:embed="rId2"/>
          <a:stretch/>
        </p:blipFill>
        <p:spPr>
          <a:xfrm>
            <a:off x="2292480" y="1768680"/>
            <a:ext cx="5494680" cy="4384080"/>
          </a:xfrm>
          <a:prstGeom prst="rect">
            <a:avLst/>
          </a:prstGeom>
          <a:ln>
            <a:noFill/>
          </a:ln>
        </p:spPr>
      </p:pic>
      <p:pic>
        <p:nvPicPr>
          <p:cNvPr id="35" name="Picture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70" name="Picture 69"/>
          <p:cNvPicPr/>
          <p:nvPr/>
        </p:nvPicPr>
        <p:blipFill>
          <a:blip r:embed="rId2"/>
          <a:stretch/>
        </p:blipFill>
        <p:spPr>
          <a:xfrm>
            <a:off x="2292480" y="1768680"/>
            <a:ext cx="5494680" cy="4384080"/>
          </a:xfrm>
          <a:prstGeom prst="rect">
            <a:avLst/>
          </a:prstGeom>
          <a:ln>
            <a:noFill/>
          </a:ln>
        </p:spPr>
      </p:pic>
      <p:pic>
        <p:nvPicPr>
          <p:cNvPr id="71" name="Picture 70"/>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301320"/>
            <a:ext cx="9071280" cy="1261800"/>
          </a:xfrm>
          <a:prstGeom prst="rect">
            <a:avLst/>
          </a:prstGeom>
        </p:spPr>
        <p:txBody>
          <a:bodyPr lIns="0" tIns="0" rIns="0" bIns="0" anchor="ctr"/>
          <a:lstStyle/>
          <a:p>
            <a:r>
              <a:rPr lang="en-US">
                <a:latin typeface="Arial"/>
              </a:rPr>
              <a:t>Click to edit the title text format</a:t>
            </a:r>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439200" y="731520"/>
            <a:ext cx="9253080" cy="3775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r>
              <a:rPr lang="en-US" sz="6000" b="1" strike="noStrike">
                <a:solidFill>
                  <a:srgbClr val="2D9AFF"/>
                </a:solidFill>
                <a:latin typeface="Calibri Light"/>
              </a:rPr>
              <a:t>Securing DB2 data – Part 2</a:t>
            </a:r>
            <a:endParaRPr/>
          </a:p>
          <a:p>
            <a:pPr algn="ctr">
              <a:lnSpc>
                <a:spcPct val="100000"/>
              </a:lnSpc>
            </a:pPr>
            <a:r>
              <a:rPr lang="en-US" sz="6000" b="1" strike="noStrike">
                <a:solidFill>
                  <a:srgbClr val="2D9AFF"/>
                </a:solidFill>
                <a:latin typeface="Calibri Light"/>
              </a:rPr>
              <a:t>Role &amp; Trusted Context</a:t>
            </a:r>
            <a:endParaRPr/>
          </a:p>
        </p:txBody>
      </p:sp>
      <p:sp>
        <p:nvSpPr>
          <p:cNvPr id="78" name="CustomShape 2"/>
          <p:cNvSpPr/>
          <p:nvPr/>
        </p:nvSpPr>
        <p:spPr>
          <a:xfrm>
            <a:off x="1259640" y="4942800"/>
            <a:ext cx="7559280" cy="182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strike="noStrike">
                <a:solidFill>
                  <a:srgbClr val="003E78"/>
                </a:solidFill>
                <a:latin typeface="Calibri"/>
              </a:rPr>
              <a:t>- ParvathaVardhini Kannan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832513" y="1263623"/>
            <a:ext cx="8666329" cy="56284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SzPct val="68000"/>
              <a:buFont typeface="Wingdings" panose="05000000000000000000" pitchFamily="2" charset="2"/>
              <a:buChar char="Ø"/>
            </a:pPr>
            <a:r>
              <a:rPr lang="en-US" sz="2400" strike="noStrike" dirty="0">
                <a:solidFill>
                  <a:srgbClr val="227A8F"/>
                </a:solidFill>
                <a:latin typeface="Lucida Sans Unicode"/>
                <a:ea typeface="ＭＳ Ｐゴシック"/>
              </a:rPr>
              <a:t>If RESTRICT is specified, the role is not dropped if any of the following dependencies exist:</a:t>
            </a:r>
            <a:endParaRPr dirty="0"/>
          </a:p>
          <a:p>
            <a:pPr marL="800100" lvl="1" indent="-342900">
              <a:lnSpc>
                <a:spcPct val="100000"/>
              </a:lnSpc>
              <a:buFont typeface="Wingdings" panose="05000000000000000000" pitchFamily="2" charset="2"/>
              <a:buChar char="q"/>
            </a:pPr>
            <a:r>
              <a:rPr lang="en-US" sz="2400" strike="noStrike" dirty="0">
                <a:solidFill>
                  <a:srgbClr val="227A8F"/>
                </a:solidFill>
                <a:latin typeface="Lucida Sans Unicode"/>
                <a:ea typeface="ＭＳ Ｐゴシック"/>
              </a:rPr>
              <a:t>The role is associated with any trusted context or any user in a trusted context.</a:t>
            </a:r>
            <a:endParaRPr dirty="0"/>
          </a:p>
          <a:p>
            <a:pPr marL="800100" lvl="1" indent="-342900">
              <a:lnSpc>
                <a:spcPct val="100000"/>
              </a:lnSpc>
              <a:buFont typeface="Wingdings" panose="05000000000000000000" pitchFamily="2" charset="2"/>
              <a:buChar char="q"/>
            </a:pPr>
            <a:r>
              <a:rPr lang="en-US" sz="2400" strike="noStrike" dirty="0">
                <a:solidFill>
                  <a:srgbClr val="227A8F"/>
                </a:solidFill>
                <a:latin typeface="Lucida Sans Unicode"/>
                <a:ea typeface="ＭＳ Ｐゴシック"/>
              </a:rPr>
              <a:t>The role is associated with a currently running thread.</a:t>
            </a:r>
            <a:endParaRPr dirty="0"/>
          </a:p>
          <a:p>
            <a:pPr marL="800100" lvl="1" indent="-342900">
              <a:lnSpc>
                <a:spcPct val="100000"/>
              </a:lnSpc>
              <a:buFont typeface="Wingdings" panose="05000000000000000000" pitchFamily="2" charset="2"/>
              <a:buChar char="q"/>
            </a:pPr>
            <a:r>
              <a:rPr lang="en-US" sz="2400" strike="noStrike" dirty="0">
                <a:solidFill>
                  <a:srgbClr val="227A8F"/>
                </a:solidFill>
                <a:latin typeface="Lucida Sans Unicode"/>
                <a:ea typeface="ＭＳ Ｐゴシック"/>
              </a:rPr>
              <a:t>The role is the owner of any of the following objects: </a:t>
            </a:r>
            <a:endParaRPr dirty="0"/>
          </a:p>
          <a:p>
            <a:pPr lvl="2"/>
            <a:r>
              <a:rPr lang="en-US" sz="2200" strike="noStrike" dirty="0">
                <a:solidFill>
                  <a:srgbClr val="227A8F"/>
                </a:solidFill>
                <a:latin typeface="Lucida Sans Unicode"/>
                <a:ea typeface="ＭＳ Ｐゴシック"/>
              </a:rPr>
              <a:t>Alias , Column mask , Database , Distinct type , Index , </a:t>
            </a:r>
            <a:endParaRPr dirty="0"/>
          </a:p>
          <a:p>
            <a:pPr lvl="2"/>
            <a:r>
              <a:rPr lang="en-US" sz="2200" strike="noStrike" dirty="0">
                <a:solidFill>
                  <a:srgbClr val="227A8F"/>
                </a:solidFill>
                <a:latin typeface="Lucida Sans Unicode"/>
                <a:ea typeface="ＭＳ Ｐゴシック"/>
              </a:rPr>
              <a:t>JAR file, Materialized query table , Package , Role , </a:t>
            </a:r>
            <a:endParaRPr dirty="0"/>
          </a:p>
          <a:p>
            <a:pPr lvl="2"/>
            <a:r>
              <a:rPr lang="en-US" sz="2200" strike="noStrike" dirty="0">
                <a:solidFill>
                  <a:srgbClr val="227A8F"/>
                </a:solidFill>
                <a:latin typeface="Lucida Sans Unicode"/>
                <a:ea typeface="ＭＳ Ｐゴシック"/>
              </a:rPr>
              <a:t>Row permission , Sequence, Storage group, </a:t>
            </a:r>
            <a:endParaRPr dirty="0"/>
          </a:p>
          <a:p>
            <a:pPr lvl="2"/>
            <a:r>
              <a:rPr lang="en-US" sz="2200" strike="noStrike" dirty="0">
                <a:solidFill>
                  <a:srgbClr val="227A8F"/>
                </a:solidFill>
                <a:latin typeface="Lucida Sans Unicode"/>
                <a:ea typeface="ＭＳ Ｐゴシック"/>
              </a:rPr>
              <a:t>Stored procedure, Table, Table space , Trigger, </a:t>
            </a:r>
            <a:endParaRPr dirty="0"/>
          </a:p>
          <a:p>
            <a:pPr lvl="2"/>
            <a:r>
              <a:rPr lang="en-US" sz="2200" strike="noStrike" dirty="0">
                <a:solidFill>
                  <a:srgbClr val="227A8F"/>
                </a:solidFill>
                <a:latin typeface="Lucida Sans Unicode"/>
                <a:ea typeface="ＭＳ Ｐゴシック"/>
              </a:rPr>
              <a:t>Trusted context , User-defined function, View</a:t>
            </a:r>
            <a:endParaRPr dirty="0"/>
          </a:p>
        </p:txBody>
      </p:sp>
      <p:sp>
        <p:nvSpPr>
          <p:cNvPr id="109" name="CustomShape 2"/>
          <p:cNvSpPr/>
          <p:nvPr/>
        </p:nvSpPr>
        <p:spPr>
          <a:xfrm>
            <a:off x="1637640" y="251640"/>
            <a:ext cx="6802920" cy="125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800" b="1" strike="noStrike">
                <a:solidFill>
                  <a:srgbClr val="2D9AFF"/>
                </a:solidFill>
                <a:latin typeface="Calibri"/>
                <a:ea typeface="ＭＳ Ｐゴシック"/>
              </a:rPr>
              <a:t>DROP ROLE Contd…</a:t>
            </a:r>
            <a:endParaRPr/>
          </a:p>
        </p:txBody>
      </p:sp>
      <p:sp>
        <p:nvSpPr>
          <p:cNvPr id="110" name="CustomShape 3"/>
          <p:cNvSpPr/>
          <p:nvPr/>
        </p:nvSpPr>
        <p:spPr>
          <a:xfrm>
            <a:off x="4976640" y="7061400"/>
            <a:ext cx="301320" cy="40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0391FA-8FB2-4320-9864-64717E7E1872}" type="slidenum">
              <a:rPr lang="en-US" sz="1000" strike="noStrike">
                <a:solidFill>
                  <a:srgbClr val="000000"/>
                </a:solidFill>
                <a:latin typeface="Lucida Sans Unicode"/>
                <a:ea typeface="DejaVu Sans"/>
              </a:rPr>
              <a:t>10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1637640" y="1512000"/>
            <a:ext cx="6802920" cy="498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7200">
              <a:lnSpc>
                <a:spcPct val="100000"/>
              </a:lnSpc>
              <a:buSzPct val="68000"/>
              <a:buFont typeface="Wingdings" panose="05000000000000000000" pitchFamily="2" charset="2"/>
              <a:buChar char="Ø"/>
            </a:pPr>
            <a:r>
              <a:rPr lang="en-US" sz="2800" strike="noStrike" dirty="0">
                <a:solidFill>
                  <a:srgbClr val="227A8F"/>
                </a:solidFill>
                <a:latin typeface="Lucida Sans Unicode"/>
                <a:ea typeface="ＭＳ Ｐゴシック"/>
              </a:rPr>
              <a:t>When a trusted context is dropped, all associations to attributes (IP addresses, job names) and associations to users of the trusted context are dropped. </a:t>
            </a:r>
            <a:endParaRPr dirty="0"/>
          </a:p>
          <a:p>
            <a:pPr marL="457200" indent="-457200">
              <a:lnSpc>
                <a:spcPct val="100000"/>
              </a:lnSpc>
              <a:buSzPct val="68000"/>
              <a:buFont typeface="Wingdings" panose="05000000000000000000" pitchFamily="2" charset="2"/>
              <a:buChar char="Ø"/>
            </a:pPr>
            <a:r>
              <a:rPr lang="en-US" sz="2800" strike="noStrike" dirty="0">
                <a:solidFill>
                  <a:srgbClr val="227A8F"/>
                </a:solidFill>
                <a:latin typeface="Lucida Sans Unicode"/>
                <a:ea typeface="ＭＳ Ｐゴシック"/>
              </a:rPr>
              <a:t>If the trusted context is dropped while trusted connections for the context are active, the connections remain active until they terminate or the next attempt at reuse is made.</a:t>
            </a:r>
            <a:endParaRPr dirty="0"/>
          </a:p>
        </p:txBody>
      </p:sp>
      <p:sp>
        <p:nvSpPr>
          <p:cNvPr id="112" name="CustomShape 2"/>
          <p:cNvSpPr/>
          <p:nvPr/>
        </p:nvSpPr>
        <p:spPr>
          <a:xfrm>
            <a:off x="1637640" y="335880"/>
            <a:ext cx="6802920" cy="92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2800" b="1" strike="noStrike">
                <a:solidFill>
                  <a:srgbClr val="2D9AFF"/>
                </a:solidFill>
                <a:latin typeface="Calibri"/>
                <a:ea typeface="ＭＳ Ｐゴシック"/>
              </a:rPr>
              <a:t>DROP Trusted CONTEXT</a:t>
            </a:r>
            <a:endParaRPr/>
          </a:p>
        </p:txBody>
      </p:sp>
      <p:sp>
        <p:nvSpPr>
          <p:cNvPr id="113" name="CustomShape 3"/>
          <p:cNvSpPr/>
          <p:nvPr/>
        </p:nvSpPr>
        <p:spPr>
          <a:xfrm>
            <a:off x="4976640" y="7061400"/>
            <a:ext cx="301680" cy="40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4BAFBC-AD6C-41F7-A8A7-4A614D5C912C}" type="slidenum">
              <a:rPr lang="en-US" sz="1000" strike="noStrike">
                <a:solidFill>
                  <a:srgbClr val="000000"/>
                </a:solidFill>
                <a:latin typeface="Lucida Sans Unicode"/>
                <a:ea typeface="DejaVu Sans"/>
              </a:rPr>
              <a:t>11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1574640" y="335880"/>
            <a:ext cx="6928920" cy="627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strike="noStrike">
                <a:solidFill>
                  <a:srgbClr val="2D9AFF"/>
                </a:solidFill>
                <a:latin typeface="Calibri"/>
                <a:ea typeface="ＭＳ Ｐゴシック"/>
              </a:rPr>
              <a:t>Role &amp; Trusted CONTEXT:</a:t>
            </a:r>
            <a:endParaRPr/>
          </a:p>
        </p:txBody>
      </p:sp>
      <p:sp>
        <p:nvSpPr>
          <p:cNvPr id="80" name="CustomShape 2"/>
          <p:cNvSpPr/>
          <p:nvPr/>
        </p:nvSpPr>
        <p:spPr>
          <a:xfrm>
            <a:off x="1574640" y="923760"/>
            <a:ext cx="6928560" cy="5962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Wingdings" panose="05000000000000000000" pitchFamily="2" charset="2"/>
              <a:buChar char="Ø"/>
            </a:pPr>
            <a:r>
              <a:rPr lang="en-US" sz="2400" strike="noStrike" dirty="0">
                <a:solidFill>
                  <a:srgbClr val="227A8F"/>
                </a:solidFill>
                <a:latin typeface="Lucida Sans Unicode"/>
                <a:ea typeface="ＭＳ Ｐゴシック"/>
              </a:rPr>
              <a:t>A </a:t>
            </a:r>
            <a:r>
              <a:rPr lang="en-US" sz="2400" i="1" strike="noStrike" dirty="0">
                <a:solidFill>
                  <a:srgbClr val="227A8F"/>
                </a:solidFill>
                <a:latin typeface="Lucida Sans Unicode"/>
                <a:ea typeface="ＭＳ Ｐゴシック"/>
              </a:rPr>
              <a:t>role</a:t>
            </a:r>
            <a:r>
              <a:rPr lang="en-US" sz="2400" strike="noStrike" dirty="0">
                <a:solidFill>
                  <a:srgbClr val="227A8F"/>
                </a:solidFill>
                <a:latin typeface="Lucida Sans Unicode"/>
                <a:ea typeface="ＭＳ Ｐゴシック"/>
              </a:rPr>
              <a:t> </a:t>
            </a:r>
            <a:r>
              <a:rPr lang="en-US" sz="2200" strike="noStrike" dirty="0">
                <a:solidFill>
                  <a:srgbClr val="227A8F"/>
                </a:solidFill>
                <a:latin typeface="Lucida Sans Unicode"/>
                <a:ea typeface="ＭＳ Ｐゴシック"/>
              </a:rPr>
              <a:t>is a database entity that groups one or more privileges together in a trusted context. System administrators can use roles to control access to enterprise objects in a way that parallels the structure of the enterprise.</a:t>
            </a:r>
            <a:endParaRPr dirty="0"/>
          </a:p>
          <a:p>
            <a:pPr marL="342900" indent="-342900">
              <a:lnSpc>
                <a:spcPct val="100000"/>
              </a:lnSpc>
              <a:buFont typeface="Wingdings" panose="05000000000000000000" pitchFamily="2" charset="2"/>
              <a:buChar char="Ø"/>
            </a:pPr>
            <a:r>
              <a:rPr lang="en-US" sz="2200" strike="noStrike" dirty="0">
                <a:solidFill>
                  <a:srgbClr val="227A8F"/>
                </a:solidFill>
                <a:latin typeface="Lucida Sans Unicode"/>
                <a:ea typeface="ＭＳ Ｐゴシック"/>
              </a:rPr>
              <a:t>A role is available only in a trusted context. </a:t>
            </a:r>
            <a:endParaRPr dirty="0"/>
          </a:p>
          <a:p>
            <a:pPr marL="342900" indent="-342900">
              <a:lnSpc>
                <a:spcPct val="100000"/>
              </a:lnSpc>
              <a:buFont typeface="Wingdings" panose="05000000000000000000" pitchFamily="2" charset="2"/>
              <a:buChar char="Ø"/>
            </a:pPr>
            <a:r>
              <a:rPr lang="en-US" sz="2400" strike="noStrike" dirty="0">
                <a:solidFill>
                  <a:srgbClr val="227A8F"/>
                </a:solidFill>
                <a:latin typeface="Lucida Sans Unicode"/>
                <a:ea typeface="ＭＳ Ｐゴシック"/>
              </a:rPr>
              <a:t>A </a:t>
            </a:r>
            <a:r>
              <a:rPr lang="en-US" sz="2400" i="1" strike="noStrike" dirty="0">
                <a:solidFill>
                  <a:srgbClr val="227A8F"/>
                </a:solidFill>
                <a:latin typeface="Lucida Sans Unicode"/>
                <a:ea typeface="ＭＳ Ｐゴシック"/>
              </a:rPr>
              <a:t>trusted context</a:t>
            </a:r>
            <a:r>
              <a:rPr lang="en-US" sz="2400" strike="noStrike" dirty="0">
                <a:solidFill>
                  <a:srgbClr val="227A8F"/>
                </a:solidFill>
                <a:latin typeface="Lucida Sans Unicode"/>
                <a:ea typeface="ＭＳ Ｐゴシック"/>
              </a:rPr>
              <a:t> </a:t>
            </a:r>
            <a:r>
              <a:rPr lang="en-US" sz="2200" strike="noStrike" dirty="0">
                <a:solidFill>
                  <a:srgbClr val="227A8F"/>
                </a:solidFill>
                <a:latin typeface="Lucida Sans Unicode"/>
                <a:ea typeface="ＭＳ Ｐゴシック"/>
              </a:rPr>
              <a:t>is an independent database entity that can be defined based on a system authorization ID and connection trust attributes. The trust attributes specify a set of characteristics about a specific connection. These attributes include the IP address, domain name, or SERVAUTH security zone name of a remote client and the job or task name of a local client.</a:t>
            </a:r>
            <a:endParaRPr dirty="0"/>
          </a:p>
          <a:p>
            <a:pPr marL="342900" indent="-342900">
              <a:lnSpc>
                <a:spcPct val="100000"/>
              </a:lnSpc>
              <a:buFont typeface="Wingdings" panose="05000000000000000000" pitchFamily="2" charset="2"/>
              <a:buChar char="Ø"/>
            </a:pPr>
            <a:r>
              <a:rPr lang="en-US" sz="2200" strike="noStrike" dirty="0">
                <a:solidFill>
                  <a:srgbClr val="227A8F"/>
                </a:solidFill>
                <a:latin typeface="Lucida Sans Unicode"/>
                <a:ea typeface="ＭＳ Ｐゴシック"/>
              </a:rPr>
              <a:t>An authorization ID can have </a:t>
            </a:r>
            <a:r>
              <a:rPr lang="en-US" sz="2200" b="1" u="sng" strike="noStrike" dirty="0">
                <a:solidFill>
                  <a:srgbClr val="227A8F"/>
                </a:solidFill>
                <a:latin typeface="Lucida Sans Unicode"/>
                <a:ea typeface="ＭＳ Ｐゴシック"/>
              </a:rPr>
              <a:t>only one role </a:t>
            </a:r>
            <a:r>
              <a:rPr lang="en-US" sz="2200" strike="noStrike" dirty="0">
                <a:solidFill>
                  <a:srgbClr val="227A8F"/>
                </a:solidFill>
                <a:latin typeface="Lucida Sans Unicode"/>
                <a:ea typeface="ＭＳ Ｐゴシック"/>
              </a:rPr>
              <a:t>in a trusted context at any given time</a:t>
            </a:r>
            <a:endParaRPr dirty="0"/>
          </a:p>
        </p:txBody>
      </p:sp>
      <p:sp>
        <p:nvSpPr>
          <p:cNvPr id="81" name="CustomShape 3"/>
          <p:cNvSpPr/>
          <p:nvPr/>
        </p:nvSpPr>
        <p:spPr>
          <a:xfrm>
            <a:off x="7938000" y="923760"/>
            <a:ext cx="817920" cy="300960"/>
          </a:xfrm>
          <a:prstGeom prst="rect">
            <a:avLst/>
          </a:prstGeom>
          <a:noFill/>
          <a:ln>
            <a:noFill/>
          </a:ln>
        </p:spPr>
        <p:style>
          <a:lnRef idx="0">
            <a:scrgbClr r="0" g="0" b="0"/>
          </a:lnRef>
          <a:fillRef idx="0">
            <a:scrgbClr r="0" g="0" b="0"/>
          </a:fillRef>
          <a:effectRef idx="0">
            <a:scrgbClr r="0" g="0" b="0"/>
          </a:effectRef>
          <a:fontRef idx="minor"/>
        </p:style>
      </p:sp>
      <p:sp>
        <p:nvSpPr>
          <p:cNvPr id="82" name="CustomShape 4"/>
          <p:cNvSpPr/>
          <p:nvPr/>
        </p:nvSpPr>
        <p:spPr>
          <a:xfrm>
            <a:off x="4976640" y="7061400"/>
            <a:ext cx="301320" cy="40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E3FB645-7B67-4A66-8823-C6B928911EE5}" type="slidenum">
              <a:rPr lang="en-US" sz="1000" strike="noStrike">
                <a:solidFill>
                  <a:srgbClr val="000000"/>
                </a:solidFill>
                <a:latin typeface="Lucida Sans Unicode"/>
                <a:ea typeface="DejaVu Sans"/>
              </a:r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F94AFA-14B8-4E60-975F-6F10E86A1993}"/>
              </a:ext>
            </a:extLst>
          </p:cNvPr>
          <p:cNvPicPr>
            <a:picLocks noChangeAspect="1"/>
          </p:cNvPicPr>
          <p:nvPr/>
        </p:nvPicPr>
        <p:blipFill>
          <a:blip r:embed="rId2"/>
          <a:stretch>
            <a:fillRect/>
          </a:stretch>
        </p:blipFill>
        <p:spPr>
          <a:xfrm>
            <a:off x="600501" y="79213"/>
            <a:ext cx="9294125" cy="7418494"/>
          </a:xfrm>
          <a:prstGeom prst="rect">
            <a:avLst/>
          </a:prstGeom>
        </p:spPr>
      </p:pic>
    </p:spTree>
    <p:extLst>
      <p:ext uri="{BB962C8B-B14F-4D97-AF65-F5344CB8AC3E}">
        <p14:creationId xmlns:p14="http://schemas.microsoft.com/office/powerpoint/2010/main" val="383458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1574640" y="251640"/>
            <a:ext cx="6928920" cy="627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strike="noStrike">
                <a:solidFill>
                  <a:srgbClr val="2D9AFF"/>
                </a:solidFill>
                <a:latin typeface="Calibri"/>
                <a:ea typeface="ＭＳ Ｐゴシック"/>
              </a:rPr>
              <a:t>Role &amp; Trusted CONTEXT:</a:t>
            </a:r>
            <a:endParaRPr/>
          </a:p>
        </p:txBody>
      </p:sp>
      <p:sp>
        <p:nvSpPr>
          <p:cNvPr id="84" name="CustomShape 2"/>
          <p:cNvSpPr/>
          <p:nvPr/>
        </p:nvSpPr>
        <p:spPr>
          <a:xfrm>
            <a:off x="1385640" y="923760"/>
            <a:ext cx="7243920" cy="5962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Wingdings" panose="05000000000000000000" pitchFamily="2" charset="2"/>
              <a:buChar char="Ø"/>
            </a:pPr>
            <a:r>
              <a:rPr lang="en-US" sz="2400" strike="noStrike" dirty="0">
                <a:solidFill>
                  <a:srgbClr val="003E78"/>
                </a:solidFill>
                <a:latin typeface="Calibri"/>
                <a:ea typeface="ＭＳ Ｐゴシック"/>
              </a:rPr>
              <a:t>CREATE ROLE </a:t>
            </a:r>
            <a:r>
              <a:rPr lang="en-US" sz="2400" i="1" u="sng" strike="noStrike" dirty="0" err="1">
                <a:solidFill>
                  <a:srgbClr val="003E78"/>
                </a:solidFill>
                <a:latin typeface="Calibri"/>
                <a:ea typeface="ＭＳ Ｐゴシック"/>
              </a:rPr>
              <a:t>rolename</a:t>
            </a:r>
            <a:r>
              <a:rPr lang="en-US" sz="2400" i="1" u="sng" strike="noStrike" dirty="0">
                <a:solidFill>
                  <a:srgbClr val="003E78"/>
                </a:solidFill>
                <a:latin typeface="Calibri"/>
                <a:ea typeface="ＭＳ Ｐゴシック"/>
              </a:rPr>
              <a:t> ;</a:t>
            </a:r>
            <a:endParaRPr dirty="0"/>
          </a:p>
          <a:p>
            <a:pPr marL="342900" indent="-342900">
              <a:lnSpc>
                <a:spcPct val="100000"/>
              </a:lnSpc>
              <a:buFont typeface="Wingdings" panose="05000000000000000000" pitchFamily="2" charset="2"/>
              <a:buChar char="Ø"/>
            </a:pPr>
            <a:r>
              <a:rPr lang="en-US" sz="2400" strike="noStrike" dirty="0">
                <a:solidFill>
                  <a:srgbClr val="003E78"/>
                </a:solidFill>
                <a:latin typeface="Lucida Sans Unicode"/>
                <a:ea typeface="ＭＳ Ｐゴシック"/>
              </a:rPr>
              <a:t>For Remote Trusted connection :</a:t>
            </a:r>
            <a:endParaRPr dirty="0"/>
          </a:p>
          <a:p>
            <a:pPr marL="342900" indent="-342900">
              <a:lnSpc>
                <a:spcPct val="100000"/>
              </a:lnSpc>
              <a:buFont typeface="Wingdings" panose="05000000000000000000" pitchFamily="2" charset="2"/>
              <a:buChar char="Ø"/>
            </a:pPr>
            <a:r>
              <a:rPr lang="en-US" sz="2400" strike="noStrike" dirty="0">
                <a:solidFill>
                  <a:srgbClr val="003E78"/>
                </a:solidFill>
                <a:latin typeface="Lucida Sans Unicode"/>
                <a:ea typeface="ＭＳ Ｐゴシック"/>
              </a:rPr>
              <a:t>CREATE TRUSTED CONTEXT </a:t>
            </a:r>
            <a:r>
              <a:rPr lang="en-US" sz="2400" i="1" u="sng" strike="noStrike" dirty="0">
                <a:solidFill>
                  <a:srgbClr val="003E78"/>
                </a:solidFill>
                <a:latin typeface="Lucida Sans Unicode"/>
                <a:ea typeface="ＭＳ Ｐゴシック"/>
              </a:rPr>
              <a:t>CTX1</a:t>
            </a:r>
            <a:endParaRPr dirty="0"/>
          </a:p>
          <a:p>
            <a:pPr>
              <a:lnSpc>
                <a:spcPct val="100000"/>
              </a:lnSpc>
            </a:pPr>
            <a:r>
              <a:rPr lang="en-US" sz="2400" strike="noStrike" dirty="0">
                <a:solidFill>
                  <a:srgbClr val="003E78"/>
                </a:solidFill>
                <a:latin typeface="Lucida Sans Unicode"/>
                <a:ea typeface="ＭＳ Ｐゴシック"/>
              </a:rPr>
              <a:t>    BASED UPON CONNECTION USING </a:t>
            </a:r>
            <a:endParaRPr dirty="0"/>
          </a:p>
          <a:p>
            <a:pPr>
              <a:lnSpc>
                <a:spcPct val="100000"/>
              </a:lnSpc>
            </a:pPr>
            <a:r>
              <a:rPr lang="en-US" sz="2400" strike="noStrike" dirty="0">
                <a:solidFill>
                  <a:srgbClr val="003E78"/>
                </a:solidFill>
                <a:latin typeface="Lucida Sans Unicode"/>
                <a:ea typeface="ＭＳ Ｐゴシック"/>
              </a:rPr>
              <a:t>		</a:t>
            </a:r>
            <a:r>
              <a:rPr lang="en-US" sz="2400" strike="noStrike" dirty="0">
                <a:solidFill>
                  <a:srgbClr val="00B050"/>
                </a:solidFill>
                <a:latin typeface="Lucida Sans Unicode"/>
                <a:ea typeface="ＭＳ Ｐゴシック"/>
              </a:rPr>
              <a:t>SYSTEM AUTHID </a:t>
            </a:r>
            <a:r>
              <a:rPr lang="en-US" sz="2400" i="1" u="sng" strike="noStrike" dirty="0">
                <a:solidFill>
                  <a:srgbClr val="003E78"/>
                </a:solidFill>
                <a:latin typeface="Lucida Sans Unicode"/>
                <a:ea typeface="ＭＳ Ｐゴシック"/>
              </a:rPr>
              <a:t>Authid1</a:t>
            </a:r>
            <a:endParaRPr dirty="0"/>
          </a:p>
          <a:p>
            <a:pPr>
              <a:lnSpc>
                <a:spcPct val="100000"/>
              </a:lnSpc>
            </a:pPr>
            <a:r>
              <a:rPr lang="en-US" sz="2400" strike="noStrike" dirty="0">
                <a:solidFill>
                  <a:srgbClr val="003E78"/>
                </a:solidFill>
                <a:latin typeface="Lucida Sans Unicode"/>
                <a:ea typeface="ＭＳ Ｐゴシック"/>
              </a:rPr>
              <a:t>       ATTRIBUTES </a:t>
            </a:r>
            <a:endParaRPr dirty="0"/>
          </a:p>
          <a:p>
            <a:pPr>
              <a:lnSpc>
                <a:spcPct val="100000"/>
              </a:lnSpc>
            </a:pPr>
            <a:r>
              <a:rPr lang="en-US" sz="2400" strike="noStrike" dirty="0">
                <a:solidFill>
                  <a:srgbClr val="003E78"/>
                </a:solidFill>
                <a:latin typeface="Lucida Sans Unicode"/>
                <a:ea typeface="ＭＳ Ｐゴシック"/>
              </a:rPr>
              <a:t>	  (</a:t>
            </a:r>
            <a:r>
              <a:rPr lang="en-US" sz="2400" strike="noStrike" dirty="0">
                <a:solidFill>
                  <a:srgbClr val="00B050"/>
                </a:solidFill>
                <a:latin typeface="Lucida Sans Unicode"/>
                <a:ea typeface="ＭＳ Ｐゴシック"/>
              </a:rPr>
              <a:t>ADDRESS</a:t>
            </a:r>
            <a:r>
              <a:rPr lang="en-US" sz="2400" strike="noStrike" dirty="0">
                <a:solidFill>
                  <a:srgbClr val="003E78"/>
                </a:solidFill>
                <a:latin typeface="Lucida Sans Unicode"/>
                <a:ea typeface="ＭＳ Ｐゴシック"/>
              </a:rPr>
              <a:t> </a:t>
            </a:r>
            <a:r>
              <a:rPr lang="en-US" sz="2400" i="1" u="sng" strike="noStrike" dirty="0">
                <a:solidFill>
                  <a:srgbClr val="003E78"/>
                </a:solidFill>
                <a:latin typeface="Lucida Sans Unicode"/>
                <a:ea typeface="ＭＳ Ｐゴシック"/>
              </a:rPr>
              <a:t>‘</a:t>
            </a:r>
            <a:r>
              <a:rPr lang="en-US" sz="2400" i="1" u="sng" strike="noStrike" dirty="0" err="1">
                <a:solidFill>
                  <a:srgbClr val="003E78"/>
                </a:solidFill>
                <a:latin typeface="Lucida Sans Unicode"/>
                <a:ea typeface="ＭＳ Ｐゴシック"/>
              </a:rPr>
              <a:t>n.nn.nn.nnn.nnn</a:t>
            </a:r>
            <a:r>
              <a:rPr lang="en-US" sz="2400" strike="noStrike" dirty="0">
                <a:solidFill>
                  <a:srgbClr val="003E78"/>
                </a:solidFill>
                <a:latin typeface="Lucida Sans Unicode"/>
                <a:ea typeface="ＭＳ Ｐゴシック"/>
              </a:rPr>
              <a:t>', </a:t>
            </a:r>
            <a:r>
              <a:rPr lang="en-US" sz="2400" strike="noStrike" dirty="0">
                <a:solidFill>
                  <a:srgbClr val="00B050"/>
                </a:solidFill>
                <a:latin typeface="Lucida Sans Unicode"/>
                <a:ea typeface="ＭＳ Ｐゴシック"/>
              </a:rPr>
              <a:t>ENCRYPTION</a:t>
            </a:r>
            <a:r>
              <a:rPr lang="en-US" sz="2400" strike="noStrike" dirty="0">
                <a:solidFill>
                  <a:srgbClr val="003E78"/>
                </a:solidFill>
                <a:latin typeface="Lucida Sans Unicode"/>
                <a:ea typeface="ＭＳ Ｐゴシック"/>
              </a:rPr>
              <a:t> 'LOW')</a:t>
            </a:r>
            <a:endParaRPr dirty="0"/>
          </a:p>
          <a:p>
            <a:pPr>
              <a:lnSpc>
                <a:spcPct val="100000"/>
              </a:lnSpc>
            </a:pPr>
            <a:r>
              <a:rPr lang="en-US" sz="2400" strike="noStrike" dirty="0">
                <a:solidFill>
                  <a:srgbClr val="003E78"/>
                </a:solidFill>
                <a:latin typeface="Lucida Sans Unicode"/>
                <a:ea typeface="ＭＳ Ｐゴシック"/>
              </a:rPr>
              <a:t>       DEFAULT ROLE </a:t>
            </a:r>
            <a:r>
              <a:rPr lang="en-US" sz="2400" i="1" u="sng" strike="noStrike" dirty="0">
                <a:solidFill>
                  <a:srgbClr val="003E78"/>
                </a:solidFill>
                <a:latin typeface="Lucida Sans Unicode"/>
                <a:ea typeface="ＭＳ Ｐゴシック"/>
              </a:rPr>
              <a:t>CTXROLE</a:t>
            </a:r>
            <a:r>
              <a:rPr lang="en-US" sz="2400" strike="noStrike" dirty="0">
                <a:solidFill>
                  <a:srgbClr val="003E78"/>
                </a:solidFill>
                <a:latin typeface="Lucida Sans Unicode"/>
                <a:ea typeface="ＭＳ Ｐゴシック"/>
              </a:rPr>
              <a:t>  </a:t>
            </a:r>
            <a:endParaRPr dirty="0"/>
          </a:p>
          <a:p>
            <a:pPr>
              <a:lnSpc>
                <a:spcPct val="100000"/>
              </a:lnSpc>
            </a:pPr>
            <a:r>
              <a:rPr lang="en-US" sz="2400" strike="noStrike" dirty="0">
                <a:solidFill>
                  <a:srgbClr val="003E78"/>
                </a:solidFill>
                <a:latin typeface="Lucida Sans Unicode"/>
                <a:ea typeface="ＭＳ Ｐゴシック"/>
              </a:rPr>
              <a:t>       ENABLE</a:t>
            </a:r>
            <a:endParaRPr dirty="0"/>
          </a:p>
          <a:p>
            <a:pPr>
              <a:lnSpc>
                <a:spcPct val="100000"/>
              </a:lnSpc>
            </a:pPr>
            <a:r>
              <a:rPr lang="en-US" sz="2400" strike="noStrike" dirty="0">
                <a:solidFill>
                  <a:srgbClr val="003E78"/>
                </a:solidFill>
                <a:latin typeface="Lucida Sans Unicode"/>
                <a:ea typeface="ＭＳ Ｐゴシック"/>
              </a:rPr>
              <a:t>       WITH USE FOR </a:t>
            </a:r>
            <a:r>
              <a:rPr lang="en-US" sz="2400" i="1" u="sng" strike="noStrike" dirty="0">
                <a:solidFill>
                  <a:srgbClr val="003E78"/>
                </a:solidFill>
                <a:latin typeface="Lucida Sans Unicode"/>
                <a:ea typeface="ＭＳ Ｐゴシック"/>
              </a:rPr>
              <a:t>UID1, UID2</a:t>
            </a:r>
            <a:r>
              <a:rPr lang="en-US" sz="2400" strike="noStrike" dirty="0">
                <a:solidFill>
                  <a:srgbClr val="003E78"/>
                </a:solidFill>
                <a:latin typeface="Lucida Sans Unicode"/>
                <a:ea typeface="ＭＳ Ｐゴシック"/>
              </a:rPr>
              <a:t>  ROLE </a:t>
            </a:r>
            <a:r>
              <a:rPr lang="en-US" sz="2400" i="1" u="sng" strike="noStrike" dirty="0">
                <a:solidFill>
                  <a:srgbClr val="003E78"/>
                </a:solidFill>
                <a:latin typeface="Lucida Sans Unicode"/>
                <a:ea typeface="ＭＳ Ｐゴシック"/>
              </a:rPr>
              <a:t>ROLE1</a:t>
            </a:r>
            <a:r>
              <a:rPr lang="en-US" sz="2400" strike="noStrike" dirty="0">
                <a:solidFill>
                  <a:srgbClr val="003E78"/>
                </a:solidFill>
                <a:latin typeface="Lucida Sans Unicode"/>
                <a:ea typeface="ＭＳ Ｐゴシック"/>
              </a:rPr>
              <a:t> </a:t>
            </a:r>
            <a:endParaRPr dirty="0"/>
          </a:p>
          <a:p>
            <a:pPr>
              <a:lnSpc>
                <a:spcPct val="100000"/>
              </a:lnSpc>
            </a:pPr>
            <a:r>
              <a:rPr lang="en-US" sz="2400" strike="noStrike" dirty="0">
                <a:solidFill>
                  <a:srgbClr val="003E78"/>
                </a:solidFill>
                <a:latin typeface="Lucida Sans Unicode"/>
                <a:ea typeface="ＭＳ Ｐゴシック"/>
              </a:rPr>
              <a:t>	                    WITH AUTHENTICATION;</a:t>
            </a:r>
            <a:endParaRPr dirty="0"/>
          </a:p>
          <a:p>
            <a:pPr>
              <a:lnSpc>
                <a:spcPct val="100000"/>
              </a:lnSpc>
            </a:pPr>
            <a:endParaRPr dirty="0"/>
          </a:p>
        </p:txBody>
      </p:sp>
      <p:sp>
        <p:nvSpPr>
          <p:cNvPr id="85" name="CustomShape 3"/>
          <p:cNvSpPr/>
          <p:nvPr/>
        </p:nvSpPr>
        <p:spPr>
          <a:xfrm>
            <a:off x="7938000" y="923760"/>
            <a:ext cx="817920" cy="300960"/>
          </a:xfrm>
          <a:prstGeom prst="rect">
            <a:avLst/>
          </a:prstGeom>
          <a:noFill/>
          <a:ln>
            <a:noFill/>
          </a:ln>
        </p:spPr>
        <p:style>
          <a:lnRef idx="0">
            <a:scrgbClr r="0" g="0" b="0"/>
          </a:lnRef>
          <a:fillRef idx="0">
            <a:scrgbClr r="0" g="0" b="0"/>
          </a:fillRef>
          <a:effectRef idx="0">
            <a:scrgbClr r="0" g="0" b="0"/>
          </a:effectRef>
          <a:fontRef idx="minor"/>
        </p:style>
      </p:sp>
      <p:sp>
        <p:nvSpPr>
          <p:cNvPr id="86" name="CustomShape 4"/>
          <p:cNvSpPr/>
          <p:nvPr/>
        </p:nvSpPr>
        <p:spPr>
          <a:xfrm>
            <a:off x="4976640" y="7061400"/>
            <a:ext cx="301680" cy="40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198EBE9-C57A-4E84-A32C-4E3F48420072}" type="slidenum">
              <a:rPr lang="en-US" sz="1000" strike="noStrike">
                <a:solidFill>
                  <a:srgbClr val="000000"/>
                </a:solidFill>
                <a:latin typeface="Lucida Sans Unicode"/>
                <a:ea typeface="DejaVu Sans"/>
              </a:rPr>
              <a:t>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1574640" y="251640"/>
            <a:ext cx="6928920" cy="627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strike="noStrike">
                <a:solidFill>
                  <a:srgbClr val="2D9AFF"/>
                </a:solidFill>
                <a:latin typeface="Calibri"/>
                <a:ea typeface="ＭＳ Ｐゴシック"/>
              </a:rPr>
              <a:t>Local Trusted CONTEXT:</a:t>
            </a:r>
            <a:endParaRPr/>
          </a:p>
        </p:txBody>
      </p:sp>
      <p:sp>
        <p:nvSpPr>
          <p:cNvPr id="88" name="CustomShape 2"/>
          <p:cNvSpPr/>
          <p:nvPr/>
        </p:nvSpPr>
        <p:spPr>
          <a:xfrm>
            <a:off x="1259640" y="923760"/>
            <a:ext cx="7495920" cy="5962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a:p>
            <a:pPr marL="342900" indent="-342900">
              <a:lnSpc>
                <a:spcPct val="100000"/>
              </a:lnSpc>
              <a:buFont typeface="Wingdings" panose="05000000000000000000" pitchFamily="2" charset="2"/>
              <a:buChar char="Ø"/>
            </a:pPr>
            <a:r>
              <a:rPr lang="en-US" sz="2400" strike="noStrike" dirty="0">
                <a:solidFill>
                  <a:srgbClr val="003E78"/>
                </a:solidFill>
                <a:latin typeface="Lucida Sans Unicode"/>
                <a:ea typeface="ＭＳ Ｐゴシック"/>
              </a:rPr>
              <a:t>CREATE TRUSTED CONTEXT </a:t>
            </a:r>
            <a:r>
              <a:rPr lang="en-US" sz="2400" i="1" u="sng" strike="noStrike" dirty="0">
                <a:solidFill>
                  <a:srgbClr val="003E78"/>
                </a:solidFill>
                <a:latin typeface="Lucida Sans Unicode"/>
                <a:ea typeface="ＭＳ Ｐゴシック"/>
              </a:rPr>
              <a:t>CTX2</a:t>
            </a:r>
            <a:endParaRPr dirty="0"/>
          </a:p>
          <a:p>
            <a:pPr>
              <a:lnSpc>
                <a:spcPct val="100000"/>
              </a:lnSpc>
            </a:pPr>
            <a:r>
              <a:rPr lang="en-US" sz="2400" strike="noStrike" dirty="0">
                <a:solidFill>
                  <a:srgbClr val="003E78"/>
                </a:solidFill>
                <a:latin typeface="Lucida Sans Unicode"/>
                <a:ea typeface="ＭＳ Ｐゴシック"/>
              </a:rPr>
              <a:t>    BASED UPON CONNECTION USING </a:t>
            </a:r>
            <a:endParaRPr dirty="0"/>
          </a:p>
          <a:p>
            <a:pPr>
              <a:lnSpc>
                <a:spcPct val="100000"/>
              </a:lnSpc>
            </a:pPr>
            <a:r>
              <a:rPr lang="en-US" sz="2400" strike="noStrike" dirty="0">
                <a:solidFill>
                  <a:srgbClr val="003E78"/>
                </a:solidFill>
                <a:latin typeface="Lucida Sans Unicode"/>
                <a:ea typeface="ＭＳ Ｐゴシック"/>
              </a:rPr>
              <a:t>    		</a:t>
            </a:r>
            <a:r>
              <a:rPr lang="en-US" sz="2400" strike="noStrike" dirty="0">
                <a:solidFill>
                  <a:srgbClr val="00B050"/>
                </a:solidFill>
                <a:latin typeface="Lucida Sans Unicode"/>
                <a:ea typeface="ＭＳ Ｐゴシック"/>
              </a:rPr>
              <a:t>SYSTEM AUTHID </a:t>
            </a:r>
            <a:r>
              <a:rPr lang="en-US" sz="2400" i="1" u="sng" strike="noStrike" dirty="0">
                <a:solidFill>
                  <a:srgbClr val="003E78"/>
                </a:solidFill>
                <a:latin typeface="Lucida Sans Unicode"/>
                <a:ea typeface="ＭＳ Ｐゴシック"/>
              </a:rPr>
              <a:t>Authid2</a:t>
            </a:r>
            <a:endParaRPr dirty="0"/>
          </a:p>
          <a:p>
            <a:pPr>
              <a:lnSpc>
                <a:spcPct val="100000"/>
              </a:lnSpc>
            </a:pPr>
            <a:r>
              <a:rPr lang="en-US" sz="2400" strike="noStrike" dirty="0">
                <a:solidFill>
                  <a:srgbClr val="003E78"/>
                </a:solidFill>
                <a:latin typeface="Lucida Sans Unicode"/>
                <a:ea typeface="ＭＳ Ｐゴシック"/>
              </a:rPr>
              <a:t>        ATTRIBUTES </a:t>
            </a:r>
            <a:endParaRPr dirty="0"/>
          </a:p>
          <a:p>
            <a:pPr>
              <a:lnSpc>
                <a:spcPct val="100000"/>
              </a:lnSpc>
            </a:pPr>
            <a:r>
              <a:rPr lang="en-US" sz="2400" strike="noStrike" dirty="0">
                <a:solidFill>
                  <a:srgbClr val="003E78"/>
                </a:solidFill>
                <a:latin typeface="Lucida Sans Unicode"/>
                <a:ea typeface="ＭＳ Ｐゴシック"/>
              </a:rPr>
              <a:t>	   (</a:t>
            </a:r>
            <a:r>
              <a:rPr lang="en-US" sz="2400" strike="noStrike" dirty="0">
                <a:solidFill>
                  <a:srgbClr val="00B050"/>
                </a:solidFill>
                <a:latin typeface="Lucida Sans Unicode"/>
                <a:ea typeface="ＭＳ Ｐゴシック"/>
              </a:rPr>
              <a:t>JOBNAME</a:t>
            </a:r>
            <a:r>
              <a:rPr lang="en-US" sz="2400" strike="noStrike" dirty="0">
                <a:solidFill>
                  <a:srgbClr val="003E78"/>
                </a:solidFill>
                <a:latin typeface="Lucida Sans Unicode"/>
                <a:ea typeface="ＭＳ Ｐゴシック"/>
              </a:rPr>
              <a:t> ‘</a:t>
            </a:r>
            <a:r>
              <a:rPr lang="en-US" sz="2400" i="1" u="sng" strike="noStrike" dirty="0">
                <a:solidFill>
                  <a:srgbClr val="003E78"/>
                </a:solidFill>
                <a:latin typeface="Lucida Sans Unicode"/>
                <a:ea typeface="ＭＳ Ｐゴシック"/>
              </a:rPr>
              <a:t>TSOID</a:t>
            </a:r>
            <a:r>
              <a:rPr lang="en-US" sz="2400" strike="noStrike" dirty="0">
                <a:solidFill>
                  <a:srgbClr val="003E78"/>
                </a:solidFill>
                <a:latin typeface="Lucida Sans Unicode"/>
                <a:ea typeface="ＭＳ Ｐゴシック"/>
              </a:rPr>
              <a:t>')</a:t>
            </a:r>
            <a:endParaRPr dirty="0"/>
          </a:p>
          <a:p>
            <a:pPr>
              <a:lnSpc>
                <a:spcPct val="100000"/>
              </a:lnSpc>
            </a:pPr>
            <a:r>
              <a:rPr lang="en-US" sz="2400" strike="noStrike" dirty="0">
                <a:solidFill>
                  <a:srgbClr val="003E78"/>
                </a:solidFill>
                <a:latin typeface="Lucida Sans Unicode"/>
                <a:ea typeface="ＭＳ Ｐゴシック"/>
              </a:rPr>
              <a:t>        DEFAULT ROLE </a:t>
            </a:r>
            <a:r>
              <a:rPr lang="en-US" sz="2400" i="1" u="sng" strike="noStrike" dirty="0">
                <a:solidFill>
                  <a:srgbClr val="003E78"/>
                </a:solidFill>
                <a:latin typeface="Lucida Sans Unicode"/>
                <a:ea typeface="ＭＳ Ｐゴシック"/>
              </a:rPr>
              <a:t>CTXROLE</a:t>
            </a:r>
            <a:r>
              <a:rPr lang="en-US" sz="2400" strike="noStrike" dirty="0">
                <a:solidFill>
                  <a:srgbClr val="003E78"/>
                </a:solidFill>
                <a:latin typeface="Lucida Sans Unicode"/>
                <a:ea typeface="ＭＳ Ｐゴシック"/>
              </a:rPr>
              <a:t> </a:t>
            </a:r>
            <a:endParaRPr dirty="0"/>
          </a:p>
          <a:p>
            <a:pPr>
              <a:lnSpc>
                <a:spcPct val="100000"/>
              </a:lnSpc>
            </a:pPr>
            <a:r>
              <a:rPr lang="en-US" sz="2400" strike="noStrike" dirty="0">
                <a:solidFill>
                  <a:srgbClr val="003E78"/>
                </a:solidFill>
                <a:latin typeface="Lucida Sans Unicode"/>
                <a:ea typeface="ＭＳ Ｐゴシック"/>
              </a:rPr>
              <a:t>		WITH ROLE AS OBJECT OWNER AND   </a:t>
            </a:r>
          </a:p>
          <a:p>
            <a:pPr>
              <a:lnSpc>
                <a:spcPct val="100000"/>
              </a:lnSpc>
            </a:pPr>
            <a:r>
              <a:rPr lang="en-US" sz="2400" dirty="0">
                <a:solidFill>
                  <a:srgbClr val="003E78"/>
                </a:solidFill>
                <a:latin typeface="Lucida Sans Unicode"/>
                <a:ea typeface="ＭＳ Ｐゴシック"/>
              </a:rPr>
              <a:t>    </a:t>
            </a:r>
            <a:r>
              <a:rPr lang="en-US" sz="2400" strike="noStrike" dirty="0">
                <a:solidFill>
                  <a:srgbClr val="003E78"/>
                </a:solidFill>
                <a:latin typeface="Lucida Sans Unicode"/>
                <a:ea typeface="ＭＳ Ｐゴシック"/>
              </a:rPr>
              <a:t>QUALIFIER</a:t>
            </a:r>
            <a:endParaRPr dirty="0"/>
          </a:p>
          <a:p>
            <a:pPr>
              <a:lnSpc>
                <a:spcPct val="100000"/>
              </a:lnSpc>
            </a:pPr>
            <a:r>
              <a:rPr lang="en-US" sz="2400" strike="noStrike" dirty="0">
                <a:solidFill>
                  <a:srgbClr val="003E78"/>
                </a:solidFill>
                <a:latin typeface="Lucida Sans Unicode"/>
                <a:ea typeface="ＭＳ Ｐゴシック"/>
              </a:rPr>
              <a:t>        ENABLE		</a:t>
            </a:r>
            <a:endParaRPr dirty="0"/>
          </a:p>
          <a:p>
            <a:pPr>
              <a:lnSpc>
                <a:spcPct val="100000"/>
              </a:lnSpc>
            </a:pPr>
            <a:r>
              <a:rPr lang="en-US" sz="2400" strike="noStrike" dirty="0">
                <a:solidFill>
                  <a:srgbClr val="003E78"/>
                </a:solidFill>
                <a:latin typeface="Lucida Sans Unicode"/>
                <a:ea typeface="ＭＳ Ｐゴシック"/>
              </a:rPr>
              <a:t>	WITH USE FOR </a:t>
            </a:r>
            <a:r>
              <a:rPr lang="en-US" sz="2400" i="1" u="sng" strike="noStrike" dirty="0">
                <a:solidFill>
                  <a:srgbClr val="003E78"/>
                </a:solidFill>
                <a:latin typeface="Lucida Sans Unicode"/>
                <a:ea typeface="ＭＳ Ｐゴシック"/>
              </a:rPr>
              <a:t>UID3</a:t>
            </a:r>
            <a:r>
              <a:rPr lang="en-US" sz="2400" strike="noStrike" dirty="0">
                <a:solidFill>
                  <a:srgbClr val="003E78"/>
                </a:solidFill>
                <a:latin typeface="Lucida Sans Unicode"/>
                <a:ea typeface="ＭＳ Ｐゴシック"/>
              </a:rPr>
              <a:t>;</a:t>
            </a:r>
            <a:endParaRPr dirty="0"/>
          </a:p>
        </p:txBody>
      </p:sp>
      <p:sp>
        <p:nvSpPr>
          <p:cNvPr id="89" name="CustomShape 3"/>
          <p:cNvSpPr/>
          <p:nvPr/>
        </p:nvSpPr>
        <p:spPr>
          <a:xfrm>
            <a:off x="7938000" y="923760"/>
            <a:ext cx="817920" cy="300960"/>
          </a:xfrm>
          <a:prstGeom prst="rect">
            <a:avLst/>
          </a:prstGeom>
          <a:noFill/>
          <a:ln>
            <a:noFill/>
          </a:ln>
        </p:spPr>
        <p:style>
          <a:lnRef idx="0">
            <a:scrgbClr r="0" g="0" b="0"/>
          </a:lnRef>
          <a:fillRef idx="0">
            <a:scrgbClr r="0" g="0" b="0"/>
          </a:fillRef>
          <a:effectRef idx="0">
            <a:scrgbClr r="0" g="0" b="0"/>
          </a:effectRef>
          <a:fontRef idx="minor"/>
        </p:style>
      </p:sp>
      <p:sp>
        <p:nvSpPr>
          <p:cNvPr id="90" name="CustomShape 4"/>
          <p:cNvSpPr/>
          <p:nvPr/>
        </p:nvSpPr>
        <p:spPr>
          <a:xfrm>
            <a:off x="4976640" y="7061400"/>
            <a:ext cx="301320" cy="40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A8F429E-F2C7-4015-BEFD-67D2EF9D1E33}" type="slidenum">
              <a:rPr lang="en-US" sz="1000" strike="noStrike">
                <a:solidFill>
                  <a:srgbClr val="000000"/>
                </a:solidFill>
                <a:latin typeface="Lucida Sans Unicode"/>
                <a:ea typeface="DejaVu Sans"/>
              </a:r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1574280" y="251640"/>
            <a:ext cx="6928920" cy="627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strike="noStrike">
                <a:solidFill>
                  <a:srgbClr val="2D9AFF"/>
                </a:solidFill>
                <a:latin typeface="Calibri"/>
                <a:ea typeface="ＭＳ Ｐゴシック"/>
              </a:rPr>
              <a:t>Create Trusted CONTEXT Examples:</a:t>
            </a:r>
            <a:endParaRPr/>
          </a:p>
        </p:txBody>
      </p:sp>
      <p:sp>
        <p:nvSpPr>
          <p:cNvPr id="92" name="CustomShape 2"/>
          <p:cNvSpPr/>
          <p:nvPr/>
        </p:nvSpPr>
        <p:spPr>
          <a:xfrm>
            <a:off x="7938000" y="923760"/>
            <a:ext cx="817920" cy="300960"/>
          </a:xfrm>
          <a:prstGeom prst="rect">
            <a:avLst/>
          </a:prstGeom>
          <a:noFill/>
          <a:ln>
            <a:noFill/>
          </a:ln>
        </p:spPr>
        <p:style>
          <a:lnRef idx="0">
            <a:scrgbClr r="0" g="0" b="0"/>
          </a:lnRef>
          <a:fillRef idx="0">
            <a:scrgbClr r="0" g="0" b="0"/>
          </a:fillRef>
          <a:effectRef idx="0">
            <a:scrgbClr r="0" g="0" b="0"/>
          </a:effectRef>
          <a:fontRef idx="minor"/>
        </p:style>
      </p:sp>
      <p:sp>
        <p:nvSpPr>
          <p:cNvPr id="93" name="CustomShape 3"/>
          <p:cNvSpPr/>
          <p:nvPr/>
        </p:nvSpPr>
        <p:spPr>
          <a:xfrm>
            <a:off x="4976280" y="7061400"/>
            <a:ext cx="301680" cy="40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C66EE3-DDF4-482B-A52A-73319D9B9FA0}" type="slidenum">
              <a:rPr lang="en-US" sz="1000" strike="noStrike">
                <a:solidFill>
                  <a:srgbClr val="000000"/>
                </a:solidFill>
                <a:latin typeface="Lucida Sans Unicode"/>
                <a:ea typeface="DejaVu Sans"/>
              </a:rPr>
              <a:t>6</a:t>
            </a:fld>
            <a:endParaRPr/>
          </a:p>
        </p:txBody>
      </p:sp>
      <p:pic>
        <p:nvPicPr>
          <p:cNvPr id="94" name="Picture 2"/>
          <p:cNvPicPr/>
          <p:nvPr/>
        </p:nvPicPr>
        <p:blipFill>
          <a:blip r:embed="rId3"/>
          <a:stretch/>
        </p:blipFill>
        <p:spPr>
          <a:xfrm>
            <a:off x="1511640" y="1343880"/>
            <a:ext cx="6724080" cy="3358800"/>
          </a:xfrm>
          <a:prstGeom prst="rect">
            <a:avLst/>
          </a:prstGeom>
          <a:ln>
            <a:noFill/>
          </a:ln>
        </p:spPr>
      </p:pic>
      <p:pic>
        <p:nvPicPr>
          <p:cNvPr id="95" name="Picture 3"/>
          <p:cNvPicPr/>
          <p:nvPr/>
        </p:nvPicPr>
        <p:blipFill>
          <a:blip r:embed="rId4"/>
          <a:stretch/>
        </p:blipFill>
        <p:spPr>
          <a:xfrm>
            <a:off x="1637640" y="4714560"/>
            <a:ext cx="6588000" cy="1961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574640" y="419760"/>
            <a:ext cx="6928920" cy="627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strike="noStrike">
                <a:solidFill>
                  <a:srgbClr val="2D9AFF"/>
                </a:solidFill>
                <a:latin typeface="Calibri"/>
                <a:ea typeface="ＭＳ Ｐゴシック"/>
              </a:rPr>
              <a:t>New Functions</a:t>
            </a:r>
            <a:endParaRPr/>
          </a:p>
        </p:txBody>
      </p:sp>
      <p:sp>
        <p:nvSpPr>
          <p:cNvPr id="97" name="CustomShape 2"/>
          <p:cNvSpPr/>
          <p:nvPr/>
        </p:nvSpPr>
        <p:spPr>
          <a:xfrm>
            <a:off x="1574640" y="1847880"/>
            <a:ext cx="6928920" cy="4997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Wingdings" panose="05000000000000000000" pitchFamily="2" charset="2"/>
              <a:buChar char="Ø"/>
            </a:pPr>
            <a:r>
              <a:rPr lang="en-US" sz="2400" b="1" strike="noStrike" dirty="0">
                <a:solidFill>
                  <a:srgbClr val="227A8F"/>
                </a:solidFill>
                <a:latin typeface="Lucida Sans Unicode"/>
                <a:ea typeface="ＭＳ Ｐゴシック"/>
              </a:rPr>
              <a:t>VERIFY_GROUP_FOR_USER</a:t>
            </a:r>
            <a:endParaRPr dirty="0"/>
          </a:p>
          <a:p>
            <a:pPr marL="342900" indent="-342900">
              <a:lnSpc>
                <a:spcPct val="100000"/>
              </a:lnSpc>
              <a:buFont typeface="Wingdings" panose="05000000000000000000" pitchFamily="2" charset="2"/>
              <a:buChar char="Ø"/>
            </a:pPr>
            <a:r>
              <a:rPr lang="en-US" sz="2400" b="1" strike="noStrike" dirty="0">
                <a:solidFill>
                  <a:srgbClr val="227A8F"/>
                </a:solidFill>
                <a:latin typeface="Lucida Sans Unicode"/>
                <a:ea typeface="ＭＳ Ｐゴシック"/>
              </a:rPr>
              <a:t>VERIFY_ROLE_FOR_USER</a:t>
            </a:r>
            <a:endParaRPr dirty="0"/>
          </a:p>
          <a:p>
            <a:pPr marL="342900" indent="-342900">
              <a:lnSpc>
                <a:spcPct val="100000"/>
              </a:lnSpc>
              <a:buFont typeface="Wingdings" panose="05000000000000000000" pitchFamily="2" charset="2"/>
              <a:buChar char="Ø"/>
            </a:pPr>
            <a:r>
              <a:rPr lang="en-US" sz="2400" b="1" strike="noStrike" dirty="0">
                <a:solidFill>
                  <a:srgbClr val="227A8F"/>
                </a:solidFill>
                <a:latin typeface="Lucida Sans Unicode"/>
                <a:ea typeface="ＭＳ Ｐゴシック"/>
              </a:rPr>
              <a:t>VERIFY_TRUSTED_CONTEXT_ROLE_FOR_USER</a:t>
            </a:r>
            <a:endParaRPr dirty="0"/>
          </a:p>
          <a:p>
            <a:pPr>
              <a:lnSpc>
                <a:spcPct val="100000"/>
              </a:lnSpc>
            </a:pPr>
            <a:endParaRPr dirty="0"/>
          </a:p>
          <a:p>
            <a:pPr marL="800100" lvl="1" indent="-342900">
              <a:lnSpc>
                <a:spcPct val="100000"/>
              </a:lnSpc>
              <a:buFont typeface="Wingdings" panose="05000000000000000000" pitchFamily="2" charset="2"/>
              <a:buChar char="q"/>
            </a:pPr>
            <a:r>
              <a:rPr lang="en-US" sz="2000" strike="noStrike" dirty="0">
                <a:solidFill>
                  <a:srgbClr val="227A8F"/>
                </a:solidFill>
                <a:latin typeface="Lucida Sans Unicode"/>
                <a:ea typeface="ＭＳ Ｐゴシック"/>
              </a:rPr>
              <a:t>SESSION_USER or USER Specifies the value of the SESSION_USER (or USER) special register.</a:t>
            </a:r>
            <a:endParaRPr dirty="0"/>
          </a:p>
        </p:txBody>
      </p:sp>
      <p:sp>
        <p:nvSpPr>
          <p:cNvPr id="98" name="CustomShape 3"/>
          <p:cNvSpPr/>
          <p:nvPr/>
        </p:nvSpPr>
        <p:spPr>
          <a:xfrm>
            <a:off x="7938000" y="923760"/>
            <a:ext cx="817920" cy="300960"/>
          </a:xfrm>
          <a:prstGeom prst="rect">
            <a:avLst/>
          </a:prstGeom>
          <a:noFill/>
          <a:ln>
            <a:noFill/>
          </a:ln>
        </p:spPr>
        <p:style>
          <a:lnRef idx="0">
            <a:scrgbClr r="0" g="0" b="0"/>
          </a:lnRef>
          <a:fillRef idx="0">
            <a:scrgbClr r="0" g="0" b="0"/>
          </a:fillRef>
          <a:effectRef idx="0">
            <a:scrgbClr r="0" g="0" b="0"/>
          </a:effectRef>
          <a:fontRef idx="minor"/>
        </p:style>
      </p:sp>
      <p:sp>
        <p:nvSpPr>
          <p:cNvPr id="99" name="CustomShape 4"/>
          <p:cNvSpPr/>
          <p:nvPr/>
        </p:nvSpPr>
        <p:spPr>
          <a:xfrm>
            <a:off x="4976640" y="7061400"/>
            <a:ext cx="301320" cy="40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1305D38-C6E5-4414-B848-CB991FDEDDE2}" type="slidenum">
              <a:rPr lang="en-US" sz="1000" strike="noStrike">
                <a:solidFill>
                  <a:srgbClr val="000000"/>
                </a:solidFill>
                <a:latin typeface="Lucida Sans Unicode"/>
                <a:ea typeface="DejaVu Sans"/>
              </a:rPr>
              <a:t>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1574640" y="419760"/>
            <a:ext cx="6928920" cy="627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strike="noStrike">
                <a:solidFill>
                  <a:srgbClr val="2D9AFF"/>
                </a:solidFill>
                <a:latin typeface="Calibri"/>
                <a:ea typeface="ＭＳ Ｐゴシック"/>
              </a:rPr>
              <a:t>Verifying the USERID / ROLE</a:t>
            </a:r>
            <a:endParaRPr/>
          </a:p>
        </p:txBody>
      </p:sp>
      <p:sp>
        <p:nvSpPr>
          <p:cNvPr id="101" name="CustomShape 2"/>
          <p:cNvSpPr/>
          <p:nvPr/>
        </p:nvSpPr>
        <p:spPr>
          <a:xfrm>
            <a:off x="1574640" y="1511640"/>
            <a:ext cx="6928920" cy="4997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a:solidFill>
                  <a:srgbClr val="227A8F"/>
                </a:solidFill>
                <a:latin typeface="Lucida Sans Unicode"/>
                <a:ea typeface="ＭＳ Ｐゴシック"/>
              </a:rPr>
              <a:t>SELECT SESSION_USER                               </a:t>
            </a:r>
            <a:endParaRPr/>
          </a:p>
          <a:p>
            <a:pPr>
              <a:lnSpc>
                <a:spcPct val="100000"/>
              </a:lnSpc>
            </a:pPr>
            <a:r>
              <a:rPr lang="en-US" sz="2400" strike="noStrike">
                <a:solidFill>
                  <a:srgbClr val="227A8F"/>
                </a:solidFill>
                <a:latin typeface="Lucida Sans Unicode"/>
                <a:ea typeface="ＭＳ Ｐゴシック"/>
              </a:rPr>
              <a:t>  FROM SYSIBM.SYSDUMMY1                           </a:t>
            </a:r>
            <a:endParaRPr/>
          </a:p>
          <a:p>
            <a:pPr>
              <a:lnSpc>
                <a:spcPct val="100000"/>
              </a:lnSpc>
            </a:pPr>
            <a:r>
              <a:rPr lang="en-US" sz="2400" strike="noStrike">
                <a:solidFill>
                  <a:srgbClr val="227A8F"/>
                </a:solidFill>
                <a:latin typeface="Lucida Sans Unicode"/>
                <a:ea typeface="ＭＳ Ｐゴシック"/>
              </a:rPr>
              <a:t>  ;          </a:t>
            </a:r>
            <a:endParaRPr/>
          </a:p>
          <a:p>
            <a:pPr>
              <a:lnSpc>
                <a:spcPct val="100000"/>
              </a:lnSpc>
            </a:pPr>
            <a:r>
              <a:rPr lang="en-US" sz="2400" strike="noStrike">
                <a:solidFill>
                  <a:srgbClr val="227A8F"/>
                </a:solidFill>
                <a:latin typeface="Lucida Sans Unicode"/>
                <a:ea typeface="ＭＳ Ｐゴシック"/>
              </a:rPr>
              <a:t>                                     </a:t>
            </a:r>
            <a:endParaRPr/>
          </a:p>
          <a:p>
            <a:pPr>
              <a:lnSpc>
                <a:spcPct val="100000"/>
              </a:lnSpc>
            </a:pPr>
            <a:r>
              <a:rPr lang="en-US" sz="2400" strike="noStrike">
                <a:solidFill>
                  <a:srgbClr val="227A8F"/>
                </a:solidFill>
                <a:latin typeface="Lucida Sans Unicode"/>
                <a:ea typeface="ＭＳ Ｐゴシック"/>
              </a:rPr>
              <a:t>SELECT ‘Indicator'                                  </a:t>
            </a:r>
            <a:endParaRPr/>
          </a:p>
          <a:p>
            <a:pPr>
              <a:lnSpc>
                <a:spcPct val="100000"/>
              </a:lnSpc>
            </a:pPr>
            <a:r>
              <a:rPr lang="en-US" sz="2400" strike="noStrike">
                <a:solidFill>
                  <a:srgbClr val="227A8F"/>
                </a:solidFill>
                <a:latin typeface="Lucida Sans Unicode"/>
                <a:ea typeface="ＭＳ Ｐゴシック"/>
              </a:rPr>
              <a:t>      FROM SYSIBM.SYSDUMMY1                       </a:t>
            </a:r>
            <a:endParaRPr/>
          </a:p>
          <a:p>
            <a:pPr>
              <a:lnSpc>
                <a:spcPct val="100000"/>
              </a:lnSpc>
            </a:pPr>
            <a:r>
              <a:rPr lang="en-US" sz="2400" strike="noStrike">
                <a:solidFill>
                  <a:srgbClr val="227A8F"/>
                </a:solidFill>
                <a:latin typeface="Lucida Sans Unicode"/>
                <a:ea typeface="ＭＳ Ｐゴシック"/>
              </a:rPr>
              <a:t>          WHERE </a:t>
            </a:r>
            <a:endParaRPr/>
          </a:p>
          <a:p>
            <a:pPr>
              <a:lnSpc>
                <a:spcPct val="100000"/>
              </a:lnSpc>
            </a:pPr>
            <a:r>
              <a:rPr lang="en-US" sz="2400" strike="noStrike">
                <a:solidFill>
                  <a:srgbClr val="227A8F"/>
                </a:solidFill>
                <a:latin typeface="Lucida Sans Unicode"/>
                <a:ea typeface="ＭＳ Ｐゴシック"/>
              </a:rPr>
              <a:t>             VERIFY_TRUSTED_CONTEXT_ROLE_FOR_USER</a:t>
            </a:r>
            <a:endParaRPr/>
          </a:p>
          <a:p>
            <a:pPr>
              <a:lnSpc>
                <a:spcPct val="100000"/>
              </a:lnSpc>
            </a:pPr>
            <a:r>
              <a:rPr lang="en-US" sz="2400" strike="noStrike">
                <a:solidFill>
                  <a:srgbClr val="227A8F"/>
                </a:solidFill>
                <a:latin typeface="Lucida Sans Unicode"/>
                <a:ea typeface="ＭＳ Ｐゴシック"/>
              </a:rPr>
              <a:t>                      (SESSION_USER,‘</a:t>
            </a:r>
            <a:r>
              <a:rPr lang="en-US" sz="2400" i="1" u="sng" strike="noStrike">
                <a:solidFill>
                  <a:srgbClr val="227A8F"/>
                </a:solidFill>
                <a:latin typeface="Lucida Sans Unicode"/>
                <a:ea typeface="ＭＳ Ｐゴシック"/>
              </a:rPr>
              <a:t>Rolename</a:t>
            </a:r>
            <a:r>
              <a:rPr lang="en-US" sz="2400" strike="noStrike">
                <a:solidFill>
                  <a:srgbClr val="227A8F"/>
                </a:solidFill>
                <a:latin typeface="Lucida Sans Unicode"/>
                <a:ea typeface="ＭＳ Ｐゴシック"/>
              </a:rPr>
              <a:t>') = 1  ; </a:t>
            </a:r>
            <a:endParaRPr/>
          </a:p>
        </p:txBody>
      </p:sp>
      <p:sp>
        <p:nvSpPr>
          <p:cNvPr id="102" name="CustomShape 3"/>
          <p:cNvSpPr/>
          <p:nvPr/>
        </p:nvSpPr>
        <p:spPr>
          <a:xfrm>
            <a:off x="7938000" y="923760"/>
            <a:ext cx="817920" cy="300960"/>
          </a:xfrm>
          <a:prstGeom prst="rect">
            <a:avLst/>
          </a:prstGeom>
          <a:noFill/>
          <a:ln>
            <a:noFill/>
          </a:ln>
        </p:spPr>
        <p:style>
          <a:lnRef idx="0">
            <a:scrgbClr r="0" g="0" b="0"/>
          </a:lnRef>
          <a:fillRef idx="0">
            <a:scrgbClr r="0" g="0" b="0"/>
          </a:fillRef>
          <a:effectRef idx="0">
            <a:scrgbClr r="0" g="0" b="0"/>
          </a:effectRef>
          <a:fontRef idx="minor"/>
        </p:style>
      </p:sp>
      <p:sp>
        <p:nvSpPr>
          <p:cNvPr id="103" name="CustomShape 4"/>
          <p:cNvSpPr/>
          <p:nvPr/>
        </p:nvSpPr>
        <p:spPr>
          <a:xfrm>
            <a:off x="4976640" y="7061400"/>
            <a:ext cx="301320" cy="40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8DC7729-AF23-4636-9C38-A62EB0F2017C}" type="slidenum">
              <a:rPr lang="en-US" sz="1000" strike="noStrike">
                <a:solidFill>
                  <a:srgbClr val="000000"/>
                </a:solidFill>
                <a:latin typeface="Lucida Sans Unicode"/>
                <a:ea typeface="DejaVu Sans"/>
              </a:rPr>
              <a:t>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1574640" y="251640"/>
            <a:ext cx="6928920" cy="627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800" b="1" strike="noStrike">
                <a:solidFill>
                  <a:srgbClr val="2D9AFF"/>
                </a:solidFill>
                <a:latin typeface="Calibri"/>
                <a:ea typeface="ＭＳ Ｐゴシック"/>
              </a:rPr>
              <a:t>DROP ROLE </a:t>
            </a:r>
            <a:r>
              <a:rPr lang="en-US" sz="2800" b="1" i="1" u="sng" strike="noStrike">
                <a:solidFill>
                  <a:srgbClr val="2D9AFF"/>
                </a:solidFill>
                <a:latin typeface="Calibri"/>
                <a:ea typeface="ＭＳ Ｐゴシック"/>
              </a:rPr>
              <a:t>rolename</a:t>
            </a:r>
            <a:endParaRPr/>
          </a:p>
        </p:txBody>
      </p:sp>
      <p:sp>
        <p:nvSpPr>
          <p:cNvPr id="105" name="CustomShape 2"/>
          <p:cNvSpPr/>
          <p:nvPr/>
        </p:nvSpPr>
        <p:spPr>
          <a:xfrm>
            <a:off x="1574640" y="923760"/>
            <a:ext cx="6928920" cy="5962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Wingdings" panose="05000000000000000000" pitchFamily="2" charset="2"/>
              <a:buChar char="Ø"/>
            </a:pPr>
            <a:r>
              <a:rPr lang="en-US" sz="2400" strike="noStrike" dirty="0">
                <a:solidFill>
                  <a:srgbClr val="227A8F"/>
                </a:solidFill>
                <a:latin typeface="Lucida Sans Unicode"/>
                <a:ea typeface="ＭＳ Ｐゴシック"/>
              </a:rPr>
              <a:t>When a role is dropped, all privileges and authorities that have been previously granted to that role are revoked. If the role that is dropped is the owner of statements in the dynamic statement cache, the cached statements are invalidated.</a:t>
            </a:r>
            <a:endParaRPr dirty="0"/>
          </a:p>
          <a:p>
            <a:pPr marL="342900" indent="-342900">
              <a:lnSpc>
                <a:spcPct val="100000"/>
              </a:lnSpc>
              <a:buFont typeface="Wingdings" panose="05000000000000000000" pitchFamily="2" charset="2"/>
              <a:buChar char="Ø"/>
            </a:pPr>
            <a:r>
              <a:rPr lang="en-US" sz="2400" strike="noStrike" dirty="0">
                <a:solidFill>
                  <a:srgbClr val="227A8F"/>
                </a:solidFill>
                <a:latin typeface="Lucida Sans Unicode"/>
                <a:ea typeface="ＭＳ Ｐゴシック"/>
              </a:rPr>
              <a:t>The role is not dropped if any REVOKE restrictions are encountered. REVOKE restrictions include the following:</a:t>
            </a:r>
            <a:endParaRPr dirty="0"/>
          </a:p>
          <a:p>
            <a:pPr marL="800100" lvl="1" indent="-342900">
              <a:lnSpc>
                <a:spcPct val="100000"/>
              </a:lnSpc>
              <a:buFont typeface="Wingdings" panose="05000000000000000000" pitchFamily="2" charset="2"/>
              <a:buChar char="q"/>
            </a:pPr>
            <a:r>
              <a:rPr lang="en-US" sz="2000" strike="noStrike" dirty="0">
                <a:solidFill>
                  <a:srgbClr val="227A8F"/>
                </a:solidFill>
                <a:latin typeface="Lucida Sans Unicode"/>
                <a:ea typeface="ＭＳ Ｐゴシック"/>
              </a:rPr>
              <a:t>Restrictions that are encountered when dependent privileges are included when the privileges of a role are revoked.</a:t>
            </a:r>
            <a:endParaRPr dirty="0"/>
          </a:p>
          <a:p>
            <a:pPr marL="800100" lvl="1" indent="-342900">
              <a:lnSpc>
                <a:spcPct val="100000"/>
              </a:lnSpc>
              <a:buFont typeface="Wingdings" panose="05000000000000000000" pitchFamily="2" charset="2"/>
              <a:buChar char="q"/>
            </a:pPr>
            <a:r>
              <a:rPr lang="en-US" sz="2000" strike="noStrike" dirty="0">
                <a:solidFill>
                  <a:srgbClr val="227A8F"/>
                </a:solidFill>
                <a:latin typeface="Lucida Sans Unicode"/>
                <a:ea typeface="ＭＳ Ｐゴシック"/>
              </a:rPr>
              <a:t>The role is the grantor of any privilege or authority that used ACCESSCTRL or SECADM authority to perform the grant.</a:t>
            </a:r>
            <a:endParaRPr dirty="0"/>
          </a:p>
          <a:p>
            <a:pPr>
              <a:lnSpc>
                <a:spcPct val="100000"/>
              </a:lnSpc>
            </a:pPr>
            <a:endParaRPr dirty="0"/>
          </a:p>
        </p:txBody>
      </p:sp>
      <p:sp>
        <p:nvSpPr>
          <p:cNvPr id="106" name="CustomShape 3"/>
          <p:cNvSpPr/>
          <p:nvPr/>
        </p:nvSpPr>
        <p:spPr>
          <a:xfrm>
            <a:off x="7938000" y="923760"/>
            <a:ext cx="817920" cy="300960"/>
          </a:xfrm>
          <a:prstGeom prst="rect">
            <a:avLst/>
          </a:prstGeom>
          <a:noFill/>
          <a:ln>
            <a:noFill/>
          </a:ln>
        </p:spPr>
        <p:style>
          <a:lnRef idx="0">
            <a:scrgbClr r="0" g="0" b="0"/>
          </a:lnRef>
          <a:fillRef idx="0">
            <a:scrgbClr r="0" g="0" b="0"/>
          </a:fillRef>
          <a:effectRef idx="0">
            <a:scrgbClr r="0" g="0" b="0"/>
          </a:effectRef>
          <a:fontRef idx="minor"/>
        </p:style>
      </p:sp>
      <p:sp>
        <p:nvSpPr>
          <p:cNvPr id="107" name="CustomShape 4"/>
          <p:cNvSpPr/>
          <p:nvPr/>
        </p:nvSpPr>
        <p:spPr>
          <a:xfrm>
            <a:off x="4976640" y="7061400"/>
            <a:ext cx="301320" cy="40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30754BE-4351-4402-A58D-F48D1244F3FE}" type="slidenum">
              <a:rPr lang="en-US" sz="1000" strike="noStrike">
                <a:solidFill>
                  <a:srgbClr val="000000"/>
                </a:solidFill>
                <a:latin typeface="Lucida Sans Unicode"/>
                <a:ea typeface="DejaVu Sans"/>
              </a:rPr>
              <a:t>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876</Words>
  <Application>Microsoft Office PowerPoint</Application>
  <PresentationFormat>Custom</PresentationFormat>
  <Paragraphs>102</Paragraphs>
  <Slides>11</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ＭＳ Ｐゴシック</vt:lpstr>
      <vt:lpstr>Arial</vt:lpstr>
      <vt:lpstr>Calibri</vt:lpstr>
      <vt:lpstr>Calibri Light</vt:lpstr>
      <vt:lpstr>DejaVu Sans</vt:lpstr>
      <vt:lpstr>Lucida Sans Unicode</vt:lpstr>
      <vt:lpstr>StarSymbol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Vardhini</cp:lastModifiedBy>
  <cp:revision>3</cp:revision>
  <dcterms:modified xsi:type="dcterms:W3CDTF">2017-07-19T11:19:42Z</dcterms:modified>
</cp:coreProperties>
</file>