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0C737-4536-40C2-B95A-AA24D1737657}" type="datetimeFigureOut">
              <a:rPr lang="en-US" smtClean="0"/>
              <a:t>05/31/2017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53B38-7D9E-4809-AC64-E7A4BF6A6CFD}" type="slidenum">
              <a:rPr lang="en-US" smtClean="0"/>
              <a:t>‹#›</a:t>
            </a:fld>
            <a:endParaRPr lang="en-US"/>
          </a:p>
        </p:txBody>
      </p:sp>
    </p:spTree>
    <p:extLst>
      <p:ext uri="{BB962C8B-B14F-4D97-AF65-F5344CB8AC3E}">
        <p14:creationId xmlns:p14="http://schemas.microsoft.com/office/powerpoint/2010/main" val="61219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How many of you are involved in Installing DB2 V10 ?  Can you provide insights on this ?</a:t>
            </a:r>
            <a:endParaRPr/>
          </a:p>
        </p:txBody>
      </p:sp>
      <p:sp>
        <p:nvSpPr>
          <p:cNvPr id="265" name="TextShape 2"/>
          <p:cNvSpPr txBox="1"/>
          <p:nvPr/>
        </p:nvSpPr>
        <p:spPr>
          <a:xfrm>
            <a:off x="3884760" y="8685360"/>
            <a:ext cx="2971440" cy="456840"/>
          </a:xfrm>
          <a:prstGeom prst="rect">
            <a:avLst/>
          </a:prstGeom>
          <a:noFill/>
          <a:ln>
            <a:noFill/>
          </a:ln>
        </p:spPr>
        <p:txBody>
          <a:bodyPr anchor="b"/>
          <a:lstStyle/>
          <a:p>
            <a:pPr algn="r">
              <a:lnSpc>
                <a:spcPct val="100000"/>
              </a:lnSpc>
            </a:pPr>
            <a:fld id="{82F94E05-9096-4CBC-85E9-61A7318F7949}" type="slidenum">
              <a:rPr lang="en-US" sz="1200" strike="noStrike">
                <a:solidFill>
                  <a:srgbClr val="000000"/>
                </a:solidFill>
                <a:latin typeface="+mn-lt"/>
                <a:ea typeface="+mn-ea"/>
              </a:rPr>
              <a:t>5</a:t>
            </a:fld>
            <a:endParaRPr/>
          </a:p>
        </p:txBody>
      </p:sp>
    </p:spTree>
    <p:extLst>
      <p:ext uri="{BB962C8B-B14F-4D97-AF65-F5344CB8AC3E}">
        <p14:creationId xmlns:p14="http://schemas.microsoft.com/office/powerpoint/2010/main" val="418786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When GROUPID is given SECADM.  The USERID does not have the access TO SECADM</a:t>
            </a:r>
            <a:endParaRPr/>
          </a:p>
          <a:p>
            <a:r>
              <a:rPr lang="en-US" sz="2000" strike="noStrike">
                <a:latin typeface="Arial"/>
              </a:rPr>
              <a:t>DSNT408I SQLCODE = -552, ERROR:  UserID DOES NOT HAVE THE PRIVILEGE TO  PERFORM OPERATION CREATE CONTEXT </a:t>
            </a:r>
            <a:endParaRPr/>
          </a:p>
        </p:txBody>
      </p:sp>
      <p:sp>
        <p:nvSpPr>
          <p:cNvPr id="267" name="TextShape 2"/>
          <p:cNvSpPr txBox="1"/>
          <p:nvPr/>
        </p:nvSpPr>
        <p:spPr>
          <a:xfrm>
            <a:off x="3884760" y="8685360"/>
            <a:ext cx="2971440" cy="456840"/>
          </a:xfrm>
          <a:prstGeom prst="rect">
            <a:avLst/>
          </a:prstGeom>
          <a:noFill/>
          <a:ln>
            <a:noFill/>
          </a:ln>
        </p:spPr>
        <p:txBody>
          <a:bodyPr anchor="b"/>
          <a:lstStyle/>
          <a:p>
            <a:pPr algn="r">
              <a:lnSpc>
                <a:spcPct val="100000"/>
              </a:lnSpc>
            </a:pPr>
            <a:fld id="{B2D5219E-5C78-4260-90E1-D5FCDFA2F39D}" type="slidenum">
              <a:rPr lang="en-US" sz="1200" strike="noStrike">
                <a:solidFill>
                  <a:srgbClr val="000000"/>
                </a:solidFill>
                <a:latin typeface="+mn-lt"/>
                <a:ea typeface="+mn-ea"/>
              </a:rPr>
              <a:t>6</a:t>
            </a:fld>
            <a:endParaRPr/>
          </a:p>
        </p:txBody>
      </p:sp>
    </p:spTree>
    <p:extLst>
      <p:ext uri="{BB962C8B-B14F-4D97-AF65-F5344CB8AC3E}">
        <p14:creationId xmlns:p14="http://schemas.microsoft.com/office/powerpoint/2010/main" val="211802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269" name="TextShape 2"/>
          <p:cNvSpPr txBox="1"/>
          <p:nvPr/>
        </p:nvSpPr>
        <p:spPr>
          <a:xfrm>
            <a:off x="3884760" y="8685360"/>
            <a:ext cx="2971440" cy="456840"/>
          </a:xfrm>
          <a:prstGeom prst="rect">
            <a:avLst/>
          </a:prstGeom>
          <a:noFill/>
          <a:ln>
            <a:noFill/>
          </a:ln>
        </p:spPr>
        <p:txBody>
          <a:bodyPr anchor="b"/>
          <a:lstStyle/>
          <a:p>
            <a:pPr algn="r">
              <a:lnSpc>
                <a:spcPct val="100000"/>
              </a:lnSpc>
            </a:pPr>
            <a:fld id="{7AC95424-D2CD-4B13-BCEB-2212091F2183}" type="slidenum">
              <a:rPr lang="en-US" sz="1200" strike="noStrike">
                <a:solidFill>
                  <a:srgbClr val="000000"/>
                </a:solidFill>
                <a:latin typeface="+mn-lt"/>
                <a:ea typeface="+mn-ea"/>
              </a:rPr>
              <a:t>15</a:t>
            </a:fld>
            <a:endParaRPr/>
          </a:p>
        </p:txBody>
      </p:sp>
    </p:spTree>
    <p:extLst>
      <p:ext uri="{BB962C8B-B14F-4D97-AF65-F5344CB8AC3E}">
        <p14:creationId xmlns:p14="http://schemas.microsoft.com/office/powerpoint/2010/main" val="254742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271" name="TextShape 2"/>
          <p:cNvSpPr txBox="1"/>
          <p:nvPr/>
        </p:nvSpPr>
        <p:spPr>
          <a:xfrm>
            <a:off x="3884760" y="8685360"/>
            <a:ext cx="2971440" cy="456840"/>
          </a:xfrm>
          <a:prstGeom prst="rect">
            <a:avLst/>
          </a:prstGeom>
          <a:noFill/>
          <a:ln>
            <a:noFill/>
          </a:ln>
        </p:spPr>
        <p:txBody>
          <a:bodyPr anchor="b"/>
          <a:lstStyle/>
          <a:p>
            <a:pPr algn="r">
              <a:lnSpc>
                <a:spcPct val="100000"/>
              </a:lnSpc>
            </a:pPr>
            <a:fld id="{5430ADB8-90A0-47B8-9CFC-B25806DA8A9A}" type="slidenum">
              <a:rPr lang="en-US" sz="1200" strike="noStrike">
                <a:solidFill>
                  <a:srgbClr val="000000"/>
                </a:solidFill>
                <a:latin typeface="+mn-lt"/>
                <a:ea typeface="+mn-ea"/>
              </a:rPr>
              <a:t>16</a:t>
            </a:fld>
            <a:endParaRPr/>
          </a:p>
        </p:txBody>
      </p:sp>
    </p:spTree>
    <p:extLst>
      <p:ext uri="{BB962C8B-B14F-4D97-AF65-F5344CB8AC3E}">
        <p14:creationId xmlns:p14="http://schemas.microsoft.com/office/powerpoint/2010/main" val="91576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685800" y="4343400"/>
            <a:ext cx="5486040" cy="4114440"/>
          </a:xfrm>
          <a:prstGeom prst="rect">
            <a:avLst/>
          </a:prstGeom>
        </p:spPr>
        <p:txBody>
          <a:bodyPr/>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273" name="TextShape 2"/>
          <p:cNvSpPr txBox="1"/>
          <p:nvPr/>
        </p:nvSpPr>
        <p:spPr>
          <a:xfrm>
            <a:off x="3884760" y="8685360"/>
            <a:ext cx="2971440" cy="456840"/>
          </a:xfrm>
          <a:prstGeom prst="rect">
            <a:avLst/>
          </a:prstGeom>
          <a:noFill/>
          <a:ln>
            <a:noFill/>
          </a:ln>
        </p:spPr>
        <p:txBody>
          <a:bodyPr anchor="b"/>
          <a:lstStyle/>
          <a:p>
            <a:pPr algn="r">
              <a:lnSpc>
                <a:spcPct val="100000"/>
              </a:lnSpc>
            </a:pPr>
            <a:fld id="{A22EC3B4-C709-44D2-95D7-97FE74AC3F03}" type="slidenum">
              <a:rPr lang="en-US" sz="1200" strike="noStrike">
                <a:solidFill>
                  <a:srgbClr val="000000"/>
                </a:solidFill>
                <a:latin typeface="+mn-lt"/>
                <a:ea typeface="+mn-ea"/>
              </a:rPr>
              <a:t>17</a:t>
            </a:fld>
            <a:endParaRPr/>
          </a:p>
        </p:txBody>
      </p:sp>
    </p:spTree>
    <p:extLst>
      <p:ext uri="{BB962C8B-B14F-4D97-AF65-F5344CB8AC3E}">
        <p14:creationId xmlns:p14="http://schemas.microsoft.com/office/powerpoint/2010/main" val="295186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6040" cy="4114440"/>
          </a:xfrm>
          <a:prstGeom prst="rect">
            <a:avLst/>
          </a:prstGeom>
        </p:spPr>
        <p:txBody>
          <a:bodyPr/>
          <a:lstStyle/>
          <a:p>
            <a:endParaRPr/>
          </a:p>
        </p:txBody>
      </p:sp>
      <p:sp>
        <p:nvSpPr>
          <p:cNvPr id="281" name="TextShape 2"/>
          <p:cNvSpPr txBox="1"/>
          <p:nvPr/>
        </p:nvSpPr>
        <p:spPr>
          <a:xfrm>
            <a:off x="3884760" y="8685360"/>
            <a:ext cx="2971440" cy="456840"/>
          </a:xfrm>
          <a:prstGeom prst="rect">
            <a:avLst/>
          </a:prstGeom>
          <a:noFill/>
          <a:ln>
            <a:noFill/>
          </a:ln>
        </p:spPr>
        <p:txBody>
          <a:bodyPr anchor="b"/>
          <a:lstStyle/>
          <a:p>
            <a:pPr algn="r">
              <a:lnSpc>
                <a:spcPct val="100000"/>
              </a:lnSpc>
            </a:pPr>
            <a:fld id="{63C0F129-4420-4701-B651-949FF8F3B039}" type="slidenum">
              <a:rPr lang="en-US" sz="1200" strike="noStrike">
                <a:solidFill>
                  <a:srgbClr val="000000"/>
                </a:solidFill>
                <a:latin typeface="+mn-lt"/>
                <a:ea typeface="+mn-ea"/>
              </a:rPr>
              <a:t>18</a:t>
            </a:fld>
            <a:endParaRPr/>
          </a:p>
        </p:txBody>
      </p:sp>
    </p:spTree>
    <p:extLst>
      <p:ext uri="{BB962C8B-B14F-4D97-AF65-F5344CB8AC3E}">
        <p14:creationId xmlns:p14="http://schemas.microsoft.com/office/powerpoint/2010/main" val="266992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6040" cy="4114440"/>
          </a:xfrm>
          <a:prstGeom prst="rect">
            <a:avLst/>
          </a:prstGeom>
        </p:spPr>
        <p:txBody>
          <a:bodyPr/>
          <a:lstStyle/>
          <a:p>
            <a:endParaRPr/>
          </a:p>
        </p:txBody>
      </p:sp>
      <p:sp>
        <p:nvSpPr>
          <p:cNvPr id="289" name="TextShape 2"/>
          <p:cNvSpPr txBox="1"/>
          <p:nvPr/>
        </p:nvSpPr>
        <p:spPr>
          <a:xfrm>
            <a:off x="3884760" y="8685360"/>
            <a:ext cx="2971440" cy="456840"/>
          </a:xfrm>
          <a:prstGeom prst="rect">
            <a:avLst/>
          </a:prstGeom>
          <a:noFill/>
          <a:ln>
            <a:noFill/>
          </a:ln>
        </p:spPr>
        <p:txBody>
          <a:bodyPr anchor="b"/>
          <a:lstStyle/>
          <a:p>
            <a:pPr algn="r">
              <a:lnSpc>
                <a:spcPct val="100000"/>
              </a:lnSpc>
            </a:pPr>
            <a:fld id="{04F19982-099D-4311-B98D-E6347B9B4A9F}" type="slidenum">
              <a:rPr lang="en-US" sz="1200" strike="noStrike">
                <a:solidFill>
                  <a:srgbClr val="000000"/>
                </a:solidFill>
                <a:latin typeface="+mn-lt"/>
                <a:ea typeface="+mn-ea"/>
              </a:rPr>
              <a:t>20</a:t>
            </a:fld>
            <a:endParaRPr/>
          </a:p>
        </p:txBody>
      </p:sp>
    </p:spTree>
    <p:extLst>
      <p:ext uri="{BB962C8B-B14F-4D97-AF65-F5344CB8AC3E}">
        <p14:creationId xmlns:p14="http://schemas.microsoft.com/office/powerpoint/2010/main" val="411586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141231-2556-40B5-8054-9F997F2505B1}"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266115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141231-2556-40B5-8054-9F997F2505B1}"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228188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141231-2556-40B5-8054-9F997F2505B1}"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325486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141231-2556-40B5-8054-9F997F2505B1}"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27974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141231-2556-40B5-8054-9F997F2505B1}" type="datetimeFigureOut">
              <a:rPr lang="en-US" smtClean="0"/>
              <a:t>05/31/2017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349797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141231-2556-40B5-8054-9F997F2505B1}"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162056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141231-2556-40B5-8054-9F997F2505B1}" type="datetimeFigureOut">
              <a:rPr lang="en-US" smtClean="0"/>
              <a:t>05/31/2017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24096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141231-2556-40B5-8054-9F997F2505B1}" type="datetimeFigureOut">
              <a:rPr lang="en-US" smtClean="0"/>
              <a:t>05/31/2017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426700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41231-2556-40B5-8054-9F997F2505B1}" type="datetimeFigureOut">
              <a:rPr lang="en-US" smtClean="0"/>
              <a:t>05/31/2017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165733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141231-2556-40B5-8054-9F997F2505B1}"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334574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141231-2556-40B5-8054-9F997F2505B1}" type="datetimeFigureOut">
              <a:rPr lang="en-US" smtClean="0"/>
              <a:t>05/31/2017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1C1FA-58F5-41E3-B2DF-EC4A0E8F5365}" type="slidenum">
              <a:rPr lang="en-US" smtClean="0"/>
              <a:t>‹#›</a:t>
            </a:fld>
            <a:endParaRPr lang="en-US"/>
          </a:p>
        </p:txBody>
      </p:sp>
    </p:spTree>
    <p:extLst>
      <p:ext uri="{BB962C8B-B14F-4D97-AF65-F5344CB8AC3E}">
        <p14:creationId xmlns:p14="http://schemas.microsoft.com/office/powerpoint/2010/main" val="16472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41231-2556-40B5-8054-9F997F2505B1}" type="datetimeFigureOut">
              <a:rPr lang="en-US" smtClean="0"/>
              <a:t>05/31/2017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1C1FA-58F5-41E3-B2DF-EC4A0E8F5365}" type="slidenum">
              <a:rPr lang="en-US" smtClean="0"/>
              <a:t>‹#›</a:t>
            </a:fld>
            <a:endParaRPr lang="en-US"/>
          </a:p>
        </p:txBody>
      </p:sp>
    </p:spTree>
    <p:extLst>
      <p:ext uri="{BB962C8B-B14F-4D97-AF65-F5344CB8AC3E}">
        <p14:creationId xmlns:p14="http://schemas.microsoft.com/office/powerpoint/2010/main" val="37908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836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System Privileges - DBADM</a:t>
            </a:r>
            <a:endParaRPr/>
          </a:p>
        </p:txBody>
      </p:sp>
      <p:sp>
        <p:nvSpPr>
          <p:cNvPr id="148" name="CustomShape 2"/>
          <p:cNvSpPr/>
          <p:nvPr/>
        </p:nvSpPr>
        <p:spPr>
          <a:xfrm>
            <a:off x="1904880" y="1066680"/>
            <a:ext cx="8381520" cy="5105160"/>
          </a:xfrm>
          <a:prstGeom prst="rect">
            <a:avLst/>
          </a:prstGeom>
          <a:noFill/>
          <a:ln w="9360">
            <a:noFill/>
          </a:ln>
        </p:spPr>
        <p:style>
          <a:lnRef idx="0">
            <a:scrgbClr r="0" g="0" b="0"/>
          </a:lnRef>
          <a:fillRef idx="0">
            <a:scrgbClr r="0" g="0" b="0"/>
          </a:fillRef>
          <a:effectRef idx="0">
            <a:scrgbClr r="0" g="0" b="0"/>
          </a:effectRef>
          <a:fontRef idx="minor"/>
        </p:style>
        <p:txBody>
          <a:bodyPr/>
          <a:lstStyle/>
          <a:p>
            <a:pPr lvl="1">
              <a:lnSpc>
                <a:spcPct val="100000"/>
              </a:lnSpc>
              <a:buFont typeface="Times"/>
              <a:buChar char="•"/>
            </a:pPr>
            <a:r>
              <a:rPr lang="en-US" sz="2300">
                <a:solidFill>
                  <a:srgbClr val="227A8F"/>
                </a:solidFill>
                <a:latin typeface="Lucida Sans Unicode"/>
                <a:ea typeface="ＭＳ Ｐゴシック"/>
              </a:rPr>
              <a:t>WITHOUT ACCESSCTRL</a:t>
            </a:r>
            <a:endParaRPr/>
          </a:p>
          <a:p>
            <a:pPr lvl="2">
              <a:lnSpc>
                <a:spcPct val="100000"/>
              </a:lnSpc>
              <a:buFont typeface="StarSymbol"/>
              <a:buChar char=""/>
            </a:pPr>
            <a:r>
              <a:rPr lang="en-US" sz="2000">
                <a:solidFill>
                  <a:srgbClr val="227A8F"/>
                </a:solidFill>
                <a:latin typeface="Lucida Sans Unicode"/>
                <a:ea typeface="ＭＳ Ｐゴシック"/>
              </a:rPr>
              <a:t>Specifies that system DBADM authority is not granted the ACCESSCTRL authority.</a:t>
            </a:r>
            <a:endParaRPr/>
          </a:p>
          <a:p>
            <a:pPr lvl="1">
              <a:lnSpc>
                <a:spcPct val="100000"/>
              </a:lnSpc>
              <a:buFont typeface="Times"/>
              <a:buChar char="•"/>
            </a:pPr>
            <a:r>
              <a:rPr lang="en-US" sz="2300">
                <a:solidFill>
                  <a:srgbClr val="227A8F"/>
                </a:solidFill>
                <a:latin typeface="Lucida Sans Unicode"/>
                <a:ea typeface="ＭＳ Ｐゴシック"/>
              </a:rPr>
              <a:t>WITH DATAACCESS</a:t>
            </a:r>
            <a:endParaRPr/>
          </a:p>
          <a:p>
            <a:pPr lvl="2">
              <a:lnSpc>
                <a:spcPct val="100000"/>
              </a:lnSpc>
              <a:buFont typeface="StarSymbol"/>
              <a:buChar char=""/>
            </a:pPr>
            <a:r>
              <a:rPr lang="en-US" sz="2000">
                <a:solidFill>
                  <a:srgbClr val="227A8F"/>
                </a:solidFill>
                <a:latin typeface="Lucida Sans Unicode"/>
                <a:ea typeface="ＭＳ Ｐゴシック"/>
              </a:rPr>
              <a:t>Specifies that the DATAACCESS authority is granted along with the system DBADM authority. DATAACCESS allows the system DBADM to access data in all user tables, views, and materialized query tables in a DB2 subsystem and allows the user to execute plans, packages, functions, and procedures.</a:t>
            </a:r>
            <a:endParaRPr/>
          </a:p>
          <a:p>
            <a:pPr lvl="2">
              <a:lnSpc>
                <a:spcPct val="100000"/>
              </a:lnSpc>
              <a:buFont typeface="StarSymbol"/>
              <a:buChar char=""/>
            </a:pPr>
            <a:r>
              <a:rPr lang="en-US" sz="2000">
                <a:solidFill>
                  <a:srgbClr val="227A8F"/>
                </a:solidFill>
                <a:latin typeface="Lucida Sans Unicode"/>
                <a:ea typeface="ＭＳ Ｐゴシック"/>
              </a:rPr>
              <a:t>WITH DATAACCESS is the default.</a:t>
            </a:r>
            <a:endParaRPr/>
          </a:p>
          <a:p>
            <a:pPr lvl="1">
              <a:lnSpc>
                <a:spcPct val="100000"/>
              </a:lnSpc>
              <a:buFont typeface="Times"/>
              <a:buChar char="•"/>
            </a:pPr>
            <a:r>
              <a:rPr lang="en-US" sz="2300">
                <a:solidFill>
                  <a:srgbClr val="227A8F"/>
                </a:solidFill>
                <a:latin typeface="Lucida Sans Unicode"/>
                <a:ea typeface="ＭＳ Ｐゴシック"/>
              </a:rPr>
              <a:t>WITHOUT DATAACCESS</a:t>
            </a:r>
            <a:endParaRPr/>
          </a:p>
          <a:p>
            <a:pPr lvl="2">
              <a:lnSpc>
                <a:spcPct val="100000"/>
              </a:lnSpc>
              <a:buFont typeface="StarSymbol"/>
              <a:buChar char=""/>
            </a:pPr>
            <a:r>
              <a:rPr lang="en-US" sz="2000">
                <a:solidFill>
                  <a:srgbClr val="227A8F"/>
                </a:solidFill>
                <a:latin typeface="Lucida Sans Unicode"/>
                <a:ea typeface="ＭＳ Ｐゴシック"/>
              </a:rPr>
              <a:t>Specifies that system DBADM authority is not granted the DATAACCESS authority.</a:t>
            </a:r>
            <a:endParaRPr/>
          </a:p>
        </p:txBody>
      </p:sp>
      <p:sp>
        <p:nvSpPr>
          <p:cNvPr id="149"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50"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B96B5880-E1F4-4D87-BEB0-9C4D2E7B9AF9}" type="slidenum">
              <a:rPr lang="en-US" sz="1000">
                <a:solidFill>
                  <a:srgbClr val="000000"/>
                </a:solidFill>
                <a:latin typeface="Lucida Sans Unicode"/>
              </a:rPr>
              <a:t>10</a:t>
            </a:fld>
            <a:endParaRPr/>
          </a:p>
        </p:txBody>
      </p:sp>
    </p:spTree>
    <p:extLst>
      <p:ext uri="{BB962C8B-B14F-4D97-AF65-F5344CB8AC3E}">
        <p14:creationId xmlns:p14="http://schemas.microsoft.com/office/powerpoint/2010/main" val="392633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System Privileges </a:t>
            </a:r>
            <a:endParaRPr/>
          </a:p>
        </p:txBody>
      </p:sp>
      <p:sp>
        <p:nvSpPr>
          <p:cNvPr id="152" name="CustomShape 2"/>
          <p:cNvSpPr/>
          <p:nvPr/>
        </p:nvSpPr>
        <p:spPr>
          <a:xfrm>
            <a:off x="1904880" y="990720"/>
            <a:ext cx="8381520" cy="51811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EXPLAIN</a:t>
            </a:r>
            <a:endParaRPr/>
          </a:p>
          <a:p>
            <a:pPr lvl="1">
              <a:lnSpc>
                <a:spcPct val="100000"/>
              </a:lnSpc>
              <a:buFont typeface="Times"/>
              <a:buChar char="•"/>
            </a:pPr>
            <a:r>
              <a:rPr lang="en-US" sz="2000">
                <a:solidFill>
                  <a:srgbClr val="227A8F"/>
                </a:solidFill>
                <a:latin typeface="Lucida Sans Unicode"/>
                <a:ea typeface="ＭＳ Ｐゴシック"/>
              </a:rPr>
              <a:t>Grants the privilege to issue the following without requiring the privileges needed to execute the statement:</a:t>
            </a:r>
            <a:endParaRPr/>
          </a:p>
          <a:p>
            <a:pPr lvl="2">
              <a:lnSpc>
                <a:spcPct val="100000"/>
              </a:lnSpc>
              <a:buFont typeface="StarSymbol"/>
              <a:buChar char=""/>
            </a:pPr>
            <a:r>
              <a:rPr lang="en-US">
                <a:solidFill>
                  <a:srgbClr val="227A8F"/>
                </a:solidFill>
                <a:latin typeface="Lucida Sans Unicode"/>
                <a:ea typeface="ＭＳ Ｐゴシック"/>
              </a:rPr>
              <a:t>EXPLAIN statement with the options:</a:t>
            </a:r>
            <a:endParaRPr/>
          </a:p>
          <a:p>
            <a:pPr lvl="3">
              <a:lnSpc>
                <a:spcPct val="100000"/>
              </a:lnSpc>
              <a:buFont typeface="Times"/>
              <a:buChar char="•"/>
            </a:pPr>
            <a:r>
              <a:rPr lang="en-US" sz="1600">
                <a:solidFill>
                  <a:srgbClr val="227A8F"/>
                </a:solidFill>
                <a:latin typeface="Lucida Sans Unicode"/>
                <a:ea typeface="ＭＳ Ｐゴシック"/>
              </a:rPr>
              <a:t>PLAN</a:t>
            </a:r>
            <a:endParaRPr/>
          </a:p>
          <a:p>
            <a:pPr lvl="3">
              <a:lnSpc>
                <a:spcPct val="100000"/>
              </a:lnSpc>
              <a:buFont typeface="Times"/>
              <a:buChar char="•"/>
            </a:pPr>
            <a:r>
              <a:rPr lang="en-US" sz="1600">
                <a:solidFill>
                  <a:srgbClr val="227A8F"/>
                </a:solidFill>
                <a:latin typeface="Lucida Sans Unicode"/>
                <a:ea typeface="ＭＳ Ｐゴシック"/>
              </a:rPr>
              <a:t>ALL</a:t>
            </a:r>
            <a:endParaRPr/>
          </a:p>
          <a:p>
            <a:pPr lvl="2">
              <a:lnSpc>
                <a:spcPct val="100000"/>
              </a:lnSpc>
              <a:buFont typeface="StarSymbol"/>
              <a:buChar char=""/>
            </a:pPr>
            <a:r>
              <a:rPr lang="en-US">
                <a:solidFill>
                  <a:srgbClr val="227A8F"/>
                </a:solidFill>
                <a:latin typeface="Lucida Sans Unicode"/>
                <a:ea typeface="ＭＳ Ｐゴシック"/>
              </a:rPr>
              <a:t>PREPARE statement</a:t>
            </a:r>
            <a:endParaRPr/>
          </a:p>
          <a:p>
            <a:pPr lvl="2">
              <a:lnSpc>
                <a:spcPct val="100000"/>
              </a:lnSpc>
              <a:buFont typeface="StarSymbol"/>
              <a:buChar char=""/>
            </a:pPr>
            <a:r>
              <a:rPr lang="en-US">
                <a:solidFill>
                  <a:srgbClr val="227A8F"/>
                </a:solidFill>
                <a:latin typeface="Lucida Sans Unicode"/>
                <a:ea typeface="ＭＳ Ｐゴシック"/>
              </a:rPr>
              <a:t>DESCRIBE TABLE statement</a:t>
            </a:r>
            <a:endParaRPr/>
          </a:p>
          <a:p>
            <a:pPr lvl="2">
              <a:lnSpc>
                <a:spcPct val="100000"/>
              </a:lnSpc>
              <a:buFont typeface="StarSymbol"/>
              <a:buChar char=""/>
            </a:pPr>
            <a:r>
              <a:rPr lang="en-US">
                <a:solidFill>
                  <a:srgbClr val="227A8F"/>
                </a:solidFill>
                <a:latin typeface="Lucida Sans Unicode"/>
                <a:ea typeface="ＭＳ Ｐゴシック"/>
              </a:rPr>
              <a:t>Explain dynamic SQL statements that execute under the special register CURRENT EXPLAIN MODE, when CURRENT EXPLAIN MODE = EXPLAIN</a:t>
            </a:r>
            <a:endParaRPr/>
          </a:p>
          <a:p>
            <a:pPr lvl="2">
              <a:lnSpc>
                <a:spcPct val="100000"/>
              </a:lnSpc>
              <a:buFont typeface="StarSymbol"/>
              <a:buChar char=""/>
            </a:pPr>
            <a:r>
              <a:rPr lang="en-US">
                <a:solidFill>
                  <a:srgbClr val="227A8F"/>
                </a:solidFill>
                <a:latin typeface="Lucida Sans Unicode"/>
                <a:ea typeface="ＭＳ Ｐゴシック"/>
              </a:rPr>
              <a:t>BIND options: EXPLAIN(ONLY) and SQLERROR(CHECK)EXPLAIN(ONLY) allows to explain the statements.</a:t>
            </a:r>
            <a:endParaRPr/>
          </a:p>
          <a:p>
            <a:pPr lvl="2">
              <a:lnSpc>
                <a:spcPct val="100000"/>
              </a:lnSpc>
              <a:buFont typeface="StarSymbol"/>
              <a:buChar char=""/>
            </a:pPr>
            <a:r>
              <a:rPr lang="en-US">
                <a:solidFill>
                  <a:srgbClr val="227A8F"/>
                </a:solidFill>
                <a:latin typeface="Lucida Sans Unicode"/>
                <a:ea typeface="ＭＳ Ｐゴシック"/>
              </a:rPr>
              <a:t>SQLERROR(CHECK) performs all syntax and semantic checks on the SQL statements that are being bound.</a:t>
            </a:r>
            <a:endParaRPr/>
          </a:p>
          <a:p>
            <a:pPr>
              <a:lnSpc>
                <a:spcPct val="100000"/>
              </a:lnSpc>
            </a:pPr>
            <a:endParaRPr/>
          </a:p>
        </p:txBody>
      </p:sp>
      <p:sp>
        <p:nvSpPr>
          <p:cNvPr id="153"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54"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0B8F755E-6CF4-420F-AD6D-09D53513454A}" type="slidenum">
              <a:rPr lang="en-US" sz="1000">
                <a:solidFill>
                  <a:srgbClr val="000000"/>
                </a:solidFill>
                <a:latin typeface="Lucida Sans Unicode"/>
              </a:rPr>
              <a:t>11</a:t>
            </a:fld>
            <a:endParaRPr/>
          </a:p>
        </p:txBody>
      </p:sp>
    </p:spTree>
    <p:extLst>
      <p:ext uri="{BB962C8B-B14F-4D97-AF65-F5344CB8AC3E}">
        <p14:creationId xmlns:p14="http://schemas.microsoft.com/office/powerpoint/2010/main" val="5665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System Privileges</a:t>
            </a:r>
            <a:endParaRPr/>
          </a:p>
        </p:txBody>
      </p:sp>
      <p:sp>
        <p:nvSpPr>
          <p:cNvPr id="156" name="CustomShape 2"/>
          <p:cNvSpPr/>
          <p:nvPr/>
        </p:nvSpPr>
        <p:spPr>
          <a:xfrm>
            <a:off x="1904880" y="685800"/>
            <a:ext cx="8381520" cy="56383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b="1">
                <a:solidFill>
                  <a:srgbClr val="227A8F"/>
                </a:solidFill>
                <a:latin typeface="Lucida Sans Unicode"/>
                <a:ea typeface="ＭＳ Ｐゴシック"/>
              </a:rPr>
              <a:t>SQLADM</a:t>
            </a:r>
            <a:endParaRPr/>
          </a:p>
          <a:p>
            <a:pPr lvl="1">
              <a:lnSpc>
                <a:spcPct val="100000"/>
              </a:lnSpc>
              <a:buFont typeface="Times"/>
              <a:buChar char="•"/>
            </a:pPr>
            <a:r>
              <a:rPr lang="en-US" sz="2400">
                <a:solidFill>
                  <a:srgbClr val="227A8F"/>
                </a:solidFill>
                <a:latin typeface="Lucida Sans Unicode"/>
                <a:ea typeface="ＭＳ Ｐゴシック"/>
              </a:rPr>
              <a:t>Grants the authority to perform the following actions without requiring any additional privileges:</a:t>
            </a:r>
            <a:endParaRPr/>
          </a:p>
          <a:p>
            <a:pPr lvl="2">
              <a:lnSpc>
                <a:spcPct val="100000"/>
              </a:lnSpc>
              <a:buFont typeface="StarSymbol"/>
              <a:buChar char=""/>
            </a:pPr>
            <a:r>
              <a:rPr lang="en-US" sz="2000">
                <a:solidFill>
                  <a:srgbClr val="227A8F"/>
                </a:solidFill>
                <a:latin typeface="Lucida Sans Unicode"/>
                <a:ea typeface="ＭＳ Ｐゴシック"/>
              </a:rPr>
              <a:t>DESCRIBE TABLE statement</a:t>
            </a:r>
            <a:endParaRPr/>
          </a:p>
          <a:p>
            <a:pPr lvl="2">
              <a:lnSpc>
                <a:spcPct val="100000"/>
              </a:lnSpc>
              <a:buFont typeface="StarSymbol"/>
              <a:buChar char=""/>
            </a:pPr>
            <a:r>
              <a:rPr lang="en-US" sz="2000">
                <a:solidFill>
                  <a:srgbClr val="227A8F"/>
                </a:solidFill>
                <a:latin typeface="Lucida Sans Unicode"/>
                <a:ea typeface="ＭＳ Ｐゴシック"/>
              </a:rPr>
              <a:t>EXPLAIN statement with the following options:</a:t>
            </a:r>
            <a:endParaRPr/>
          </a:p>
          <a:p>
            <a:pPr lvl="3">
              <a:lnSpc>
                <a:spcPct val="100000"/>
              </a:lnSpc>
              <a:buFont typeface="Times"/>
              <a:buChar char="•"/>
            </a:pPr>
            <a:r>
              <a:rPr lang="en-US">
                <a:solidFill>
                  <a:srgbClr val="227A8F"/>
                </a:solidFill>
                <a:latin typeface="Lucida Sans Unicode"/>
                <a:ea typeface="ＭＳ Ｐゴシック"/>
              </a:rPr>
              <a:t>PLAN</a:t>
            </a:r>
            <a:endParaRPr/>
          </a:p>
          <a:p>
            <a:pPr lvl="3">
              <a:lnSpc>
                <a:spcPct val="100000"/>
              </a:lnSpc>
              <a:buFont typeface="Times"/>
              <a:buChar char="•"/>
            </a:pPr>
            <a:r>
              <a:rPr lang="en-US">
                <a:solidFill>
                  <a:srgbClr val="227A8F"/>
                </a:solidFill>
                <a:latin typeface="Lucida Sans Unicode"/>
                <a:ea typeface="ＭＳ Ｐゴシック"/>
              </a:rPr>
              <a:t>ALL</a:t>
            </a:r>
            <a:endParaRPr/>
          </a:p>
          <a:p>
            <a:pPr lvl="3">
              <a:lnSpc>
                <a:spcPct val="100000"/>
              </a:lnSpc>
              <a:buFont typeface="Times"/>
              <a:buChar char="•"/>
            </a:pPr>
            <a:r>
              <a:rPr lang="en-US">
                <a:solidFill>
                  <a:srgbClr val="227A8F"/>
                </a:solidFill>
                <a:latin typeface="Lucida Sans Unicode"/>
                <a:ea typeface="ＭＳ Ｐゴシック"/>
              </a:rPr>
              <a:t>STMTCACHE ALL</a:t>
            </a:r>
            <a:endParaRPr/>
          </a:p>
          <a:p>
            <a:pPr lvl="3">
              <a:lnSpc>
                <a:spcPct val="100000"/>
              </a:lnSpc>
              <a:buFont typeface="Times"/>
              <a:buChar char="•"/>
            </a:pPr>
            <a:r>
              <a:rPr lang="en-US">
                <a:solidFill>
                  <a:srgbClr val="227A8F"/>
                </a:solidFill>
                <a:latin typeface="Lucida Sans Unicode"/>
                <a:ea typeface="ＭＳ Ｐゴシック"/>
              </a:rPr>
              <a:t>STMTID</a:t>
            </a:r>
            <a:endParaRPr/>
          </a:p>
          <a:p>
            <a:pPr lvl="3">
              <a:lnSpc>
                <a:spcPct val="100000"/>
              </a:lnSpc>
              <a:buFont typeface="Times"/>
              <a:buChar char="•"/>
            </a:pPr>
            <a:r>
              <a:rPr lang="en-US">
                <a:solidFill>
                  <a:srgbClr val="227A8F"/>
                </a:solidFill>
                <a:latin typeface="Lucida Sans Unicode"/>
                <a:ea typeface="ＭＳ Ｐゴシック"/>
              </a:rPr>
              <a:t>STMTTOKEN</a:t>
            </a:r>
            <a:endParaRPr/>
          </a:p>
          <a:p>
            <a:pPr lvl="3">
              <a:lnSpc>
                <a:spcPct val="100000"/>
              </a:lnSpc>
              <a:buFont typeface="Times"/>
              <a:buChar char="•"/>
            </a:pPr>
            <a:r>
              <a:rPr lang="en-US">
                <a:solidFill>
                  <a:srgbClr val="227A8F"/>
                </a:solidFill>
                <a:latin typeface="Lucida Sans Unicode"/>
                <a:ea typeface="ＭＳ Ｐゴシック"/>
              </a:rPr>
              <a:t>MONITORED STMTS</a:t>
            </a:r>
            <a:endParaRPr/>
          </a:p>
          <a:p>
            <a:pPr lvl="2">
              <a:lnSpc>
                <a:spcPct val="100000"/>
              </a:lnSpc>
              <a:buFont typeface="StarSymbol"/>
              <a:buChar char=""/>
            </a:pPr>
            <a:r>
              <a:rPr lang="en-US" sz="2000">
                <a:solidFill>
                  <a:srgbClr val="227A8F"/>
                </a:solidFill>
                <a:latin typeface="Lucida Sans Unicode"/>
                <a:ea typeface="ＭＳ Ｐゴシック"/>
              </a:rPr>
              <a:t>PREPARE statement</a:t>
            </a:r>
            <a:endParaRPr/>
          </a:p>
          <a:p>
            <a:pPr lvl="2">
              <a:lnSpc>
                <a:spcPct val="100000"/>
              </a:lnSpc>
              <a:buFont typeface="StarSymbol"/>
              <a:buChar char=""/>
            </a:pPr>
            <a:r>
              <a:rPr lang="en-US" sz="2000">
                <a:solidFill>
                  <a:srgbClr val="227A8F"/>
                </a:solidFill>
                <a:latin typeface="Lucida Sans Unicode"/>
                <a:ea typeface="ＭＳ Ｐゴシック"/>
              </a:rPr>
              <a:t>Explain dynamic SQL statements that execute under the special register CURRENT EXPLAIN MODE, when CURRENT EXPLAIN MODE = EXPLAIN</a:t>
            </a:r>
            <a:endParaRPr/>
          </a:p>
        </p:txBody>
      </p:sp>
      <p:sp>
        <p:nvSpPr>
          <p:cNvPr id="157"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58"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F7617FCF-BB63-42A5-A901-236537964078}" type="slidenum">
              <a:rPr lang="en-US" sz="1000">
                <a:solidFill>
                  <a:srgbClr val="000000"/>
                </a:solidFill>
                <a:latin typeface="Lucida Sans Unicode"/>
              </a:rPr>
              <a:t>12</a:t>
            </a:fld>
            <a:endParaRPr/>
          </a:p>
        </p:txBody>
      </p:sp>
    </p:spTree>
    <p:extLst>
      <p:ext uri="{BB962C8B-B14F-4D97-AF65-F5344CB8AC3E}">
        <p14:creationId xmlns:p14="http://schemas.microsoft.com/office/powerpoint/2010/main" val="341917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System Privileges - SQLADM</a:t>
            </a:r>
            <a:endParaRPr/>
          </a:p>
        </p:txBody>
      </p:sp>
      <p:sp>
        <p:nvSpPr>
          <p:cNvPr id="160" name="CustomShape 2"/>
          <p:cNvSpPr/>
          <p:nvPr/>
        </p:nvSpPr>
        <p:spPr>
          <a:xfrm>
            <a:off x="1904880" y="990720"/>
            <a:ext cx="8381520" cy="4952520"/>
          </a:xfrm>
          <a:prstGeom prst="rect">
            <a:avLst/>
          </a:prstGeom>
          <a:noFill/>
          <a:ln w="9360">
            <a:noFill/>
          </a:ln>
        </p:spPr>
        <p:style>
          <a:lnRef idx="0">
            <a:scrgbClr r="0" g="0" b="0"/>
          </a:lnRef>
          <a:fillRef idx="0">
            <a:scrgbClr r="0" g="0" b="0"/>
          </a:fillRef>
          <a:effectRef idx="0">
            <a:scrgbClr r="0" g="0" b="0"/>
          </a:effectRef>
          <a:fontRef idx="minor"/>
        </p:style>
        <p:txBody>
          <a:bodyPr/>
          <a:lstStyle/>
          <a:p>
            <a:pPr lvl="2">
              <a:lnSpc>
                <a:spcPct val="100000"/>
              </a:lnSpc>
              <a:buFont typeface="StarSymbol"/>
              <a:buChar char=""/>
            </a:pPr>
            <a:r>
              <a:rPr lang="en-US" sz="2000">
                <a:solidFill>
                  <a:srgbClr val="227A8F"/>
                </a:solidFill>
                <a:latin typeface="Lucida Sans Unicode"/>
                <a:ea typeface="ＭＳ Ｐゴシック"/>
              </a:rPr>
              <a:t>BIND options: </a:t>
            </a:r>
            <a:endParaRPr/>
          </a:p>
          <a:p>
            <a:pPr lvl="3">
              <a:lnSpc>
                <a:spcPct val="100000"/>
              </a:lnSpc>
              <a:buFont typeface="Times"/>
              <a:buChar char="•"/>
            </a:pPr>
            <a:r>
              <a:rPr lang="en-US">
                <a:solidFill>
                  <a:srgbClr val="227A8F"/>
                </a:solidFill>
                <a:latin typeface="Lucida Sans Unicode"/>
                <a:ea typeface="ＭＳ Ｐゴシック"/>
              </a:rPr>
              <a:t>EXPLAIN(ONLY) allows to explain the statements.</a:t>
            </a:r>
            <a:endParaRPr/>
          </a:p>
          <a:p>
            <a:pPr lvl="3">
              <a:lnSpc>
                <a:spcPct val="100000"/>
              </a:lnSpc>
              <a:buFont typeface="Times"/>
              <a:buChar char="•"/>
            </a:pPr>
            <a:r>
              <a:rPr lang="en-US">
                <a:solidFill>
                  <a:srgbClr val="227A8F"/>
                </a:solidFill>
                <a:latin typeface="Lucida Sans Unicode"/>
                <a:ea typeface="ＭＳ Ｐゴシック"/>
              </a:rPr>
              <a:t>SQLERROR(CHECK) performs all syntax and semantic checks on the SQL statements that are being bound.</a:t>
            </a:r>
            <a:endParaRPr/>
          </a:p>
          <a:p>
            <a:pPr lvl="2">
              <a:lnSpc>
                <a:spcPct val="100000"/>
              </a:lnSpc>
              <a:buFont typeface="StarSymbol"/>
              <a:buChar char=""/>
            </a:pPr>
            <a:r>
              <a:rPr lang="en-US" sz="2000">
                <a:solidFill>
                  <a:srgbClr val="227A8F"/>
                </a:solidFill>
                <a:latin typeface="Lucida Sans Unicode"/>
                <a:ea typeface="ＭＳ Ｐゴシック"/>
              </a:rPr>
              <a:t>START command</a:t>
            </a:r>
            <a:endParaRPr/>
          </a:p>
          <a:p>
            <a:pPr lvl="2">
              <a:lnSpc>
                <a:spcPct val="100000"/>
              </a:lnSpc>
              <a:buFont typeface="StarSymbol"/>
              <a:buChar char=""/>
            </a:pPr>
            <a:r>
              <a:rPr lang="en-US" sz="2000">
                <a:solidFill>
                  <a:srgbClr val="227A8F"/>
                </a:solidFill>
                <a:latin typeface="Lucida Sans Unicode"/>
                <a:ea typeface="ＭＳ Ｐゴシック"/>
              </a:rPr>
              <a:t>STOP command</a:t>
            </a:r>
            <a:endParaRPr/>
          </a:p>
          <a:p>
            <a:pPr lvl="2">
              <a:lnSpc>
                <a:spcPct val="100000"/>
              </a:lnSpc>
              <a:buFont typeface="StarSymbol"/>
              <a:buChar char=""/>
            </a:pPr>
            <a:r>
              <a:rPr lang="en-US" sz="2000">
                <a:solidFill>
                  <a:srgbClr val="227A8F"/>
                </a:solidFill>
                <a:latin typeface="Lucida Sans Unicode"/>
                <a:ea typeface="ＭＳ Ｐゴシック"/>
              </a:rPr>
              <a:t>DISPLAY PROFILE command</a:t>
            </a:r>
            <a:endParaRPr/>
          </a:p>
          <a:p>
            <a:pPr lvl="2">
              <a:lnSpc>
                <a:spcPct val="100000"/>
              </a:lnSpc>
              <a:buFont typeface="StarSymbol"/>
              <a:buChar char=""/>
            </a:pPr>
            <a:r>
              <a:rPr lang="en-US" sz="2000">
                <a:solidFill>
                  <a:srgbClr val="227A8F"/>
                </a:solidFill>
                <a:latin typeface="Lucida Sans Unicode"/>
                <a:ea typeface="ＭＳ Ｐゴシック"/>
              </a:rPr>
              <a:t>Execute the RUNSTATS utility and the MODIFY STATISTICS utility in any database.</a:t>
            </a:r>
            <a:endParaRPr/>
          </a:p>
          <a:p>
            <a:pPr lvl="2">
              <a:lnSpc>
                <a:spcPct val="100000"/>
              </a:lnSpc>
              <a:buFont typeface="StarSymbol"/>
              <a:buChar char=""/>
            </a:pPr>
            <a:r>
              <a:rPr lang="en-US" sz="2000">
                <a:solidFill>
                  <a:srgbClr val="227A8F"/>
                </a:solidFill>
                <a:latin typeface="Lucida Sans Unicode"/>
                <a:ea typeface="ＭＳ Ｐゴシック"/>
              </a:rPr>
              <a:t>MONITOR2 privilege to obtain IFC data classified as containing potentially sensitive data, such as SQL statement text and audit data, as well as IFC data classified as serviceability data, statistics, accounting, and other performance data.</a:t>
            </a:r>
            <a:endParaRPr/>
          </a:p>
          <a:p>
            <a:pPr>
              <a:lnSpc>
                <a:spcPct val="100000"/>
              </a:lnSpc>
            </a:pPr>
            <a:endParaRPr/>
          </a:p>
          <a:p>
            <a:pPr>
              <a:lnSpc>
                <a:spcPct val="100000"/>
              </a:lnSpc>
            </a:pPr>
            <a:endParaRPr/>
          </a:p>
        </p:txBody>
      </p:sp>
      <p:sp>
        <p:nvSpPr>
          <p:cNvPr id="161"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62"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457AA638-3C1F-4C75-B2B7-97AEEE756651}" type="slidenum">
              <a:rPr lang="en-US" sz="1000">
                <a:solidFill>
                  <a:srgbClr val="000000"/>
                </a:solidFill>
                <a:latin typeface="Lucida Sans Unicode"/>
              </a:rPr>
              <a:t>13</a:t>
            </a:fld>
            <a:endParaRPr/>
          </a:p>
        </p:txBody>
      </p:sp>
    </p:spTree>
    <p:extLst>
      <p:ext uri="{BB962C8B-B14F-4D97-AF65-F5344CB8AC3E}">
        <p14:creationId xmlns:p14="http://schemas.microsoft.com/office/powerpoint/2010/main" val="23601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Role &amp; Trusted CONTEXT:</a:t>
            </a:r>
            <a:endParaRPr/>
          </a:p>
        </p:txBody>
      </p:sp>
      <p:sp>
        <p:nvSpPr>
          <p:cNvPr id="164" name="CustomShape 2"/>
          <p:cNvSpPr/>
          <p:nvPr/>
        </p:nvSpPr>
        <p:spPr>
          <a:xfrm>
            <a:off x="1904880" y="838080"/>
            <a:ext cx="8381520" cy="54097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A </a:t>
            </a:r>
            <a:r>
              <a:rPr lang="en-US" sz="2400" i="1">
                <a:solidFill>
                  <a:srgbClr val="227A8F"/>
                </a:solidFill>
                <a:latin typeface="Lucida Sans Unicode"/>
                <a:ea typeface="ＭＳ Ｐゴシック"/>
              </a:rPr>
              <a:t>role</a:t>
            </a:r>
            <a:r>
              <a:rPr lang="en-US" sz="2400">
                <a:solidFill>
                  <a:srgbClr val="227A8F"/>
                </a:solidFill>
                <a:latin typeface="Lucida Sans Unicode"/>
                <a:ea typeface="ＭＳ Ｐゴシック"/>
              </a:rPr>
              <a:t> </a:t>
            </a:r>
            <a:r>
              <a:rPr lang="en-US" sz="2200">
                <a:solidFill>
                  <a:srgbClr val="227A8F"/>
                </a:solidFill>
                <a:latin typeface="Lucida Sans Unicode"/>
                <a:ea typeface="ＭＳ Ｐゴシック"/>
              </a:rPr>
              <a:t>is a database entity that groups one or more privileges together in a trusted context. System administrators can use roles to control access to enterprise objects in a way that parallels the structure of the enterprise.</a:t>
            </a:r>
            <a:endParaRPr/>
          </a:p>
          <a:p>
            <a:pPr>
              <a:lnSpc>
                <a:spcPct val="100000"/>
              </a:lnSpc>
              <a:buFont typeface="StarSymbol"/>
              <a:buChar char=""/>
            </a:pPr>
            <a:r>
              <a:rPr lang="en-US" sz="2200">
                <a:solidFill>
                  <a:srgbClr val="227A8F"/>
                </a:solidFill>
                <a:latin typeface="Lucida Sans Unicode"/>
                <a:ea typeface="ＭＳ Ｐゴシック"/>
              </a:rPr>
              <a:t>A role is available only in a trusted context. </a:t>
            </a:r>
            <a:endParaRPr/>
          </a:p>
          <a:p>
            <a:pPr>
              <a:lnSpc>
                <a:spcPct val="100000"/>
              </a:lnSpc>
              <a:buFont typeface="StarSymbol"/>
              <a:buChar char=""/>
            </a:pPr>
            <a:r>
              <a:rPr lang="en-US" sz="2400">
                <a:solidFill>
                  <a:srgbClr val="227A8F"/>
                </a:solidFill>
                <a:latin typeface="Lucida Sans Unicode"/>
                <a:ea typeface="ＭＳ Ｐゴシック"/>
              </a:rPr>
              <a:t>A </a:t>
            </a:r>
            <a:r>
              <a:rPr lang="en-US" sz="2400" i="1">
                <a:solidFill>
                  <a:srgbClr val="227A8F"/>
                </a:solidFill>
                <a:latin typeface="Lucida Sans Unicode"/>
                <a:ea typeface="ＭＳ Ｐゴシック"/>
              </a:rPr>
              <a:t>trusted context</a:t>
            </a:r>
            <a:r>
              <a:rPr lang="en-US" sz="2400">
                <a:solidFill>
                  <a:srgbClr val="227A8F"/>
                </a:solidFill>
                <a:latin typeface="Lucida Sans Unicode"/>
                <a:ea typeface="ＭＳ Ｐゴシック"/>
              </a:rPr>
              <a:t> </a:t>
            </a:r>
            <a:r>
              <a:rPr lang="en-US" sz="2200">
                <a:solidFill>
                  <a:srgbClr val="227A8F"/>
                </a:solidFill>
                <a:latin typeface="Lucida Sans Unicode"/>
                <a:ea typeface="ＭＳ Ｐゴシック"/>
              </a:rPr>
              <a:t>is an independent database entity that can be defined based on a system authorization ID and connection trust attributes. The trust attributes specify a set of characteristics about a specific connection. These attributes include the IP address, domain name, or SERVAUTH security zone name of a remote client and the job or task name of a local client.</a:t>
            </a:r>
            <a:endParaRPr/>
          </a:p>
          <a:p>
            <a:pPr>
              <a:lnSpc>
                <a:spcPct val="100000"/>
              </a:lnSpc>
              <a:buFont typeface="StarSymbol"/>
              <a:buChar char=""/>
            </a:pPr>
            <a:r>
              <a:rPr lang="en-US" sz="2200">
                <a:solidFill>
                  <a:srgbClr val="227A8F"/>
                </a:solidFill>
                <a:latin typeface="Lucida Sans Unicode"/>
                <a:ea typeface="ＭＳ Ｐゴシック"/>
              </a:rPr>
              <a:t>An authorization ID can have </a:t>
            </a:r>
            <a:r>
              <a:rPr lang="en-US" sz="2200" b="1" u="sng">
                <a:solidFill>
                  <a:srgbClr val="227A8F"/>
                </a:solidFill>
                <a:latin typeface="Lucida Sans Unicode"/>
                <a:ea typeface="ＭＳ Ｐゴシック"/>
              </a:rPr>
              <a:t>only one role </a:t>
            </a:r>
            <a:r>
              <a:rPr lang="en-US" sz="2200">
                <a:solidFill>
                  <a:srgbClr val="227A8F"/>
                </a:solidFill>
                <a:latin typeface="Lucida Sans Unicode"/>
                <a:ea typeface="ＭＳ Ｐゴシック"/>
              </a:rPr>
              <a:t>in a trusted context at any given time</a:t>
            </a:r>
            <a:endParaRPr/>
          </a:p>
        </p:txBody>
      </p:sp>
      <p:sp>
        <p:nvSpPr>
          <p:cNvPr id="165"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66"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C9A5B735-C44D-4B8D-AC5F-0322D5DC65B9}" type="slidenum">
              <a:rPr lang="en-US" sz="1000">
                <a:solidFill>
                  <a:srgbClr val="000000"/>
                </a:solidFill>
                <a:latin typeface="Lucida Sans Unicode"/>
              </a:rPr>
              <a:t>14</a:t>
            </a:fld>
            <a:endParaRPr/>
          </a:p>
        </p:txBody>
      </p:sp>
    </p:spTree>
    <p:extLst>
      <p:ext uri="{BB962C8B-B14F-4D97-AF65-F5344CB8AC3E}">
        <p14:creationId xmlns:p14="http://schemas.microsoft.com/office/powerpoint/2010/main" val="229450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Role &amp; Trusted CONTEXT:</a:t>
            </a:r>
            <a:endParaRPr/>
          </a:p>
        </p:txBody>
      </p:sp>
      <p:sp>
        <p:nvSpPr>
          <p:cNvPr id="168" name="CustomShape 2"/>
          <p:cNvSpPr/>
          <p:nvPr/>
        </p:nvSpPr>
        <p:spPr>
          <a:xfrm>
            <a:off x="1676280" y="838080"/>
            <a:ext cx="8762760" cy="54097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003E78"/>
                </a:solidFill>
                <a:latin typeface="Calibri"/>
                <a:ea typeface="ＭＳ Ｐゴシック"/>
              </a:rPr>
              <a:t>CREATE ROLE </a:t>
            </a:r>
            <a:r>
              <a:rPr lang="en-US" sz="2400" i="1" u="sng">
                <a:solidFill>
                  <a:srgbClr val="003E78"/>
                </a:solidFill>
                <a:latin typeface="Calibri"/>
                <a:ea typeface="ＭＳ Ｐゴシック"/>
              </a:rPr>
              <a:t>rolename ;</a:t>
            </a:r>
            <a:endParaRPr/>
          </a:p>
          <a:p>
            <a:pPr>
              <a:lnSpc>
                <a:spcPct val="100000"/>
              </a:lnSpc>
              <a:buFont typeface="StarSymbol"/>
              <a:buChar char=""/>
            </a:pPr>
            <a:r>
              <a:rPr lang="en-US" sz="2400">
                <a:solidFill>
                  <a:srgbClr val="003E78"/>
                </a:solidFill>
                <a:latin typeface="Lucida Sans Unicode"/>
                <a:ea typeface="ＭＳ Ｐゴシック"/>
              </a:rPr>
              <a:t>For Remote Trusted connection :</a:t>
            </a:r>
            <a:endParaRPr/>
          </a:p>
          <a:p>
            <a:pPr>
              <a:lnSpc>
                <a:spcPct val="100000"/>
              </a:lnSpc>
              <a:buFont typeface="StarSymbol"/>
              <a:buChar char=""/>
            </a:pPr>
            <a:r>
              <a:rPr lang="en-US" sz="2400">
                <a:solidFill>
                  <a:srgbClr val="003E78"/>
                </a:solidFill>
                <a:latin typeface="Lucida Sans Unicode"/>
                <a:ea typeface="ＭＳ Ｐゴシック"/>
              </a:rPr>
              <a:t>CREATE TRUSTED CONTEXT </a:t>
            </a:r>
            <a:r>
              <a:rPr lang="en-US" sz="2400" i="1" u="sng">
                <a:solidFill>
                  <a:srgbClr val="003E78"/>
                </a:solidFill>
                <a:latin typeface="Lucida Sans Unicode"/>
                <a:ea typeface="ＭＳ Ｐゴシック"/>
              </a:rPr>
              <a:t>CTX1</a:t>
            </a:r>
            <a:endParaRPr/>
          </a:p>
          <a:p>
            <a:pPr>
              <a:lnSpc>
                <a:spcPct val="100000"/>
              </a:lnSpc>
            </a:pPr>
            <a:r>
              <a:rPr lang="en-US" sz="2400">
                <a:solidFill>
                  <a:srgbClr val="003E78"/>
                </a:solidFill>
                <a:latin typeface="Lucida Sans Unicode"/>
                <a:ea typeface="ＭＳ Ｐゴシック"/>
              </a:rPr>
              <a:t>    BASED UPON CONNECTION USING </a:t>
            </a:r>
            <a:endParaRPr/>
          </a:p>
          <a:p>
            <a:pPr>
              <a:lnSpc>
                <a:spcPct val="100000"/>
              </a:lnSpc>
            </a:pPr>
            <a:r>
              <a:rPr lang="en-US" sz="2400">
                <a:solidFill>
                  <a:srgbClr val="003E78"/>
                </a:solidFill>
                <a:latin typeface="Lucida Sans Unicode"/>
                <a:ea typeface="ＭＳ Ｐゴシック"/>
              </a:rPr>
              <a:t>		</a:t>
            </a:r>
            <a:r>
              <a:rPr lang="en-US" sz="2400">
                <a:solidFill>
                  <a:srgbClr val="00B050"/>
                </a:solidFill>
                <a:latin typeface="Lucida Sans Unicode"/>
                <a:ea typeface="ＭＳ Ｐゴシック"/>
              </a:rPr>
              <a:t>SYSTEM AUTHID </a:t>
            </a:r>
            <a:r>
              <a:rPr lang="en-US" sz="2400" i="1" u="sng">
                <a:solidFill>
                  <a:srgbClr val="003E78"/>
                </a:solidFill>
                <a:latin typeface="Lucida Sans Unicode"/>
                <a:ea typeface="ＭＳ Ｐゴシック"/>
              </a:rPr>
              <a:t>Authid1</a:t>
            </a:r>
            <a:endParaRPr/>
          </a:p>
          <a:p>
            <a:pPr>
              <a:lnSpc>
                <a:spcPct val="100000"/>
              </a:lnSpc>
            </a:pPr>
            <a:r>
              <a:rPr lang="en-US" sz="2400">
                <a:solidFill>
                  <a:srgbClr val="003E78"/>
                </a:solidFill>
                <a:latin typeface="Lucida Sans Unicode"/>
                <a:ea typeface="ＭＳ Ｐゴシック"/>
              </a:rPr>
              <a:t>       ATTRIBUTES </a:t>
            </a:r>
            <a:endParaRPr/>
          </a:p>
          <a:p>
            <a:pPr>
              <a:lnSpc>
                <a:spcPct val="100000"/>
              </a:lnSpc>
            </a:pPr>
            <a:r>
              <a:rPr lang="en-US" sz="2400">
                <a:solidFill>
                  <a:srgbClr val="003E78"/>
                </a:solidFill>
                <a:latin typeface="Lucida Sans Unicode"/>
                <a:ea typeface="ＭＳ Ｐゴシック"/>
              </a:rPr>
              <a:t>	  (</a:t>
            </a:r>
            <a:r>
              <a:rPr lang="en-US" sz="2400">
                <a:solidFill>
                  <a:srgbClr val="00B050"/>
                </a:solidFill>
                <a:latin typeface="Lucida Sans Unicode"/>
                <a:ea typeface="ＭＳ Ｐゴシック"/>
              </a:rPr>
              <a:t>ADDRESS</a:t>
            </a:r>
            <a:r>
              <a:rPr lang="en-US" sz="2400">
                <a:solidFill>
                  <a:srgbClr val="003E78"/>
                </a:solidFill>
                <a:latin typeface="Lucida Sans Unicode"/>
                <a:ea typeface="ＭＳ Ｐゴシック"/>
              </a:rPr>
              <a:t> </a:t>
            </a:r>
            <a:r>
              <a:rPr lang="en-US" sz="2400" i="1" u="sng">
                <a:solidFill>
                  <a:srgbClr val="003E78"/>
                </a:solidFill>
                <a:latin typeface="Lucida Sans Unicode"/>
                <a:ea typeface="ＭＳ Ｐゴシック"/>
              </a:rPr>
              <a:t>‘n.nn.nn.nnn.nnn</a:t>
            </a:r>
            <a:r>
              <a:rPr lang="en-US" sz="2400">
                <a:solidFill>
                  <a:srgbClr val="003E78"/>
                </a:solidFill>
                <a:latin typeface="Lucida Sans Unicode"/>
                <a:ea typeface="ＭＳ Ｐゴシック"/>
              </a:rPr>
              <a:t>', </a:t>
            </a:r>
            <a:r>
              <a:rPr lang="en-US" sz="2400">
                <a:solidFill>
                  <a:srgbClr val="00B050"/>
                </a:solidFill>
                <a:latin typeface="Lucida Sans Unicode"/>
                <a:ea typeface="ＭＳ Ｐゴシック"/>
              </a:rPr>
              <a:t>ENCRYPTION</a:t>
            </a:r>
            <a:r>
              <a:rPr lang="en-US" sz="2400">
                <a:solidFill>
                  <a:srgbClr val="003E78"/>
                </a:solidFill>
                <a:latin typeface="Lucida Sans Unicode"/>
                <a:ea typeface="ＭＳ Ｐゴシック"/>
              </a:rPr>
              <a:t> 'LOW')</a:t>
            </a:r>
            <a:endParaRPr/>
          </a:p>
          <a:p>
            <a:pPr>
              <a:lnSpc>
                <a:spcPct val="100000"/>
              </a:lnSpc>
            </a:pPr>
            <a:r>
              <a:rPr lang="en-US" sz="2400">
                <a:solidFill>
                  <a:srgbClr val="003E78"/>
                </a:solidFill>
                <a:latin typeface="Lucida Sans Unicode"/>
                <a:ea typeface="ＭＳ Ｐゴシック"/>
              </a:rPr>
              <a:t>       DEFAULT ROLE </a:t>
            </a:r>
            <a:r>
              <a:rPr lang="en-US" sz="2400" i="1" u="sng">
                <a:solidFill>
                  <a:srgbClr val="003E78"/>
                </a:solidFill>
                <a:latin typeface="Lucida Sans Unicode"/>
                <a:ea typeface="ＭＳ Ｐゴシック"/>
              </a:rPr>
              <a:t>CTXROLE</a:t>
            </a:r>
            <a:r>
              <a:rPr lang="en-US" sz="2400">
                <a:solidFill>
                  <a:srgbClr val="003E78"/>
                </a:solidFill>
                <a:latin typeface="Lucida Sans Unicode"/>
                <a:ea typeface="ＭＳ Ｐゴシック"/>
              </a:rPr>
              <a:t>  </a:t>
            </a:r>
            <a:endParaRPr/>
          </a:p>
          <a:p>
            <a:pPr>
              <a:lnSpc>
                <a:spcPct val="100000"/>
              </a:lnSpc>
            </a:pPr>
            <a:r>
              <a:rPr lang="en-US" sz="2400">
                <a:solidFill>
                  <a:srgbClr val="003E78"/>
                </a:solidFill>
                <a:latin typeface="Lucida Sans Unicode"/>
                <a:ea typeface="ＭＳ Ｐゴシック"/>
              </a:rPr>
              <a:t>       ENABLE</a:t>
            </a:r>
            <a:endParaRPr/>
          </a:p>
          <a:p>
            <a:pPr>
              <a:lnSpc>
                <a:spcPct val="100000"/>
              </a:lnSpc>
            </a:pPr>
            <a:r>
              <a:rPr lang="en-US" sz="2400">
                <a:solidFill>
                  <a:srgbClr val="003E78"/>
                </a:solidFill>
                <a:latin typeface="Lucida Sans Unicode"/>
                <a:ea typeface="ＭＳ Ｐゴシック"/>
              </a:rPr>
              <a:t>       WITH USE FOR </a:t>
            </a:r>
            <a:r>
              <a:rPr lang="en-US" sz="2400" i="1" u="sng">
                <a:solidFill>
                  <a:srgbClr val="003E78"/>
                </a:solidFill>
                <a:latin typeface="Lucida Sans Unicode"/>
                <a:ea typeface="ＭＳ Ｐゴシック"/>
              </a:rPr>
              <a:t>UID1, UID2</a:t>
            </a:r>
            <a:r>
              <a:rPr lang="en-US" sz="2400">
                <a:solidFill>
                  <a:srgbClr val="003E78"/>
                </a:solidFill>
                <a:latin typeface="Lucida Sans Unicode"/>
                <a:ea typeface="ＭＳ Ｐゴシック"/>
              </a:rPr>
              <a:t>  ROLE </a:t>
            </a:r>
            <a:r>
              <a:rPr lang="en-US" sz="2400" i="1" u="sng">
                <a:solidFill>
                  <a:srgbClr val="003E78"/>
                </a:solidFill>
                <a:latin typeface="Lucida Sans Unicode"/>
                <a:ea typeface="ＭＳ Ｐゴシック"/>
              </a:rPr>
              <a:t>ROLE1</a:t>
            </a:r>
            <a:r>
              <a:rPr lang="en-US" sz="2400">
                <a:solidFill>
                  <a:srgbClr val="003E78"/>
                </a:solidFill>
                <a:latin typeface="Lucida Sans Unicode"/>
                <a:ea typeface="ＭＳ Ｐゴシック"/>
              </a:rPr>
              <a:t> </a:t>
            </a:r>
            <a:endParaRPr/>
          </a:p>
          <a:p>
            <a:pPr>
              <a:lnSpc>
                <a:spcPct val="100000"/>
              </a:lnSpc>
            </a:pPr>
            <a:r>
              <a:rPr lang="en-US" sz="2400">
                <a:solidFill>
                  <a:srgbClr val="003E78"/>
                </a:solidFill>
                <a:latin typeface="Lucida Sans Unicode"/>
                <a:ea typeface="ＭＳ Ｐゴシック"/>
              </a:rPr>
              <a:t>	                    WITH AUTHENTICATION;</a:t>
            </a:r>
            <a:endParaRPr/>
          </a:p>
          <a:p>
            <a:pPr>
              <a:lnSpc>
                <a:spcPct val="100000"/>
              </a:lnSpc>
            </a:pPr>
            <a:endParaRPr/>
          </a:p>
        </p:txBody>
      </p:sp>
      <p:sp>
        <p:nvSpPr>
          <p:cNvPr id="169"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70"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08211075-0153-494A-B9BB-F3085672A9B8}" type="slidenum">
              <a:rPr lang="en-US" sz="1000">
                <a:solidFill>
                  <a:srgbClr val="000000"/>
                </a:solidFill>
                <a:latin typeface="Lucida Sans Unicode"/>
              </a:rPr>
              <a:t>15</a:t>
            </a:fld>
            <a:endParaRPr/>
          </a:p>
        </p:txBody>
      </p:sp>
    </p:spTree>
    <p:extLst>
      <p:ext uri="{BB962C8B-B14F-4D97-AF65-F5344CB8AC3E}">
        <p14:creationId xmlns:p14="http://schemas.microsoft.com/office/powerpoint/2010/main" val="182652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Local Trusted CONTEXT:</a:t>
            </a:r>
            <a:endParaRPr/>
          </a:p>
        </p:txBody>
      </p:sp>
      <p:sp>
        <p:nvSpPr>
          <p:cNvPr id="172" name="CustomShape 2"/>
          <p:cNvSpPr/>
          <p:nvPr/>
        </p:nvSpPr>
        <p:spPr>
          <a:xfrm>
            <a:off x="1524000" y="838080"/>
            <a:ext cx="9067320" cy="54097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endParaRPr/>
          </a:p>
          <a:p>
            <a:pPr>
              <a:lnSpc>
                <a:spcPct val="100000"/>
              </a:lnSpc>
              <a:buFont typeface="StarSymbol"/>
              <a:buChar char=""/>
            </a:pPr>
            <a:r>
              <a:rPr lang="en-US" sz="2400">
                <a:solidFill>
                  <a:srgbClr val="003E78"/>
                </a:solidFill>
                <a:latin typeface="Lucida Sans Unicode"/>
                <a:ea typeface="ＭＳ Ｐゴシック"/>
              </a:rPr>
              <a:t>CREATE TRUSTED CONTEXT </a:t>
            </a:r>
            <a:r>
              <a:rPr lang="en-US" sz="2400" i="1" u="sng">
                <a:solidFill>
                  <a:srgbClr val="003E78"/>
                </a:solidFill>
                <a:latin typeface="Lucida Sans Unicode"/>
                <a:ea typeface="ＭＳ Ｐゴシック"/>
              </a:rPr>
              <a:t>CTX2</a:t>
            </a:r>
            <a:endParaRPr/>
          </a:p>
          <a:p>
            <a:pPr>
              <a:lnSpc>
                <a:spcPct val="100000"/>
              </a:lnSpc>
            </a:pPr>
            <a:r>
              <a:rPr lang="en-US" sz="2400">
                <a:solidFill>
                  <a:srgbClr val="003E78"/>
                </a:solidFill>
                <a:latin typeface="Lucida Sans Unicode"/>
                <a:ea typeface="ＭＳ Ｐゴシック"/>
              </a:rPr>
              <a:t>    BASED UPON CONNECTION USING </a:t>
            </a:r>
            <a:endParaRPr/>
          </a:p>
          <a:p>
            <a:pPr>
              <a:lnSpc>
                <a:spcPct val="100000"/>
              </a:lnSpc>
            </a:pPr>
            <a:r>
              <a:rPr lang="en-US" sz="2400">
                <a:solidFill>
                  <a:srgbClr val="003E78"/>
                </a:solidFill>
                <a:latin typeface="Lucida Sans Unicode"/>
                <a:ea typeface="ＭＳ Ｐゴシック"/>
              </a:rPr>
              <a:t>    		</a:t>
            </a:r>
            <a:r>
              <a:rPr lang="en-US" sz="2400">
                <a:solidFill>
                  <a:srgbClr val="00B050"/>
                </a:solidFill>
                <a:latin typeface="Lucida Sans Unicode"/>
                <a:ea typeface="ＭＳ Ｐゴシック"/>
              </a:rPr>
              <a:t>SYSTEM AUTHID </a:t>
            </a:r>
            <a:r>
              <a:rPr lang="en-US" sz="2400" i="1" u="sng">
                <a:solidFill>
                  <a:srgbClr val="003E78"/>
                </a:solidFill>
                <a:latin typeface="Lucida Sans Unicode"/>
                <a:ea typeface="ＭＳ Ｐゴシック"/>
              </a:rPr>
              <a:t>Authid2</a:t>
            </a:r>
            <a:endParaRPr/>
          </a:p>
          <a:p>
            <a:pPr>
              <a:lnSpc>
                <a:spcPct val="100000"/>
              </a:lnSpc>
            </a:pPr>
            <a:r>
              <a:rPr lang="en-US" sz="2400">
                <a:solidFill>
                  <a:srgbClr val="003E78"/>
                </a:solidFill>
                <a:latin typeface="Lucida Sans Unicode"/>
                <a:ea typeface="ＭＳ Ｐゴシック"/>
              </a:rPr>
              <a:t>        ATTRIBUTES </a:t>
            </a:r>
            <a:endParaRPr/>
          </a:p>
          <a:p>
            <a:pPr>
              <a:lnSpc>
                <a:spcPct val="100000"/>
              </a:lnSpc>
            </a:pPr>
            <a:r>
              <a:rPr lang="en-US" sz="2400">
                <a:solidFill>
                  <a:srgbClr val="003E78"/>
                </a:solidFill>
                <a:latin typeface="Lucida Sans Unicode"/>
                <a:ea typeface="ＭＳ Ｐゴシック"/>
              </a:rPr>
              <a:t>	   (</a:t>
            </a:r>
            <a:r>
              <a:rPr lang="en-US" sz="2400">
                <a:solidFill>
                  <a:srgbClr val="00B050"/>
                </a:solidFill>
                <a:latin typeface="Lucida Sans Unicode"/>
                <a:ea typeface="ＭＳ Ｐゴシック"/>
              </a:rPr>
              <a:t>JOBNAME</a:t>
            </a:r>
            <a:r>
              <a:rPr lang="en-US" sz="2400">
                <a:solidFill>
                  <a:srgbClr val="003E78"/>
                </a:solidFill>
                <a:latin typeface="Lucida Sans Unicode"/>
                <a:ea typeface="ＭＳ Ｐゴシック"/>
              </a:rPr>
              <a:t> ‘</a:t>
            </a:r>
            <a:r>
              <a:rPr lang="en-US" sz="2400" i="1" u="sng">
                <a:solidFill>
                  <a:srgbClr val="003E78"/>
                </a:solidFill>
                <a:latin typeface="Lucida Sans Unicode"/>
                <a:ea typeface="ＭＳ Ｐゴシック"/>
              </a:rPr>
              <a:t>TSOID</a:t>
            </a:r>
            <a:r>
              <a:rPr lang="en-US" sz="2400">
                <a:solidFill>
                  <a:srgbClr val="003E78"/>
                </a:solidFill>
                <a:latin typeface="Lucida Sans Unicode"/>
                <a:ea typeface="ＭＳ Ｐゴシック"/>
              </a:rPr>
              <a:t>')</a:t>
            </a:r>
            <a:endParaRPr/>
          </a:p>
          <a:p>
            <a:pPr>
              <a:lnSpc>
                <a:spcPct val="100000"/>
              </a:lnSpc>
            </a:pPr>
            <a:r>
              <a:rPr lang="en-US" sz="2400">
                <a:solidFill>
                  <a:srgbClr val="003E78"/>
                </a:solidFill>
                <a:latin typeface="Lucida Sans Unicode"/>
                <a:ea typeface="ＭＳ Ｐゴシック"/>
              </a:rPr>
              <a:t>        DEFAULT ROLE </a:t>
            </a:r>
            <a:r>
              <a:rPr lang="en-US" sz="2400" i="1" u="sng">
                <a:solidFill>
                  <a:srgbClr val="003E78"/>
                </a:solidFill>
                <a:latin typeface="Lucida Sans Unicode"/>
                <a:ea typeface="ＭＳ Ｐゴシック"/>
              </a:rPr>
              <a:t>CTXROLE</a:t>
            </a:r>
            <a:r>
              <a:rPr lang="en-US" sz="2400">
                <a:solidFill>
                  <a:srgbClr val="003E78"/>
                </a:solidFill>
                <a:latin typeface="Lucida Sans Unicode"/>
                <a:ea typeface="ＭＳ Ｐゴシック"/>
              </a:rPr>
              <a:t> </a:t>
            </a:r>
            <a:endParaRPr/>
          </a:p>
          <a:p>
            <a:pPr>
              <a:lnSpc>
                <a:spcPct val="100000"/>
              </a:lnSpc>
            </a:pPr>
            <a:r>
              <a:rPr lang="en-US" sz="2400">
                <a:solidFill>
                  <a:srgbClr val="003E78"/>
                </a:solidFill>
                <a:latin typeface="Lucida Sans Unicode"/>
                <a:ea typeface="ＭＳ Ｐゴシック"/>
              </a:rPr>
              <a:t>		WITH ROLE AS OBJECT OWNER AND QUALIFIER</a:t>
            </a:r>
            <a:endParaRPr/>
          </a:p>
          <a:p>
            <a:pPr>
              <a:lnSpc>
                <a:spcPct val="100000"/>
              </a:lnSpc>
            </a:pPr>
            <a:r>
              <a:rPr lang="en-US" sz="2400">
                <a:solidFill>
                  <a:srgbClr val="003E78"/>
                </a:solidFill>
                <a:latin typeface="Lucida Sans Unicode"/>
                <a:ea typeface="ＭＳ Ｐゴシック"/>
              </a:rPr>
              <a:t>        ENABLE		</a:t>
            </a:r>
            <a:endParaRPr/>
          </a:p>
          <a:p>
            <a:pPr>
              <a:lnSpc>
                <a:spcPct val="100000"/>
              </a:lnSpc>
            </a:pPr>
            <a:r>
              <a:rPr lang="en-US" sz="2400">
                <a:solidFill>
                  <a:srgbClr val="003E78"/>
                </a:solidFill>
                <a:latin typeface="Lucida Sans Unicode"/>
                <a:ea typeface="ＭＳ Ｐゴシック"/>
              </a:rPr>
              <a:t>	WITH USE FOR </a:t>
            </a:r>
            <a:r>
              <a:rPr lang="en-US" sz="2400" i="1" u="sng">
                <a:solidFill>
                  <a:srgbClr val="003E78"/>
                </a:solidFill>
                <a:latin typeface="Lucida Sans Unicode"/>
                <a:ea typeface="ＭＳ Ｐゴシック"/>
              </a:rPr>
              <a:t>UID3</a:t>
            </a:r>
            <a:r>
              <a:rPr lang="en-US" sz="2400">
                <a:solidFill>
                  <a:srgbClr val="003E78"/>
                </a:solidFill>
                <a:latin typeface="Lucida Sans Unicode"/>
                <a:ea typeface="ＭＳ Ｐゴシック"/>
              </a:rPr>
              <a:t>;</a:t>
            </a:r>
            <a:endParaRPr/>
          </a:p>
        </p:txBody>
      </p:sp>
      <p:sp>
        <p:nvSpPr>
          <p:cNvPr id="173"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74"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6A3C608-A9F1-4967-B578-F77864E0003F}" type="slidenum">
              <a:rPr lang="en-US" sz="1000">
                <a:solidFill>
                  <a:srgbClr val="000000"/>
                </a:solidFill>
                <a:latin typeface="Lucida Sans Unicode"/>
              </a:rPr>
              <a:t>16</a:t>
            </a:fld>
            <a:endParaRPr/>
          </a:p>
        </p:txBody>
      </p:sp>
    </p:spTree>
    <p:extLst>
      <p:ext uri="{BB962C8B-B14F-4D97-AF65-F5344CB8AC3E}">
        <p14:creationId xmlns:p14="http://schemas.microsoft.com/office/powerpoint/2010/main" val="144326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Create Trusted CONTEXT Examples:</a:t>
            </a:r>
            <a:endParaRPr/>
          </a:p>
        </p:txBody>
      </p:sp>
      <p:sp>
        <p:nvSpPr>
          <p:cNvPr id="176" name="CustomShape 2"/>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77"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7612BE1D-0F0C-4238-A745-4DB80D101F5D}" type="slidenum">
              <a:rPr lang="en-US" sz="1000">
                <a:solidFill>
                  <a:srgbClr val="000000"/>
                </a:solidFill>
                <a:latin typeface="Lucida Sans Unicode"/>
              </a:rPr>
              <a:t>17</a:t>
            </a:fld>
            <a:endParaRPr/>
          </a:p>
        </p:txBody>
      </p:sp>
      <p:pic>
        <p:nvPicPr>
          <p:cNvPr id="178" name="Picture 2"/>
          <p:cNvPicPr/>
          <p:nvPr/>
        </p:nvPicPr>
        <p:blipFill>
          <a:blip r:embed="rId3"/>
          <a:stretch/>
        </p:blipFill>
        <p:spPr>
          <a:xfrm>
            <a:off x="1828920" y="1219320"/>
            <a:ext cx="8133840" cy="3047760"/>
          </a:xfrm>
          <a:prstGeom prst="rect">
            <a:avLst/>
          </a:prstGeom>
          <a:ln>
            <a:noFill/>
          </a:ln>
        </p:spPr>
      </p:pic>
      <p:pic>
        <p:nvPicPr>
          <p:cNvPr id="179" name="Picture 3"/>
          <p:cNvPicPr/>
          <p:nvPr/>
        </p:nvPicPr>
        <p:blipFill>
          <a:blip r:embed="rId4"/>
          <a:stretch/>
        </p:blipFill>
        <p:spPr>
          <a:xfrm>
            <a:off x="1981200" y="4276800"/>
            <a:ext cx="7969320" cy="1780200"/>
          </a:xfrm>
          <a:prstGeom prst="rect">
            <a:avLst/>
          </a:prstGeom>
          <a:ln>
            <a:noFill/>
          </a:ln>
        </p:spPr>
      </p:pic>
    </p:spTree>
    <p:extLst>
      <p:ext uri="{BB962C8B-B14F-4D97-AF65-F5344CB8AC3E}">
        <p14:creationId xmlns:p14="http://schemas.microsoft.com/office/powerpoint/2010/main" val="354157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Functions</a:t>
            </a:r>
            <a:endParaRPr/>
          </a:p>
        </p:txBody>
      </p:sp>
      <p:sp>
        <p:nvSpPr>
          <p:cNvPr id="202" name="CustomShape 2"/>
          <p:cNvSpPr/>
          <p:nvPr/>
        </p:nvSpPr>
        <p:spPr>
          <a:xfrm>
            <a:off x="1904880" y="167652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b="1">
                <a:solidFill>
                  <a:srgbClr val="227A8F"/>
                </a:solidFill>
                <a:latin typeface="Lucida Sans Unicode"/>
                <a:ea typeface="ＭＳ Ｐゴシック"/>
              </a:rPr>
              <a:t>VERIFY_GROUP_FOR_USER</a:t>
            </a:r>
            <a:endParaRPr/>
          </a:p>
          <a:p>
            <a:pPr>
              <a:lnSpc>
                <a:spcPct val="100000"/>
              </a:lnSpc>
              <a:buFont typeface="StarSymbol"/>
              <a:buChar char=""/>
            </a:pPr>
            <a:r>
              <a:rPr lang="en-US" sz="2400" b="1">
                <a:solidFill>
                  <a:srgbClr val="227A8F"/>
                </a:solidFill>
                <a:latin typeface="Lucida Sans Unicode"/>
                <a:ea typeface="ＭＳ Ｐゴシック"/>
              </a:rPr>
              <a:t>VERIFY_ROLE_FOR_USER</a:t>
            </a:r>
            <a:endParaRPr/>
          </a:p>
          <a:p>
            <a:pPr>
              <a:lnSpc>
                <a:spcPct val="100000"/>
              </a:lnSpc>
              <a:buFont typeface="StarSymbol"/>
              <a:buChar char=""/>
            </a:pPr>
            <a:r>
              <a:rPr lang="en-US" sz="2400" b="1">
                <a:solidFill>
                  <a:srgbClr val="227A8F"/>
                </a:solidFill>
                <a:latin typeface="Lucida Sans Unicode"/>
                <a:ea typeface="ＭＳ Ｐゴシック"/>
              </a:rPr>
              <a:t>VERIFY_TRUSTED_CONTEXT_ROLE_FOR_USER</a:t>
            </a:r>
            <a:endParaRPr/>
          </a:p>
          <a:p>
            <a:pPr>
              <a:lnSpc>
                <a:spcPct val="100000"/>
              </a:lnSpc>
            </a:pPr>
            <a:endParaRPr/>
          </a:p>
          <a:p>
            <a:pPr lvl="1">
              <a:lnSpc>
                <a:spcPct val="100000"/>
              </a:lnSpc>
              <a:buFont typeface="Times"/>
              <a:buChar char="•"/>
            </a:pPr>
            <a:r>
              <a:rPr lang="en-US" sz="2000">
                <a:solidFill>
                  <a:srgbClr val="227A8F"/>
                </a:solidFill>
                <a:latin typeface="Lucida Sans Unicode"/>
                <a:ea typeface="ＭＳ Ｐゴシック"/>
              </a:rPr>
              <a:t>SESSION_USER or USER Specifies the value of the SESSION_USER (or USER) special register.</a:t>
            </a:r>
            <a:endParaRPr/>
          </a:p>
        </p:txBody>
      </p:sp>
      <p:sp>
        <p:nvSpPr>
          <p:cNvPr id="203"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04"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F1A2DB60-1B18-437F-83C9-C5C190600035}" type="slidenum">
              <a:rPr lang="en-US" sz="1000">
                <a:solidFill>
                  <a:srgbClr val="000000"/>
                </a:solidFill>
                <a:latin typeface="Lucida Sans Unicode"/>
              </a:rPr>
              <a:t>18</a:t>
            </a:fld>
            <a:endParaRPr/>
          </a:p>
        </p:txBody>
      </p:sp>
    </p:spTree>
    <p:extLst>
      <p:ext uri="{BB962C8B-B14F-4D97-AF65-F5344CB8AC3E}">
        <p14:creationId xmlns:p14="http://schemas.microsoft.com/office/powerpoint/2010/main" val="4793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904880" y="3808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Verifying the USERID / ROLE</a:t>
            </a:r>
            <a:endParaRPr/>
          </a:p>
        </p:txBody>
      </p:sp>
      <p:sp>
        <p:nvSpPr>
          <p:cNvPr id="206" name="CustomShape 2"/>
          <p:cNvSpPr/>
          <p:nvPr/>
        </p:nvSpPr>
        <p:spPr>
          <a:xfrm>
            <a:off x="1904880" y="137160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en-US" sz="2400">
                <a:solidFill>
                  <a:srgbClr val="227A8F"/>
                </a:solidFill>
                <a:latin typeface="Lucida Sans Unicode"/>
                <a:ea typeface="ＭＳ Ｐゴシック"/>
              </a:rPr>
              <a:t>SELECT SESSION_USER                               </a:t>
            </a:r>
            <a:endParaRPr/>
          </a:p>
          <a:p>
            <a:pPr>
              <a:lnSpc>
                <a:spcPct val="100000"/>
              </a:lnSpc>
            </a:pPr>
            <a:r>
              <a:rPr lang="en-US" sz="2400">
                <a:solidFill>
                  <a:srgbClr val="227A8F"/>
                </a:solidFill>
                <a:latin typeface="Lucida Sans Unicode"/>
                <a:ea typeface="ＭＳ Ｐゴシック"/>
              </a:rPr>
              <a:t>  FROM SYSIBM.SYSDUMMY1                           </a:t>
            </a:r>
            <a:endParaRPr/>
          </a:p>
          <a:p>
            <a:pPr>
              <a:lnSpc>
                <a:spcPct val="100000"/>
              </a:lnSpc>
            </a:pPr>
            <a:r>
              <a:rPr lang="en-US" sz="2400">
                <a:solidFill>
                  <a:srgbClr val="227A8F"/>
                </a:solidFill>
                <a:latin typeface="Lucida Sans Unicode"/>
                <a:ea typeface="ＭＳ Ｐゴシック"/>
              </a:rPr>
              <a:t>  ;          </a:t>
            </a:r>
            <a:endParaRPr/>
          </a:p>
          <a:p>
            <a:pPr>
              <a:lnSpc>
                <a:spcPct val="100000"/>
              </a:lnSpc>
            </a:pPr>
            <a:r>
              <a:rPr lang="en-US" sz="2400">
                <a:solidFill>
                  <a:srgbClr val="227A8F"/>
                </a:solidFill>
                <a:latin typeface="Lucida Sans Unicode"/>
                <a:ea typeface="ＭＳ Ｐゴシック"/>
              </a:rPr>
              <a:t>                                     </a:t>
            </a:r>
            <a:endParaRPr/>
          </a:p>
          <a:p>
            <a:pPr>
              <a:lnSpc>
                <a:spcPct val="100000"/>
              </a:lnSpc>
            </a:pPr>
            <a:r>
              <a:rPr lang="en-US" sz="2400">
                <a:solidFill>
                  <a:srgbClr val="227A8F"/>
                </a:solidFill>
                <a:latin typeface="Lucida Sans Unicode"/>
                <a:ea typeface="ＭＳ Ｐゴシック"/>
              </a:rPr>
              <a:t>SELECT ‘Indicator'                                  </a:t>
            </a:r>
            <a:endParaRPr/>
          </a:p>
          <a:p>
            <a:pPr>
              <a:lnSpc>
                <a:spcPct val="100000"/>
              </a:lnSpc>
            </a:pPr>
            <a:r>
              <a:rPr lang="en-US" sz="2400">
                <a:solidFill>
                  <a:srgbClr val="227A8F"/>
                </a:solidFill>
                <a:latin typeface="Lucida Sans Unicode"/>
                <a:ea typeface="ＭＳ Ｐゴシック"/>
              </a:rPr>
              <a:t>      FROM SYSIBM.SYSDUMMY1                       </a:t>
            </a:r>
            <a:endParaRPr/>
          </a:p>
          <a:p>
            <a:pPr>
              <a:lnSpc>
                <a:spcPct val="100000"/>
              </a:lnSpc>
            </a:pPr>
            <a:r>
              <a:rPr lang="en-US" sz="2400">
                <a:solidFill>
                  <a:srgbClr val="227A8F"/>
                </a:solidFill>
                <a:latin typeface="Lucida Sans Unicode"/>
                <a:ea typeface="ＭＳ Ｐゴシック"/>
              </a:rPr>
              <a:t>          WHERE </a:t>
            </a:r>
            <a:endParaRPr/>
          </a:p>
          <a:p>
            <a:pPr>
              <a:lnSpc>
                <a:spcPct val="100000"/>
              </a:lnSpc>
            </a:pPr>
            <a:r>
              <a:rPr lang="en-US" sz="2400">
                <a:solidFill>
                  <a:srgbClr val="227A8F"/>
                </a:solidFill>
                <a:latin typeface="Lucida Sans Unicode"/>
                <a:ea typeface="ＭＳ Ｐゴシック"/>
              </a:rPr>
              <a:t>             VERIFY_TRUSTED_CONTEXT_ROLE_FOR_USER</a:t>
            </a:r>
            <a:endParaRPr/>
          </a:p>
          <a:p>
            <a:pPr>
              <a:lnSpc>
                <a:spcPct val="100000"/>
              </a:lnSpc>
            </a:pPr>
            <a:r>
              <a:rPr lang="en-US" sz="2400">
                <a:solidFill>
                  <a:srgbClr val="227A8F"/>
                </a:solidFill>
                <a:latin typeface="Lucida Sans Unicode"/>
                <a:ea typeface="ＭＳ Ｐゴシック"/>
              </a:rPr>
              <a:t>                      (SESSION_USER,‘</a:t>
            </a:r>
            <a:r>
              <a:rPr lang="en-US" sz="2400" i="1" u="sng">
                <a:solidFill>
                  <a:srgbClr val="227A8F"/>
                </a:solidFill>
                <a:latin typeface="Lucida Sans Unicode"/>
                <a:ea typeface="ＭＳ Ｐゴシック"/>
              </a:rPr>
              <a:t>Rolename</a:t>
            </a:r>
            <a:r>
              <a:rPr lang="en-US" sz="2400">
                <a:solidFill>
                  <a:srgbClr val="227A8F"/>
                </a:solidFill>
                <a:latin typeface="Lucida Sans Unicode"/>
                <a:ea typeface="ＭＳ Ｐゴシック"/>
              </a:rPr>
              <a:t>') = 1  ; </a:t>
            </a:r>
            <a:endParaRPr/>
          </a:p>
        </p:txBody>
      </p:sp>
      <p:sp>
        <p:nvSpPr>
          <p:cNvPr id="207"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08"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C6EE503C-E5C7-4C99-A562-5935042B9B80}" type="slidenum">
              <a:rPr lang="en-US" sz="1000">
                <a:solidFill>
                  <a:srgbClr val="000000"/>
                </a:solidFill>
                <a:latin typeface="Lucida Sans Unicode"/>
              </a:rPr>
              <a:t>19</a:t>
            </a:fld>
            <a:endParaRPr/>
          </a:p>
        </p:txBody>
      </p:sp>
    </p:spTree>
    <p:extLst>
      <p:ext uri="{BB962C8B-B14F-4D97-AF65-F5344CB8AC3E}">
        <p14:creationId xmlns:p14="http://schemas.microsoft.com/office/powerpoint/2010/main" val="145508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2"/>
          <p:cNvPicPr/>
          <p:nvPr/>
        </p:nvPicPr>
        <p:blipFill>
          <a:blip r:embed="rId2"/>
          <a:stretch/>
        </p:blipFill>
        <p:spPr>
          <a:xfrm>
            <a:off x="1524000" y="762120"/>
            <a:ext cx="9143640" cy="5638320"/>
          </a:xfrm>
          <a:prstGeom prst="rect">
            <a:avLst/>
          </a:prstGeom>
          <a:ln>
            <a:noFill/>
          </a:ln>
        </p:spPr>
      </p:pic>
      <p:sp>
        <p:nvSpPr>
          <p:cNvPr id="116" name="CustomShape 1"/>
          <p:cNvSpPr/>
          <p:nvPr/>
        </p:nvSpPr>
        <p:spPr>
          <a:xfrm>
            <a:off x="1752600" y="6553080"/>
            <a:ext cx="5105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solidFill>
                  <a:srgbClr val="000000"/>
                </a:solidFill>
                <a:latin typeface="Lucida Sans Unicode"/>
              </a:rPr>
              <a:t>Courtesy IBM Knowledge center</a:t>
            </a:r>
            <a:endParaRPr/>
          </a:p>
        </p:txBody>
      </p:sp>
      <p:sp>
        <p:nvSpPr>
          <p:cNvPr id="117" name="TextShape 2"/>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B89ABA08-8940-4740-890D-250A8A855178}" type="slidenum">
              <a:rPr lang="en-US" sz="1000">
                <a:solidFill>
                  <a:srgbClr val="000000"/>
                </a:solidFill>
                <a:latin typeface="Lucida Sans Unicode"/>
              </a:rPr>
              <a:t>2</a:t>
            </a:fld>
            <a:endParaRPr/>
          </a:p>
        </p:txBody>
      </p:sp>
      <p:sp>
        <p:nvSpPr>
          <p:cNvPr id="118" name="TextShape 3"/>
          <p:cNvSpPr txBox="1"/>
          <p:nvPr/>
        </p:nvSpPr>
        <p:spPr>
          <a:xfrm>
            <a:off x="1828920" y="76320"/>
            <a:ext cx="8229240" cy="68544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DB2 Security</a:t>
            </a:r>
            <a:endParaRPr/>
          </a:p>
        </p:txBody>
      </p:sp>
    </p:spTree>
    <p:extLst>
      <p:ext uri="{BB962C8B-B14F-4D97-AF65-F5344CB8AC3E}">
        <p14:creationId xmlns:p14="http://schemas.microsoft.com/office/powerpoint/2010/main" val="1446373097"/>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out" filter="circle(in)">
                                      <p:cBhvr additive="repl">
                                        <p:cTn id="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DROP ROLE </a:t>
            </a:r>
            <a:r>
              <a:rPr lang="en-US" sz="2800" b="1" i="1" u="sng">
                <a:solidFill>
                  <a:srgbClr val="2D9AFF"/>
                </a:solidFill>
                <a:latin typeface="Calibri"/>
                <a:ea typeface="ＭＳ Ｐゴシック"/>
              </a:rPr>
              <a:t>rolename</a:t>
            </a:r>
            <a:endParaRPr/>
          </a:p>
        </p:txBody>
      </p:sp>
      <p:sp>
        <p:nvSpPr>
          <p:cNvPr id="241" name="CustomShape 2"/>
          <p:cNvSpPr/>
          <p:nvPr/>
        </p:nvSpPr>
        <p:spPr>
          <a:xfrm>
            <a:off x="1904880" y="838080"/>
            <a:ext cx="8381520" cy="540972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When a role is dropped, all privileges and authorities that have been previously granted to that role are revoked. If the role that is dropped is the owner of statements in the dynamic statement cache, the cached statements are invalidated.</a:t>
            </a:r>
            <a:endParaRPr/>
          </a:p>
          <a:p>
            <a:pPr>
              <a:lnSpc>
                <a:spcPct val="100000"/>
              </a:lnSpc>
              <a:buFont typeface="StarSymbol"/>
              <a:buChar char=""/>
            </a:pPr>
            <a:r>
              <a:rPr lang="en-US" sz="2400">
                <a:solidFill>
                  <a:srgbClr val="227A8F"/>
                </a:solidFill>
                <a:latin typeface="Lucida Sans Unicode"/>
                <a:ea typeface="ＭＳ Ｐゴシック"/>
              </a:rPr>
              <a:t>The role is not dropped if any REVOKE restrictions are encountered. REVOKE restrictions include the following:</a:t>
            </a:r>
            <a:endParaRPr/>
          </a:p>
          <a:p>
            <a:pPr lvl="1">
              <a:lnSpc>
                <a:spcPct val="100000"/>
              </a:lnSpc>
              <a:buFont typeface="Times"/>
              <a:buChar char="•"/>
            </a:pPr>
            <a:r>
              <a:rPr lang="en-US" sz="2000">
                <a:solidFill>
                  <a:srgbClr val="227A8F"/>
                </a:solidFill>
                <a:latin typeface="Lucida Sans Unicode"/>
                <a:ea typeface="ＭＳ Ｐゴシック"/>
              </a:rPr>
              <a:t>Restrictions that are encountered when dependent privileges are included when the privileges of a role are revoked.</a:t>
            </a:r>
            <a:endParaRPr/>
          </a:p>
          <a:p>
            <a:pPr lvl="1">
              <a:lnSpc>
                <a:spcPct val="100000"/>
              </a:lnSpc>
              <a:buFont typeface="Times"/>
              <a:buChar char="•"/>
            </a:pPr>
            <a:r>
              <a:rPr lang="en-US" sz="2000">
                <a:solidFill>
                  <a:srgbClr val="227A8F"/>
                </a:solidFill>
                <a:latin typeface="Lucida Sans Unicode"/>
                <a:ea typeface="ＭＳ Ｐゴシック"/>
              </a:rPr>
              <a:t>The role is the grantor of any privilege or authority that used ACCESSCTRL or SECADM authority to perform the grant.</a:t>
            </a:r>
            <a:endParaRPr/>
          </a:p>
          <a:p>
            <a:pPr>
              <a:lnSpc>
                <a:spcPct val="100000"/>
              </a:lnSpc>
            </a:pPr>
            <a:endParaRPr/>
          </a:p>
        </p:txBody>
      </p:sp>
      <p:sp>
        <p:nvSpPr>
          <p:cNvPr id="242"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243"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381C0896-6CA0-4208-B4F8-0C89E5BC9A2F}" type="slidenum">
              <a:rPr lang="en-US" sz="1000">
                <a:solidFill>
                  <a:srgbClr val="000000"/>
                </a:solidFill>
                <a:latin typeface="Lucida Sans Unicode"/>
              </a:rPr>
              <a:t>20</a:t>
            </a:fld>
            <a:endParaRPr/>
          </a:p>
        </p:txBody>
      </p:sp>
    </p:spTree>
    <p:extLst>
      <p:ext uri="{BB962C8B-B14F-4D97-AF65-F5344CB8AC3E}">
        <p14:creationId xmlns:p14="http://schemas.microsoft.com/office/powerpoint/2010/main" val="1290860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1981200" y="129528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n-US" sz="2400">
                <a:solidFill>
                  <a:srgbClr val="227A8F"/>
                </a:solidFill>
                <a:latin typeface="Lucida Sans Unicode"/>
                <a:ea typeface="ＭＳ Ｐゴシック"/>
              </a:rPr>
              <a:t>If RESTRICT is specified, the role is not dropped is any of the following dependencies exist:</a:t>
            </a:r>
            <a:endParaRPr/>
          </a:p>
          <a:p>
            <a:pPr lvl="1">
              <a:lnSpc>
                <a:spcPct val="100000"/>
              </a:lnSpc>
              <a:buFont typeface="Verdana"/>
              <a:buChar char="•"/>
            </a:pPr>
            <a:r>
              <a:rPr lang="en-US" sz="2400">
                <a:solidFill>
                  <a:srgbClr val="227A8F"/>
                </a:solidFill>
                <a:latin typeface="Lucida Sans Unicode"/>
                <a:ea typeface="ＭＳ Ｐゴシック"/>
              </a:rPr>
              <a:t>The role is associated with any trusted context or any user in a trusted context.</a:t>
            </a:r>
            <a:endParaRPr/>
          </a:p>
          <a:p>
            <a:pPr lvl="1">
              <a:lnSpc>
                <a:spcPct val="100000"/>
              </a:lnSpc>
              <a:buFont typeface="Verdana"/>
              <a:buChar char="•"/>
            </a:pPr>
            <a:r>
              <a:rPr lang="en-US" sz="2400">
                <a:solidFill>
                  <a:srgbClr val="227A8F"/>
                </a:solidFill>
                <a:latin typeface="Lucida Sans Unicode"/>
                <a:ea typeface="ＭＳ Ｐゴシック"/>
              </a:rPr>
              <a:t>The role is associated with a currently running thread.</a:t>
            </a:r>
            <a:endParaRPr/>
          </a:p>
          <a:p>
            <a:pPr lvl="1">
              <a:lnSpc>
                <a:spcPct val="100000"/>
              </a:lnSpc>
              <a:buFont typeface="Verdana"/>
              <a:buChar char="•"/>
            </a:pPr>
            <a:r>
              <a:rPr lang="en-US" sz="2400">
                <a:solidFill>
                  <a:srgbClr val="227A8F"/>
                </a:solidFill>
                <a:latin typeface="Lucida Sans Unicode"/>
                <a:ea typeface="ＭＳ Ｐゴシック"/>
              </a:rPr>
              <a:t>The role is the owner of any of the following objects: </a:t>
            </a:r>
            <a:endParaRPr/>
          </a:p>
          <a:p>
            <a:r>
              <a:rPr lang="en-US" sz="2200">
                <a:solidFill>
                  <a:srgbClr val="227A8F"/>
                </a:solidFill>
                <a:latin typeface="Lucida Sans Unicode"/>
                <a:ea typeface="ＭＳ Ｐゴシック"/>
              </a:rPr>
              <a:t>Alias , Column mask , Database , Distinct type , Index , </a:t>
            </a:r>
            <a:endParaRPr/>
          </a:p>
          <a:p>
            <a:r>
              <a:rPr lang="en-US" sz="2200">
                <a:solidFill>
                  <a:srgbClr val="227A8F"/>
                </a:solidFill>
                <a:latin typeface="Lucida Sans Unicode"/>
                <a:ea typeface="ＭＳ Ｐゴシック"/>
              </a:rPr>
              <a:t>JAR file, Materialized query table , Package , Role , </a:t>
            </a:r>
            <a:endParaRPr/>
          </a:p>
          <a:p>
            <a:r>
              <a:rPr lang="en-US" sz="2200">
                <a:solidFill>
                  <a:srgbClr val="227A8F"/>
                </a:solidFill>
                <a:latin typeface="Lucida Sans Unicode"/>
                <a:ea typeface="ＭＳ Ｐゴシック"/>
              </a:rPr>
              <a:t>Row permission , Sequence, Storage group, </a:t>
            </a:r>
            <a:endParaRPr/>
          </a:p>
          <a:p>
            <a:r>
              <a:rPr lang="en-US" sz="2200">
                <a:solidFill>
                  <a:srgbClr val="227A8F"/>
                </a:solidFill>
                <a:latin typeface="Lucida Sans Unicode"/>
                <a:ea typeface="ＭＳ Ｐゴシック"/>
              </a:rPr>
              <a:t>Stored procedure, Table, Table space , Trigger, </a:t>
            </a:r>
            <a:endParaRPr/>
          </a:p>
          <a:p>
            <a:r>
              <a:rPr lang="en-US" sz="2200">
                <a:solidFill>
                  <a:srgbClr val="227A8F"/>
                </a:solidFill>
                <a:latin typeface="Lucida Sans Unicode"/>
                <a:ea typeface="ＭＳ Ｐゴシック"/>
              </a:rPr>
              <a:t>Trusted context , User-defined function, View</a:t>
            </a:r>
            <a:endParaRPr/>
          </a:p>
        </p:txBody>
      </p:sp>
      <p:sp>
        <p:nvSpPr>
          <p:cNvPr id="245" name="TextShape 2"/>
          <p:cNvSpPr txBox="1"/>
          <p:nvPr/>
        </p:nvSpPr>
        <p:spPr>
          <a:xfrm>
            <a:off x="1981200" y="228600"/>
            <a:ext cx="8229240" cy="114264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DROP ROLE Contd…</a:t>
            </a:r>
            <a:endParaRPr/>
          </a:p>
        </p:txBody>
      </p:sp>
      <p:sp>
        <p:nvSpPr>
          <p:cNvPr id="246"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BE46C511-C8A5-43C8-B038-6D3E215EE15E}" type="slidenum">
              <a:rPr lang="en-US" sz="1000">
                <a:solidFill>
                  <a:srgbClr val="000000"/>
                </a:solidFill>
                <a:latin typeface="Lucida Sans Unicode"/>
              </a:rPr>
              <a:t>21</a:t>
            </a:fld>
            <a:endParaRPr/>
          </a:p>
        </p:txBody>
      </p:sp>
    </p:spTree>
    <p:extLst>
      <p:ext uri="{BB962C8B-B14F-4D97-AF65-F5344CB8AC3E}">
        <p14:creationId xmlns:p14="http://schemas.microsoft.com/office/powerpoint/2010/main" val="219478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981200" y="13716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n-US" sz="2800">
                <a:solidFill>
                  <a:srgbClr val="227A8F"/>
                </a:solidFill>
                <a:latin typeface="Lucida Sans Unicode"/>
                <a:ea typeface="ＭＳ Ｐゴシック"/>
              </a:rPr>
              <a:t>When a trusted context is dropped, all associations to attributes (IP addresses, job names) and associations to users of the trusted context are dropped. </a:t>
            </a:r>
            <a:endParaRPr/>
          </a:p>
          <a:p>
            <a:pPr>
              <a:lnSpc>
                <a:spcPct val="100000"/>
              </a:lnSpc>
              <a:buSzPct val="68000"/>
              <a:buFont typeface="Wingdings 3" charset="2"/>
              <a:buChar char=""/>
            </a:pPr>
            <a:r>
              <a:rPr lang="en-US" sz="2800">
                <a:solidFill>
                  <a:srgbClr val="227A8F"/>
                </a:solidFill>
                <a:latin typeface="Lucida Sans Unicode"/>
                <a:ea typeface="ＭＳ Ｐゴシック"/>
              </a:rPr>
              <a:t>If the trusted context is dropped while trusted connections for the context are active, the connections remain active until they terminate or the next attempt at reuse is made.</a:t>
            </a:r>
            <a:endParaRPr/>
          </a:p>
        </p:txBody>
      </p:sp>
      <p:sp>
        <p:nvSpPr>
          <p:cNvPr id="248" name="TextShape 2"/>
          <p:cNvSpPr txBox="1"/>
          <p:nvPr/>
        </p:nvSpPr>
        <p:spPr>
          <a:xfrm>
            <a:off x="1981200" y="304920"/>
            <a:ext cx="8229240" cy="83772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DROP Trusted CONTEXT</a:t>
            </a:r>
            <a:endParaRPr/>
          </a:p>
        </p:txBody>
      </p:sp>
      <p:sp>
        <p:nvSpPr>
          <p:cNvPr id="249"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561E7747-CDCF-4C69-B1DD-F2F38D38342B}" type="slidenum">
              <a:rPr lang="en-US" sz="1000">
                <a:solidFill>
                  <a:srgbClr val="000000"/>
                </a:solidFill>
                <a:latin typeface="Lucida Sans Unicode"/>
              </a:rPr>
              <a:t>22</a:t>
            </a:fld>
            <a:endParaRPr/>
          </a:p>
        </p:txBody>
      </p:sp>
    </p:spTree>
    <p:extLst>
      <p:ext uri="{BB962C8B-B14F-4D97-AF65-F5344CB8AC3E}">
        <p14:creationId xmlns:p14="http://schemas.microsoft.com/office/powerpoint/2010/main" val="78813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2"/>
          <p:cNvPicPr/>
          <p:nvPr/>
        </p:nvPicPr>
        <p:blipFill>
          <a:blip r:embed="rId2"/>
          <a:stretch/>
        </p:blipFill>
        <p:spPr>
          <a:xfrm>
            <a:off x="3124200" y="685800"/>
            <a:ext cx="5543280" cy="5790960"/>
          </a:xfrm>
          <a:prstGeom prst="rect">
            <a:avLst/>
          </a:prstGeom>
          <a:ln>
            <a:noFill/>
          </a:ln>
        </p:spPr>
      </p:pic>
      <p:sp>
        <p:nvSpPr>
          <p:cNvPr id="120" name="CustomShape 1"/>
          <p:cNvSpPr/>
          <p:nvPr/>
        </p:nvSpPr>
        <p:spPr>
          <a:xfrm>
            <a:off x="1600320" y="6553080"/>
            <a:ext cx="4295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solidFill>
                  <a:srgbClr val="000000"/>
                </a:solidFill>
                <a:latin typeface="Lucida Sans Unicode"/>
              </a:rPr>
              <a:t>Courtesy IBM Knowledge center</a:t>
            </a:r>
            <a:endParaRPr/>
          </a:p>
        </p:txBody>
      </p:sp>
      <p:sp>
        <p:nvSpPr>
          <p:cNvPr id="121" name="CustomShape 2"/>
          <p:cNvSpPr/>
          <p:nvPr/>
        </p:nvSpPr>
        <p:spPr>
          <a:xfrm>
            <a:off x="1600320" y="228600"/>
            <a:ext cx="723852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a:solidFill>
                  <a:srgbClr val="2D9AFF"/>
                </a:solidFill>
                <a:latin typeface="Calibri"/>
                <a:ea typeface="ＭＳ Ｐゴシック"/>
              </a:rPr>
              <a:t>Managing access through AUTH IDs and roles</a:t>
            </a:r>
            <a:endParaRPr/>
          </a:p>
        </p:txBody>
      </p:sp>
      <p:sp>
        <p:nvSpPr>
          <p:cNvPr id="122" name="TextShape 3"/>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04585648-0C2C-443E-B3A0-ABAB62197EF7}" type="slidenum">
              <a:rPr lang="en-US" sz="1000">
                <a:solidFill>
                  <a:srgbClr val="000000"/>
                </a:solidFill>
                <a:latin typeface="Lucida Sans Unicode"/>
              </a:rPr>
              <a:t>3</a:t>
            </a:fld>
            <a:endParaRPr/>
          </a:p>
        </p:txBody>
      </p:sp>
    </p:spTree>
    <p:extLst>
      <p:ext uri="{BB962C8B-B14F-4D97-AF65-F5344CB8AC3E}">
        <p14:creationId xmlns:p14="http://schemas.microsoft.com/office/powerpoint/2010/main" val="272926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981200" y="1447920"/>
            <a:ext cx="3733560" cy="4525560"/>
          </a:xfrm>
          <a:prstGeom prst="rect">
            <a:avLst/>
          </a:prstGeom>
          <a:noFill/>
          <a:ln>
            <a:noFill/>
          </a:ln>
        </p:spPr>
        <p:txBody>
          <a:bodyPr lIns="90000" tIns="45000" rIns="90000" bIns="45000"/>
          <a:lstStyle/>
          <a:p>
            <a:pPr>
              <a:lnSpc>
                <a:spcPct val="100000"/>
              </a:lnSpc>
              <a:buSzPct val="68000"/>
              <a:buFont typeface="Wingdings 3" charset="2"/>
              <a:buChar char=""/>
            </a:pPr>
            <a:r>
              <a:rPr lang="en-US" sz="2400">
                <a:solidFill>
                  <a:srgbClr val="003E78"/>
                </a:solidFill>
                <a:latin typeface="Lucida Sans Unicode"/>
                <a:ea typeface="ＭＳ Ｐゴシック"/>
              </a:rPr>
              <a:t> </a:t>
            </a:r>
            <a:r>
              <a:rPr lang="en-US" sz="2400" b="1" u="sng">
                <a:solidFill>
                  <a:srgbClr val="003E78"/>
                </a:solidFill>
                <a:latin typeface="Lucida Sans Unicode"/>
                <a:ea typeface="ＭＳ Ｐゴシック"/>
              </a:rPr>
              <a:t> Prior to DB2 10 </a:t>
            </a:r>
            <a:endParaRPr/>
          </a:p>
          <a:p>
            <a:pPr lvl="1">
              <a:lnSpc>
                <a:spcPct val="100000"/>
              </a:lnSpc>
              <a:buFont typeface="Verdana"/>
              <a:buChar char="◦"/>
            </a:pPr>
            <a:r>
              <a:rPr lang="en-US" sz="2400">
                <a:solidFill>
                  <a:srgbClr val="003E78"/>
                </a:solidFill>
                <a:latin typeface="Lucida Sans Unicode"/>
                <a:ea typeface="ＭＳ Ｐゴシック"/>
              </a:rPr>
              <a:t>SYSADM </a:t>
            </a:r>
            <a:endParaRPr/>
          </a:p>
          <a:p>
            <a:pPr lvl="1">
              <a:lnSpc>
                <a:spcPct val="100000"/>
              </a:lnSpc>
              <a:buFont typeface="Verdana"/>
              <a:buChar char="◦"/>
            </a:pPr>
            <a:r>
              <a:rPr lang="en-US" sz="2400">
                <a:solidFill>
                  <a:srgbClr val="003E78"/>
                </a:solidFill>
                <a:latin typeface="Lucida Sans Unicode"/>
                <a:ea typeface="ＭＳ Ｐゴシック"/>
              </a:rPr>
              <a:t>DBADM </a:t>
            </a:r>
            <a:endParaRPr/>
          </a:p>
          <a:p>
            <a:pPr lvl="1">
              <a:lnSpc>
                <a:spcPct val="100000"/>
              </a:lnSpc>
              <a:buFont typeface="Verdana"/>
              <a:buChar char="◦"/>
            </a:pPr>
            <a:r>
              <a:rPr lang="en-US" sz="2400">
                <a:solidFill>
                  <a:srgbClr val="003E78"/>
                </a:solidFill>
                <a:latin typeface="Lucida Sans Unicode"/>
                <a:ea typeface="ＭＳ Ｐゴシック"/>
              </a:rPr>
              <a:t>DBCTRL </a:t>
            </a:r>
            <a:endParaRPr/>
          </a:p>
          <a:p>
            <a:pPr lvl="1">
              <a:lnSpc>
                <a:spcPct val="100000"/>
              </a:lnSpc>
              <a:buFont typeface="Verdana"/>
              <a:buChar char="◦"/>
            </a:pPr>
            <a:r>
              <a:rPr lang="en-US" sz="2400">
                <a:solidFill>
                  <a:srgbClr val="003E78"/>
                </a:solidFill>
                <a:latin typeface="Lucida Sans Unicode"/>
                <a:ea typeface="ＭＳ Ｐゴシック"/>
              </a:rPr>
              <a:t>DBMAINT </a:t>
            </a:r>
            <a:endParaRPr/>
          </a:p>
          <a:p>
            <a:pPr lvl="1">
              <a:lnSpc>
                <a:spcPct val="100000"/>
              </a:lnSpc>
              <a:buFont typeface="Verdana"/>
              <a:buChar char="◦"/>
            </a:pPr>
            <a:r>
              <a:rPr lang="en-US" sz="2400">
                <a:solidFill>
                  <a:srgbClr val="003E78"/>
                </a:solidFill>
                <a:latin typeface="Lucida Sans Unicode"/>
                <a:ea typeface="ＭＳ Ｐゴシック"/>
              </a:rPr>
              <a:t>SYSCTRL </a:t>
            </a:r>
            <a:endParaRPr/>
          </a:p>
          <a:p>
            <a:pPr lvl="1">
              <a:lnSpc>
                <a:spcPct val="100000"/>
              </a:lnSpc>
              <a:buFont typeface="Verdana"/>
              <a:buChar char="◦"/>
            </a:pPr>
            <a:r>
              <a:rPr lang="en-US" sz="2400">
                <a:solidFill>
                  <a:srgbClr val="003E78"/>
                </a:solidFill>
                <a:latin typeface="Lucida Sans Unicode"/>
                <a:ea typeface="ＭＳ Ｐゴシック"/>
              </a:rPr>
              <a:t>PACKADM </a:t>
            </a:r>
            <a:endParaRPr/>
          </a:p>
          <a:p>
            <a:pPr lvl="1">
              <a:lnSpc>
                <a:spcPct val="100000"/>
              </a:lnSpc>
              <a:buFont typeface="Verdana"/>
              <a:buChar char="◦"/>
            </a:pPr>
            <a:r>
              <a:rPr lang="en-US" sz="2400">
                <a:solidFill>
                  <a:srgbClr val="003E78"/>
                </a:solidFill>
                <a:latin typeface="Lucida Sans Unicode"/>
                <a:ea typeface="ＭＳ Ｐゴシック"/>
              </a:rPr>
              <a:t>SYSOPR    </a:t>
            </a:r>
            <a:endParaRPr/>
          </a:p>
        </p:txBody>
      </p:sp>
      <p:sp>
        <p:nvSpPr>
          <p:cNvPr id="124" name="TextShape 2"/>
          <p:cNvSpPr txBox="1"/>
          <p:nvPr/>
        </p:nvSpPr>
        <p:spPr>
          <a:xfrm>
            <a:off x="1752600" y="228600"/>
            <a:ext cx="8229240" cy="990360"/>
          </a:xfrm>
          <a:prstGeom prst="rect">
            <a:avLst/>
          </a:prstGeom>
          <a:noFill/>
          <a:ln>
            <a:noFill/>
          </a:ln>
        </p:spPr>
        <p:txBody>
          <a:bodyPr lIns="90000" tIns="45000" rIns="90000" bIns="45000" anchor="ctr"/>
          <a:lstStyle/>
          <a:p>
            <a:pPr>
              <a:lnSpc>
                <a:spcPct val="100000"/>
              </a:lnSpc>
            </a:pPr>
            <a:r>
              <a:rPr lang="en-US" sz="2800" b="1">
                <a:solidFill>
                  <a:srgbClr val="2D9AFF"/>
                </a:solidFill>
                <a:latin typeface="Calibri"/>
                <a:ea typeface="ＭＳ Ｐゴシック"/>
              </a:rPr>
              <a:t>New granular system authorities</a:t>
            </a:r>
            <a:endParaRPr/>
          </a:p>
        </p:txBody>
      </p:sp>
      <p:sp>
        <p:nvSpPr>
          <p:cNvPr id="125" name="CustomShape 3"/>
          <p:cNvSpPr/>
          <p:nvPr/>
        </p:nvSpPr>
        <p:spPr>
          <a:xfrm>
            <a:off x="6019680" y="1447920"/>
            <a:ext cx="3733560" cy="45255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buFont typeface="Arial"/>
              <a:buChar char="•"/>
            </a:pPr>
            <a:r>
              <a:rPr lang="en-US" sz="2400" b="1" u="sng">
                <a:solidFill>
                  <a:srgbClr val="003E78"/>
                </a:solidFill>
                <a:latin typeface="Lucida Sans Unicode"/>
                <a:ea typeface="ＭＳ Ｐゴシック"/>
              </a:rPr>
              <a:t>New in DB2 10 </a:t>
            </a:r>
            <a:endParaRPr/>
          </a:p>
          <a:p>
            <a:pPr lvl="1">
              <a:lnSpc>
                <a:spcPct val="100000"/>
              </a:lnSpc>
              <a:buFont typeface="Arial"/>
              <a:buChar char="–"/>
            </a:pPr>
            <a:r>
              <a:rPr lang="en-US" sz="2400">
                <a:solidFill>
                  <a:srgbClr val="003E78"/>
                </a:solidFill>
                <a:latin typeface="Lucida Sans Unicode"/>
                <a:ea typeface="ＭＳ Ｐゴシック"/>
              </a:rPr>
              <a:t>System DBADM</a:t>
            </a:r>
            <a:endParaRPr/>
          </a:p>
          <a:p>
            <a:pPr>
              <a:lnSpc>
                <a:spcPct val="100000"/>
              </a:lnSpc>
            </a:pPr>
            <a:r>
              <a:rPr lang="en-US" sz="2400">
                <a:solidFill>
                  <a:srgbClr val="003E78"/>
                </a:solidFill>
                <a:latin typeface="Lucida Sans Unicode"/>
                <a:ea typeface="ＭＳ Ｐゴシック"/>
              </a:rPr>
              <a:t>ACCESSCTRL  DATAACCESS </a:t>
            </a:r>
            <a:endParaRPr/>
          </a:p>
          <a:p>
            <a:pPr lvl="1">
              <a:lnSpc>
                <a:spcPct val="100000"/>
              </a:lnSpc>
              <a:buFont typeface="Arial"/>
              <a:buChar char="–"/>
            </a:pPr>
            <a:r>
              <a:rPr lang="en-US" sz="2400">
                <a:solidFill>
                  <a:srgbClr val="003E78"/>
                </a:solidFill>
                <a:latin typeface="Lucida Sans Unicode"/>
                <a:ea typeface="ＭＳ Ｐゴシック"/>
              </a:rPr>
              <a:t>SECADM </a:t>
            </a:r>
            <a:endParaRPr/>
          </a:p>
          <a:p>
            <a:pPr lvl="1">
              <a:lnSpc>
                <a:spcPct val="100000"/>
              </a:lnSpc>
              <a:buFont typeface="Arial"/>
              <a:buChar char="–"/>
            </a:pPr>
            <a:r>
              <a:rPr lang="en-US" sz="2400">
                <a:solidFill>
                  <a:srgbClr val="003E78"/>
                </a:solidFill>
                <a:latin typeface="Lucida Sans Unicode"/>
                <a:ea typeface="ＭＳ Ｐゴシック"/>
              </a:rPr>
              <a:t>SQLADM </a:t>
            </a:r>
            <a:endParaRPr/>
          </a:p>
          <a:p>
            <a:pPr lvl="1">
              <a:lnSpc>
                <a:spcPct val="100000"/>
              </a:lnSpc>
              <a:buFont typeface="Arial"/>
              <a:buChar char="–"/>
            </a:pPr>
            <a:r>
              <a:rPr lang="en-US" sz="2400">
                <a:solidFill>
                  <a:srgbClr val="003E78"/>
                </a:solidFill>
                <a:latin typeface="Lucida Sans Unicode"/>
                <a:ea typeface="ＭＳ Ｐゴシック"/>
              </a:rPr>
              <a:t>EXPLAIN </a:t>
            </a:r>
            <a:endParaRPr/>
          </a:p>
        </p:txBody>
      </p:sp>
      <p:sp>
        <p:nvSpPr>
          <p:cNvPr id="126"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180DF79A-C938-4103-93CC-088D9F02B773}" type="slidenum">
              <a:rPr lang="en-US" sz="1000">
                <a:solidFill>
                  <a:srgbClr val="000000"/>
                </a:solidFill>
                <a:latin typeface="Lucida Sans Unicode"/>
              </a:rPr>
              <a:t>4</a:t>
            </a:fld>
            <a:endParaRPr/>
          </a:p>
        </p:txBody>
      </p:sp>
    </p:spTree>
    <p:extLst>
      <p:ext uri="{BB962C8B-B14F-4D97-AF65-F5344CB8AC3E}">
        <p14:creationId xmlns:p14="http://schemas.microsoft.com/office/powerpoint/2010/main" val="329261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904880" y="30492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pPr>
            <a:r>
              <a:rPr lang="en-US" sz="2800" b="1">
                <a:solidFill>
                  <a:srgbClr val="2D9AFF"/>
                </a:solidFill>
                <a:latin typeface="Calibri"/>
                <a:ea typeface="ＭＳ Ｐゴシック"/>
              </a:rPr>
              <a:t>SECADM</a:t>
            </a:r>
            <a:endParaRPr/>
          </a:p>
        </p:txBody>
      </p:sp>
      <p:sp>
        <p:nvSpPr>
          <p:cNvPr id="128" name="CustomShape 2"/>
          <p:cNvSpPr/>
          <p:nvPr/>
        </p:nvSpPr>
        <p:spPr>
          <a:xfrm>
            <a:off x="1904880" y="990720"/>
            <a:ext cx="8534160" cy="53337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The SECADM authority enables to manage security-related objects in DB2® and control access to all database resources. It does not have any inherent privilege to access data stored in the objects, such as tables</a:t>
            </a:r>
            <a:endParaRPr/>
          </a:p>
          <a:p>
            <a:pPr>
              <a:lnSpc>
                <a:spcPct val="100000"/>
              </a:lnSpc>
              <a:buFont typeface="StarSymbol"/>
              <a:buChar char=""/>
            </a:pPr>
            <a:r>
              <a:rPr lang="en-US" sz="2400" b="1" u="sng">
                <a:solidFill>
                  <a:srgbClr val="227A8F"/>
                </a:solidFill>
                <a:latin typeface="Lucida Sans Unicode"/>
                <a:ea typeface="ＭＳ Ｐゴシック"/>
              </a:rPr>
              <a:t>During DB2 V10 installation in Protection panel 2: DSNTIPP1:</a:t>
            </a:r>
            <a:endParaRPr/>
          </a:p>
          <a:p>
            <a:pPr>
              <a:lnSpc>
                <a:spcPct val="100000"/>
              </a:lnSpc>
            </a:pPr>
            <a:r>
              <a:rPr lang="en-US" sz="2400" b="1">
                <a:solidFill>
                  <a:srgbClr val="227A8F"/>
                </a:solidFill>
                <a:latin typeface="Lucida Sans Unicode"/>
                <a:ea typeface="ＭＳ Ｐゴシック"/>
              </a:rPr>
              <a:t>	</a:t>
            </a:r>
            <a:r>
              <a:rPr lang="en-US" sz="2200">
                <a:solidFill>
                  <a:srgbClr val="227A8F"/>
                </a:solidFill>
                <a:latin typeface="Lucida Sans Unicode"/>
                <a:ea typeface="ＭＳ Ｐゴシック"/>
              </a:rPr>
              <a:t>If the SEPARATE_SECURITY system parameter is set to YES, no other authority can grant the ACCESSCTRL, System DBADM, and DATAACCESS authorities or the CREATE_SECURE_OBJECT privilege, not even SYSADM. For example, only SECADM, not SYSADM or DBADM, can activate or deactivate row or column access control for a table</a:t>
            </a:r>
            <a:endParaRPr/>
          </a:p>
        </p:txBody>
      </p:sp>
      <p:sp>
        <p:nvSpPr>
          <p:cNvPr id="129"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30"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F1829570-5755-497C-BA44-D6DC05E915BE}" type="slidenum">
              <a:rPr lang="en-US" sz="1000">
                <a:solidFill>
                  <a:srgbClr val="000000"/>
                </a:solidFill>
                <a:latin typeface="Lucida Sans Unicode"/>
              </a:rPr>
              <a:t>5</a:t>
            </a:fld>
            <a:endParaRPr/>
          </a:p>
        </p:txBody>
      </p:sp>
    </p:spTree>
    <p:extLst>
      <p:ext uri="{BB962C8B-B14F-4D97-AF65-F5344CB8AC3E}">
        <p14:creationId xmlns:p14="http://schemas.microsoft.com/office/powerpoint/2010/main" val="3408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904880" y="4572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With SECADM authority:</a:t>
            </a:r>
            <a:endParaRPr/>
          </a:p>
        </p:txBody>
      </p:sp>
      <p:sp>
        <p:nvSpPr>
          <p:cNvPr id="132" name="CustomShape 2"/>
          <p:cNvSpPr/>
          <p:nvPr/>
        </p:nvSpPr>
        <p:spPr>
          <a:xfrm>
            <a:off x="1904880" y="102744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Create, alter, drop, and comment on row permissions</a:t>
            </a:r>
            <a:endParaRPr/>
          </a:p>
          <a:p>
            <a:pPr>
              <a:lnSpc>
                <a:spcPct val="100000"/>
              </a:lnSpc>
              <a:buFont typeface="StarSymbol"/>
              <a:buChar char=""/>
            </a:pPr>
            <a:r>
              <a:rPr lang="en-US" sz="2400">
                <a:solidFill>
                  <a:srgbClr val="227A8F"/>
                </a:solidFill>
                <a:latin typeface="Lucida Sans Unicode"/>
                <a:ea typeface="ＭＳ Ｐゴシック"/>
              </a:rPr>
              <a:t>Create, alter, drop, and comment on column masks</a:t>
            </a:r>
            <a:endParaRPr/>
          </a:p>
          <a:p>
            <a:pPr>
              <a:lnSpc>
                <a:spcPct val="100000"/>
              </a:lnSpc>
              <a:buFont typeface="StarSymbol"/>
              <a:buChar char=""/>
            </a:pPr>
            <a:r>
              <a:rPr lang="en-US" sz="2400">
                <a:solidFill>
                  <a:srgbClr val="227A8F"/>
                </a:solidFill>
                <a:latin typeface="Lucida Sans Unicode"/>
                <a:ea typeface="ＭＳ Ｐゴシック"/>
              </a:rPr>
              <a:t>Activate and deactivate row access control</a:t>
            </a:r>
            <a:endParaRPr/>
          </a:p>
          <a:p>
            <a:pPr>
              <a:lnSpc>
                <a:spcPct val="100000"/>
              </a:lnSpc>
              <a:buFont typeface="StarSymbol"/>
              <a:buChar char=""/>
            </a:pPr>
            <a:r>
              <a:rPr lang="en-US" sz="2400">
                <a:solidFill>
                  <a:srgbClr val="227A8F"/>
                </a:solidFill>
                <a:latin typeface="Lucida Sans Unicode"/>
                <a:ea typeface="ＭＳ Ｐゴシック"/>
              </a:rPr>
              <a:t>Activate and deactivate column access control</a:t>
            </a:r>
            <a:endParaRPr/>
          </a:p>
          <a:p>
            <a:pPr>
              <a:lnSpc>
                <a:spcPct val="100000"/>
              </a:lnSpc>
              <a:buFont typeface="StarSymbol"/>
              <a:buChar char=""/>
            </a:pPr>
            <a:r>
              <a:rPr lang="en-US" sz="2400">
                <a:solidFill>
                  <a:srgbClr val="227A8F"/>
                </a:solidFill>
                <a:latin typeface="Lucida Sans Unicode"/>
                <a:ea typeface="ＭＳ Ｐゴシック"/>
              </a:rPr>
              <a:t>Create, drop, and comment on roles</a:t>
            </a:r>
            <a:endParaRPr/>
          </a:p>
          <a:p>
            <a:pPr>
              <a:lnSpc>
                <a:spcPct val="100000"/>
              </a:lnSpc>
              <a:buFont typeface="StarSymbol"/>
              <a:buChar char=""/>
            </a:pPr>
            <a:r>
              <a:rPr lang="en-US" sz="2400">
                <a:solidFill>
                  <a:srgbClr val="227A8F"/>
                </a:solidFill>
                <a:latin typeface="Lucida Sans Unicode"/>
                <a:ea typeface="ＭＳ Ｐゴシック"/>
              </a:rPr>
              <a:t>Create, alter, drop, and comment on trusted contexts</a:t>
            </a:r>
            <a:endParaRPr/>
          </a:p>
          <a:p>
            <a:pPr>
              <a:lnSpc>
                <a:spcPct val="100000"/>
              </a:lnSpc>
              <a:buFont typeface="StarSymbol"/>
              <a:buChar char=""/>
            </a:pPr>
            <a:r>
              <a:rPr lang="en-US" sz="2400">
                <a:solidFill>
                  <a:srgbClr val="227A8F"/>
                </a:solidFill>
                <a:latin typeface="Lucida Sans Unicode"/>
                <a:ea typeface="ＭＳ Ｐゴシック"/>
              </a:rPr>
              <a:t>Create and comment on secure triggers and user-defined functions</a:t>
            </a:r>
            <a:endParaRPr/>
          </a:p>
          <a:p>
            <a:pPr>
              <a:lnSpc>
                <a:spcPct val="100000"/>
              </a:lnSpc>
              <a:buFont typeface="StarSymbol"/>
              <a:buChar char=""/>
            </a:pPr>
            <a:r>
              <a:rPr lang="en-US" sz="2400">
                <a:solidFill>
                  <a:srgbClr val="227A8F"/>
                </a:solidFill>
                <a:latin typeface="Lucida Sans Unicode"/>
                <a:ea typeface="ＭＳ Ｐゴシック"/>
              </a:rPr>
              <a:t>Alter the SECURED or NOT SECURED clause on triggers and user-defined functions</a:t>
            </a:r>
            <a:endParaRPr/>
          </a:p>
        </p:txBody>
      </p:sp>
      <p:sp>
        <p:nvSpPr>
          <p:cNvPr id="133"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34"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88355779-CA28-435D-A7FC-22BAB1DF60FC}" type="slidenum">
              <a:rPr lang="en-US" sz="1000">
                <a:solidFill>
                  <a:srgbClr val="000000"/>
                </a:solidFill>
                <a:latin typeface="Lucida Sans Unicode"/>
              </a:rPr>
              <a:t>6</a:t>
            </a:fld>
            <a:endParaRPr/>
          </a:p>
        </p:txBody>
      </p:sp>
    </p:spTree>
    <p:extLst>
      <p:ext uri="{BB962C8B-B14F-4D97-AF65-F5344CB8AC3E}">
        <p14:creationId xmlns:p14="http://schemas.microsoft.com/office/powerpoint/2010/main" val="24835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904880" y="4572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With SECADM authority:</a:t>
            </a:r>
            <a:endParaRPr/>
          </a:p>
        </p:txBody>
      </p:sp>
      <p:sp>
        <p:nvSpPr>
          <p:cNvPr id="136" name="CustomShape 2"/>
          <p:cNvSpPr/>
          <p:nvPr/>
        </p:nvSpPr>
        <p:spPr>
          <a:xfrm>
            <a:off x="1904880" y="129528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a:solidFill>
                  <a:srgbClr val="227A8F"/>
                </a:solidFill>
                <a:latin typeface="Lucida Sans Unicode"/>
                <a:ea typeface="ＭＳ Ｐゴシック"/>
              </a:rPr>
              <a:t>Create audit policies by inserting rows into the SYSIBM.SYSAUDITPOLICIES catalog table</a:t>
            </a:r>
            <a:endParaRPr/>
          </a:p>
          <a:p>
            <a:pPr>
              <a:lnSpc>
                <a:spcPct val="100000"/>
              </a:lnSpc>
              <a:buFont typeface="StarSymbol"/>
              <a:buChar char=""/>
            </a:pPr>
            <a:r>
              <a:rPr lang="en-US" sz="2400">
                <a:solidFill>
                  <a:srgbClr val="227A8F"/>
                </a:solidFill>
                <a:latin typeface="Lucida Sans Unicode"/>
                <a:ea typeface="ＭＳ Ｐゴシック"/>
              </a:rPr>
              <a:t>Access and update the SYSIBM.SYSAUDITPOLICIES catalog table which records audit policy definitions</a:t>
            </a:r>
            <a:endParaRPr/>
          </a:p>
          <a:p>
            <a:pPr>
              <a:lnSpc>
                <a:spcPct val="100000"/>
              </a:lnSpc>
              <a:buFont typeface="StarSymbol"/>
              <a:buChar char=""/>
            </a:pPr>
            <a:r>
              <a:rPr lang="en-US" sz="2400">
                <a:solidFill>
                  <a:srgbClr val="227A8F"/>
                </a:solidFill>
                <a:latin typeface="Lucida Sans Unicode"/>
                <a:ea typeface="ＭＳ Ｐゴシック"/>
              </a:rPr>
              <a:t>Has implicit SELECT access on all catalog tables and implicit INSERT, DELETE, and UPDATE privileges on updatable catalog tables</a:t>
            </a:r>
            <a:endParaRPr/>
          </a:p>
          <a:p>
            <a:pPr>
              <a:lnSpc>
                <a:spcPct val="100000"/>
              </a:lnSpc>
              <a:buFont typeface="StarSymbol"/>
              <a:buChar char=""/>
            </a:pPr>
            <a:r>
              <a:rPr lang="en-US" sz="2400">
                <a:solidFill>
                  <a:srgbClr val="227A8F"/>
                </a:solidFill>
                <a:latin typeface="Lucida Sans Unicode"/>
                <a:ea typeface="ＭＳ Ｐゴシック"/>
              </a:rPr>
              <a:t>Grant and revoke all grantable privileges and authorities</a:t>
            </a:r>
            <a:endParaRPr/>
          </a:p>
          <a:p>
            <a:pPr>
              <a:lnSpc>
                <a:spcPct val="100000"/>
              </a:lnSpc>
              <a:buFont typeface="StarSymbol"/>
              <a:buChar char=""/>
            </a:pPr>
            <a:r>
              <a:rPr lang="en-US" sz="2400">
                <a:solidFill>
                  <a:srgbClr val="227A8F"/>
                </a:solidFill>
                <a:latin typeface="Lucida Sans Unicode"/>
                <a:ea typeface="ＭＳ Ｐゴシック"/>
              </a:rPr>
              <a:t>Issue the TRACE command to start, stop, and display a trace</a:t>
            </a:r>
            <a:endParaRPr/>
          </a:p>
        </p:txBody>
      </p:sp>
      <p:sp>
        <p:nvSpPr>
          <p:cNvPr id="137"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38"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38D7FC74-5912-41E7-9B7B-FE19C884DC88}" type="slidenum">
              <a:rPr lang="en-US" sz="1000">
                <a:solidFill>
                  <a:srgbClr val="000000"/>
                </a:solidFill>
                <a:latin typeface="Lucida Sans Unicode"/>
              </a:rPr>
              <a:t>7</a:t>
            </a:fld>
            <a:endParaRPr/>
          </a:p>
        </p:txBody>
      </p:sp>
    </p:spTree>
    <p:extLst>
      <p:ext uri="{BB962C8B-B14F-4D97-AF65-F5344CB8AC3E}">
        <p14:creationId xmlns:p14="http://schemas.microsoft.com/office/powerpoint/2010/main" val="326995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904880" y="22860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 New System Privileges</a:t>
            </a:r>
            <a:endParaRPr/>
          </a:p>
        </p:txBody>
      </p:sp>
      <p:sp>
        <p:nvSpPr>
          <p:cNvPr id="140" name="CustomShape 2"/>
          <p:cNvSpPr/>
          <p:nvPr/>
        </p:nvSpPr>
        <p:spPr>
          <a:xfrm>
            <a:off x="1904880" y="762120"/>
            <a:ext cx="8534160" cy="50482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400" b="1">
                <a:solidFill>
                  <a:srgbClr val="227A8F"/>
                </a:solidFill>
                <a:latin typeface="Lucida Sans Unicode"/>
                <a:ea typeface="ＭＳ Ｐゴシック"/>
              </a:rPr>
              <a:t>ACCESSCTRL</a:t>
            </a:r>
            <a:endParaRPr/>
          </a:p>
          <a:p>
            <a:pPr lvl="1">
              <a:lnSpc>
                <a:spcPct val="100000"/>
              </a:lnSpc>
              <a:buFont typeface="Times"/>
              <a:buChar char="•"/>
            </a:pPr>
            <a:r>
              <a:rPr lang="en-US" sz="2000">
                <a:solidFill>
                  <a:srgbClr val="227A8F"/>
                </a:solidFill>
                <a:latin typeface="Lucida Sans Unicode"/>
                <a:ea typeface="ＭＳ Ｐゴシック"/>
              </a:rPr>
              <a:t>Grants the ACCESSCTRL authority. ACCESSCTRL allows the user to grant all authorities and privileges, except system DBADM, DATAACCESS, ACCESSCTRL, and privileges on security related objects. A warning is issued if the WITH GRANT OPTION is specified when granting this authority. ACCESSCTRL cannot be granted to PUBLIC.</a:t>
            </a:r>
            <a:endParaRPr/>
          </a:p>
          <a:p>
            <a:pPr>
              <a:lnSpc>
                <a:spcPct val="100000"/>
              </a:lnSpc>
              <a:buFont typeface="StarSymbol"/>
              <a:buChar char=""/>
            </a:pPr>
            <a:r>
              <a:rPr lang="en-US" sz="2400" b="1">
                <a:solidFill>
                  <a:srgbClr val="227A8F"/>
                </a:solidFill>
                <a:latin typeface="Lucida Sans Unicode"/>
                <a:ea typeface="ＭＳ Ｐゴシック"/>
              </a:rPr>
              <a:t>CREATE_SECURE_OBJECT</a:t>
            </a:r>
            <a:endParaRPr/>
          </a:p>
          <a:p>
            <a:pPr lvl="1">
              <a:lnSpc>
                <a:spcPct val="100000"/>
              </a:lnSpc>
              <a:buFont typeface="Times"/>
              <a:buChar char="•"/>
            </a:pPr>
            <a:r>
              <a:rPr lang="en-US" sz="2000">
                <a:solidFill>
                  <a:srgbClr val="227A8F"/>
                </a:solidFill>
                <a:latin typeface="Lucida Sans Unicode"/>
                <a:ea typeface="ＭＳ Ｐゴシック"/>
              </a:rPr>
              <a:t>Grants the privilege to create a secure object.</a:t>
            </a:r>
            <a:endParaRPr/>
          </a:p>
          <a:p>
            <a:pPr>
              <a:lnSpc>
                <a:spcPct val="100000"/>
              </a:lnSpc>
              <a:buFont typeface="StarSymbol"/>
              <a:buChar char=""/>
            </a:pPr>
            <a:r>
              <a:rPr lang="en-US" sz="2400" b="1">
                <a:solidFill>
                  <a:srgbClr val="227A8F"/>
                </a:solidFill>
                <a:latin typeface="Lucida Sans Unicode"/>
                <a:ea typeface="ＭＳ Ｐゴシック"/>
              </a:rPr>
              <a:t>DATAACCESS</a:t>
            </a:r>
            <a:endParaRPr/>
          </a:p>
          <a:p>
            <a:pPr lvl="1">
              <a:lnSpc>
                <a:spcPct val="100000"/>
              </a:lnSpc>
              <a:buFont typeface="Times"/>
              <a:buChar char="•"/>
            </a:pPr>
            <a:r>
              <a:rPr lang="en-US" sz="2000">
                <a:solidFill>
                  <a:srgbClr val="227A8F"/>
                </a:solidFill>
                <a:latin typeface="Lucida Sans Unicode"/>
                <a:ea typeface="ＭＳ Ｐゴシック"/>
              </a:rPr>
              <a:t>Grants the DATAACCESS authority. DATAACCESS allows the user to access data in all user tables, views, and materialized query tables in a DB2 subsystem and allows the user to execute plans, packages, functions, and procedures. A warning is issued if the WITH GRANT OPTION is specified when granting this authority. </a:t>
            </a:r>
            <a:endParaRPr/>
          </a:p>
          <a:p>
            <a:pPr>
              <a:lnSpc>
                <a:spcPct val="100000"/>
              </a:lnSpc>
            </a:pPr>
            <a:r>
              <a:rPr lang="en-US" sz="2000">
                <a:solidFill>
                  <a:srgbClr val="227A8F"/>
                </a:solidFill>
                <a:latin typeface="Lucida Sans Unicode"/>
                <a:ea typeface="ＭＳ Ｐゴシック"/>
              </a:rPr>
              <a:t>			DATAACCESS cannot be granted to PUBLIC.</a:t>
            </a:r>
            <a:endParaRPr/>
          </a:p>
          <a:p>
            <a:pPr>
              <a:lnSpc>
                <a:spcPct val="100000"/>
              </a:lnSpc>
            </a:pPr>
            <a:endParaRPr/>
          </a:p>
        </p:txBody>
      </p:sp>
      <p:sp>
        <p:nvSpPr>
          <p:cNvPr id="141"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42"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66BC8955-2DD2-41A5-8BF0-AAEAA2094B8B}" type="slidenum">
              <a:rPr lang="en-US" sz="1000">
                <a:solidFill>
                  <a:srgbClr val="000000"/>
                </a:solidFill>
                <a:latin typeface="Lucida Sans Unicode"/>
              </a:rPr>
              <a:t>8</a:t>
            </a:fld>
            <a:endParaRPr/>
          </a:p>
        </p:txBody>
      </p:sp>
    </p:spTree>
    <p:extLst>
      <p:ext uri="{BB962C8B-B14F-4D97-AF65-F5344CB8AC3E}">
        <p14:creationId xmlns:p14="http://schemas.microsoft.com/office/powerpoint/2010/main" val="123659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904880" y="152280"/>
            <a:ext cx="8381520" cy="5698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b="1">
                <a:solidFill>
                  <a:srgbClr val="2D9AFF"/>
                </a:solidFill>
                <a:latin typeface="Calibri"/>
                <a:ea typeface="ＭＳ Ｐゴシック"/>
              </a:rPr>
              <a:t>New System Privileges</a:t>
            </a:r>
            <a:endParaRPr/>
          </a:p>
        </p:txBody>
      </p:sp>
      <p:sp>
        <p:nvSpPr>
          <p:cNvPr id="144" name="CustomShape 2"/>
          <p:cNvSpPr/>
          <p:nvPr/>
        </p:nvSpPr>
        <p:spPr>
          <a:xfrm>
            <a:off x="1904880" y="722880"/>
            <a:ext cx="8381520" cy="453456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100000"/>
              </a:lnSpc>
              <a:buFont typeface="StarSymbol"/>
              <a:buChar char=""/>
            </a:pPr>
            <a:r>
              <a:rPr lang="en-US" sz="2800" b="1">
                <a:solidFill>
                  <a:srgbClr val="227A8F"/>
                </a:solidFill>
                <a:latin typeface="Lucida Sans Unicode"/>
                <a:ea typeface="ＭＳ Ｐゴシック"/>
              </a:rPr>
              <a:t>DBADM</a:t>
            </a:r>
            <a:endParaRPr/>
          </a:p>
          <a:p>
            <a:pPr lvl="1">
              <a:lnSpc>
                <a:spcPct val="100000"/>
              </a:lnSpc>
              <a:buFont typeface="Times"/>
              <a:buChar char="•"/>
            </a:pPr>
            <a:r>
              <a:rPr lang="en-US" sz="2300">
                <a:solidFill>
                  <a:srgbClr val="227A8F"/>
                </a:solidFill>
                <a:latin typeface="Lucida Sans Unicode"/>
                <a:ea typeface="ＭＳ Ｐゴシック"/>
              </a:rPr>
              <a:t>Grants the DBADM authority. DBADM allows the user to manage all objects in the DB2 subsystem, except security objects. A warning is issued if the WITH GRANT OPTION is specified when granting this authority. DBADM cannot be granted to PUBLIC.</a:t>
            </a:r>
            <a:endParaRPr/>
          </a:p>
          <a:p>
            <a:pPr lvl="1">
              <a:lnSpc>
                <a:spcPct val="100000"/>
              </a:lnSpc>
              <a:buFont typeface="Times"/>
              <a:buChar char="•"/>
            </a:pPr>
            <a:r>
              <a:rPr lang="en-US" sz="2400">
                <a:solidFill>
                  <a:srgbClr val="227A8F"/>
                </a:solidFill>
                <a:latin typeface="Lucida Sans Unicode"/>
                <a:ea typeface="ＭＳ Ｐゴシック"/>
              </a:rPr>
              <a:t>WITH ACCESSCTRL</a:t>
            </a:r>
            <a:endParaRPr/>
          </a:p>
          <a:p>
            <a:pPr lvl="2">
              <a:lnSpc>
                <a:spcPct val="100000"/>
              </a:lnSpc>
              <a:buFont typeface="StarSymbol"/>
              <a:buChar char=""/>
            </a:pPr>
            <a:r>
              <a:rPr lang="en-US" sz="2000">
                <a:solidFill>
                  <a:srgbClr val="227A8F"/>
                </a:solidFill>
                <a:latin typeface="Lucida Sans Unicode"/>
                <a:ea typeface="ＭＳ Ｐゴシック"/>
              </a:rPr>
              <a:t>Specifies that the ACCESSCTRL authority is granted along with the system DBADM authority. ACCESSCTRL allows system DBADM to grant all authorities and privileges, except system DBADM, DATAACCESS, ACCESSCTRL authorities and privileges on security related objects. ACCESSCTRL can be used to REVOKE privileges using the BY clause. </a:t>
            </a:r>
            <a:endParaRPr/>
          </a:p>
          <a:p>
            <a:pPr lvl="2">
              <a:lnSpc>
                <a:spcPct val="100000"/>
              </a:lnSpc>
              <a:buFont typeface="StarSymbol"/>
              <a:buChar char=""/>
            </a:pPr>
            <a:r>
              <a:rPr lang="en-US" sz="2000">
                <a:solidFill>
                  <a:srgbClr val="227A8F"/>
                </a:solidFill>
                <a:latin typeface="Lucida Sans Unicode"/>
                <a:ea typeface="ＭＳ Ｐゴシック"/>
              </a:rPr>
              <a:t>WITH ACCESSCTRL is the default.</a:t>
            </a:r>
            <a:endParaRPr/>
          </a:p>
        </p:txBody>
      </p:sp>
      <p:sp>
        <p:nvSpPr>
          <p:cNvPr id="145" name="CustomShape 3"/>
          <p:cNvSpPr/>
          <p:nvPr/>
        </p:nvSpPr>
        <p:spPr>
          <a:xfrm>
            <a:off x="9601320" y="838080"/>
            <a:ext cx="990360" cy="273600"/>
          </a:xfrm>
          <a:prstGeom prst="rect">
            <a:avLst/>
          </a:prstGeom>
          <a:noFill/>
          <a:ln>
            <a:noFill/>
          </a:ln>
        </p:spPr>
        <p:style>
          <a:lnRef idx="0">
            <a:scrgbClr r="0" g="0" b="0"/>
          </a:lnRef>
          <a:fillRef idx="0">
            <a:scrgbClr r="0" g="0" b="0"/>
          </a:fillRef>
          <a:effectRef idx="0">
            <a:scrgbClr r="0" g="0" b="0"/>
          </a:effectRef>
          <a:fontRef idx="minor"/>
        </p:style>
      </p:sp>
      <p:sp>
        <p:nvSpPr>
          <p:cNvPr id="146" name="TextShape 4"/>
          <p:cNvSpPr txBox="1"/>
          <p:nvPr/>
        </p:nvSpPr>
        <p:spPr>
          <a:xfrm>
            <a:off x="6019680" y="6405840"/>
            <a:ext cx="365400" cy="364680"/>
          </a:xfrm>
          <a:prstGeom prst="rect">
            <a:avLst/>
          </a:prstGeom>
          <a:noFill/>
          <a:ln>
            <a:noFill/>
          </a:ln>
        </p:spPr>
        <p:txBody>
          <a:bodyPr lIns="90000" tIns="45000" rIns="90000" bIns="45000" anchor="b"/>
          <a:lstStyle/>
          <a:p>
            <a:pPr algn="r">
              <a:lnSpc>
                <a:spcPct val="100000"/>
              </a:lnSpc>
            </a:pPr>
            <a:fld id="{50C2ACFF-8217-4130-B24C-EA952B1C15DB}" type="slidenum">
              <a:rPr lang="en-US" sz="1000">
                <a:solidFill>
                  <a:srgbClr val="000000"/>
                </a:solidFill>
                <a:latin typeface="Lucida Sans Unicode"/>
              </a:rPr>
              <a:t>9</a:t>
            </a:fld>
            <a:endParaRPr/>
          </a:p>
        </p:txBody>
      </p:sp>
    </p:spTree>
    <p:extLst>
      <p:ext uri="{BB962C8B-B14F-4D97-AF65-F5344CB8AC3E}">
        <p14:creationId xmlns:p14="http://schemas.microsoft.com/office/powerpoint/2010/main" val="2543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1758</Words>
  <Application>Microsoft Office PowerPoint</Application>
  <PresentationFormat>Widescreen</PresentationFormat>
  <Paragraphs>208</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ＭＳ Ｐゴシック</vt:lpstr>
      <vt:lpstr>Arial</vt:lpstr>
      <vt:lpstr>Calibri</vt:lpstr>
      <vt:lpstr>Calibri Light</vt:lpstr>
      <vt:lpstr>Lucida Sans Unicode</vt:lpstr>
      <vt:lpstr>StarSymbol</vt:lpstr>
      <vt:lpstr>Times</vt:lpstr>
      <vt:lpstr>Verdana</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Vardhini</dc:creator>
  <cp:lastModifiedBy>Vardhini</cp:lastModifiedBy>
  <cp:revision>3</cp:revision>
  <dcterms:created xsi:type="dcterms:W3CDTF">2017-05-31T11:42:22Z</dcterms:created>
  <dcterms:modified xsi:type="dcterms:W3CDTF">2017-05-31T12:45:49Z</dcterms:modified>
</cp:coreProperties>
</file>