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3" r:id="rId2"/>
    <p:sldId id="261" r:id="rId3"/>
    <p:sldId id="262" r:id="rId4"/>
    <p:sldId id="274" r:id="rId5"/>
    <p:sldId id="257" r:id="rId6"/>
    <p:sldId id="258" r:id="rId7"/>
    <p:sldId id="259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4"/>
    <a:srgbClr val="422C16"/>
    <a:srgbClr val="0C788E"/>
    <a:srgbClr val="006666"/>
    <a:srgbClr val="0099CC"/>
    <a:srgbClr val="660066"/>
    <a:srgbClr val="00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8" autoAdjust="0"/>
    <p:restoredTop sz="94681" autoAdjust="0"/>
  </p:normalViewPr>
  <p:slideViewPr>
    <p:cSldViewPr>
      <p:cViewPr varScale="1">
        <p:scale>
          <a:sx n="70" d="100"/>
          <a:sy n="70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localhost\Users\aswinvijayavarma\Documents\mock_data_final_employeepa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Users\nandinirajeswaran\My%20Documents\Nandini\SPRING'17\2603-DBMS\PROJECT\Workbook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localhost\Users\aswinvijayavarma\Documents\mock_data_final_employeepar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Priyanka%20SCU\MSIS%202603\Project\Schema%20v3.0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D:\Priyanka%20SCU\MSIS%202603\Project\Workbook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Priyanka%20SCU\MSIS%202603\Project\Workbook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Priyanka%20SCU\MSIS%202603\Project\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TIME TO FILL POSITION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Performance!$D$22</c:f>
              <c:strCache>
                <c:ptCount val="1"/>
                <c:pt idx="0">
                  <c:v>TIME TO FILL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Performance!$C$23:$C$27</c:f>
              <c:strCache>
                <c:ptCount val="5"/>
                <c:pt idx="0">
                  <c:v>BUSINESS ANALYST</c:v>
                </c:pt>
                <c:pt idx="1">
                  <c:v>DEVELOPER</c:v>
                </c:pt>
                <c:pt idx="2">
                  <c:v>DIGITAL MARKETING EXECUTIVE</c:v>
                </c:pt>
                <c:pt idx="3">
                  <c:v>SALES EXECUTIVE</c:v>
                </c:pt>
                <c:pt idx="4">
                  <c:v>SYSTEM ANALYST</c:v>
                </c:pt>
              </c:strCache>
            </c:strRef>
          </c:cat>
          <c:val>
            <c:numRef>
              <c:f>Performance!$D$23:$D$27</c:f>
              <c:numCache>
                <c:formatCode>General</c:formatCode>
                <c:ptCount val="5"/>
                <c:pt idx="0">
                  <c:v>29</c:v>
                </c:pt>
                <c:pt idx="1">
                  <c:v>27</c:v>
                </c:pt>
                <c:pt idx="2">
                  <c:v>8</c:v>
                </c:pt>
                <c:pt idx="3">
                  <c:v>6</c:v>
                </c:pt>
                <c:pt idx="4">
                  <c:v>30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30788904"/>
        <c:axId val="330789688"/>
      </c:barChart>
      <c:catAx>
        <c:axId val="330788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89688"/>
        <c:crosses val="autoZero"/>
        <c:auto val="1"/>
        <c:lblAlgn val="ctr"/>
        <c:lblOffset val="100"/>
        <c:noMultiLvlLbl val="0"/>
      </c:catAx>
      <c:valAx>
        <c:axId val="3307896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Days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29001895596383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3078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Sheet1!$A$12:$C$15</c:f>
              <c:strCache>
                <c:ptCount val="4"/>
                <c:pt idx="0">
                  <c:v>100</c:v>
                </c:pt>
                <c:pt idx="1">
                  <c:v>101</c:v>
                </c:pt>
                <c:pt idx="2">
                  <c:v>107</c:v>
                </c:pt>
                <c:pt idx="3">
                  <c:v>117</c:v>
                </c:pt>
              </c:strCache>
            </c:strRef>
          </c:cat>
          <c:val>
            <c:numRef>
              <c:f>Sheet1!$D$12:$D$15</c:f>
              <c:numCache>
                <c:formatCode>General</c:formatCode>
                <c:ptCount val="4"/>
                <c:pt idx="0">
                  <c:v>37</c:v>
                </c:pt>
                <c:pt idx="1">
                  <c:v>39</c:v>
                </c:pt>
                <c:pt idx="2">
                  <c:v>98</c:v>
                </c:pt>
                <c:pt idx="3">
                  <c:v>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30786944"/>
        <c:axId val="330793608"/>
        <c:axId val="0"/>
      </c:bar3DChart>
      <c:catAx>
        <c:axId val="33078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93608"/>
        <c:crosses val="autoZero"/>
        <c:auto val="1"/>
        <c:lblAlgn val="ctr"/>
        <c:lblOffset val="100"/>
        <c:noMultiLvlLbl val="0"/>
      </c:catAx>
      <c:valAx>
        <c:axId val="33079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</a:t>
                </a:r>
                <a:r>
                  <a:rPr lang="en-US" baseline="0"/>
                  <a:t> Days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NUMBER OF 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Sheet3!$A$2:$A$7</c:f>
              <c:strCache>
                <c:ptCount val="6"/>
                <c:pt idx="0">
                  <c:v>CAREER-SITE</c:v>
                </c:pt>
                <c:pt idx="1">
                  <c:v>CLASSIFIEDS</c:v>
                </c:pt>
                <c:pt idx="2">
                  <c:v>EMPLOYEE</c:v>
                </c:pt>
                <c:pt idx="3">
                  <c:v>INDEED</c:v>
                </c:pt>
                <c:pt idx="4">
                  <c:v>LINKEDIN</c:v>
                </c:pt>
                <c:pt idx="5">
                  <c:v>ON-CAMPUS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Resignation(%)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'Metrics Graphs'!$D$2</c:f>
              <c:strCache>
                <c:ptCount val="1"/>
                <c:pt idx="0">
                  <c:v>% 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'Metrics Graphs'!$B$3:$B$5</c:f>
              <c:strCache>
                <c:ptCount val="3"/>
                <c:pt idx="0">
                  <c:v>Better Pay</c:v>
                </c:pt>
                <c:pt idx="1">
                  <c:v>Change environment</c:v>
                </c:pt>
                <c:pt idx="2">
                  <c:v>Higher Studies</c:v>
                </c:pt>
              </c:strCache>
            </c:strRef>
          </c:cat>
          <c:val>
            <c:numRef>
              <c:f>'Metrics Graphs'!$D$3:$D$5</c:f>
              <c:numCache>
                <c:formatCode>0%</c:formatCode>
                <c:ptCount val="3"/>
                <c:pt idx="0">
                  <c:v>0.42857142857142899</c:v>
                </c:pt>
                <c:pt idx="1">
                  <c:v>0.14285714285714299</c:v>
                </c:pt>
                <c:pt idx="2">
                  <c:v>0.14285714285714299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Per Employee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[Workbook1.xlsx]Sheet1!$A$12:$C$18</c:f>
              <c:strCache>
                <c:ptCount val="7"/>
                <c:pt idx="0">
                  <c:v>100</c:v>
                </c:pt>
                <c:pt idx="1">
                  <c:v>101</c:v>
                </c:pt>
                <c:pt idx="2">
                  <c:v>102</c:v>
                </c:pt>
                <c:pt idx="3">
                  <c:v>105</c:v>
                </c:pt>
                <c:pt idx="4">
                  <c:v>107</c:v>
                </c:pt>
                <c:pt idx="5">
                  <c:v>112</c:v>
                </c:pt>
                <c:pt idx="6">
                  <c:v>113</c:v>
                </c:pt>
              </c:strCache>
            </c:strRef>
          </c:cat>
          <c:val>
            <c:numRef>
              <c:f>[Workbook1.xlsx]Sheet1!$D$12:$D$18</c:f>
              <c:numCache>
                <c:formatCode>0%</c:formatCode>
                <c:ptCount val="7"/>
                <c:pt idx="0">
                  <c:v>0.8</c:v>
                </c:pt>
                <c:pt idx="1">
                  <c:v>0.8</c:v>
                </c:pt>
                <c:pt idx="2">
                  <c:v>0.6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30792040"/>
        <c:axId val="330791256"/>
        <c:axId val="0"/>
      </c:bar3DChart>
      <c:catAx>
        <c:axId val="330792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91256"/>
        <c:crosses val="autoZero"/>
        <c:auto val="1"/>
        <c:lblAlgn val="ctr"/>
        <c:lblOffset val="100"/>
        <c:noMultiLvlLbl val="0"/>
      </c:catAx>
      <c:valAx>
        <c:axId val="33079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92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Per Project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[Workbook1.xlsx]Sheet1!$A$12:$C$15</c:f>
              <c:strCache>
                <c:ptCount val="4"/>
                <c:pt idx="0">
                  <c:v>E-Bay CRM</c:v>
                </c:pt>
                <c:pt idx="1">
                  <c:v>Linkedin-Web</c:v>
                </c:pt>
                <c:pt idx="2">
                  <c:v>Sanofi-App</c:v>
                </c:pt>
                <c:pt idx="3">
                  <c:v>Sony-CM</c:v>
                </c:pt>
              </c:strCache>
            </c:strRef>
          </c:cat>
          <c:val>
            <c:numRef>
              <c:f>[Workbook1.xlsx]Sheet1!$D$12:$D$15</c:f>
              <c:numCache>
                <c:formatCode>0%</c:formatCode>
                <c:ptCount val="4"/>
                <c:pt idx="0">
                  <c:v>0.92</c:v>
                </c:pt>
                <c:pt idx="1">
                  <c:v>1</c:v>
                </c:pt>
                <c:pt idx="2">
                  <c:v>0.9</c:v>
                </c:pt>
                <c:pt idx="3">
                  <c:v>0.77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30794392"/>
        <c:axId val="330791648"/>
        <c:axId val="0"/>
      </c:bar3DChart>
      <c:catAx>
        <c:axId val="33079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91648"/>
        <c:crosses val="autoZero"/>
        <c:auto val="1"/>
        <c:lblAlgn val="ctr"/>
        <c:lblOffset val="100"/>
        <c:noMultiLvlLbl val="0"/>
      </c:catAx>
      <c:valAx>
        <c:axId val="3307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9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 Expense Per Project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[Workbook1.xlsx]Sheet1!$A$12:$C$15</c:f>
              <c:strCache>
                <c:ptCount val="4"/>
                <c:pt idx="0">
                  <c:v>Abbott_Power App</c:v>
                </c:pt>
                <c:pt idx="1">
                  <c:v>Linkedin-Web</c:v>
                </c:pt>
                <c:pt idx="2">
                  <c:v>Sanofi-App</c:v>
                </c:pt>
                <c:pt idx="3">
                  <c:v>Sony-CM</c:v>
                </c:pt>
              </c:strCache>
            </c:strRef>
          </c:cat>
          <c:val>
            <c:numRef>
              <c:f>[Workbook1.xlsx]Sheet1!$D$12:$D$15</c:f>
              <c:numCache>
                <c:formatCode>"$"#,##0_);[Red]\("$"#,##0\)</c:formatCode>
                <c:ptCount val="4"/>
                <c:pt idx="0">
                  <c:v>11155</c:v>
                </c:pt>
                <c:pt idx="1">
                  <c:v>5430</c:v>
                </c:pt>
                <c:pt idx="2">
                  <c:v>3225</c:v>
                </c:pt>
                <c:pt idx="3">
                  <c:v>14990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30788512"/>
        <c:axId val="332397824"/>
        <c:axId val="0"/>
      </c:bar3DChart>
      <c:catAx>
        <c:axId val="33078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397824"/>
        <c:crosses val="autoZero"/>
        <c:auto val="1"/>
        <c:lblAlgn val="ctr"/>
        <c:lblOffset val="100"/>
        <c:noMultiLvlLbl val="0"/>
      </c:catAx>
      <c:valAx>
        <c:axId val="3323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 expense 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78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0.42785</cdr:x>
      <cdr:y>0.92635</cdr:y>
    </cdr:from>
    <cdr:to>
      <cdr:x>0.66987</cdr:x>
      <cdr:y>0.99056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922062" y="2401356"/>
          <a:ext cx="1652928" cy="1664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>
              <a:ln>
                <a:solidFill>
                  <a:sysClr val="windowText" lastClr="000000"/>
                </a:solidFill>
              </a:ln>
            </a:rPr>
            <a:t>Employee ID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fld id="{1AF6B175-7508-44F7-AB9E-8FE1B4154E6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9264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C6AA7-E406-4915-883E-6E0F95CD0A1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0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1D731-F1BE-4306-93E6-8D273E0F52F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840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200"/>
              <a:t>“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72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AD774D2-2EBF-4EED-A509-3D4D1AE8057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6086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9D134-56F8-4D2F-B1DB-74EE891D29B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9976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/>
              <a:t>“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8000"/>
              <a:t>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A576CA7-631D-4F64-8A03-3C463126232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8383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574D814-19DB-4028-AD79-811554E137B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7035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11336-7153-4560-9A8E-A416D024F3E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9588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80F47-DAFE-444C-B7C5-2589CC99292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498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66CB7-BAF8-4217-AA1C-FE178C4A100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117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87627-6BB2-49F8-8A8E-02B2BF8B37D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992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4CD47-D3A9-4E5C-9EA1-B59D6E9555B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09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C324B-3420-49EB-9276-83AE7E0363C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21F33-2970-4E22-9065-FEA9C84903C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866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FB687-0BC0-46CB-B2D6-CD16F0560E1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69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7DB5-F917-41F0-AACA-177B2A58FBD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966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EDFD-7301-41A5-8A5C-B27B12F3028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60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Garamond" panose="02020404030301010803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Garamond" panose="02020404030301010803" pitchFamily="18" charset="0"/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Garamond" panose="02020404030301010803" pitchFamily="18" charset="0"/>
              </a:defRPr>
            </a:lvl1pPr>
          </a:lstStyle>
          <a:p>
            <a:fld id="{5566B7D8-FF10-477A-BD07-E9363258617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63" r:id="rId7"/>
    <p:sldLayoutId id="2147483773" r:id="rId8"/>
    <p:sldLayoutId id="2147483764" r:id="rId9"/>
    <p:sldLayoutId id="2147483765" r:id="rId10"/>
    <p:sldLayoutId id="2147483774" r:id="rId11"/>
    <p:sldLayoutId id="2147483775" r:id="rId12"/>
    <p:sldLayoutId id="2147483766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Garamond" panose="02020404030301010803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Garamond" panose="02020404030301010803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Garamond" panose="02020404030301010803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FFFFFF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Microsoft_Excel_97-2003_Worksheet1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altLang="en-US" sz="4800" b="1" dirty="0" smtClean="0">
                <a:ln>
                  <a:noFill/>
                </a:ln>
                <a:solidFill>
                  <a:srgbClr val="333333"/>
                </a:solidFill>
              </a:rPr>
              <a:t>Human Capital Management </a:t>
            </a:r>
            <a:r>
              <a:rPr lang="es-UY" altLang="en-US" sz="4800" b="1" dirty="0" err="1" smtClean="0">
                <a:ln>
                  <a:noFill/>
                </a:ln>
                <a:solidFill>
                  <a:srgbClr val="333333"/>
                </a:solidFill>
              </a:rPr>
              <a:t>System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33333"/>
                </a:solidFill>
              </a:rPr>
              <a:t>                               </a:t>
            </a:r>
          </a:p>
          <a:p>
            <a:pPr marL="0" indent="0">
              <a:buNone/>
            </a:pPr>
            <a:endParaRPr lang="en-US" altLang="en-US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33333"/>
                </a:solidFill>
              </a:rPr>
              <a:t>                                By </a:t>
            </a:r>
            <a:r>
              <a:rPr lang="en-US" altLang="en-US" b="1" dirty="0" err="1" smtClean="0">
                <a:solidFill>
                  <a:srgbClr val="333333"/>
                </a:solidFill>
              </a:rPr>
              <a:t>Datanauts</a:t>
            </a:r>
            <a:endParaRPr lang="es-ES" altLang="en-US" b="1" dirty="0" smtClean="0">
              <a:solidFill>
                <a:srgbClr val="3333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1176866" y="2492896"/>
          <a:ext cx="679873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76250"/>
            <a:ext cx="6799262" cy="21605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6797675" cy="2305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/>
          <p:nvPr/>
        </p:nvGraphicFramePr>
        <p:xfrm>
          <a:off x="2483768" y="3501008"/>
          <a:ext cx="3816424" cy="288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26626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04875"/>
            <a:ext cx="6799262" cy="29559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627" name="Content Placeholder 4"/>
          <p:cNvGraphicFramePr>
            <a:graphicFrameLocks noGrp="1"/>
          </p:cNvGraphicFramePr>
          <p:nvPr>
            <p:ph idx="1"/>
          </p:nvPr>
        </p:nvGraphicFramePr>
        <p:xfrm>
          <a:off x="1125538" y="3960813"/>
          <a:ext cx="6900862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Chart" r:id="rId4" imgW="6906197" imgH="2480867" progId="Excel.Chart.8">
                  <p:embed/>
                </p:oleObj>
              </mc:Choice>
              <mc:Fallback>
                <p:oleObj name="Chart" r:id="rId4" imgW="6906197" imgH="2480867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960813"/>
                        <a:ext cx="6900862" cy="247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66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15988"/>
            <a:ext cx="6799262" cy="26574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76865" y="3607653"/>
          <a:ext cx="6798734" cy="277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15988"/>
            <a:ext cx="6799262" cy="28733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5882" y="3789040"/>
          <a:ext cx="682971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15988"/>
            <a:ext cx="6799262" cy="28781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76337" y="3793792"/>
          <a:ext cx="6799261" cy="244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76250"/>
            <a:ext cx="6802437" cy="30241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73773" y="3526411"/>
          <a:ext cx="6799262" cy="285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Learning and Experiences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Scoping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Estimation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Schema Designing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Metrics(Analytical)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and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Scoping: </a:t>
            </a:r>
            <a:r>
              <a:rPr lang="en-US" dirty="0" smtClean="0">
                <a:solidFill>
                  <a:schemeClr val="bg1"/>
                </a:solidFill>
              </a:rPr>
              <a:t>Accommodating main aspects of HCM into very few tables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System challenges: </a:t>
            </a:r>
            <a:r>
              <a:rPr lang="en-US" dirty="0" smtClean="0">
                <a:solidFill>
                  <a:schemeClr val="bg1"/>
                </a:solidFill>
              </a:rPr>
              <a:t>SQLite date functions, different query syntax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Test data: </a:t>
            </a:r>
            <a:r>
              <a:rPr lang="en-US" dirty="0" smtClean="0">
                <a:solidFill>
                  <a:schemeClr val="bg1"/>
                </a:solidFill>
              </a:rPr>
              <a:t>Different date formats, maintaining consistency throughout the 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5238" y="620713"/>
            <a:ext cx="6613525" cy="55594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>
                <a:ln>
                  <a:noFill/>
                </a:ln>
                <a:solidFill>
                  <a:schemeClr val="bg1"/>
                </a:solidFill>
              </a:rPr>
              <a:t>Primary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Employee-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Manage and view his demographic/Job/Payroll data.</a:t>
            </a:r>
          </a:p>
          <a:p>
            <a:pPr>
              <a:buFont typeface="Arial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b="1" dirty="0" smtClean="0">
                <a:solidFill>
                  <a:schemeClr val="bg1"/>
                </a:solidFill>
              </a:rPr>
              <a:t>Manager-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Manage, assign projects and recommend competency level trainings to a particular employee. He can also generate reports to review employee performances.</a:t>
            </a:r>
          </a:p>
          <a:p>
            <a:pPr algn="just" fontAlgn="auto">
              <a:buFont typeface="Arial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HR </a:t>
            </a:r>
            <a:r>
              <a:rPr lang="en-US" b="1" dirty="0" smtClean="0">
                <a:solidFill>
                  <a:schemeClr val="bg1"/>
                </a:solidFill>
              </a:rPr>
              <a:t>admin- </a:t>
            </a:r>
            <a:r>
              <a:rPr lang="en-US" dirty="0" smtClean="0">
                <a:solidFill>
                  <a:schemeClr val="bg1"/>
                </a:solidFill>
              </a:rPr>
              <a:t>Manages </a:t>
            </a:r>
            <a:r>
              <a:rPr lang="en-US" dirty="0">
                <a:solidFill>
                  <a:schemeClr val="bg1"/>
                </a:solidFill>
              </a:rPr>
              <a:t>the recruitment process, tracks attendance and absence records of employees. HR admin can also guide company in forecasting the necessary onboarding or layoff </a:t>
            </a:r>
            <a:r>
              <a:rPr lang="en-US" dirty="0" smtClean="0">
                <a:solidFill>
                  <a:schemeClr val="bg1"/>
                </a:solidFill>
              </a:rPr>
              <a:t>activities as well as process </a:t>
            </a:r>
            <a:r>
              <a:rPr lang="en-US" dirty="0">
                <a:solidFill>
                  <a:schemeClr val="bg1"/>
                </a:solidFill>
              </a:rPr>
              <a:t>payroll by Calculating the total earnings, deductions, taxes and net pay amounts based on HR data</a:t>
            </a: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Analyst- </a:t>
            </a:r>
            <a:r>
              <a:rPr lang="en-US" dirty="0" smtClean="0">
                <a:solidFill>
                  <a:schemeClr val="bg1"/>
                </a:solidFill>
              </a:rPr>
              <a:t>Analyzing the performance of the company in terms of project allocation, performance factors and other human resource duties.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4664"/>
            <a:ext cx="2016224" cy="188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</a:t>
            </a:r>
            <a:r>
              <a:rPr lang="en-US" sz="4400" dirty="0" smtClean="0">
                <a:solidFill>
                  <a:schemeClr val="bg1"/>
                </a:solidFill>
              </a:rPr>
              <a:t>UML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2" y="692696"/>
            <a:ext cx="8266193" cy="5408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915988"/>
            <a:ext cx="21852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UML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  <a:solidFill>
                <a:srgbClr val="333333"/>
              </a:solidFill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"/>
          <a:stretch>
            <a:fillRect/>
          </a:stretch>
        </p:blipFill>
        <p:spPr bwMode="auto">
          <a:xfrm>
            <a:off x="395288" y="404813"/>
            <a:ext cx="83534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1945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1"/>
          <a:stretch>
            <a:fillRect/>
          </a:stretch>
        </p:blipFill>
        <p:spPr>
          <a:xfrm>
            <a:off x="0" y="692696"/>
            <a:ext cx="9144000" cy="56216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n>
                <a:noFill/>
              </a:ln>
            </a:endParaRPr>
          </a:p>
        </p:txBody>
      </p:sp>
      <p:pic>
        <p:nvPicPr>
          <p:cNvPr id="2048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4664"/>
            <a:ext cx="9144000" cy="6042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n>
                  <a:noFill/>
                </a:ln>
                <a:solidFill>
                  <a:schemeClr val="bg1"/>
                </a:solidFill>
              </a:rPr>
              <a:t>Business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buFont typeface="Arial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Time to fill Position</a:t>
            </a:r>
            <a:r>
              <a:rPr lang="en-US" dirty="0">
                <a:solidFill>
                  <a:schemeClr val="bg1"/>
                </a:solidFill>
              </a:rPr>
              <a:t>: Total number of days for filling up a new job opening</a:t>
            </a:r>
          </a:p>
          <a:p>
            <a:pPr fontAlgn="auto"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Bench time </a:t>
            </a:r>
            <a:r>
              <a:rPr lang="en-US" dirty="0" smtClean="0">
                <a:solidFill>
                  <a:schemeClr val="bg1"/>
                </a:solidFill>
              </a:rPr>
              <a:t>for an employee</a:t>
            </a:r>
            <a:endParaRPr lang="en-US" dirty="0" smtClean="0">
              <a:solidFill>
                <a:schemeClr val="bg1"/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Percentage </a:t>
            </a:r>
            <a:r>
              <a:rPr lang="en-US" b="1" dirty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chemeClr val="bg1"/>
                </a:solidFill>
              </a:rPr>
              <a:t>employees </a:t>
            </a:r>
            <a:r>
              <a:rPr lang="en-US" dirty="0">
                <a:solidFill>
                  <a:schemeClr val="bg1"/>
                </a:solidFill>
              </a:rPr>
              <a:t>who resigned due to lower compensation</a:t>
            </a:r>
          </a:p>
          <a:p>
            <a:pPr fontAlgn="auto"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Best source </a:t>
            </a:r>
            <a:r>
              <a:rPr lang="en-US" b="1" dirty="0">
                <a:solidFill>
                  <a:schemeClr val="bg1"/>
                </a:solidFill>
              </a:rPr>
              <a:t>of referral</a:t>
            </a:r>
          </a:p>
          <a:p>
            <a:pPr fontAlgn="auto">
              <a:buFont typeface="Arial"/>
              <a:buChar char="•"/>
              <a:defRPr/>
            </a:pPr>
            <a:r>
              <a:rPr lang="en-US" b="1" dirty="0">
                <a:solidFill>
                  <a:schemeClr val="bg1"/>
                </a:solidFill>
              </a:rPr>
              <a:t>Staffing cost</a:t>
            </a:r>
            <a:r>
              <a:rPr lang="en-US" dirty="0">
                <a:solidFill>
                  <a:schemeClr val="bg1"/>
                </a:solidFill>
              </a:rPr>
              <a:t>: Basic pay, bonus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</a:rPr>
              <a:t>Utilization per project/employee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971600" y="3717032"/>
          <a:ext cx="691276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53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4813"/>
            <a:ext cx="69135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rganic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明朝"/>
      <a:font script="Hang" typeface="바탕"/>
      <a:font script="Hans" typeface="方正舒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rganic">
    <a:fillStyleLst>
      <a:solidFill>
        <a:schemeClr val="phClr"/>
      </a:solidFill>
      <a:gradFill rotWithShape="1">
        <a:gsLst>
          <a:gs pos="0">
            <a:schemeClr val="phClr">
              <a:tint val="60000"/>
              <a:lumMod val="110000"/>
            </a:schemeClr>
          </a:gs>
          <a:gs pos="100000">
            <a:schemeClr val="phClr">
              <a:tint val="82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74000"/>
              <a:satMod val="130000"/>
              <a:lumMod val="90000"/>
            </a:schemeClr>
            <a:schemeClr val="phClr">
              <a:tint val="94000"/>
              <a:satMod val="120000"/>
              <a:lumMod val="104000"/>
            </a:schemeClr>
          </a:duotone>
        </a:blip>
        <a:tile tx="0" ty="0" sx="100000" sy="100000" flip="none" algn="tl"/>
      </a:blipFill>
    </a:fillStyleLst>
    <a:lnStyleLst>
      <a:ln w="9525" cap="rnd" cmpd="sng" algn="ctr">
        <a:solidFill>
          <a:schemeClr val="phClr"/>
        </a:solidFill>
        <a:prstDash val="solid"/>
      </a:ln>
      <a:ln w="15875" cap="rnd" cmpd="sng" algn="ctr">
        <a:solidFill>
          <a:schemeClr val="phClr"/>
        </a:solidFill>
        <a:prstDash val="solid"/>
      </a:ln>
      <a:ln w="25400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25400" dist="12700" dir="13500000">
            <a:srgbClr val="000000">
              <a:alpha val="45000"/>
            </a:srgbClr>
          </a:innerShdw>
        </a:effectLst>
      </a:effectStyle>
      <a:effectStyle>
        <a:effectLst>
          <a:outerShdw blurRad="38100" dist="25400" dir="5400000" rotWithShape="0">
            <a:srgbClr val="000000">
              <a:alpha val="6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0000"/>
              <a:lumMod val="110000"/>
            </a:schemeClr>
          </a:gs>
          <a:gs pos="100000">
            <a:schemeClr val="phClr">
              <a:shade val="88000"/>
              <a:lumMod val="98000"/>
            </a:schemeClr>
          </a:gs>
        </a:gsLst>
        <a:lin ang="5400000" scaled="0"/>
      </a:gradFill>
      <a:blipFill>
        <a:blip xmlns:r="http://schemas.openxmlformats.org/officeDocument/2006/relationships" r:embed="rId2"/>
        <a:stretch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Words>256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Organic</vt:lpstr>
      <vt:lpstr>Chart</vt:lpstr>
      <vt:lpstr>Human Capital Management System</vt:lpstr>
      <vt:lpstr>PowerPoint Presentation</vt:lpstr>
      <vt:lpstr>Primary Actors</vt:lpstr>
      <vt:lpstr>PowerPoint Presentation</vt:lpstr>
      <vt:lpstr>PowerPoint Presentation</vt:lpstr>
      <vt:lpstr>PowerPoint Presentation</vt:lpstr>
      <vt:lpstr>PowerPoint Presentation</vt:lpstr>
      <vt:lpstr>Business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and Experiences</vt:lpstr>
      <vt:lpstr>Problems and Solutions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Amey Nirpase</cp:lastModifiedBy>
  <cp:revision>778</cp:revision>
  <dcterms:created xsi:type="dcterms:W3CDTF">2010-05-23T14:28:12Z</dcterms:created>
  <dcterms:modified xsi:type="dcterms:W3CDTF">2017-06-07T09:00:27Z</dcterms:modified>
</cp:coreProperties>
</file>