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269"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21" Type="http://schemas.microsoft.com/office/2016/11/relationships/changesInfo" Target="changesInfos/changesInfo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7B8-471D-A80D-87C12561932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7B8-471D-A80D-87C12561932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3-77B8-471D-A80D-87C12561932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77B8-471D-A80D-87C125619329}"/>
            </c:ext>
          </c:extLst>
        </c:ser>
        <c:dLbls>
          <c:showLegendKey val="0"/>
          <c:showVal val="0"/>
          <c:showCatName val="0"/>
          <c:showSerName val="0"/>
          <c:showPercent val="0"/>
          <c:showBubbleSize val="0"/>
        </c:dLbls>
        <c:gapWidth val="219"/>
        <c:overlap val="-27"/>
        <c:axId val="209833071"/>
        <c:axId val="17825135"/>
      </c:barChart>
      <c:catAx>
        <c:axId val="209833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25135"/>
        <c:crosses val="autoZero"/>
        <c:auto val="1"/>
        <c:lblAlgn val="ctr"/>
        <c:lblOffset val="100"/>
        <c:noMultiLvlLbl val="0"/>
      </c:catAx>
      <c:valAx>
        <c:axId val="17825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833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6C3-4553-B547-14A8B655ED44}"/>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6C3-4553-B547-14A8B655ED44}"/>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6C3-4553-B547-14A8B655ED44}"/>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6C3-4553-B547-14A8B655ED4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2308324"/>
          </a:xfrm>
          <a:prstGeom prst="rect">
            <a:avLst/>
          </a:prstGeom>
          <a:noFill/>
        </p:spPr>
        <p:txBody>
          <a:bodyPr wrap="square" rtlCol="0">
            <a:spAutoFit/>
          </a:bodyPr>
          <a:lstStyle/>
          <a:p>
            <a:r>
              <a:rPr lang="en-US" sz="2400" b="1" dirty="0"/>
              <a:t>STUDENT NAME</a:t>
            </a:r>
            <a:r>
              <a:rPr lang="en-US" sz="2400" dirty="0"/>
              <a:t>:</a:t>
            </a:r>
            <a:r>
              <a:rPr lang="en-GB" sz="2400" dirty="0"/>
              <a:t> PARVATHI A</a:t>
            </a:r>
            <a:endParaRPr lang="en-US" sz="2400" dirty="0"/>
          </a:p>
          <a:p>
            <a:r>
              <a:rPr lang="en-US" sz="2400" b="1" dirty="0"/>
              <a:t>REGISTER NO</a:t>
            </a:r>
            <a:r>
              <a:rPr lang="en-US" sz="2400" dirty="0"/>
              <a:t>:</a:t>
            </a:r>
            <a:r>
              <a:rPr lang="en-GB" sz="2400" dirty="0"/>
              <a:t>2213371036034</a:t>
            </a:r>
          </a:p>
          <a:p>
            <a:r>
              <a:rPr lang="en-GB" sz="2400" b="1" dirty="0"/>
              <a:t>NM ID</a:t>
            </a:r>
            <a:r>
              <a:rPr lang="en-GB" sz="2400" dirty="0"/>
              <a:t>:E8B64DAE5A68FDB862040B7760BFB2AB</a:t>
            </a:r>
            <a:endParaRPr lang="en-US" sz="2400" dirty="0"/>
          </a:p>
          <a:p>
            <a:r>
              <a:rPr lang="en-US" sz="2400" b="1" dirty="0"/>
              <a:t>DEPARTMENT</a:t>
            </a:r>
            <a:r>
              <a:rPr lang="en-US" sz="2400" dirty="0"/>
              <a:t>:</a:t>
            </a:r>
            <a:r>
              <a:rPr lang="en-GB" sz="2400" dirty="0"/>
              <a:t>B.COM (COMMERCE)</a:t>
            </a:r>
            <a:endParaRPr lang="en-US" sz="2400" dirty="0"/>
          </a:p>
          <a:p>
            <a:r>
              <a:rPr lang="en-US" sz="2400" b="1" dirty="0"/>
              <a:t>COLLEGE</a:t>
            </a:r>
            <a:r>
              <a:rPr lang="en-GB" sz="2400" dirty="0"/>
              <a:t>:QUAID -E- MILLATH </a:t>
            </a:r>
            <a:r>
              <a:rPr lang="en-GB" sz="2400"/>
              <a:t>GOVERNMENT COLLEGE FOR </a:t>
            </a:r>
            <a:r>
              <a:rPr lang="en-GB" sz="2400" dirty="0"/>
              <a:t>WOMEN </a:t>
            </a:r>
            <a:endParaRPr lang="en-US" sz="2400" dirty="0"/>
          </a:p>
          <a:p>
            <a:r>
              <a:rPr lang="en-US" sz="2400" dirty="0"/>
              <a:t>           </a:t>
            </a:r>
            <a:endParaRPr lang="en-IN" sz="2400"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TextBox 6">
            <a:extLst>
              <a:ext uri="{FF2B5EF4-FFF2-40B4-BE49-F238E27FC236}">
                <a16:creationId xmlns:a16="http://schemas.microsoft.com/office/drawing/2014/main" id="{6C4AA7DD-7B61-C72B-4924-372B4ADE204F}"/>
              </a:ext>
            </a:extLst>
          </p:cNvPr>
          <p:cNvSpPr txBox="1"/>
          <p:nvPr/>
        </p:nvSpPr>
        <p:spPr>
          <a:xfrm>
            <a:off x="1600200" y="1447800"/>
            <a:ext cx="4893776" cy="3693319"/>
          </a:xfrm>
          <a:prstGeom prst="rect">
            <a:avLst/>
          </a:prstGeom>
          <a:noFill/>
        </p:spPr>
        <p:txBody>
          <a:bodyPr wrap="none" rtlCol="0">
            <a:spAutoFit/>
          </a:bodyPr>
          <a:lstStyle/>
          <a:p>
            <a:r>
              <a:rPr lang="en-IN" b="1" dirty="0"/>
              <a:t>Data collection:</a:t>
            </a:r>
          </a:p>
          <a:p>
            <a:r>
              <a:rPr lang="en-IN" dirty="0"/>
              <a:t>          Employee data set downloaded from Kaggle </a:t>
            </a:r>
          </a:p>
          <a:p>
            <a:r>
              <a:rPr lang="en-IN" b="1" dirty="0"/>
              <a:t>Feature collection:</a:t>
            </a:r>
          </a:p>
          <a:p>
            <a:r>
              <a:rPr lang="en-IN" dirty="0"/>
              <a:t>          Employee </a:t>
            </a:r>
          </a:p>
          <a:p>
            <a:r>
              <a:rPr lang="en-IN" dirty="0"/>
              <a:t>          Employee name first name and last name</a:t>
            </a:r>
          </a:p>
          <a:p>
            <a:r>
              <a:rPr lang="en-IN" dirty="0"/>
              <a:t>          Employee type </a:t>
            </a:r>
          </a:p>
          <a:p>
            <a:r>
              <a:rPr lang="en-IN" b="1" dirty="0"/>
              <a:t>Performance score :</a:t>
            </a:r>
          </a:p>
          <a:p>
            <a:r>
              <a:rPr lang="en-IN" dirty="0"/>
              <a:t>          Gender </a:t>
            </a:r>
          </a:p>
          <a:p>
            <a:r>
              <a:rPr lang="en-IN" dirty="0"/>
              <a:t>          Employee rating </a:t>
            </a:r>
          </a:p>
          <a:p>
            <a:r>
              <a:rPr lang="en-IN" dirty="0"/>
              <a:t>          Business unit </a:t>
            </a:r>
          </a:p>
          <a:p>
            <a:r>
              <a:rPr lang="en-IN" dirty="0"/>
              <a:t>          Employee status</a:t>
            </a:r>
          </a:p>
          <a:p>
            <a:r>
              <a:rPr lang="en-IN" dirty="0"/>
              <a:t>          Employee classification type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BDFE1-BF3F-CD14-4E45-83494B27AC8D}"/>
              </a:ext>
            </a:extLst>
          </p:cNvPr>
          <p:cNvSpPr txBox="1"/>
          <p:nvPr/>
        </p:nvSpPr>
        <p:spPr>
          <a:xfrm>
            <a:off x="1676400" y="685800"/>
            <a:ext cx="3221203" cy="5078313"/>
          </a:xfrm>
          <a:prstGeom prst="rect">
            <a:avLst/>
          </a:prstGeom>
          <a:noFill/>
        </p:spPr>
        <p:txBody>
          <a:bodyPr wrap="none" rtlCol="0">
            <a:spAutoFit/>
          </a:bodyPr>
          <a:lstStyle/>
          <a:p>
            <a:r>
              <a:rPr lang="en-IN" b="1" dirty="0"/>
              <a:t>Data cleaning:</a:t>
            </a:r>
          </a:p>
          <a:p>
            <a:r>
              <a:rPr lang="en-IN" dirty="0"/>
              <a:t>            Identifying missing values</a:t>
            </a:r>
          </a:p>
          <a:p>
            <a:r>
              <a:rPr lang="en-IN" dirty="0"/>
              <a:t>            Filtering missing values</a:t>
            </a:r>
          </a:p>
          <a:p>
            <a:r>
              <a:rPr lang="en-IN" dirty="0"/>
              <a:t>            Removal of blanks</a:t>
            </a:r>
          </a:p>
          <a:p>
            <a:r>
              <a:rPr lang="en-IN" b="1" dirty="0"/>
              <a:t>Performance score:</a:t>
            </a:r>
          </a:p>
          <a:p>
            <a:r>
              <a:rPr lang="en-IN" dirty="0"/>
              <a:t>           Exceeds</a:t>
            </a:r>
          </a:p>
          <a:p>
            <a:r>
              <a:rPr lang="en-IN" dirty="0"/>
              <a:t>           Fully meet</a:t>
            </a:r>
          </a:p>
          <a:p>
            <a:r>
              <a:rPr lang="en-IN" dirty="0"/>
              <a:t>           Needs improvement </a:t>
            </a:r>
          </a:p>
          <a:p>
            <a:r>
              <a:rPr lang="en-IN" b="1" dirty="0"/>
              <a:t> Current employee rating:</a:t>
            </a:r>
          </a:p>
          <a:p>
            <a:r>
              <a:rPr lang="en-IN" dirty="0"/>
              <a:t>           1-5</a:t>
            </a:r>
          </a:p>
          <a:p>
            <a:r>
              <a:rPr lang="en-IN" b="1" dirty="0"/>
              <a:t>Performance level:</a:t>
            </a:r>
          </a:p>
          <a:p>
            <a:r>
              <a:rPr lang="en-IN" dirty="0"/>
              <a:t>          Very high</a:t>
            </a:r>
          </a:p>
          <a:p>
            <a:r>
              <a:rPr lang="en-IN" dirty="0"/>
              <a:t>          High</a:t>
            </a:r>
          </a:p>
          <a:p>
            <a:r>
              <a:rPr lang="en-IN" dirty="0"/>
              <a:t>          Medium</a:t>
            </a:r>
          </a:p>
          <a:p>
            <a:r>
              <a:rPr lang="en-IN" dirty="0"/>
              <a:t>          Low</a:t>
            </a:r>
          </a:p>
          <a:p>
            <a:r>
              <a:rPr lang="en-IN" dirty="0"/>
              <a:t> </a:t>
            </a:r>
          </a:p>
          <a:p>
            <a:endParaRPr lang="en-IN" dirty="0"/>
          </a:p>
          <a:p>
            <a:r>
              <a:rPr lang="en-IN" dirty="0"/>
              <a:t>            </a:t>
            </a:r>
          </a:p>
        </p:txBody>
      </p:sp>
    </p:spTree>
    <p:extLst>
      <p:ext uri="{BB962C8B-B14F-4D97-AF65-F5344CB8AC3E}">
        <p14:creationId xmlns:p14="http://schemas.microsoft.com/office/powerpoint/2010/main" val="82961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2331FAA-78AB-108C-40EB-2DF4C11A306F}"/>
              </a:ext>
            </a:extLst>
          </p:cNvPr>
          <p:cNvGraphicFramePr>
            <a:graphicFrameLocks/>
          </p:cNvGraphicFramePr>
          <p:nvPr>
            <p:extLst>
              <p:ext uri="{D42A27DB-BD31-4B8C-83A1-F6EECF244321}">
                <p14:modId xmlns:p14="http://schemas.microsoft.com/office/powerpoint/2010/main" val="891618127"/>
              </p:ext>
            </p:extLst>
          </p:nvPr>
        </p:nvGraphicFramePr>
        <p:xfrm>
          <a:off x="755332" y="1371600"/>
          <a:ext cx="8007668"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5C07122-F146-2675-C3A2-B4BEC71CB022}"/>
              </a:ext>
            </a:extLst>
          </p:cNvPr>
          <p:cNvSpPr txBox="1"/>
          <p:nvPr/>
        </p:nvSpPr>
        <p:spPr>
          <a:xfrm>
            <a:off x="3657600" y="4648200"/>
            <a:ext cx="1551322" cy="369332"/>
          </a:xfrm>
          <a:prstGeom prst="rect">
            <a:avLst/>
          </a:prstGeom>
          <a:noFill/>
        </p:spPr>
        <p:txBody>
          <a:bodyPr wrap="none" rtlCol="0">
            <a:spAutoFit/>
          </a:bodyPr>
          <a:lstStyle/>
          <a:p>
            <a:r>
              <a:rPr lang="en-IN" dirty="0"/>
              <a:t>BAR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E964AC4-FFF4-F8A0-2F96-B89A02E7069A}"/>
              </a:ext>
            </a:extLst>
          </p:cNvPr>
          <p:cNvGraphicFramePr>
            <a:graphicFrameLocks/>
          </p:cNvGraphicFramePr>
          <p:nvPr>
            <p:extLst>
              <p:ext uri="{D42A27DB-BD31-4B8C-83A1-F6EECF244321}">
                <p14:modId xmlns:p14="http://schemas.microsoft.com/office/powerpoint/2010/main" val="325913110"/>
              </p:ext>
            </p:extLst>
          </p:nvPr>
        </p:nvGraphicFramePr>
        <p:xfrm>
          <a:off x="990600" y="685800"/>
          <a:ext cx="6553200"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810A90D-21DE-B143-FB1D-894D796B8D45}"/>
              </a:ext>
            </a:extLst>
          </p:cNvPr>
          <p:cNvSpPr txBox="1"/>
          <p:nvPr/>
        </p:nvSpPr>
        <p:spPr>
          <a:xfrm>
            <a:off x="3429000" y="4800600"/>
            <a:ext cx="1161857" cy="369332"/>
          </a:xfrm>
          <a:prstGeom prst="rect">
            <a:avLst/>
          </a:prstGeom>
          <a:noFill/>
        </p:spPr>
        <p:txBody>
          <a:bodyPr wrap="none" rtlCol="0">
            <a:spAutoFit/>
          </a:bodyPr>
          <a:lstStyle/>
          <a:p>
            <a:r>
              <a:rPr lang="en-IN" dirty="0"/>
              <a:t>PIE CHART</a:t>
            </a:r>
          </a:p>
        </p:txBody>
      </p:sp>
    </p:spTree>
    <p:extLst>
      <p:ext uri="{BB962C8B-B14F-4D97-AF65-F5344CB8AC3E}">
        <p14:creationId xmlns:p14="http://schemas.microsoft.com/office/powerpoint/2010/main" val="183605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0" y="385763"/>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1A482A-2094-B052-3C7E-BD5630011DE4}"/>
              </a:ext>
            </a:extLst>
          </p:cNvPr>
          <p:cNvSpPr txBox="1"/>
          <p:nvPr/>
        </p:nvSpPr>
        <p:spPr>
          <a:xfrm>
            <a:off x="1447800" y="1981200"/>
            <a:ext cx="6781800" cy="2246769"/>
          </a:xfrm>
          <a:prstGeom prst="rect">
            <a:avLst/>
          </a:prstGeom>
          <a:noFill/>
        </p:spPr>
        <p:txBody>
          <a:bodyPr wrap="square" rtlCol="0">
            <a:spAutoFit/>
          </a:bodyPr>
          <a:lstStyle/>
          <a:p>
            <a:r>
              <a:rPr lang="en-IN" sz="2800" dirty="0"/>
              <a:t>To conclude that Employee performance analysis is comprehensive , balanced , and forward-looking , supporting both the employee’s growth and the organisation’s objectives.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4072" y="1659285"/>
            <a:ext cx="6924675" cy="3539430"/>
          </a:xfrm>
          <a:prstGeom prst="rect">
            <a:avLst/>
          </a:prstGeom>
          <a:noFill/>
        </p:spPr>
        <p:txBody>
          <a:bodyPr wrap="square" rtlCol="0">
            <a:spAutoFit/>
          </a:bodyPr>
          <a:lstStyle/>
          <a:p>
            <a:r>
              <a:rPr lang="en-US" dirty="0"/>
              <a:t> </a:t>
            </a:r>
            <a:r>
              <a:rPr lang="en-US" sz="2800" dirty="0"/>
              <a:t>1. Analyzing employee performance helps to  trace the efficiency of the employees. </a:t>
            </a:r>
          </a:p>
          <a:p>
            <a:pPr marL="342900" indent="-342900">
              <a:buAutoNum type="arabicPeriod" startAt="2"/>
            </a:pPr>
            <a:r>
              <a:rPr lang="en-US" sz="2800" dirty="0"/>
              <a:t>It enhances overall productivity and efficiency within the organization.</a:t>
            </a:r>
          </a:p>
          <a:p>
            <a:pPr marL="342900" indent="-342900">
              <a:buAutoNum type="arabicPeriod" startAt="2"/>
            </a:pPr>
            <a:r>
              <a:rPr lang="en-US" sz="2800" dirty="0"/>
              <a:t>It  helps to improve employee motivation satisfaction and retention.</a:t>
            </a:r>
          </a:p>
          <a:p>
            <a:pPr marL="342900" indent="-342900">
              <a:buAutoNum type="arabicPeriod" startAt="2"/>
            </a:pPr>
            <a:r>
              <a:rPr lang="en-US" sz="2800" dirty="0"/>
              <a:t>To identify and address skill gap of employees to improve their efficiency.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5154" y="1787902"/>
            <a:ext cx="7924800" cy="4031873"/>
          </a:xfrm>
          <a:prstGeom prst="rect">
            <a:avLst/>
          </a:prstGeom>
          <a:noFill/>
        </p:spPr>
        <p:txBody>
          <a:bodyPr wrap="square" rtlCol="0">
            <a:spAutoFit/>
          </a:bodyPr>
          <a:lstStyle/>
          <a:p>
            <a:pPr algn="l"/>
            <a:r>
              <a:rPr lang="en-US" sz="3200" dirty="0">
                <a:solidFill>
                  <a:srgbClr val="0D0D0D"/>
                </a:solidFill>
                <a:latin typeface="Times New Roman" panose="02020603050405020304" pitchFamily="18" charset="0"/>
                <a:cs typeface="Times New Roman" panose="02020603050405020304" pitchFamily="18" charset="0"/>
              </a:rPr>
              <a:t>		</a:t>
            </a:r>
            <a:r>
              <a:rPr lang="en-US" sz="3200" b="0" i="0" dirty="0">
                <a:solidFill>
                  <a:srgbClr val="0D0D0D"/>
                </a:solidFill>
                <a:effectLst/>
                <a:latin typeface="Times New Roman" panose="02020603050405020304" pitchFamily="18" charset="0"/>
                <a:cs typeface="Times New Roman" panose="02020603050405020304" pitchFamily="18" charset="0"/>
              </a:rPr>
              <a:t>Analyzing the performance of employee by considering various factors like gender, performance code, rating, their achievements in order to identify the trends, patterns of different categories of employees like very high, high, medium and low using bar diagram.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transition>
    <p:comb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1219200" y="1600200"/>
            <a:ext cx="6477000" cy="5416868"/>
          </a:xfrm>
          <a:prstGeom prst="rect">
            <a:avLst/>
          </a:prstGeom>
          <a:noFill/>
        </p:spPr>
        <p:txBody>
          <a:bodyPr wrap="square" rtlCol="0">
            <a:spAutoFit/>
          </a:bodyPr>
          <a:lstStyle/>
          <a:p>
            <a:r>
              <a:rPr lang="en-US" sz="2800" b="1" i="1" u="sng" dirty="0"/>
              <a:t>Beneficiary person :</a:t>
            </a:r>
          </a:p>
          <a:p>
            <a:endParaRPr lang="en-US" sz="2400" dirty="0"/>
          </a:p>
          <a:p>
            <a:pPr>
              <a:buFont typeface="Arial" pitchFamily="34" charset="0"/>
              <a:buChar char="•"/>
            </a:pPr>
            <a:r>
              <a:rPr lang="en-US" sz="2400" dirty="0"/>
              <a:t>  Chief Executive Officer</a:t>
            </a:r>
          </a:p>
          <a:p>
            <a:pPr>
              <a:buFont typeface="Arial" pitchFamily="34" charset="0"/>
              <a:buChar char="•"/>
            </a:pPr>
            <a:r>
              <a:rPr lang="en-US" sz="2400" dirty="0"/>
              <a:t>   Senior Leader or Department heads</a:t>
            </a:r>
          </a:p>
          <a:p>
            <a:pPr>
              <a:buFont typeface="Arial" pitchFamily="34" charset="0"/>
              <a:buChar char="•"/>
            </a:pPr>
            <a:r>
              <a:rPr lang="en-US" sz="2400" dirty="0"/>
              <a:t>   Managers and Supervisors</a:t>
            </a:r>
          </a:p>
          <a:p>
            <a:pPr>
              <a:buFont typeface="Arial" pitchFamily="34" charset="0"/>
              <a:buChar char="•"/>
            </a:pPr>
            <a:r>
              <a:rPr lang="en-US" sz="2400" dirty="0"/>
              <a:t>   Project Manager</a:t>
            </a:r>
          </a:p>
          <a:p>
            <a:pPr>
              <a:buFont typeface="Arial" pitchFamily="34" charset="0"/>
              <a:buChar char="•"/>
            </a:pPr>
            <a:r>
              <a:rPr lang="en-US" sz="2400" dirty="0"/>
              <a:t>   Human Resource Professionals</a:t>
            </a:r>
          </a:p>
          <a:p>
            <a:pPr>
              <a:buFont typeface="Arial" pitchFamily="34" charset="0"/>
              <a:buChar char="•"/>
            </a:pPr>
            <a:r>
              <a:rPr lang="en-US" sz="2400" dirty="0"/>
              <a:t>   Compensation and Benefit Specialist</a:t>
            </a:r>
          </a:p>
          <a:p>
            <a:pPr>
              <a:buFont typeface="Arial" pitchFamily="34" charset="0"/>
              <a:buChar char="•"/>
            </a:pPr>
            <a:r>
              <a:rPr lang="en-US" sz="2400" dirty="0"/>
              <a:t>   Organizational Development Consultants</a:t>
            </a:r>
          </a:p>
          <a:p>
            <a:pPr>
              <a:buFont typeface="Arial" pitchFamily="34" charset="0"/>
              <a:buChar char="•"/>
            </a:pPr>
            <a:r>
              <a:rPr lang="en-US" sz="2400" dirty="0"/>
              <a:t>   Compliance Officer</a:t>
            </a:r>
          </a:p>
          <a:p>
            <a:pPr>
              <a:buFont typeface="Arial" pitchFamily="34" charset="0"/>
              <a:buChar char="•"/>
            </a:pPr>
            <a:r>
              <a:rPr lang="en-US" sz="2400" dirty="0"/>
              <a:t>   Employees</a:t>
            </a:r>
          </a:p>
          <a:p>
            <a:r>
              <a:rPr lang="en-US" sz="2400" dirty="0"/>
              <a:t>           </a:t>
            </a:r>
          </a:p>
          <a:p>
            <a:endParaRPr lang="en-US" dirty="0"/>
          </a:p>
          <a:p>
            <a:r>
              <a:rPr lang="en-US" dirty="0"/>
              <a:t>           </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D3349127-221D-1FF6-396B-FBD123E70A6E}"/>
              </a:ext>
            </a:extLst>
          </p:cNvPr>
          <p:cNvSpPr txBox="1"/>
          <p:nvPr/>
        </p:nvSpPr>
        <p:spPr>
          <a:xfrm flipH="1">
            <a:off x="3066724" y="1828800"/>
            <a:ext cx="6292269" cy="3293209"/>
          </a:xfrm>
          <a:prstGeom prst="rect">
            <a:avLst/>
          </a:prstGeom>
          <a:noFill/>
        </p:spPr>
        <p:txBody>
          <a:bodyPr wrap="square" rtlCol="0">
            <a:spAutoFit/>
          </a:bodyPr>
          <a:lstStyle/>
          <a:p>
            <a:r>
              <a:rPr lang="en-IN" sz="2400" dirty="0"/>
              <a:t>Condition formatting - To highlight missing and      			 blank values.</a:t>
            </a:r>
          </a:p>
          <a:p>
            <a:r>
              <a:rPr lang="en-IN" sz="2400" dirty="0"/>
              <a:t>Filtering - To remove or filter missing values.</a:t>
            </a:r>
          </a:p>
          <a:p>
            <a:r>
              <a:rPr lang="en-IN" sz="2400" dirty="0"/>
              <a:t>Formula - To calculate performance level of 		     employees.</a:t>
            </a:r>
          </a:p>
          <a:p>
            <a:r>
              <a:rPr lang="en-IN" sz="2400" dirty="0"/>
              <a:t>Pivot Table - To summarize data.</a:t>
            </a:r>
          </a:p>
          <a:p>
            <a:r>
              <a:rPr lang="en-IN" sz="2400" dirty="0"/>
              <a:t>Graph -  For data visualization. </a:t>
            </a:r>
          </a:p>
          <a:p>
            <a:endParaRPr lang="en-IN"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B9FF0CE-3B6D-E58C-3D58-63CE7C3050E8}"/>
              </a:ext>
            </a:extLst>
          </p:cNvPr>
          <p:cNvSpPr txBox="1"/>
          <p:nvPr/>
        </p:nvSpPr>
        <p:spPr>
          <a:xfrm flipH="1">
            <a:off x="1905000" y="1551563"/>
            <a:ext cx="6673269" cy="3754874"/>
          </a:xfrm>
          <a:prstGeom prst="rect">
            <a:avLst/>
          </a:prstGeom>
          <a:noFill/>
        </p:spPr>
        <p:txBody>
          <a:bodyPr wrap="square" rtlCol="0">
            <a:spAutoFit/>
          </a:bodyPr>
          <a:lstStyle/>
          <a:p>
            <a:pPr marL="342900" indent="-342900">
              <a:buFont typeface="Wingdings" panose="05000000000000000000" pitchFamily="2" charset="2"/>
              <a:buChar char="q"/>
            </a:pPr>
            <a:r>
              <a:rPr lang="en-IN" sz="2000" dirty="0"/>
              <a:t>Employee data set – Downloaded from Kaggle.</a:t>
            </a:r>
          </a:p>
          <a:p>
            <a:pPr marL="342900" indent="-342900">
              <a:buFont typeface="Wingdings" panose="05000000000000000000" pitchFamily="2" charset="2"/>
              <a:buChar char="q"/>
            </a:pPr>
            <a:r>
              <a:rPr lang="en-IN" sz="2000" dirty="0"/>
              <a:t>We consider 9 features out of 26 features. They are</a:t>
            </a:r>
          </a:p>
          <a:p>
            <a:pPr marL="342900" indent="-342900">
              <a:buFont typeface="Wingdings" panose="05000000000000000000" pitchFamily="2" charset="2"/>
              <a:buChar char="q"/>
            </a:pPr>
            <a:r>
              <a:rPr lang="en-IN" sz="2000" dirty="0"/>
              <a:t>Employee –Numerical value </a:t>
            </a:r>
          </a:p>
          <a:p>
            <a:pPr marL="342900" indent="-342900">
              <a:buFont typeface="Wingdings" panose="05000000000000000000" pitchFamily="2" charset="2"/>
              <a:buChar char="q"/>
            </a:pPr>
            <a:r>
              <a:rPr lang="en-IN" sz="2000" dirty="0"/>
              <a:t>Employee name first name and last name- Text value</a:t>
            </a:r>
          </a:p>
          <a:p>
            <a:pPr marL="342900" indent="-342900">
              <a:buFont typeface="Wingdings" panose="05000000000000000000" pitchFamily="2" charset="2"/>
              <a:buChar char="q"/>
            </a:pPr>
            <a:r>
              <a:rPr lang="en-IN" sz="2000" dirty="0"/>
              <a:t>Employee type –Full time/Part time/Contract</a:t>
            </a:r>
          </a:p>
          <a:p>
            <a:pPr marL="342900" indent="-342900">
              <a:buFont typeface="Wingdings" panose="05000000000000000000" pitchFamily="2" charset="2"/>
              <a:buChar char="q"/>
            </a:pPr>
            <a:r>
              <a:rPr lang="en-IN" sz="2000" dirty="0"/>
              <a:t>Performance score </a:t>
            </a:r>
          </a:p>
          <a:p>
            <a:pPr marL="342900" indent="-342900">
              <a:buFont typeface="Wingdings" panose="05000000000000000000" pitchFamily="2" charset="2"/>
              <a:buChar char="q"/>
            </a:pPr>
            <a:r>
              <a:rPr lang="en-IN" sz="2000" dirty="0"/>
              <a:t>Gender – Male/Female</a:t>
            </a:r>
          </a:p>
          <a:p>
            <a:pPr marL="342900" indent="-342900">
              <a:buFont typeface="Wingdings" panose="05000000000000000000" pitchFamily="2" charset="2"/>
              <a:buChar char="q"/>
            </a:pPr>
            <a:r>
              <a:rPr lang="en-IN" sz="2000" dirty="0"/>
              <a:t>Employee rating –Numerical value</a:t>
            </a:r>
          </a:p>
          <a:p>
            <a:pPr marL="342900" indent="-342900">
              <a:buFont typeface="Wingdings" panose="05000000000000000000" pitchFamily="2" charset="2"/>
              <a:buChar char="q"/>
            </a:pPr>
            <a:r>
              <a:rPr lang="en-IN" sz="2000" dirty="0"/>
              <a:t>Business unit </a:t>
            </a:r>
          </a:p>
          <a:p>
            <a:pPr marL="342900" indent="-342900">
              <a:buFont typeface="Wingdings" panose="05000000000000000000" pitchFamily="2" charset="2"/>
              <a:buChar char="q"/>
            </a:pPr>
            <a:r>
              <a:rPr lang="en-IN" sz="2000" dirty="0"/>
              <a:t>Employee status</a:t>
            </a:r>
          </a:p>
          <a:p>
            <a:pPr marL="342900" indent="-342900">
              <a:buFont typeface="Wingdings" panose="05000000000000000000" pitchFamily="2" charset="2"/>
              <a:buChar char="q"/>
            </a:pPr>
            <a:r>
              <a:rPr lang="en-IN" sz="2000" dirty="0"/>
              <a:t>Employee classification type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D16D9CEE-6ECF-B236-7CEE-00A1D07E0183}"/>
              </a:ext>
            </a:extLst>
          </p:cNvPr>
          <p:cNvSpPr>
            <a:spLocks noGrp="1"/>
          </p:cNvSpPr>
          <p:nvPr>
            <p:ph type="body" idx="1"/>
          </p:nvPr>
        </p:nvSpPr>
        <p:spPr>
          <a:xfrm>
            <a:off x="609600" y="1577340"/>
            <a:ext cx="10972800" cy="276999"/>
          </a:xfrm>
        </p:spPr>
        <p:txBody>
          <a:bodyPr/>
          <a:lstStyle/>
          <a:p>
            <a:r>
              <a:rPr lang="en-IN" dirty="0"/>
              <a:t>Performance level =IFS(Z8&gt;=5,”VERY HIGH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487</Words>
  <Application>Microsoft Office PowerPoint</Application>
  <PresentationFormat>Widescreen</PresentationFormat>
  <Paragraphs>113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PARVATHI A</cp:lastModifiedBy>
  <cp:revision>29</cp:revision>
  <dcterms:created xsi:type="dcterms:W3CDTF">2024-03-29T15:07:22Z</dcterms:created>
  <dcterms:modified xsi:type="dcterms:W3CDTF">2024-08-31T04:15:09Z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