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8" r:id="rId3"/>
    <p:sldId id="259" r:id="rId4"/>
    <p:sldId id="260" r:id="rId5"/>
    <p:sldId id="261" r:id="rId6"/>
    <p:sldId id="262" r:id="rId7"/>
    <p:sldId id="263" r:id="rId8"/>
    <p:sldId id="264" r:id="rId9"/>
    <p:sldId id="265" r:id="rId10"/>
    <p:sldId id="267" r:id="rId11"/>
    <p:sldId id="268" r:id="rId12"/>
    <p:sldId id="272" r:id="rId13"/>
    <p:sldId id="277" r:id="rId14"/>
    <p:sldId id="283" r:id="rId15"/>
    <p:sldId id="288" r:id="rId16"/>
    <p:sldId id="289" r:id="rId17"/>
    <p:sldId id="293" r:id="rId18"/>
    <p:sldId id="294" r:id="rId19"/>
    <p:sldId id="295" r:id="rId20"/>
    <p:sldId id="296" r:id="rId21"/>
  </p:sldIdLst>
  <p:sldSz cx="12192000" cy="6858000"/>
  <p:notesSz cx="6858000" cy="9144000"/>
  <p:embeddedFontLst>
    <p:embeddedFont>
      <p:font typeface="Georgia" panose="02040502050405020303" pitchFamily="18"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17b53b5ae0_1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249" name="Google Shape;249;g117b53b5ae0_1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9" name="Google Shape;369;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classification is the task of predicting a discrete class label. Regression is the task of predicting a continuous quantity.</a:t>
            </a:r>
            <a:endParaRPr/>
          </a:p>
          <a:p>
            <a:pPr marL="457200" lvl="0" indent="-139700" algn="l" rtl="0">
              <a:lnSpc>
                <a:spcPct val="100000"/>
              </a:lnSpc>
              <a:spcBef>
                <a:spcPts val="0"/>
              </a:spcBef>
              <a:spcAft>
                <a:spcPts val="0"/>
              </a:spcAft>
              <a:buSzPts val="1400"/>
              <a:buFont typeface="Arial"/>
              <a:buNone/>
            </a:pPr>
            <a:endParaRPr sz="1200" b="0" i="0" u="none" strike="noStrike" cap="none">
              <a:solidFill>
                <a:schemeClr val="dk1"/>
              </a:solidFill>
              <a:latin typeface="Calibri"/>
              <a:ea typeface="Calibri"/>
              <a:cs typeface="Calibri"/>
              <a:sym typeface="Calibri"/>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classification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The Classification algorithm is </a:t>
            </a:r>
            <a:r>
              <a:rPr lang="en-US" sz="1200" b="1" i="0" u="none" strike="noStrike" cap="none">
                <a:solidFill>
                  <a:schemeClr val="dk1"/>
                </a:solidFill>
                <a:latin typeface="Calibri"/>
                <a:ea typeface="Calibri"/>
                <a:cs typeface="Calibri"/>
                <a:sym typeface="Calibri"/>
              </a:rPr>
              <a:t>a Supervised Learning technique that is used to identify the category of new observations on the basis of training data</a:t>
            </a:r>
            <a:r>
              <a:rPr lang="en-US" sz="1200" b="0" i="0" u="none" strike="noStrike" cap="none">
                <a:solidFill>
                  <a:schemeClr val="dk1"/>
                </a:solidFill>
                <a:latin typeface="Calibri"/>
                <a:ea typeface="Calibri"/>
                <a:cs typeface="Calibri"/>
                <a:sym typeface="Calibri"/>
              </a:rPr>
              <a:t>. In Classification, a program learns from the given dataset or observations and then classifies new observation into several classes or groups.</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What is regression techniques in machine learning?</a:t>
            </a:r>
            <a:endParaRPr/>
          </a:p>
          <a:p>
            <a:pPr marL="457200" lvl="0" indent="-228600" algn="l" rtl="0">
              <a:lnSpc>
                <a:spcPct val="100000"/>
              </a:lnSpc>
              <a:spcBef>
                <a:spcPts val="0"/>
              </a:spcBef>
              <a:spcAft>
                <a:spcPts val="0"/>
              </a:spcAft>
              <a:buSzPts val="1400"/>
              <a:buFont typeface="Arial"/>
              <a:buChar char="•"/>
            </a:pPr>
            <a:r>
              <a:rPr lang="en-US" sz="1200" b="0" i="0" u="none" strike="noStrike" cap="none">
                <a:solidFill>
                  <a:schemeClr val="dk1"/>
                </a:solidFill>
                <a:latin typeface="Calibri"/>
                <a:ea typeface="Calibri"/>
                <a:cs typeface="Calibri"/>
                <a:sym typeface="Calibri"/>
              </a:rPr>
              <a:t>Regression is </a:t>
            </a:r>
            <a:r>
              <a:rPr lang="en-US" sz="1200" b="1" i="0" u="none" strike="noStrike" cap="none">
                <a:solidFill>
                  <a:schemeClr val="dk1"/>
                </a:solidFill>
                <a:latin typeface="Calibri"/>
                <a:ea typeface="Calibri"/>
                <a:cs typeface="Calibri"/>
                <a:sym typeface="Calibri"/>
              </a:rPr>
              <a:t>a technique for investigating the relationship between independent variables or features and a dependent variable or outcome</a:t>
            </a:r>
            <a:r>
              <a:rPr lang="en-US" sz="1200" b="0" i="0" u="none" strike="noStrike" cap="none">
                <a:solidFill>
                  <a:schemeClr val="dk1"/>
                </a:solidFill>
                <a:latin typeface="Calibri"/>
                <a:ea typeface="Calibri"/>
                <a:cs typeface="Calibri"/>
                <a:sym typeface="Calibri"/>
              </a:rPr>
              <a:t>. It's used as a method for predictive modeling in machine learning, in which an algorithm is used to predict continuous outcomes.</a:t>
            </a:r>
            <a:endParaRPr/>
          </a:p>
          <a:p>
            <a:pPr marL="457200" lvl="0" indent="-139700" algn="l" rtl="0">
              <a:lnSpc>
                <a:spcPct val="100000"/>
              </a:lnSpc>
              <a:spcBef>
                <a:spcPts val="0"/>
              </a:spcBef>
              <a:spcAft>
                <a:spcPts val="0"/>
              </a:spcAft>
              <a:buSzPts val="1400"/>
              <a:buFont typeface="Arial"/>
              <a:buNone/>
            </a:pPr>
            <a:endParaRPr b="0"/>
          </a:p>
        </p:txBody>
      </p:sp>
      <p:sp>
        <p:nvSpPr>
          <p:cNvPr id="370" name="Google Shape;370;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38" name="Google Shape;438;p2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1" name="Google Shape;471;p3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72" name="Google Shape;472;p3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p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480" name="Google Shape;480;p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64" name="Google Shape;1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19c79fd7f2_1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a:p>
            <a:pPr marL="0" lvl="0" indent="0" algn="l" rtl="0">
              <a:lnSpc>
                <a:spcPct val="100000"/>
              </a:lnSpc>
              <a:spcBef>
                <a:spcPts val="0"/>
              </a:spcBef>
              <a:spcAft>
                <a:spcPts val="0"/>
              </a:spcAft>
              <a:buClr>
                <a:schemeClr val="dk1"/>
              </a:buClr>
              <a:buSzPts val="1100"/>
              <a:buFont typeface="Calibri"/>
              <a:buNone/>
            </a:pPr>
            <a:endParaRPr sz="1100"/>
          </a:p>
        </p:txBody>
      </p:sp>
      <p:sp>
        <p:nvSpPr>
          <p:cNvPr id="180" name="Google Shape;180;g119c79fd7f2_1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39788"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2"/>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8" name="Google Shape;38;p42"/>
          <p:cNvSpPr txBox="1">
            <a:spLocks noGrp="1"/>
          </p:cNvSpPr>
          <p:nvPr>
            <p:ph type="body" idx="2"/>
          </p:nvPr>
        </p:nvSpPr>
        <p:spPr>
          <a:xfrm>
            <a:off x="839789" y="2505075"/>
            <a:ext cx="5157787"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9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0" name="Google Shape;40;p42"/>
          <p:cNvSpPr txBox="1">
            <a:spLocks noGrp="1"/>
          </p:cNvSpPr>
          <p:nvPr>
            <p:ph type="body" idx="4"/>
          </p:nvPr>
        </p:nvSpPr>
        <p:spPr>
          <a:xfrm>
            <a:off x="6172203" y="2505075"/>
            <a:ext cx="5183188" cy="3684588"/>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2"/>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2"/>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44"/>
        <p:cNvGrpSpPr/>
        <p:nvPr/>
      </p:nvGrpSpPr>
      <p:grpSpPr>
        <a:xfrm>
          <a:off x="0" y="0"/>
          <a:ext cx="0" cy="0"/>
          <a:chOff x="0" y="0"/>
          <a:chExt cx="0" cy="0"/>
        </a:xfrm>
      </p:grpSpPr>
      <p:sp>
        <p:nvSpPr>
          <p:cNvPr id="45" name="Google Shape;45;p37"/>
          <p:cNvSpPr/>
          <p:nvPr/>
        </p:nvSpPr>
        <p:spPr>
          <a:xfrm>
            <a:off x="0" y="11"/>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46" name="Google Shape;46;p37"/>
          <p:cNvSpPr txBox="1">
            <a:spLocks noGrp="1"/>
          </p:cNvSpPr>
          <p:nvPr>
            <p:ph type="title"/>
          </p:nvPr>
        </p:nvSpPr>
        <p:spPr>
          <a:xfrm>
            <a:off x="228600" y="187009"/>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48" name="Google Shape;48;p37"/>
          <p:cNvCxnSpPr/>
          <p:nvPr/>
        </p:nvCxnSpPr>
        <p:spPr>
          <a:xfrm>
            <a:off x="12"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a-a-ashwini-45a9221b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242943" y="163823"/>
            <a:ext cx="11949057" cy="48004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IN" sz="2800" b="1" dirty="0">
                <a:latin typeface="Times New Roman"/>
                <a:ea typeface="Times New Roman"/>
                <a:cs typeface="Times New Roman"/>
                <a:sym typeface="Times New Roman"/>
              </a:rPr>
              <a:t>Feathered Guardian: A Smart Poultry Litter Tracking and Alert System</a:t>
            </a:r>
            <a:endParaRPr sz="2800" b="1" dirty="0">
              <a:latin typeface="Times New Roman"/>
              <a:ea typeface="Times New Roman"/>
              <a:cs typeface="Times New Roman"/>
              <a:sym typeface="Times New Roman"/>
            </a:endParaRPr>
          </a:p>
        </p:txBody>
      </p:sp>
      <p:sp>
        <p:nvSpPr>
          <p:cNvPr id="98"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99" name="Google Shape;99;p2"/>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3" name="Picture 2">
            <a:extLst>
              <a:ext uri="{FF2B5EF4-FFF2-40B4-BE49-F238E27FC236}">
                <a16:creationId xmlns:a16="http://schemas.microsoft.com/office/drawing/2014/main" id="{3CF3A057-3783-17B7-A39C-12019F082630}"/>
              </a:ext>
            </a:extLst>
          </p:cNvPr>
          <p:cNvPicPr>
            <a:picLocks noChangeAspect="1"/>
          </p:cNvPicPr>
          <p:nvPr/>
        </p:nvPicPr>
        <p:blipFill>
          <a:blip r:embed="rId4"/>
          <a:stretch>
            <a:fillRect/>
          </a:stretch>
        </p:blipFill>
        <p:spPr>
          <a:xfrm>
            <a:off x="2011744" y="884125"/>
            <a:ext cx="8030680" cy="526784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152400" y="177798"/>
            <a:ext cx="10591800" cy="14223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Collection and Understanding</a:t>
            </a: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a:p>
            <a:pPr marL="0" lvl="0" indent="0" algn="l" rtl="0">
              <a:lnSpc>
                <a:spcPct val="90000"/>
              </a:lnSpc>
              <a:spcBef>
                <a:spcPts val="0"/>
              </a:spcBef>
              <a:spcAft>
                <a:spcPts val="0"/>
              </a:spcAft>
              <a:buNone/>
            </a:pPr>
            <a:endParaRPr sz="3200" b="1" dirty="0">
              <a:latin typeface="Times New Roman"/>
              <a:ea typeface="Times New Roman"/>
              <a:cs typeface="Times New Roman"/>
              <a:sym typeface="Times New Roman"/>
            </a:endParaRPr>
          </a:p>
        </p:txBody>
      </p:sp>
      <p:pic>
        <p:nvPicPr>
          <p:cNvPr id="208" name="Google Shape;208;p10"/>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209" name="Google Shape;209;p10"/>
          <p:cNvSpPr txBox="1"/>
          <p:nvPr/>
        </p:nvSpPr>
        <p:spPr>
          <a:xfrm>
            <a:off x="6096000" y="1809750"/>
            <a:ext cx="6134100" cy="81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100"/>
              </a:spcBef>
              <a:spcAft>
                <a:spcPts val="0"/>
              </a:spcAft>
              <a:buNone/>
            </a:pPr>
            <a:endParaRPr sz="1850">
              <a:solidFill>
                <a:schemeClr val="dk1"/>
              </a:solidFill>
              <a:highlight>
                <a:srgbClr val="FFFFFF"/>
              </a:highlight>
            </a:endParaRPr>
          </a:p>
          <a:p>
            <a:pPr marL="0" lvl="0" indent="0" algn="l" rtl="0">
              <a:spcBef>
                <a:spcPts val="700"/>
              </a:spcBef>
              <a:spcAft>
                <a:spcPts val="0"/>
              </a:spcAft>
              <a:buNone/>
            </a:pPr>
            <a:endParaRPr>
              <a:latin typeface="Calibri"/>
              <a:ea typeface="Calibri"/>
              <a:cs typeface="Calibri"/>
              <a:sym typeface="Calibri"/>
            </a:endParaRPr>
          </a:p>
        </p:txBody>
      </p:sp>
      <p:sp>
        <p:nvSpPr>
          <p:cNvPr id="211" name="Google Shape;211;p10"/>
          <p:cNvSpPr txBox="1"/>
          <p:nvPr/>
        </p:nvSpPr>
        <p:spPr>
          <a:xfrm>
            <a:off x="1034450" y="2298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 name="TextBox 1">
            <a:extLst>
              <a:ext uri="{FF2B5EF4-FFF2-40B4-BE49-F238E27FC236}">
                <a16:creationId xmlns:a16="http://schemas.microsoft.com/office/drawing/2014/main" id="{C2132068-EF56-F552-4714-701D57EDB784}"/>
              </a:ext>
            </a:extLst>
          </p:cNvPr>
          <p:cNvSpPr txBox="1"/>
          <p:nvPr/>
        </p:nvSpPr>
        <p:spPr>
          <a:xfrm>
            <a:off x="314793" y="1304144"/>
            <a:ext cx="11753657" cy="830997"/>
          </a:xfrm>
          <a:prstGeom prst="rect">
            <a:avLst/>
          </a:prstGeom>
          <a:noFill/>
        </p:spPr>
        <p:txBody>
          <a:bodyPr wrap="square" rtlCol="0">
            <a:spAutoFit/>
          </a:bodyPr>
          <a:lstStyle/>
          <a:p>
            <a:r>
              <a:rPr lang="en-IN" sz="2400" b="1" dirty="0"/>
              <a:t>Data collection: </a:t>
            </a:r>
            <a:r>
              <a:rPr lang="en-IN" sz="2400" dirty="0"/>
              <a:t>Frames from the videos of litter management has been divided to team members for annotation and merged together by WeTransfer</a:t>
            </a:r>
            <a:r>
              <a:rPr lang="en-IN" dirty="0"/>
              <a:t>.</a:t>
            </a:r>
            <a:endParaRPr lang="en-IN" b="1" dirty="0"/>
          </a:p>
        </p:txBody>
      </p:sp>
      <p:sp>
        <p:nvSpPr>
          <p:cNvPr id="3" name="TextBox 2">
            <a:extLst>
              <a:ext uri="{FF2B5EF4-FFF2-40B4-BE49-F238E27FC236}">
                <a16:creationId xmlns:a16="http://schemas.microsoft.com/office/drawing/2014/main" id="{9C74D3BD-53A8-7B07-ABCA-6E44FDBD7022}"/>
              </a:ext>
            </a:extLst>
          </p:cNvPr>
          <p:cNvSpPr txBox="1"/>
          <p:nvPr/>
        </p:nvSpPr>
        <p:spPr>
          <a:xfrm>
            <a:off x="314793" y="2600999"/>
            <a:ext cx="11572407" cy="461665"/>
          </a:xfrm>
          <a:prstGeom prst="rect">
            <a:avLst/>
          </a:prstGeom>
          <a:noFill/>
        </p:spPr>
        <p:txBody>
          <a:bodyPr wrap="square" rtlCol="0">
            <a:spAutoFit/>
          </a:bodyPr>
          <a:lstStyle/>
          <a:p>
            <a:r>
              <a:rPr lang="en-IN" sz="2400" b="1" dirty="0"/>
              <a:t>Data Understanding: </a:t>
            </a:r>
            <a:r>
              <a:rPr lang="en-IN" sz="2400" dirty="0"/>
              <a:t>Collected data are images in unstructured 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3"/>
          <p:cNvSpPr txBox="1">
            <a:spLocks noGrp="1"/>
          </p:cNvSpPr>
          <p:nvPr>
            <p:ph type="title"/>
          </p:nvPr>
        </p:nvSpPr>
        <p:spPr>
          <a:xfrm>
            <a:off x="228600" y="177788"/>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Information </a:t>
            </a:r>
            <a:endParaRPr sz="3200" b="1" dirty="0">
              <a:latin typeface="Times New Roman"/>
              <a:ea typeface="Times New Roman"/>
              <a:cs typeface="Times New Roman"/>
              <a:sym typeface="Times New Roman"/>
            </a:endParaRPr>
          </a:p>
        </p:txBody>
      </p:sp>
      <p:pic>
        <p:nvPicPr>
          <p:cNvPr id="218" name="Google Shape;218;p13"/>
          <p:cNvPicPr preferRelativeResize="0"/>
          <p:nvPr/>
        </p:nvPicPr>
        <p:blipFill rotWithShape="1">
          <a:blip r:embed="rId3">
            <a:alphaModFix/>
          </a:blip>
          <a:srcRect/>
          <a:stretch/>
        </p:blipFill>
        <p:spPr>
          <a:xfrm>
            <a:off x="9567303" y="6040102"/>
            <a:ext cx="2592012" cy="806075"/>
          </a:xfrm>
          <a:prstGeom prst="rect">
            <a:avLst/>
          </a:prstGeom>
          <a:noFill/>
          <a:ln>
            <a:noFill/>
          </a:ln>
        </p:spPr>
      </p:pic>
      <p:sp>
        <p:nvSpPr>
          <p:cNvPr id="219" name="Google Shape;219;p13"/>
          <p:cNvSpPr txBox="1"/>
          <p:nvPr/>
        </p:nvSpPr>
        <p:spPr>
          <a:xfrm>
            <a:off x="228600" y="925069"/>
            <a:ext cx="109728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b="1" dirty="0">
                <a:latin typeface="+mn-lt"/>
                <a:ea typeface="Calibri"/>
                <a:cs typeface="Calibri"/>
                <a:sym typeface="Calibri"/>
              </a:rPr>
              <a:t>Example Images collected from litter racking videos</a:t>
            </a:r>
            <a:endParaRPr sz="2100" b="1" dirty="0">
              <a:latin typeface="+mn-lt"/>
              <a:ea typeface="Calibri"/>
              <a:cs typeface="Calibri"/>
              <a:sym typeface="Calibri"/>
            </a:endParaRPr>
          </a:p>
        </p:txBody>
      </p:sp>
      <p:sp>
        <p:nvSpPr>
          <p:cNvPr id="221" name="Google Shape;221;p13"/>
          <p:cNvSpPr txBox="1"/>
          <p:nvPr/>
        </p:nvSpPr>
        <p:spPr>
          <a:xfrm>
            <a:off x="5924550" y="2152650"/>
            <a:ext cx="6305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32C9A4D7-0C51-F4EA-A692-0E4B2CA219EA}"/>
              </a:ext>
            </a:extLst>
          </p:cNvPr>
          <p:cNvPicPr>
            <a:picLocks noChangeAspect="1"/>
          </p:cNvPicPr>
          <p:nvPr/>
        </p:nvPicPr>
        <p:blipFill>
          <a:blip r:embed="rId4"/>
          <a:stretch>
            <a:fillRect/>
          </a:stretch>
        </p:blipFill>
        <p:spPr>
          <a:xfrm>
            <a:off x="738110" y="1542846"/>
            <a:ext cx="3387777" cy="4593377"/>
          </a:xfrm>
          <a:prstGeom prst="rect">
            <a:avLst/>
          </a:prstGeom>
        </p:spPr>
      </p:pic>
      <p:pic>
        <p:nvPicPr>
          <p:cNvPr id="9" name="Picture 8">
            <a:extLst>
              <a:ext uri="{FF2B5EF4-FFF2-40B4-BE49-F238E27FC236}">
                <a16:creationId xmlns:a16="http://schemas.microsoft.com/office/drawing/2014/main" id="{8A1E27E8-4321-A674-E1DA-0B71D18F2428}"/>
              </a:ext>
            </a:extLst>
          </p:cNvPr>
          <p:cNvPicPr>
            <a:picLocks noChangeAspect="1"/>
          </p:cNvPicPr>
          <p:nvPr/>
        </p:nvPicPr>
        <p:blipFill>
          <a:blip r:embed="rId5"/>
          <a:stretch>
            <a:fillRect/>
          </a:stretch>
        </p:blipFill>
        <p:spPr>
          <a:xfrm>
            <a:off x="4529850" y="1542846"/>
            <a:ext cx="3430718" cy="4593377"/>
          </a:xfrm>
          <a:prstGeom prst="rect">
            <a:avLst/>
          </a:prstGeom>
        </p:spPr>
      </p:pic>
      <p:pic>
        <p:nvPicPr>
          <p:cNvPr id="11" name="Picture 10">
            <a:extLst>
              <a:ext uri="{FF2B5EF4-FFF2-40B4-BE49-F238E27FC236}">
                <a16:creationId xmlns:a16="http://schemas.microsoft.com/office/drawing/2014/main" id="{5B5E94C2-7A65-D951-6CC4-6E3F6AAA16F6}"/>
              </a:ext>
            </a:extLst>
          </p:cNvPr>
          <p:cNvPicPr>
            <a:picLocks noChangeAspect="1"/>
          </p:cNvPicPr>
          <p:nvPr/>
        </p:nvPicPr>
        <p:blipFill>
          <a:blip r:embed="rId6"/>
          <a:stretch>
            <a:fillRect/>
          </a:stretch>
        </p:blipFill>
        <p:spPr>
          <a:xfrm>
            <a:off x="8364532" y="1583133"/>
            <a:ext cx="3089357" cy="45127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17b53b5ae0_10_104"/>
          <p:cNvSpPr txBox="1">
            <a:spLocks noGrp="1"/>
          </p:cNvSpPr>
          <p:nvPr>
            <p:ph type="title"/>
          </p:nvPr>
        </p:nvSpPr>
        <p:spPr>
          <a:xfrm>
            <a:off x="169420" y="206578"/>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System Requirements</a:t>
            </a:r>
            <a:endParaRPr sz="3200" b="1">
              <a:latin typeface="Times New Roman"/>
              <a:ea typeface="Times New Roman"/>
              <a:cs typeface="Times New Roman"/>
              <a:sym typeface="Times New Roman"/>
            </a:endParaRPr>
          </a:p>
        </p:txBody>
      </p:sp>
      <p:pic>
        <p:nvPicPr>
          <p:cNvPr id="252" name="Google Shape;252;g117b53b5ae0_10_104"/>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0ECD981B-DBC9-02E2-8368-97785598196D}"/>
              </a:ext>
            </a:extLst>
          </p:cNvPr>
          <p:cNvSpPr txBox="1"/>
          <p:nvPr/>
        </p:nvSpPr>
        <p:spPr>
          <a:xfrm>
            <a:off x="169420" y="944380"/>
            <a:ext cx="11867682" cy="3385542"/>
          </a:xfrm>
          <a:prstGeom prst="rect">
            <a:avLst/>
          </a:prstGeom>
          <a:noFill/>
        </p:spPr>
        <p:txBody>
          <a:bodyPr wrap="square" rtlCol="0">
            <a:spAutoFit/>
          </a:bodyPr>
          <a:lstStyle/>
          <a:p>
            <a:pPr algn="l"/>
            <a:r>
              <a:rPr lang="en-IN" sz="2800" b="1" i="0" dirty="0">
                <a:solidFill>
                  <a:srgbClr val="1F1F1F"/>
                </a:solidFill>
                <a:effectLst/>
                <a:latin typeface="Times New Roman" panose="02020603050405020304" pitchFamily="18" charset="0"/>
                <a:cs typeface="Times New Roman" panose="02020603050405020304" pitchFamily="18" charset="0"/>
              </a:rPr>
              <a:t>Basic Usage:</a:t>
            </a:r>
          </a:p>
          <a:p>
            <a:pPr algn="l"/>
            <a:endParaRPr lang="en-IN" sz="2800" b="1" i="0" dirty="0">
              <a:solidFill>
                <a:srgbClr val="1F1F1F"/>
              </a:solidFill>
              <a:effectLst/>
              <a:latin typeface="Times New Roman" panose="02020603050405020304" pitchFamily="18" charset="0"/>
              <a:cs typeface="Times New Roman" panose="02020603050405020304" pitchFamily="18" charset="0"/>
            </a:endParaRPr>
          </a:p>
          <a:p>
            <a:pPr marL="342900" lvl="2" indent="-342900">
              <a:buFont typeface="Arial" panose="020B0604020202020204" pitchFamily="34" charset="0"/>
              <a:buChar char="•"/>
            </a:pPr>
            <a:r>
              <a:rPr lang="en-IN" sz="2400" b="0" i="0" dirty="0">
                <a:solidFill>
                  <a:srgbClr val="1F1F1F"/>
                </a:solidFill>
                <a:effectLst/>
                <a:latin typeface="Times New Roman" panose="02020603050405020304" pitchFamily="18" charset="0"/>
                <a:cs typeface="Times New Roman" panose="02020603050405020304" pitchFamily="18" charset="0"/>
              </a:rPr>
              <a:t>Operating System: Any major OS (Windows, macOS, Linux)</a:t>
            </a:r>
          </a:p>
          <a:p>
            <a:pPr marL="342900" indent="-342900" algn="l">
              <a:buFont typeface="Arial" panose="020B0604020202020204" pitchFamily="34" charset="0"/>
              <a:buChar char="•"/>
            </a:pPr>
            <a:r>
              <a:rPr lang="en-IN" sz="2400" b="0" i="0" dirty="0">
                <a:solidFill>
                  <a:srgbClr val="1F1F1F"/>
                </a:solidFill>
                <a:effectLst/>
                <a:latin typeface="Times New Roman" panose="02020603050405020304" pitchFamily="18" charset="0"/>
                <a:cs typeface="Times New Roman" panose="02020603050405020304" pitchFamily="18" charset="0"/>
              </a:rPr>
              <a:t>CPU: Intel Core i5 or equivalent processor recommended, can work on lower-end CPUs but with slower performance</a:t>
            </a:r>
          </a:p>
          <a:p>
            <a:pPr marL="342900" indent="-342900" algn="l">
              <a:buFont typeface="Arial" panose="020B0604020202020204" pitchFamily="34" charset="0"/>
              <a:buChar char="•"/>
            </a:pPr>
            <a:r>
              <a:rPr lang="en-IN" sz="2400" b="0" i="0" dirty="0">
                <a:solidFill>
                  <a:srgbClr val="1F1F1F"/>
                </a:solidFill>
                <a:effectLst/>
                <a:latin typeface="Times New Roman" panose="02020603050405020304" pitchFamily="18" charset="0"/>
                <a:cs typeface="Times New Roman" panose="02020603050405020304" pitchFamily="18" charset="0"/>
              </a:rPr>
              <a:t>RAM: 8GB minimum, 16GB recommended for faster processing</a:t>
            </a:r>
          </a:p>
          <a:p>
            <a:pPr marL="342900" indent="-342900" algn="l">
              <a:buFont typeface="Arial" panose="020B0604020202020204" pitchFamily="34" charset="0"/>
              <a:buChar char="•"/>
            </a:pPr>
            <a:r>
              <a:rPr lang="en-IN" sz="2400" b="0" i="0" dirty="0">
                <a:solidFill>
                  <a:srgbClr val="1F1F1F"/>
                </a:solidFill>
                <a:effectLst/>
                <a:latin typeface="Times New Roman" panose="02020603050405020304" pitchFamily="18" charset="0"/>
                <a:cs typeface="Times New Roman" panose="02020603050405020304" pitchFamily="18" charset="0"/>
              </a:rPr>
              <a:t>Storage: 20GB+ free space for model files and intermediate data</a:t>
            </a:r>
          </a:p>
          <a:p>
            <a:pPr marL="342900" indent="-342900" algn="l">
              <a:buFont typeface="Arial" panose="020B0604020202020204" pitchFamily="34" charset="0"/>
              <a:buChar char="•"/>
            </a:pPr>
            <a:r>
              <a:rPr lang="en-IN" sz="2400" b="0" i="0" dirty="0">
                <a:solidFill>
                  <a:srgbClr val="1F1F1F"/>
                </a:solidFill>
                <a:effectLst/>
                <a:latin typeface="Times New Roman" panose="02020603050405020304" pitchFamily="18" charset="0"/>
                <a:cs typeface="Times New Roman" panose="02020603050405020304" pitchFamily="18" charset="0"/>
              </a:rPr>
              <a:t>Python: Python 3.7+ (including required models like </a:t>
            </a:r>
            <a:r>
              <a:rPr lang="en-IN" sz="2400" b="0" i="0" dirty="0" err="1">
                <a:solidFill>
                  <a:srgbClr val="1F1F1F"/>
                </a:solidFill>
                <a:effectLst/>
                <a:latin typeface="Times New Roman" panose="02020603050405020304" pitchFamily="18" charset="0"/>
                <a:cs typeface="Times New Roman" panose="02020603050405020304" pitchFamily="18" charset="0"/>
              </a:rPr>
              <a:t>Roboflow</a:t>
            </a:r>
            <a:r>
              <a:rPr lang="en-IN" sz="2400" b="0" i="0" dirty="0">
                <a:solidFill>
                  <a:srgbClr val="1F1F1F"/>
                </a:solidFill>
                <a:effectLst/>
                <a:latin typeface="Times New Roman" panose="02020603050405020304" pitchFamily="18" charset="0"/>
                <a:cs typeface="Times New Roman" panose="02020603050405020304" pitchFamily="18" charset="0"/>
              </a:rPr>
              <a:t>, </a:t>
            </a:r>
            <a:r>
              <a:rPr lang="en-IN" sz="2400" b="0" i="0" dirty="0" err="1">
                <a:solidFill>
                  <a:srgbClr val="1F1F1F"/>
                </a:solidFill>
                <a:effectLst/>
                <a:latin typeface="Times New Roman" panose="02020603050405020304" pitchFamily="18" charset="0"/>
                <a:cs typeface="Times New Roman" panose="02020603050405020304" pitchFamily="18" charset="0"/>
              </a:rPr>
              <a:t>Ultralytics</a:t>
            </a:r>
            <a:r>
              <a:rPr lang="en-IN" sz="2400" b="0" i="0" dirty="0">
                <a:solidFill>
                  <a:srgbClr val="1F1F1F"/>
                </a:solidFill>
                <a:effectLst/>
                <a:latin typeface="Times New Roman" panose="02020603050405020304" pitchFamily="18" charset="0"/>
                <a:cs typeface="Times New Roman" panose="02020603050405020304" pitchFamily="18" charset="0"/>
              </a:rPr>
              <a:t> )</a:t>
            </a:r>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Data Preprocessing</a:t>
            </a:r>
            <a:endParaRPr dirty="0"/>
          </a:p>
        </p:txBody>
      </p:sp>
      <p:pic>
        <p:nvPicPr>
          <p:cNvPr id="306" name="Google Shape;306;p30"/>
          <p:cNvPicPr preferRelativeResize="0"/>
          <p:nvPr/>
        </p:nvPicPr>
        <p:blipFill rotWithShape="1">
          <a:blip r:embed="rId3">
            <a:alphaModFix/>
          </a:blip>
          <a:srcRect/>
          <a:stretch/>
        </p:blipFill>
        <p:spPr>
          <a:xfrm>
            <a:off x="9580951" y="6040102"/>
            <a:ext cx="2592012" cy="805375"/>
          </a:xfrm>
          <a:prstGeom prst="rect">
            <a:avLst/>
          </a:prstGeom>
          <a:noFill/>
          <a:ln>
            <a:noFill/>
          </a:ln>
        </p:spPr>
      </p:pic>
      <p:pic>
        <p:nvPicPr>
          <p:cNvPr id="3" name="Picture 2">
            <a:extLst>
              <a:ext uri="{FF2B5EF4-FFF2-40B4-BE49-F238E27FC236}">
                <a16:creationId xmlns:a16="http://schemas.microsoft.com/office/drawing/2014/main" id="{63F4373E-8D58-4157-3AB4-D3D967117733}"/>
              </a:ext>
            </a:extLst>
          </p:cNvPr>
          <p:cNvPicPr>
            <a:picLocks noChangeAspect="1"/>
          </p:cNvPicPr>
          <p:nvPr/>
        </p:nvPicPr>
        <p:blipFill>
          <a:blip r:embed="rId4"/>
          <a:stretch>
            <a:fillRect/>
          </a:stretch>
        </p:blipFill>
        <p:spPr>
          <a:xfrm>
            <a:off x="1748228" y="1010896"/>
            <a:ext cx="2628660" cy="4731587"/>
          </a:xfrm>
          <a:prstGeom prst="rect">
            <a:avLst/>
          </a:prstGeom>
        </p:spPr>
      </p:pic>
      <p:pic>
        <p:nvPicPr>
          <p:cNvPr id="5" name="Picture 4">
            <a:extLst>
              <a:ext uri="{FF2B5EF4-FFF2-40B4-BE49-F238E27FC236}">
                <a16:creationId xmlns:a16="http://schemas.microsoft.com/office/drawing/2014/main" id="{EFF6B746-2A9A-6829-4FB4-D703410212C7}"/>
              </a:ext>
            </a:extLst>
          </p:cNvPr>
          <p:cNvPicPr>
            <a:picLocks noChangeAspect="1"/>
          </p:cNvPicPr>
          <p:nvPr/>
        </p:nvPicPr>
        <p:blipFill>
          <a:blip r:embed="rId5"/>
          <a:stretch>
            <a:fillRect/>
          </a:stretch>
        </p:blipFill>
        <p:spPr>
          <a:xfrm>
            <a:off x="6290249" y="1010896"/>
            <a:ext cx="2592013" cy="4731587"/>
          </a:xfrm>
          <a:prstGeom prst="rect">
            <a:avLst/>
          </a:prstGeom>
        </p:spPr>
      </p:pic>
      <p:sp>
        <p:nvSpPr>
          <p:cNvPr id="6" name="TextBox 5">
            <a:extLst>
              <a:ext uri="{FF2B5EF4-FFF2-40B4-BE49-F238E27FC236}">
                <a16:creationId xmlns:a16="http://schemas.microsoft.com/office/drawing/2014/main" id="{91F27FCA-D1EC-50E3-560F-EB9ED9652B25}"/>
              </a:ext>
            </a:extLst>
          </p:cNvPr>
          <p:cNvSpPr txBox="1"/>
          <p:nvPr/>
        </p:nvSpPr>
        <p:spPr>
          <a:xfrm>
            <a:off x="1748228" y="5786519"/>
            <a:ext cx="2628660" cy="400110"/>
          </a:xfrm>
          <a:prstGeom prst="rect">
            <a:avLst/>
          </a:prstGeom>
          <a:noFill/>
        </p:spPr>
        <p:txBody>
          <a:bodyPr wrap="square" rtlCol="0">
            <a:spAutoFit/>
          </a:bodyPr>
          <a:lstStyle/>
          <a:p>
            <a:pPr algn="ctr"/>
            <a:r>
              <a:rPr lang="en-IN" sz="2000" b="1" dirty="0"/>
              <a:t>Before Annotation</a:t>
            </a:r>
          </a:p>
        </p:txBody>
      </p:sp>
      <p:sp>
        <p:nvSpPr>
          <p:cNvPr id="7" name="TextBox 6">
            <a:extLst>
              <a:ext uri="{FF2B5EF4-FFF2-40B4-BE49-F238E27FC236}">
                <a16:creationId xmlns:a16="http://schemas.microsoft.com/office/drawing/2014/main" id="{24DBE6FB-FF91-D1EE-77EB-5760C424886A}"/>
              </a:ext>
            </a:extLst>
          </p:cNvPr>
          <p:cNvSpPr txBox="1"/>
          <p:nvPr/>
        </p:nvSpPr>
        <p:spPr>
          <a:xfrm>
            <a:off x="6290248" y="5831490"/>
            <a:ext cx="2592011" cy="400110"/>
          </a:xfrm>
          <a:prstGeom prst="rect">
            <a:avLst/>
          </a:prstGeom>
          <a:noFill/>
        </p:spPr>
        <p:txBody>
          <a:bodyPr wrap="square" rtlCol="0">
            <a:spAutoFit/>
          </a:bodyPr>
          <a:lstStyle/>
          <a:p>
            <a:pPr algn="ctr"/>
            <a:r>
              <a:rPr lang="en-IN" sz="2000" b="1" dirty="0"/>
              <a:t>After Annotation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Model Building </a:t>
            </a:r>
            <a:endParaRPr/>
          </a:p>
        </p:txBody>
      </p:sp>
      <p:pic>
        <p:nvPicPr>
          <p:cNvPr id="373" name="Google Shape;373;p5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74" name="Google Shape;374;p52"/>
          <p:cNvSpPr txBox="1"/>
          <p:nvPr/>
        </p:nvSpPr>
        <p:spPr>
          <a:xfrm>
            <a:off x="425175" y="1014940"/>
            <a:ext cx="109728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b="1" dirty="0">
                <a:latin typeface="+mn-lt"/>
                <a:ea typeface="Calibri"/>
                <a:cs typeface="Calibri"/>
                <a:sym typeface="Calibri"/>
              </a:rPr>
              <a:t>YOLOv8m is used for model building</a:t>
            </a:r>
            <a:endParaRPr sz="2000" b="1" dirty="0">
              <a:latin typeface="+mn-lt"/>
              <a:ea typeface="Calibri"/>
              <a:cs typeface="Calibri"/>
              <a:sym typeface="Calibri"/>
            </a:endParaRPr>
          </a:p>
        </p:txBody>
      </p:sp>
      <p:sp>
        <p:nvSpPr>
          <p:cNvPr id="376" name="Google Shape;376;p52"/>
          <p:cNvSpPr txBox="1"/>
          <p:nvPr/>
        </p:nvSpPr>
        <p:spPr>
          <a:xfrm>
            <a:off x="363975" y="438682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78" name="Google Shape;378;p52"/>
          <p:cNvSpPr txBox="1"/>
          <p:nvPr/>
        </p:nvSpPr>
        <p:spPr>
          <a:xfrm>
            <a:off x="804575" y="5727775"/>
            <a:ext cx="1103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3" name="Picture 2">
            <a:extLst>
              <a:ext uri="{FF2B5EF4-FFF2-40B4-BE49-F238E27FC236}">
                <a16:creationId xmlns:a16="http://schemas.microsoft.com/office/drawing/2014/main" id="{52947FD2-48DF-95A3-ABF2-EE9011C7BA13}"/>
              </a:ext>
            </a:extLst>
          </p:cNvPr>
          <p:cNvPicPr>
            <a:picLocks noChangeAspect="1"/>
          </p:cNvPicPr>
          <p:nvPr/>
        </p:nvPicPr>
        <p:blipFill>
          <a:blip r:embed="rId4"/>
          <a:stretch>
            <a:fillRect/>
          </a:stretch>
        </p:blipFill>
        <p:spPr>
          <a:xfrm>
            <a:off x="1371025" y="1767270"/>
            <a:ext cx="8230749" cy="382958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a:spLocks noGrp="1"/>
          </p:cNvSpPr>
          <p:nvPr>
            <p:ph type="title"/>
          </p:nvPr>
        </p:nvSpPr>
        <p:spPr>
          <a:xfrm>
            <a:off x="1" y="-113826"/>
            <a:ext cx="12036424" cy="1068966"/>
          </a:xfrm>
          <a:prstGeom prst="rect">
            <a:avLst/>
          </a:prstGeom>
          <a:noFill/>
          <a:ln>
            <a:noFill/>
          </a:ln>
        </p:spPr>
        <p:txBody>
          <a:bodyPr spcFirstLastPara="1" wrap="square" lIns="91425" tIns="45675" rIns="91425" bIns="45675" anchor="ctr" anchorCtr="0">
            <a:spAutoFit/>
          </a:bodyPr>
          <a:lstStyle/>
          <a:p>
            <a:pPr marL="0" lvl="0" indent="0" algn="l" rtl="0">
              <a:lnSpc>
                <a:spcPct val="115000"/>
              </a:lnSpc>
              <a:spcBef>
                <a:spcPts val="1600"/>
              </a:spcBef>
              <a:spcAft>
                <a:spcPts val="1600"/>
              </a:spcAft>
              <a:buSzPts val="2300"/>
              <a:buNone/>
            </a:pPr>
            <a:r>
              <a:rPr lang="en-US" sz="3200" b="1" dirty="0">
                <a:latin typeface="Times New Roman"/>
                <a:ea typeface="Times New Roman"/>
                <a:cs typeface="Times New Roman"/>
                <a:sym typeface="Times New Roman"/>
              </a:rPr>
              <a:t>Model Deployment - </a:t>
            </a:r>
            <a:r>
              <a:rPr lang="en-US" sz="3200" b="1" dirty="0">
                <a:solidFill>
                  <a:schemeClr val="dk1"/>
                </a:solidFill>
                <a:latin typeface="Times New Roman"/>
                <a:ea typeface="Times New Roman"/>
                <a:cs typeface="Times New Roman"/>
                <a:sym typeface="Times New Roman"/>
              </a:rPr>
              <a:t>Strategy</a:t>
            </a:r>
            <a:endParaRPr sz="4700" dirty="0">
              <a:solidFill>
                <a:schemeClr val="dk1"/>
              </a:solidFill>
            </a:endParaRPr>
          </a:p>
        </p:txBody>
      </p:sp>
      <p:sp>
        <p:nvSpPr>
          <p:cNvPr id="428" name="Google Shape;428;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29" name="Google Shape;429;p57" descr="data:image/jpeg;base64,/9j/4AAQSkZJRgABAQAAAQABAAD/2wCEAAkGBw8QEhASEBIQEBEVEhYWFxgVEBUSGRcSFRUWGhUYFhMdHCggGBolGxUYITEhJSkrLjEuFx8zOjMuNygtLisBCgoKDg0OGxAQGyslICUtLS0tMistLS0rLS0tLy0rLS0xLS0tLS8tLS0tLS0tKy41LS8tLi0tLS0tLS0tLS0uLf/AABEIAOEA4QMBIgACEQEDEQH/xAAcAAEAAQUBAQAAAAAAAAAAAAAABwEDBQYIBAL/xABSEAABAwIBBgUNCwkHBQAAAAABAAIDBBEFBgchMUFREhdhcZETIjRUdIGSlKGxs8HTCDI1QlJTYpO00dIWGCMkVXKDo+MUM0Oy4fDxFWRzgsL/xAAbAQEAAgMBAQAAAAAAAAAAAAAAAgUDBAYBB//EADkRAAIBAQQGCAQFBAMAAAAAAAABAgMEBRExEiFhgZGxEyJBUXGhwdEyNHLwFSMzUuEGstLxFJKi/9oADAMBAAIRAxEAPwCcUREAREQBERAEReKuxGGEXleG8mkk8zRpQjKSitKTwW09qtSStaC5zg1o1kkADnJWpYhlgTcQMsPlO0nvN1DvnvLXKytlmN5Xl56AOYfco6SKi0X3RhqprSfBcc3uWG03KvyrgZcRgzO8EdJ0la1X4/UzXBfwG/JaNHfO3vrFovMcSitF5WivqcsF3LV/L3vDYZ3BsppIbNlvJHymzmjkvrH+9C3ShrYp28OJwcNu8HcRrBUWq9S1MkLg+NxY7k2jcRqI5CpI2LFe9ShhGp1o+a8G8/B7miV0WuYPlPHLZktopN+trjyHZ31sa9OooWinXjpU3iuXis0wiIhmC+SQNJ0L5kka0FziABrK13EcRMpsLhm7fyn7lr17RGktefYiE6igtZdxHFC7rYzZo27XfcFn2uuAd601bXQOvHGfojyaFq2KtKpObk+xffmY6U3JvE9KIisjOEREAREQBERAEREAReepqGRjhSODBvJt0b1r1dlfG3RAwyfSN2jvC1z5F42ka9otdGh+pJLZ28Fr3m0rCYhlHTRXAd1R+5unpOr1rTcQxaef37yW/JGgeTWvCouRR2i/W9VGOG2Xtlxb8DN1+VFTJoaRCNzdJ77tfRZYTSSSbknWTpJ5yiKJSVq1Ss9KpJt7fbJbgqKqLwxFERF6AqKqKQKLOYNlFLBZr7yRbibcEcjvv8iwaqpmSjXqUZadN4P7z7/B6t5KFBXxTt4UTg4bdhB3EbFeqZ2xtLnGw853DlUZ4d1UPDonFhHxhsHKNoWfqqp8pBeb2GzQBzBa1ptKpLBa5cvE6qx3jKtTblDB9/Y/v7eaV+vrnTHToaNQ9Z3leVfIKqqWUnJ6Uniybk28WfV1smBvvEOQkeW/rWsrPZOO617dzgekf6LZsLwreKfv6Geg+uZlERXRuBERAEREAREQBYjKWqfDTvfGeC+7bGwNrnTr5LrLrXMt3WgaN7x0AH/ReN4I1bdNws1SSeD0X7GlTzPeeE9xe7eSSekr4RFiOFeeIRFpmWmVlTQ1DI4mQua6IPPDbJe5kkGx40WaF6liZaNGdaahBYtm5oos4yK35qk8CT2icZFb81SeBJ7RS0Gbn4TbP2ea9yU0UWcZFb81SeBJ7ROMit+apPAk9ovNBj8Jtn7PNe5Kaoot4yK35qk8CT2icZFb81SeBJ7Re6LH4TbP2ea9yUkUW8ZFb81SeBJ7ROMit+ZpPq5PaJosfhNs/Z5r3JSV+lpi87htP3cqibjIrPmaTwJPaL2MzsV4FhDRAf8Ajl9qoVnUS/LWL3ajYoXNXcsaqwS2rXw8yZYow0WaLBfahfjaxD5mi8CX2qrxt4h8zRfVy+1VW7LWbxa817lyrNNLBJcUTQihfjbxD5mi8CX2qcbeIfM0XgS+1Xn/ABK37fNe5LoKnd5ompZbJx/XvG9t+gj71z/xuYh8zRfVy+1V+kzyYlE7hNhor2I0xzbf4qy0LNVjUUmstqMlOjOMk2dNIoVze52cQxHEKakmipGRydU4RjjlDhwIXvFiZCNbRsU1K2NwIiIAiIgCIiALUsvn6Kdvyi/zNHrW2rSsu3XkhbuaT0n/AEUZZFbe7wsc9uH9y9DWURFjONCizOr2XD3M30kqlNRZnW7Lh7mb6SVThmWV0fOQ38maUiKTeI7Gd9J9c78CmdkRkik3iOxnfSfXO/AnEdjO+k+ud+BARkikDEMz2NxC4gjnG3qUzCfBcWk94FaTXUE0DzHPFJDINbZGOY4f+pF0B5UREARFseTWRWJYhppaZ74726o60ceux/SOIDrbQLnkQGuIpfocwlc4XmqqWI7mCSXpuGq5VZgqwD9FWUzzueySMdI4XmQEOIt0yizY4vQgvkpzLENb4D1UAbSWjrwOUtAWloAiIgN5zJfDVD/H+zTLqpcg5v3EV9OQSCOqEEaCCIZLEFdKZP5SiS0c5DZNTXauFyHcfOsyoylDTX3kadS3UqdoVCeptJp9jxbWGx6tWOeWee1IiLCbgREQBERAFoeWr71AG5oHT/yt8UcZVPvVTcnBHQwetRnkU9+TwsyXfJcm/QxaIixnJhRZnW7Lh7mb6SVSmoszrdlw9zN9JKpwzLK6PnIb+TNKXca4cXcamdkEUTe6Dr54KWjdBLLC4zuBMcjoyRwDoJaRdQX+U2I9u1njMv4kB2asFlTkxSYnCYaqMOFjwXiwfG4/GjfbQeTUbaQQufch86dfRzxipnlqqQuAkbK4yOa0kXeyQ3ddo08G9jqtqI6dBvqQHHuWeTM2GVUlLMQ61nMeBYSROvwXgbNRBGwgi5tdYBdA+6OwxrqWkqbdfHOYr/QkY52nmMY8I71HmZ3JVuI1w6q3hU1O3qsgIuHG9o4zyE6SNoY4bUBuGarNOyRkdbiTOE11nRQHQC3W18o2g6wzdrveynGKJrQGtAa0AAACwAGoAbAri0LOdnDjwljWRtbNVyNuxhPWsbpAkktptcGwFr2OkWQG+ouP8Zy3xOscXT1dQb/FbIY2DmjbZvftdWMNysxKmcHQ1lUwg3t1ZxaedhJa7mIQHY6iHPRkLQGnlxBro6OoZpNhZk7jqaWj/FJ1OGvTwtGlvnyBz0MltDinAifbrZ2izHWGqRg967lGg31DbG2cvLmXFqi4uykjJEMfJtkfvefING8kDS0REBseQXZ1PzSehkUvqIMguzqfmk9DIpfVtYf09/ojjb/+aX0LnI2nJ7KbgWiqCS3UH/J5Dv59fq3WNwIBBBBFwQbgg7QVECzeAZQPpjwXXfETpG1t9ZbvS0WLS61PPu7/AL/0ZrtvlwwpWh4rsfavHvW3NeGUjovPS1LJWh7HBzTqI9e48i9CqWsNTOrTTWKyCIiHoUY4469ROfpkeU28yk5RRVS8N7nfSPrKhMob+kujhHa3wWHqW0RFA5kKLM63ZcPczfSSqU1FmdbsuHuZvpJVOGZZXR85DfyZpS7jXDi7jUzsiHvdJ9iUXdDvRlc+rsfKfJWixNkbKyMyNY4uaBI9lnEW1tIvoWucTuBdrP8AGZvxIDmrBcMmq54aeBvDlleGtGnbrJ3NAuSdgBK7Qhj4LWt18FoHQLLDZO5JYfh4P9jp44SRYu0veRrsZHEutfZeyzhKAiz3RFSG4bEzRd9Wwd5schJ6bDvr49zthwjoJ5yBwpqgi+0xxNaGg8znSdKjnPRlgzEatsdO4PpqYOa1wNw+RxHVHg7W9a0A/RJ2qWMw0odhEQGts0wPPw+F5nBASGTbWuN8rsafX1lTVOJPVJCW32RjRG3vNAC7EqY+Ex7Rrc1w75BC4mkYWkgggg2IIsQRrBCAtoiIAiIgCIiA2PILs6n5pPQyKX1EGQXZ1PzSehkUvq2sP6e/0Rx1/wDzS+hc5FFVVDDa9ja9r227rr5ViijMhhGLy0z+E03affNO0bOZSFheJxVDeFGdWsHWDy/eosWayShkfUN6m4i3vyPkjXffc2Hf5Fq2yzQnBzyaWfv6epc3TeFWlUjRS0oyeGHdj2rm1l26sySURFRHalqZ/Ba524E+RROzUFKGLutBMfoO6SLKMQoTes5m/n16a2S82vYIiKBQBRZnW7Lh7mb6SVSmoszrdlw9zN9JKpwzLK6PnIb+TNKXca4cXcamdkYTKXKiiw1jH1svUWPcWtPU5JLuAvazGm2hYDjewDtw+LVHs1rHuk+xKLuh3oyufUB0viee3B4h+iNRUnYGQ8Ad8yFthzAqK8uM69diTXQxgUlM4Wcxjy5zwdYfLYXbyAAadN1HiIApz9zhjbbVlE42dcVDBv0BkvRaPpO5QYsrk5jUtDUw1MJs+J97bHN1OYeRzSQedAdnLmXPVke+hrH1MbT/AGWpeXggaGTO0yRk7Lm7hyEge9K6AyWyip8Sp2VNM67XaHNPvo5ABwmPGxwv3wQRoIKyNfRRVEbopo2SxuFnNe0OBHKCgOJUXRGNZiaCVxdS1E1Lc+9c0TsbyNuWutzuKsYXmEpGEGpq5pwNkcbYL8hJLzbmsgIXyaycq8QmENJGZH6ydTWN+U9+po8+oXOhePE8PlppJIZmOjljdwXNcLEH1jaCNBBuuwsBwKloYhFSQshj28EaXHe9x0uPKSVpGevJihqKR9XM9lPUQt6yQj+83QuA0uudVtIOnVcEDmdERAbbmypTNiVLGCGl3VdJ06oJT6l0TRZPwMsXXkfvd1o8H77rn7M78L0fNP8AZ5V0uufvi8bTRqdBSm4xaxeGp4ttZ59mSaRFWGz1KnTTgnJaljrww15ZZvPDE8GMUofA9jQ0ADhAAW97p0DvLQ1JRF9ajusg6nI9m5x8+hW39H2jShVovsal/wBtT5J7znv6ooYSp1Uuxxe7Wub4FhSFkdhvUoQ9ws+SxPI34oWn4Bh/9onaz4mt/wC7t6dClCy6G8a2CVNeL9F68DD/AE/ZMZO0S7NS9XwwW9oqiIqg6kxGVL+DSzHkb/nb96jtb5lo/wDViPlPaOg39S0NY5ZnJ35LG0pd0Vzl/AREUSnCjDO1EW1cN/jUrTbcDNNbzKWsNpuG6596PLuUX57j+vQdyM9LMsPT/nRprbjwL65rL1+mltw5NkeLsX8s8J/aNB45D+JcdItw6YnHP9jtFVU1I2mqaaoc2dxIinZKQOAdJDSbBQciIAiIgCIiAz+SWVdZhcvVaV4F7B7HAujkaNQe24va5sQQRc2OkqeMmM82GVQa2pLqKXaH3fGT9GUDQP3g3vrmhEB2jR49RTC8NVTSjeyeN/mKVmPUUIvLVU0Q3vnjZ5yuLkQHTWUueTCqUOEDnVso0BsYLWXto4UxFrcrQ5QTlllhWYpL1Spf1jf7uJtwyMH5LdpO1x0nmAA1tEAREQG65nfhej5p/s8q6XXNGZ34Xo+af7PKumFyV+/NL6VzkbFL4Si03KuDgzB3y2+bR93StyXgxLChUuhB1Ndp/cI0/wCXyrL/AE3alZ7fHSyknF8MV5xS3ldfVllabI4wXWTTXHDk2feR2G9Sh4bhZ8lr8jBfg9Ok98LY18taALDQAvpdXVqOpNzfaTs9CNClGlHJL7e/MIiKBmNYy4f+jjbveT0AD1rS1tmXjtMA3B56Sy3mK1MhYZPrHHXu9K1y2YLyT9QqxsLiANZVFkaGLgi51nyLHVnoRxNKhS6WeHZ2/e3I9cLA0Bo2KHM9R/XYO42elmUxByh3PMf12HuRvpZlpWZfnJvbyZ1FkklNJd3oR8iIrctgiIgCIiAIiIAiIgCIiAIiIAiIgN1zO/C9HzT/AGeVdMLmfM78L0fNP9nlXTC5K/fml9K5yNil8IX1A6zgf96V8qiqIzcJKazTT4azI1iZdFbjdcAq4vocZKS0lkzTCIi9BpOWrrzRjdH5yfuC1whZ7Kx16h43Bo6WArC8G61W+szjbw61pm9vLV6CmiubnUPOveCrLBYWC+wVq1HpPEnRiqccC8Codzy9mw9yt9LMpdBUQ54uzIe5W+lmUrMsKi38ixsUvzo7+TNCRFOMfufwQD/1E6QD2Hv/AIysi+IORTn+b6P2ifE/6yfm+j9onxP+sgIMRTn+b6P2ifE/6yfm+j9onxP+sgIMRTn+b6P2ifE/6y03OVm3GDRwSCqNR1V7m26h1K3Bbe9+G66Aj5ERAEREAREQBERAbrmd+F6Pmn+zyrphcz5nfhej5p/s8q6YXJX780vpXORsUvhCoqoqYynsoj1tt3rXqXgonWdbf6l712l01ekskdnV4Zf+cDVqLCQREVkQI/x83qJjygdAH3LHtC9WKvvLId73HyleS6r88WcdWa6WT2vzZ93Vbr4ul1HAjpF26iLO/wBmQ9yt9LMpZuolzu9mRdzN9LMstBddG/d7xtEd/JmiroSLPzh4AH9lq9AA/wALYP3lz2i3TpDoXj8w/tWr/lfiTj8w/tWr/lfiXPSIDoXj8w/tWr/lfiTj8w/tWr/lfiXPSIDoXj8w/tWr/lfiWjZ1s4tNi8VPHDDNEYpHOJk4FiHNtosSozRAEREAREQBERAEREBuuZ34Xo+af7PKumFzPmd+F6Pmn+zyrphclfvzS+lc5GxS+EKiqipjKVidYg8qyqxCyULrgFdFcFbXOk9kvR+hhrLJl1ERdIYCP8YwiaEucRwmE34Y1eDs/wB6Vi7qU1r+KZMxyXdFaJ+7W097Z3uhYJUsPhKG1XTJYyovHY89z7d/FmnXS6uVlHLC7gyNLTs3HmOoqxdYcCleMW09TLl1HucXJusq6mOSni6owQNaT1WNvXCSQkWc4HU4Lf7r6uvYvReKM1C0SozU44Yrv+0Qp+QmKdrj6+H8afkHina4+vh/Gpruq3U+mlsN9XvX7o8H7kNQ5vMWffg04Nv+4gH/ANr74s8Z7VHjFP7RTxhDetJ3nyD/AJKyAVdWvGrCbiktWx+5cWavOpTjKWGL7vLtfZgc78WWNdqjxmn9oq8WONdqjxmn9ouiQvoLA71r90eD9zZUmc6cWGNdqjxmn9oq8V+Ndqjxmn9oujQgUHe9oXZHg/ckc58V2Ndqjxmn9oq8V2N9qjxmn9oujQvsKLvm0d0eD9yeBzfxW432oPGaf2icVmOdqDxmn9oukwqhQd92nujwf+RLQRzZxWY52oPGaf2ipxV452oPGaf2i6WCBRd+Wnujwf8AkS6NHNXFXjnag8Zp/aJxV452oPGaf2i6XRR/HbV3R4P/ACPeiiQfm4yCxSjxGmqKmn6nCzqvCd1aF9uFDI1vWteSeucBqU4oi0LXa52menPDHDDVvfa33k4x0QiItUkUXtoXaCNx868avUbrOtvCsLrq9HaoPv1cdS88CFRYxMgiIu2NUIiICzUQMkaWvaHNOwhatimSpF3U5uPkE+Z23mPlW3ooyinma1oslKusJrf2rf8A7RFbwWktcC1w1gjSOcL5upHxLDIqgWkbc7CDYjv+o6FqOKZPSw3cz9LHvAtYco9Y8iwyptHO2q7atHrR60dme9eqMPdVuvgFVuseBXKWJsOHtHU2gWNhc869IWrNcRpBIPJoXsixGVu3hc4v5VWVbFNtuLx8dXuXlnvSnGKjKLWGrVry4M2AL6CxMOMD47S3v38iydJM2UEx9dbXZpFr6r9C0alnqxzi+ZaUbVRq6oSWPdk+D1+RdCqFQL6C1GbiPoL6C+QvoLGzIj6C+gvkL6CxsyFQqhUCqFjZNH0qqiqokgiIgCKiAIAqsdYg7irzKZx5OdXmUjRr0+RWNC7LXUacY6O2Wryz8iDnFHo4Q3oqdSbuVF2OnW7o8X7Gtgi4iIsh4EREAREQGExTJ+Ge7gOpybwLgnlbt5xYrTsRwuanNpG6NjhpB5js5jYqTFbkY1wLXAEHWCLgjlCg4Jlba7spV+surLvWT8V657SK7qt1t2K5LNN3QHgn5J0g8x9R0LWHUcokERYRITYNOsnkO5YZRazOctFkrWd4TWeTWtP+dmGOwrQ0r5ntjYLuPQBtvyBSFh1CynYGM5ydpO0lWMFwttMy2gvPvnbzuHIFlFmhDR1nRXdYegjpT+J+Wzx7/XDXakhY73zQe9615ZMNYfekt8q96LHVs1Kr8cU+fHMszEvoHjV13MbededzCNYtzhZ5FXVbmpS+CTXmvR+Z6mYMKoWUfSsOy3MrD6H5J6R61V1botMPhwl4P3wMimjxhVCuPpnjZ0L4CqqtOdJ4TTXisOZlTxyKorrKd52WXoZSDab+RbVC7bTWyjgu+Wr+eCYc4o8QCvMpnnZbn+5e5jANQsvtW9C4YLXVk3sWpcc35GN1X2I8rKRo1m/kV9rQNQsvtFcULLRofpxS58Xr8zE5N5hERbB4EREAREQBERAEREAREQBeKp/vqf8Aif5QiLx5EZ5b4/3I9qIi9JBERAEREAREQBfHxu8qIvXkvqQLiIiPMBEReAIiIAiIgCIiA//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0" name="Google Shape;430;p57" descr="data:image/png;base64,iVBORw0KGgoAAAANSUhEUgAAAOEAAADhCAMAAAAJbSJIAAAA81BMVEX///8/Pz8h14n3xzyi424sv+vMzMwyMjK16YtWzO+n6nArxfM9Oz4/PDs7PD8f3o3/zTxRYEc9V2I7XUxkWT83NzfUy9DJzNSHh4cqKirf398XFxemw6P8xzCkz2cbv/Bu3Xxx0bMhISHS0tLv7+8eHh60tLTHx8dXV1e9vb0mJia46oabm5tzc3OlpaV8fHyL28FGRkaOjo5kZGTm5ubz8/MNDQ3o+N3N8LJiz/Cr5nxTU1NtbW2srKztznvdz6u765aT3fTP7/vV8r9feE1HXFU6antSWFE6XUw4c1Z/bT472pb3zFNt2Kak1L6A163pzovy4uObAAAIIElEQVR4nO3d+7uaNhgHcNl2yE5Xe08LONsVRJEiztvpRe1pd+3W067//18z1HMhEd5EDgng835/2rOzYD4mhBAia7UwGAwGg8FgMBgMRlFev/nwo6K8+vVUVd5+/E3W9+GVKp9S4QYpZfz9nTqfauHp6UcJoMIG1CAUE18rbUENwlNRR1U2xGgTvhU0odo+qkMoaMQ3u2q8+0FV7rx8caIsOyF8Jm466StlPNXCnRHupglQXftpEG6NAqFaoHrhiUiotIvWQqgYqEF4AgtVN2H1QsVnoRbhCShUDUQhClGIQhSiEIUoRCEKbyu8U0pevvipjKgQ3vnjYRn581EZ+QsiFhY+vFtK2mXkkSKhUZegEIUorD4oRCEKqw8KUSgtpMQm1Jhssvtn2j64spQSYichhMiX1iW0Z2tvPu/1FotFrzd3vGE0DhLnITzbGEV903Mcb9CPrBm1aZ2EdJBxgMUgWoaSSGqPTa60FxkySD1CMs87SC9eEnE1KZkuskqbKyLsrVqEdlYLXmcwswWVJIGTV9gLRJ1Ah5DOwOMkxglYTWJBhaeC70eHkKwFwlbLAqpJpnDZNdyKOoS2JxS2+rnVhFtwkxgkahHmnkWpmDnjjbCLJxlDY1VthK1BdkclEoUXzRC21llEEkkVBfppjYStUUZTUKmSvWa0YWu+L5Rrwuwvp4bCVrTX2ezcyRAbYDitlXCvEelIsuSgVsJpMLKi4Txrosl3NtLnv4PYGlvTqM9/Z17+jKEC4di17dB3J+P92eqQawrKddK174ZJ4dD3J2uwYLVCa3MHm8T2Db6JeiFbuYD9s9chV7Fd9pi1GmmuhEk6/ISFrSjlJmyjm5LET387NbtaWOl6jtljrhgidxoufJIKTZ3Io3pd8dNC4rJnGtvbCDtlHzJCO7gmTn1g2lbFSJMW+uzaRMRUlRtopiFhiJdN7AUutExQRRsSo71ZNdsJ2QGVvXJzU7Yg+WoobSeFL0v79soaTzqbf10v4WV12pt6+mxHnLJVZT/QTkN2yN3SYl2F22qGrby/JeEuFmfsSZoOsB5VrdAIuStikK4qXTF/m3eYmtO0MB9YrZBQ/pLPXPEpeylxWKEh14QVCqlNoh53SIcVshd8z+XqfnNpBICVXQ/pcpqxiBozE2jK3hzuL3NQsa8S4TAemk7mEnZryY4lIuGm/rVY85a+P/RcVhiz38whz3FqKlzZTIscn3DQYQ1E+h6wIcKFQY5cuAqPXDj1+YH/yISWvzf54m6Amy1crPz9a/cxtaFphBnz5+MRzkedzOnXsQgd68zOvgU6CqETB/7V6ste3Ro/p3GG44nt2vm3QJwQeDZRM6HXX8fWjJ51/PSiW9azQ+7eojHC8Zkbhmlc3jIEZTdhmI0RWrwu7yaWv8cXbSyqsTDnLpZ7eug0VZi/j5LbaNJrphBcZFmyHxhC/22dhNfPLahoUyK3qp9ReypciKrmuYXs/mDCrletOAwls6gfj9qwseI1bzhcQW7DBZnt/ryY1m1f2wFC9tGbyQw15GZFvA+NQbUWctM2ZvtaOz0M7W/EaYiQ306T7o7sls5JU4UT9hPnNyMUZZ8tTvOPWWuh4XJ3Jaaxu9LYZMQ94of207wAAgp/AVKWMOY/1Ov3+8PB3u0YMGe9+/fPQEDhd/m5/6kcIQlyPpsPcGd170kXSGHh43KEtCP5QCDKP+a9Jw++z0/lwlC4jX0XfrrTGKFBzvjHxJmZA9fDugvtcc6nM4HmbTUXUuKaOR+fyhza9VV7ITGyH4ins4R+w6ZDSNhmAHad72ezQ08EHIP72rQI2VXBA3zbRgwFv5pJgFULDWZ6mfPbmHwhCQNgQO3NXHhPlBYhM/kSrl2w2U5D7WFeJeLdymvVQnp2sztoFB72C+f2dqrdCbKG1F7c9oXrWXqExI12I6IXhOLftbK53GbpLyNmSO458cp2gRVzzULi0tF6GAWbPnUY8Hr7mu26xsyK+8N+HFmzJXVvHuqAxXUJtzUUnjMgcXtChq67OQ6zqAx3Cn1C8CGMLDErgl6vRchU8bChVEwUldUjpAfUKDM0zyf+vvQIUzUsBMwzyvQHTcKrChbpoteHYJGyMwddws1TlANnM9nKXQ4ook9YVVCIQhRWHxSiEIXVB4UoRGH1QSEKUVh9UIjCA4S0eJogpPZybBXNaFJsi7dOIZlJvB0SyGBSuB01repLvlgOyLjoWrKeJzOSO5vAzAq2op42FG8YEcepsZAKXiIrmYKNqGW3CfiiZOnAr5qtVCj91gg4BX9hqUV4uyvFVfJfNVy5UOJd0DIB3xZcrVDmZcfiLIBfHFQtNPK3NB0Q6FcjlQupK/kqWSAD/i1R9RKS8LatGHeKPiHXtZ/GD2LPKRozmuy9+KR2QmK7fqdodi8lqLvw9jn8/9qiTyjYtiWZYsAK9kQVTdFbYF33+JUBde+J0g/UuNZGiyNvtdiG66UoRGH1QWFhYSm5V0bUCP95XEI+PXxSRv5VIfzufil5/qCUAMDiwnLyvAtVrpSgEIUoRCEKUYhCFKIQhShEIQpRiMLW5yMQXoDCL0cgfA8Kv95vvLB7DgpN5d1UufACflWaqbwRVQu75wLh0/8UExULu9+eCYTKiWqF3W+mCQu9hPj1s0qjQuGD7sX5M9OE94U65iZfv6gbcNQJL96fb2sP7+3tDbb/0VOFeaYu27oPBO8O9cymR7R5+bIRmxtREyZnYrOJ+6+UPjKiDDDpqF5TjQNP6g3FG6PTxAHHc2R9GAwGg8Fw+R+lY6foTIRxXgAAAABJRU5ErkJggg=="/>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431" name="Google Shape;431;p57" descr="data:image/jpeg;base64,/9j/4AAQSkZJRgABAQAAAQABAAD/2wCEAAoHCBUREhgQERIVERQVGRIYFBQSDxEYEhkWGBUZGRkZGhocIy4lHR4uHxgZJj4nKy8xNTU1GiU7QDs0Py41NTEBDAwMEA8QGhIRHDEhISE0MTQxPzQ7MTQ4ODo0MTQxMT80PzQ1NDExQDcxMTQ8Pz8xNDQxQDw0NDE0MTQxMT8/PP/AABEIAHMBtgMBIgACEQEDEQH/xAAcAAEAAgIDAQAAAAAAAAAAAAAAAQcCBgMEBQj/xABKEAACAQMABQUJDQYGAgMAAAABAgADBBEFBgcSIRMxQWGyIjVRVHFygZGxFRYlMjNzg5OUobPR0hQjJFKCwTRCU2J0khekQ2Oi/8QAGgEBAQADAQEAAAAAAAAAAAAAAAEEBQYCA//EACgRAQABAgQEBgMAAAAAAAAAAAABAhEDITFxE0FSkQQSIjJRsSMzgf/aAAwDAQACEQMRAD8At25uAg8JPMJ5tSuzc7HyDgJx3FfecnrwPIJgHmh8V4irEqmIm0Q+tHlhlEx3pOZhPd0xEQpERAREQEREBJXnkQvPLGqPnS6+Ufz6naM4pyXXyj+fU7RnFOrp0YyYkRKJiRECYkRAmJEQJiRECYkRAmJEQJiRECYkRAmJEQJiRECYkRAmJEQJiRECYkRAmJEQJiRECYkRAyVypypKnwqSD6xNs1b1/u7Jgr1GuqPTTrOWcD/ZUOSPIciajED6g0Jpale0FuaDbyOOngwI51YdBESmtlusws6tWlWY8i6b46qiso4DrVj/ANRIkLrL35IedYPMg852aHxjEVlrprde21/VoULgpTXkt1RSoNjepIx4spPOSefpnh+/3SPjR+z236JjtCPwnX+h/ASbBoPZZVu7andLd00FVA4Q0XJAJPAkNx5pucLCw5opvTGkcofeJyeF7/dJeN/+vbfoke/7SXjZ+z236Jth2NVvHaX2d/1TxtM7Lr62U1E5O5RQSRRZxUwOfuGAz6CZ9ODhdMdoW8vM9/2kvGz9ntv0R7/tJeNn7PbfomskY4HgRwII4g+Cd/Quhq97U5G1pmo3OcYCqPCzHgojgYXTHaC8/L1/f9pLxs/Z7b9Ee/7SXjZ+z236JttjsaqsoNxeJTbpWlRZwP62ZePomN/scrqpNvd06rfyVKTU8+RgW4+gRwMLpjtBeflqnv8AtJeNn7Pbfoj3/aS8bP2e2/RPH0vomvZ1DQuabUnHHB5mHhUjgw8k6McDC6Y7QXn5fQ+qF89xY0a1Zt92UFm3VGTnwKABPZXnmuahH4Mt/MHtM2FTxnO4sWxJiPl9onJ863Xyj+fU7RnDOW6+Ufz6naM4Z09OjHTEiJRMSIgTEiIExIiBMSIgTEiIExIiBMSIgTEiIExIiBMSIgTEiIExIiBMSIgTEiIExIiBMSIgTEiIExIiBkGI5uETGIF9BpO9ODek700s0NXFantfz8JV/ofwEl6bP+9dr80vtMonX0/CVf6H8BJeuz8/Bdr80ntM2uH7Y2hs6M6Y2hWmk9q19Sr1aS07YqlSqi71GrnCMVGSHHHAm/7PdcDpSkxqU1p1qRUOEJ3GBGQy54jyEnyzRtI7JrurXqVVr24V6lRwCam8A7lhnuefjN+1E1RXRVFkL8rVqEM7hd1eAwFUeAffPb0rDavoIU9JJyCgG7VW3Bzcpv7pPVngZbequgaWjLQUlwCBv16hxlnxlmJ8AxwHQBK+07pind6x2lKmwdLd1QsOKl8szDrwQB5czd9o1V00XclM53MEjnCkgMfVA0TWLa7U5RksKdPk1JAq1lZmfHSqggKPLn0Tk1d2usXCaQpIEY45agrDd62VicjrB9EqSIG5bRNbvdK4C0xi3o5FLh3Tk/Gcnn48wHg8s0+YxAvrUVvg238we0zYVeaxqO3wdb+aPbNgV5oMWn8k7vPEs+f7r5R/PftGcczuj+8fz37RnHOgjRUxIiUTEiIG0aN1DvrmklxSpoUqDeQtVAOM44jHDmnZ/wDGukf9On9ePylsagH4Ltfmx2mnjay7RUsLprR7Z6hQIS61EAO8ueYiS5ZWV/qPf0FLvau6jiTSKvj+kHePoE13M+jtWNZqGkqZqUN5Sh3XRxh1JGRzcCD4RNC2w6BSmEv6aBGd+TrboADMVLIx6+5Iz5IuWVdEw3x4R6xJBlGUTEtjnkBweYj1wM56mhNXrm9P8NRd1HAue5pg+eeBPUMme7s61S90Kpq1gf2ekRvDm335wmfB0n1S6bu6oWVDlKjJb0KYA5sKBzBVUc56hxMXSyoE2V3xGWagp8HKMfvxPM0zqFfWlJ69Smj00BZ2p1Qd1Rzkg4+7M3y52tWytinQrVF/nO4mfQePrnW03tCtL2wuaA36NV6NRVWoncsxHBQ65GfLiTNcld6q6IW+u0tXcor72WVQSMKTzHyTdNYtmlK0tKt0t1UdqSFgjU0APEDBIPXNd2Z99KP9fYMt/X7vXdfNntLA+d4kojNwVS2OfdUn2TFhg4IwRzgjBlExIgcTgcT4BzwJiZNSZRlkZR4WRgPWZx5gZRMScSA4PSPXAziApIyASBzkA49cxLAc/D0wMomIYHm4+mciU2YbyozDwhWI9YgYxMczNKbNxVWYeFVYj7oERIiBMSIgTEiIExIiBd+9J3pw5k5mr8rQxWqTXo/CNb6H8FJe+z/vXafNJ7TKG1574VvovwUliaq7SbK1sqFvVFXfpIqPu08rkE8xzNhR7Y2hvML2U7Q6ukdrlxSrVKS2lEim9RAxepk7rFckDyTXNObS767Q0wyWyMMMKCsGI8G+SSPRNU0nXFSvVqrndepUdc8+6zlhn0GdWent2tGXjW1ancL8ak6OB5pzj1T6at69HSVoHGHo3CEMB4GGGXqIPsny3Nk1R1zuNGORTIqUXOXouTuE/wAyn/K3X09MDv6wbOb61qMKdJrqlk7lSngnd6N5ecN65yau7Nr26cctTNrS4bz1MbxHSETpPlm/2W1uwdc1VrUW6V5PfHrUzi0ltds0X+Hp1a7dAZQi56yejyQK0111Qq6LrbpJqUXzyVbGM/7WHQw+/omtT2dZ9Za+kqvK3DdyOFOkuRTRf9o6T4WPE+TAHiwLv1Kb4PoeaPbPfV5repjfwFDzR7Z7qtNPXT653YFVdqpUXdfKP579ozinJdfKP579ozim6hmJiREPSYkRA+itQO9lr82O00qfaijHSlTCk9xR5lJ/yCWvqB3stfmx2mnPpHWaxtqhpXFzSp1FALI+d4AjI6PBINQ2P6HrUUrXFVGprV3FRXUqxC5JbB4gccTsbZbtVsUo57t6yFR07qI5Y+sqPTO5pTaXYUVPJO1y+O5WmjBSetmAxKh1k1graRrGvXIHQiKTuIn8o8PWemBdeo13SvbGnWNKkXUcnV/dJ8dMA9HSMN5GErDanooW2kGdFCpcIrqAAFDKAjgD0Kf6p6Wx7TPJXL2jnCVwGQHm5RB7SvZHgmybYtG8pZpcgd1Qcbx6dx+5PoziOZyeJsb0OtR693URXVQtFA6gjJIdzg9QQZ6zOfbFfJTWlZU6aIz/AL2oVRAwQEqg4DpYMf6JuOoOjRaaOoow3WZTUfPhfuuPoIlKa5aW/bL6tXzld7cTzE7lfYT6Y5nJdezyzFHRlsAMGogqt1mp3fsIHold7YNKvUvFtc/u6KK270F3Byx6wOHpMszUmsKmjbRh0W9BPSiBD96mVRtasmp6RNQjuKqIynoJXuWHsiCWkxIiUbXsz76Uf6+wZeOnNGi7tqlqzlFqqFZhjeC7wJxnpwDKN2Z99KP0nYMuPXau1PRt06EqwpNgg8RnAP3EySQ4NB6Q0ZTcWNpUtwy5UIhUuxHP3X+ZvTOPXbVWje2zkIqV0Vmp1FUBsgZ3Wxzqcc0oXRtQpWpMh3Sr0ypHQQ4n1BWHBh1N7IHytUJCk8xAPrxL8raR0Toocn+4psMZRKe/U8pwCcyj1tHrXBo0kLu9RkVRzklj93TnoAJlo6L2UUwu/eXDux4utIhUB6e7bJPliUhtmhdaLDSLGjRZXcAncqUCpKjnIDDj6Joe1HVClbKL61QU0ZgtamvxAzfFdR0ZPAjm6fDnatA6A0TaXKfs1ZHuRvBV/bQ9Tm49wreDwidnaaoOi62ejkyPLviFVvskpq+kirqrjkKxwygjO/T44MtnWDVyjd0f2c00RWekzlEVXKI4YqCBkZxj0yqNkHfM/wDHrdunLM2haRe10bWq0mKudxFYc677BMjr4xOpDHWFbWno66oUeQQpbXIVENPeBFJ8DA45mp7GKCPTud+mj4enjfRWx3B5siVR056TnJ6TnnyZbexP5O58+n2DA2jWfQFnUanc3fJ06FvyhZSqojs+5u75HOBunh05np6E0haXNM/sj0qiJhStNVwvgBE0TbZXYU7amCdxnqswzwJRVC5/7meLsaqEXtRAe5aiSw6CVdcdo+uBvGndQrSvcpduFpU0DNcIoCo+BlSf5enPhE9bQelbCrmhZ1KDbg4pTC8FHDOOkTyNq9wyaMqBDu770UbB/wApYEj04x6ZVezyoU0pbbpxvM6nrU02OPWB6oFjbUdWaVS0e9p01StRwzlFA30yAwYDnIznPUZS0+jtdBnRl3/x7jsNPnCIJTEiJRMSIgTEiIF1b0b04syd6YPlcx5lU68H4QrfRfhJPBnu67H+PrfRfhJPBmVT7YdHg/rp2j6TEiJ6fVMSIgTEiIExIiBc+pzfwNDzR7Z7itNf1QP8DR80e2e2rTX10+qWmrq9c7qUufjv579ozjmdz8d/PftGcU2TbQyiYxD0yiYxA+itQO9lr82O00qXan30q+ZR7Anb0JtLrWlvTtUtaTrSXdDNUcMRknJAHXNY1j001/ctdOi02cICqMSo3VxzmB5sTGIHYsLx6FVK9Pg1N1dfKp5vIRkemfRtQU9JWPA5p3NIEHHEbwBGR4QejwifNWZfey2jUTRlPlDwZqj0gRxFNmyvoJyR1GSSHZ2g6XFlo6oyHdd8UaIHQzgjI81Ax9E+fBw4SwtsOmOVuktVOVoKWcf/AGP/AHC49cryWElbGyTWdAnudWbdbLNbljwYHiyDrzxA8s3zWXV6jpGjyNcHgco64FRGxjKn+3MZ82KxBBBIIIIIOCCDkEHoM3fQu0+8t1FOqqXajgOU3kq/914H0qT1yWW707jZFXDHk7uiydBqJUR8dYXeB9caR2aJaWVxc1rg1qlOk7qqJuUwwHAnJJb7vJO1/wCYOH+B4+D9p4evc/tPB1i2k3F5Se2WjSoUqilXALvUKnnAY4A/65jMydPZn30o/Sdgy39fz8F3XzZ7Syh9XtMNY3KXSItRk3sI5IU5GOceWbTpvaZWu7epava0kWqu6WWo5YDIOQCOqBpdmf3iefT7Yn1FV5m8h9k+WaT7rK/PusrY80g/2littduDkfsdHjn/AOWp+UskPP2ZlPdju/5bncz/ADbwxjr3d6WbtB0TXvLFqFqe7L02ZS+7voud5M83OQcHgd2UDRvHSqK9NilRXLqy86tknh65Y9lteqKoFezV2A4tTqlVY+HdKnd9Zkkh2Nneo1xbXQu7tFohAwRN5S7M3DOF4AAdfHwTa9pfeuv5KfbEra72l3VS5SvyaLTpFilurtusxGN5352Izw4AdUjWDaPWvbZ7V7amivu5dalQsMEHgCOqBnsg75n/AI9bt05v+1fvVU8+3/GSU/qtrA+jbj9qp01qNuOm67Mq4Yqc5Hm/fPb1m2h1tIWzWr29OmrsjF0dyw3GDDgR1RYu02WzsTP7u68+n2JUk2fVHXKpoxXSnRSryjKxLs643RjhgSpDcdtvNa+W49lOeNsc/wAe/wAxU7aTxdbtcKmkxTFSilLkuUxuOzZ393Ocj/bOpqrrE+jaxuEppVZkZN12ZRgkHOR5sHNbW17vW3ztDtGVbqD30tfnG/Ded/WfaBV0jbm1e3p01Lo+8juWyhyBgia5oTSTWlzTukQO1JiwRiQpypXBI86RX0Frn3tu/wDjXH4bT5xm+aW2oV7q3q2zWtJFrI6FlqOSodSpIBHE8ZoMsJLKJjEKyiYxAyiYxAuTMZmGYzMWzk7qt11/x9X6L8FZYGq+rmhqtlQqXVSiK7KDUDXgRt7J51zw6JXuun+Pq/RfhLPCn3jSHUYH6qdo+l6e9TQP+rQ+3p+qPepoH/Vofb0/VKLwIwJX1Xfc6raCCOVq0N4KxX+OQ8cHHDelIiRgRAyiYxAyiYxAuLVI/wAFR83+89oNPC1UP8FR83+89kNMSqM5c9i1fkneVN3Px389+0ZxTkuPlH89+0ZxTNb6NExIiHpMSIgTEiIExIiBd+p+rVhcWFtWrW1F6nJpvMw4lhz7wBwT5RPU1q1wttHUiquj193FKgjDIOMKWx8RB/bhPn1HK/FJXPPukjPqkSWLue6uXq1Hq1GLu7M7selmOT6OqcMiJRMSIgTEiIExIiBMSIgTEiIExIiBMSIgTEiIExIiBMSIgTEiIExIiBMSIgTEiIFyXFMo7IedWZT6DiYZm1616GJJuKS73+oo5+HSB09c1HM+E02cv4jBqwa5if5s4K2j6LsWejSdjjJakrMcDAySPABMPcm38Wo/U0/ynazJzI+cYtcaVS6vuTbeLUfqaf5R7k23i1H6mn+U7WYzC8avqnu6vuTbeLUfqaf5R7k23i1H6mn+U7eYzJmvGr6p7up7k23i1H6mn+Ue5Nt4tR+pp/lO3mTmM141fVPd1Pci28Wo/U0/yj3ItvFqP1NP8p28xmMzjV9Upo01RQqqqgcyqoCjyATMGYZkgzzZIqzU/cn94/nv2jMJlc/Hfz37RnHMt1FOjKJjEPTKJjEDKJjEDKJjEDKJjEDKJjEDKJjEDKJjEDKJjEDKJjEDKJjEDKJjEDKJjEDKJjEDKJjEDKJjEDKJjEDKJjEDKJjOS3oPVdadNGqO5wqIpLE9QED2dU9X30jXagg+IjOfAMMqgf8A6PqMS7tmuqPuZbE1cG4rYaqQchQPioD04yfSTElyzcTNb1i0XR3eU5MB/CCwz5QDgxEk6MTxsROFVs0dueRET5OZkiIgJMRIpERIqYiIVMCIgjVUFz8o/nv2jOOImS6ynQiIh6IiICIiAiIgIiICIiAiIgIiICIiAiIgIiICIiAiIgIiICIiAiIgIiICIiB29G0VeqFYZGRwyR7J9J6r6uWtmga2t0ps3xn7pqh4fzsScdWYiSSGwxESK//Z"/>
          <p:cNvSpPr/>
          <p:nvPr/>
        </p:nvSpPr>
        <p:spPr>
          <a:xfrm>
            <a:off x="155577" y="-136524"/>
            <a:ext cx="296863" cy="29686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32" name="Google Shape;432;p57"/>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433" name="Google Shape;433;p57"/>
          <p:cNvSpPr txBox="1"/>
          <p:nvPr/>
        </p:nvSpPr>
        <p:spPr>
          <a:xfrm>
            <a:off x="249025" y="1168550"/>
            <a:ext cx="110340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dirty="0" err="1">
                <a:latin typeface="+mn-lt"/>
                <a:ea typeface="Calibri"/>
                <a:cs typeface="Calibri"/>
                <a:sym typeface="Calibri"/>
              </a:rPr>
              <a:t>Streamlit</a:t>
            </a:r>
            <a:r>
              <a:rPr lang="en-IN" sz="2400" dirty="0">
                <a:latin typeface="+mn-lt"/>
                <a:ea typeface="Calibri"/>
                <a:cs typeface="Calibri"/>
                <a:sym typeface="Calibri"/>
              </a:rPr>
              <a:t> is used for the model deployment.</a:t>
            </a:r>
            <a:r>
              <a:rPr lang="en-US" sz="2400" b="0" i="0" dirty="0">
                <a:solidFill>
                  <a:srgbClr val="0D0D0D"/>
                </a:solidFill>
                <a:effectLst/>
                <a:highlight>
                  <a:srgbClr val="FFFFFF"/>
                </a:highlight>
                <a:latin typeface="+mn-lt"/>
              </a:rPr>
              <a:t> </a:t>
            </a:r>
            <a:r>
              <a:rPr lang="en-US" sz="2400" b="0" i="0" dirty="0" err="1">
                <a:solidFill>
                  <a:srgbClr val="0D0D0D"/>
                </a:solidFill>
                <a:effectLst/>
                <a:highlight>
                  <a:srgbClr val="FFFFFF"/>
                </a:highlight>
                <a:latin typeface="+mn-lt"/>
              </a:rPr>
              <a:t>Streamlit</a:t>
            </a:r>
            <a:r>
              <a:rPr lang="en-US" sz="2400" b="0" i="0" dirty="0">
                <a:solidFill>
                  <a:srgbClr val="0D0D0D"/>
                </a:solidFill>
                <a:effectLst/>
                <a:highlight>
                  <a:srgbClr val="FFFFFF"/>
                </a:highlight>
                <a:latin typeface="+mn-lt"/>
              </a:rPr>
              <a:t> is an open-source Python library that enables rapid development of interactive web applications for data science and machine learning projects. With its intuitive and easy-to-use interface, developers can create powerful applications with minimal effort. </a:t>
            </a:r>
            <a:r>
              <a:rPr lang="en-US" sz="2400" b="0" i="0" dirty="0" err="1">
                <a:solidFill>
                  <a:srgbClr val="0D0D0D"/>
                </a:solidFill>
                <a:effectLst/>
                <a:highlight>
                  <a:srgbClr val="FFFFFF"/>
                </a:highlight>
                <a:latin typeface="+mn-lt"/>
              </a:rPr>
              <a:t>Streamlit</a:t>
            </a:r>
            <a:r>
              <a:rPr lang="en-US" sz="2400" b="0" i="0" dirty="0">
                <a:solidFill>
                  <a:srgbClr val="0D0D0D"/>
                </a:solidFill>
                <a:effectLst/>
                <a:highlight>
                  <a:srgbClr val="FFFFFF"/>
                </a:highlight>
                <a:latin typeface="+mn-lt"/>
              </a:rPr>
              <a:t> simplifies the process of building data-driven applications by providing a single framework for data visualization, user interaction, and deployment.</a:t>
            </a:r>
            <a:endParaRPr sz="2400" dirty="0">
              <a:latin typeface="+mn-lt"/>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1"/>
          <p:cNvSpPr txBox="1">
            <a:spLocks noGrp="1"/>
          </p:cNvSpPr>
          <p:nvPr>
            <p:ph type="title"/>
          </p:nvPr>
        </p:nvSpPr>
        <p:spPr>
          <a:xfrm>
            <a:off x="228601" y="180727"/>
            <a:ext cx="11702143"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Screen shot of output </a:t>
            </a:r>
            <a:endParaRPr sz="3200" b="1">
              <a:latin typeface="Times New Roman"/>
              <a:ea typeface="Times New Roman"/>
              <a:cs typeface="Times New Roman"/>
              <a:sym typeface="Times New Roman"/>
            </a:endParaRPr>
          </a:p>
        </p:txBody>
      </p:sp>
      <p:pic>
        <p:nvPicPr>
          <p:cNvPr id="441" name="Google Shape;441;p21"/>
          <p:cNvPicPr preferRelativeResize="0"/>
          <p:nvPr/>
        </p:nvPicPr>
        <p:blipFill rotWithShape="1">
          <a:blip r:embed="rId3">
            <a:alphaModFix/>
          </a:blip>
          <a:srcRect/>
          <a:stretch/>
        </p:blipFill>
        <p:spPr>
          <a:xfrm>
            <a:off x="9580951" y="5971862"/>
            <a:ext cx="2592012" cy="805375"/>
          </a:xfrm>
          <a:prstGeom prst="rect">
            <a:avLst/>
          </a:prstGeom>
          <a:noFill/>
          <a:ln>
            <a:noFill/>
          </a:ln>
        </p:spPr>
      </p:pic>
      <p:pic>
        <p:nvPicPr>
          <p:cNvPr id="3" name="Picture 2">
            <a:extLst>
              <a:ext uri="{FF2B5EF4-FFF2-40B4-BE49-F238E27FC236}">
                <a16:creationId xmlns:a16="http://schemas.microsoft.com/office/drawing/2014/main" id="{2167EA0D-BC3E-1695-DD98-2E328F8E349D}"/>
              </a:ext>
            </a:extLst>
          </p:cNvPr>
          <p:cNvPicPr>
            <a:picLocks noChangeAspect="1"/>
          </p:cNvPicPr>
          <p:nvPr/>
        </p:nvPicPr>
        <p:blipFill>
          <a:blip r:embed="rId4"/>
          <a:stretch>
            <a:fillRect/>
          </a:stretch>
        </p:blipFill>
        <p:spPr>
          <a:xfrm>
            <a:off x="674557" y="972408"/>
            <a:ext cx="10391974" cy="47088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29"/>
          <p:cNvSpPr txBox="1">
            <a:spLocks noGrp="1"/>
          </p:cNvSpPr>
          <p:nvPr>
            <p:ph type="title"/>
          </p:nvPr>
        </p:nvSpPr>
        <p:spPr>
          <a:xfrm>
            <a:off x="228600" y="177777"/>
            <a:ext cx="10515600" cy="535491"/>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Challenges</a:t>
            </a:r>
            <a:endParaRPr sz="3200" b="1">
              <a:latin typeface="Times New Roman"/>
              <a:ea typeface="Times New Roman"/>
              <a:cs typeface="Times New Roman"/>
              <a:sym typeface="Times New Roman"/>
            </a:endParaRPr>
          </a:p>
        </p:txBody>
      </p:sp>
      <p:pic>
        <p:nvPicPr>
          <p:cNvPr id="468" name="Google Shape;468;p29"/>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3" name="Rectangle 1">
            <a:extLst>
              <a:ext uri="{FF2B5EF4-FFF2-40B4-BE49-F238E27FC236}">
                <a16:creationId xmlns:a16="http://schemas.microsoft.com/office/drawing/2014/main" id="{E8114A21-F0F7-C38D-B672-AE5E5A9F94C2}"/>
              </a:ext>
            </a:extLst>
          </p:cNvPr>
          <p:cNvSpPr>
            <a:spLocks noChangeArrowheads="1"/>
          </p:cNvSpPr>
          <p:nvPr/>
        </p:nvSpPr>
        <p:spPr bwMode="auto">
          <a:xfrm>
            <a:off x="771994" y="1326591"/>
            <a:ext cx="5906124"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a:ln>
                  <a:noFill/>
                </a:ln>
                <a:solidFill>
                  <a:schemeClr val="tx1"/>
                </a:solidFill>
                <a:effectLst/>
                <a:latin typeface="+mn-lt"/>
              </a:rPr>
              <a:t>Data Accuracy and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a:ln>
                  <a:noFill/>
                </a:ln>
                <a:solidFill>
                  <a:schemeClr val="tx1"/>
                </a:solidFill>
                <a:effectLst/>
                <a:latin typeface="+mn-lt"/>
              </a:rPr>
              <a:t>Sensor Reliability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a:ln>
                  <a:noFill/>
                </a:ln>
                <a:solidFill>
                  <a:schemeClr val="tx1"/>
                </a:solidFill>
                <a:effectLst/>
                <a:latin typeface="+mn-lt"/>
              </a:rPr>
              <a:t>Environmental Factors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a:ln>
                  <a:noFill/>
                </a:ln>
                <a:solidFill>
                  <a:schemeClr val="tx1"/>
                </a:solidFill>
                <a:effectLst/>
                <a:latin typeface="+mn-lt"/>
              </a:rPr>
              <a:t>Data Management and Storage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a:ln>
                  <a:noFill/>
                </a:ln>
                <a:solidFill>
                  <a:schemeClr val="tx1"/>
                </a:solidFill>
                <a:effectLst/>
                <a:latin typeface="+mn-lt"/>
              </a:rPr>
              <a:t>Data Interpretation and Analysis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a:ln>
                  <a:noFill/>
                </a:ln>
                <a:solidFill>
                  <a:schemeClr val="tx1"/>
                </a:solidFill>
                <a:effectLst/>
                <a:latin typeface="+mn-lt"/>
              </a:rPr>
              <a:t>User Interface and Accessibility</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400" b="0" i="0" u="none" strike="noStrike" cap="none" normalizeH="0" baseline="0" dirty="0">
                <a:ln>
                  <a:noFill/>
                </a:ln>
                <a:solidFill>
                  <a:schemeClr val="tx1"/>
                </a:solidFill>
                <a:effectLst/>
                <a:latin typeface="+mn-lt"/>
              </a:rPr>
              <a:t>Regulatory Compliance</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400" b="0" i="0" u="none" strike="noStrike" cap="none" normalizeH="0" baseline="0" dirty="0">
                <a:ln>
                  <a:noFill/>
                </a:ln>
                <a:solidFill>
                  <a:schemeClr val="tx1"/>
                </a:solidFill>
                <a:effectLst/>
                <a:latin typeface="+mn-lt"/>
              </a:rPr>
              <a:t>Cost Constraints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6607C07-0A87-C194-099A-3BC8BA53F83C}"/>
              </a:ext>
            </a:extLst>
          </p:cNvPr>
          <p:cNvSpPr>
            <a:spLocks noChangeArrowheads="1"/>
          </p:cNvSpPr>
          <p:nvPr/>
        </p:nvSpPr>
        <p:spPr bwMode="auto">
          <a:xfrm>
            <a:off x="0" y="0"/>
            <a:ext cx="1927225"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1"/>
          <p:cNvSpPr txBox="1">
            <a:spLocks noGrp="1"/>
          </p:cNvSpPr>
          <p:nvPr>
            <p:ph type="title"/>
          </p:nvPr>
        </p:nvSpPr>
        <p:spPr>
          <a:xfrm>
            <a:off x="155575" y="116579"/>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dirty="0">
                <a:latin typeface="Times New Roman"/>
                <a:ea typeface="Times New Roman"/>
                <a:cs typeface="Times New Roman"/>
                <a:sym typeface="Times New Roman"/>
              </a:rPr>
              <a:t>Future Scopes </a:t>
            </a:r>
            <a:endParaRPr sz="3200" b="1" dirty="0">
              <a:latin typeface="Times New Roman"/>
              <a:ea typeface="Times New Roman"/>
              <a:cs typeface="Times New Roman"/>
              <a:sym typeface="Times New Roman"/>
            </a:endParaRPr>
          </a:p>
        </p:txBody>
      </p:sp>
      <p:sp>
        <p:nvSpPr>
          <p:cNvPr id="475" name="Google Shape;475;p31" descr="Future Scope Clipart - Man With Binoculars Png - Free Transparent PNG  Clipart Images Download"/>
          <p:cNvSpPr/>
          <p:nvPr/>
        </p:nvSpPr>
        <p:spPr>
          <a:xfrm>
            <a:off x="155575" y="-144461"/>
            <a:ext cx="304800" cy="304801"/>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476" name="Google Shape;476;p31"/>
          <p:cNvPicPr preferRelativeResize="0"/>
          <p:nvPr/>
        </p:nvPicPr>
        <p:blipFill rotWithShape="1">
          <a:blip r:embed="rId3">
            <a:alphaModFix/>
          </a:blip>
          <a:srcRect/>
          <a:stretch/>
        </p:blipFill>
        <p:spPr>
          <a:xfrm>
            <a:off x="9580951" y="5971862"/>
            <a:ext cx="2592012" cy="805375"/>
          </a:xfrm>
          <a:prstGeom prst="rect">
            <a:avLst/>
          </a:prstGeom>
          <a:noFill/>
          <a:ln>
            <a:noFill/>
          </a:ln>
        </p:spPr>
      </p:pic>
      <p:sp>
        <p:nvSpPr>
          <p:cNvPr id="2" name="TextBox 1">
            <a:extLst>
              <a:ext uri="{FF2B5EF4-FFF2-40B4-BE49-F238E27FC236}">
                <a16:creationId xmlns:a16="http://schemas.microsoft.com/office/drawing/2014/main" id="{A8429533-9A20-FB7B-4F02-E212334EECC3}"/>
              </a:ext>
            </a:extLst>
          </p:cNvPr>
          <p:cNvSpPr txBox="1"/>
          <p:nvPr/>
        </p:nvSpPr>
        <p:spPr>
          <a:xfrm>
            <a:off x="299803" y="913120"/>
            <a:ext cx="11497456" cy="2554545"/>
          </a:xfrm>
          <a:prstGeom prst="rect">
            <a:avLst/>
          </a:prstGeom>
          <a:noFill/>
        </p:spPr>
        <p:txBody>
          <a:bodyPr wrap="square" rtlCol="0">
            <a:spAutoFit/>
          </a:bodyPr>
          <a:lstStyle/>
          <a:p>
            <a:br>
              <a:rPr lang="en-US" sz="2000" dirty="0">
                <a:latin typeface="+mn-lt"/>
              </a:rPr>
            </a:br>
            <a:r>
              <a:rPr lang="en-US" sz="2000" b="0" i="0" dirty="0">
                <a:solidFill>
                  <a:srgbClr val="0D0D0D"/>
                </a:solidFill>
                <a:effectLst/>
                <a:highlight>
                  <a:srgbClr val="FFFFFF"/>
                </a:highlight>
                <a:latin typeface="+mn-lt"/>
              </a:rPr>
              <a:t>In the future, the scope of the poultry litter tracking and alert system project extends towards a more integrated and intelligent approach to poultry waste management. By leveraging advancements in IoT and automation, the system can evolve to autonomously regulate ventilation, feeding, and waste disposal processes based on real-time data analysis. Predictive analytics and machine learning algorithms offer opportunities to forecast litter conditions and optimize management strategies proactively. Enhanced reporting and visualization capabilities enable stakeholders to gain comprehensive insights into litter trends and environmental impacts.</a:t>
            </a:r>
            <a:endParaRPr lang="en-IN" sz="2000"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3"/>
          <p:cNvSpPr txBox="1">
            <a:spLocks noGrp="1"/>
          </p:cNvSpPr>
          <p:nvPr>
            <p:ph type="title"/>
          </p:nvPr>
        </p:nvSpPr>
        <p:spPr>
          <a:xfrm>
            <a:off x="76200" y="115403"/>
            <a:ext cx="10744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Queries ?  </a:t>
            </a:r>
            <a:endParaRPr sz="3200" b="1">
              <a:latin typeface="Times New Roman"/>
              <a:ea typeface="Times New Roman"/>
              <a:cs typeface="Times New Roman"/>
              <a:sym typeface="Times New Roman"/>
            </a:endParaRPr>
          </a:p>
        </p:txBody>
      </p:sp>
      <p:pic>
        <p:nvPicPr>
          <p:cNvPr id="483" name="Google Shape;483;p33"/>
          <p:cNvPicPr preferRelativeResize="0"/>
          <p:nvPr/>
        </p:nvPicPr>
        <p:blipFill rotWithShape="1">
          <a:blip r:embed="rId3">
            <a:alphaModFix/>
          </a:blip>
          <a:srcRect/>
          <a:stretch/>
        </p:blipFill>
        <p:spPr>
          <a:xfrm>
            <a:off x="2486998" y="1168646"/>
            <a:ext cx="7218003" cy="4520707"/>
          </a:xfrm>
          <a:prstGeom prst="rect">
            <a:avLst/>
          </a:prstGeom>
          <a:noFill/>
          <a:ln>
            <a:noFill/>
          </a:ln>
        </p:spPr>
      </p:pic>
      <p:pic>
        <p:nvPicPr>
          <p:cNvPr id="484" name="Google Shape;484;p33"/>
          <p:cNvPicPr preferRelativeResize="0"/>
          <p:nvPr/>
        </p:nvPicPr>
        <p:blipFill rotWithShape="1">
          <a:blip r:embed="rId4">
            <a:alphaModFix/>
          </a:blip>
          <a:srcRect/>
          <a:stretch/>
        </p:blipFill>
        <p:spPr>
          <a:xfrm>
            <a:off x="9580951" y="5971862"/>
            <a:ext cx="2592012" cy="80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dirty="0">
                <a:solidFill>
                  <a:srgbClr val="000000"/>
                </a:solidFill>
                <a:latin typeface="Times New Roman"/>
                <a:ea typeface="Times New Roman"/>
                <a:cs typeface="Times New Roman"/>
                <a:sym typeface="Times New Roman"/>
              </a:rPr>
              <a:t>Sharat Manikonda</a:t>
            </a:r>
            <a:endParaRPr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dirty="0">
                <a:solidFill>
                  <a:srgbClr val="000000"/>
                </a:solidFill>
                <a:latin typeface="Times New Roman"/>
                <a:ea typeface="Times New Roman"/>
                <a:cs typeface="Times New Roman"/>
                <a:sym typeface="Times New Roman"/>
              </a:rPr>
              <a:t>Director at </a:t>
            </a:r>
            <a:r>
              <a:rPr lang="en-US" sz="1900" b="0" i="0" u="none" strike="noStrike" cap="none" dirty="0" err="1">
                <a:solidFill>
                  <a:srgbClr val="000000"/>
                </a:solidFill>
                <a:latin typeface="Times New Roman"/>
                <a:ea typeface="Times New Roman"/>
                <a:cs typeface="Times New Roman"/>
                <a:sym typeface="Times New Roman"/>
              </a:rPr>
              <a:t>Innodatatics</a:t>
            </a:r>
            <a:r>
              <a:rPr lang="en-US" sz="1900" b="0" i="0" u="none" strike="noStrike" cap="none" dirty="0">
                <a:solidFill>
                  <a:srgbClr val="000000"/>
                </a:solidFill>
                <a:latin typeface="Times New Roman"/>
                <a:ea typeface="Times New Roman"/>
                <a:cs typeface="Times New Roman"/>
                <a:sym typeface="Times New Roman"/>
              </a:rPr>
              <a:t> and Sponsor</a:t>
            </a:r>
            <a:endParaRPr sz="19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dirty="0">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a:t>
            </a:r>
            <a:r>
              <a:rPr lang="en-US" sz="1400" b="1" i="0" u="sng" strike="noStrike" cap="none" dirty="0" err="1">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sharat-chandra</a:t>
            </a:r>
            <a:endParaRPr sz="1400" b="1" i="0" u="none" strike="noStrike" cap="none" dirty="0">
              <a:solidFill>
                <a:srgbClr val="2E75B5"/>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pic>
        <p:nvPicPr>
          <p:cNvPr id="489" name="Google Shape;489;p60"/>
          <p:cNvPicPr preferRelativeResize="0"/>
          <p:nvPr/>
        </p:nvPicPr>
        <p:blipFill rotWithShape="1">
          <a:blip r:embed="rId3">
            <a:alphaModFix/>
          </a:blip>
          <a:srcRect/>
          <a:stretch/>
        </p:blipFill>
        <p:spPr>
          <a:xfrm>
            <a:off x="9915533" y="6151969"/>
            <a:ext cx="2276467" cy="706033"/>
          </a:xfrm>
          <a:prstGeom prst="rect">
            <a:avLst/>
          </a:prstGeom>
          <a:noFill/>
          <a:ln>
            <a:noFill/>
          </a:ln>
        </p:spPr>
      </p:pic>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4">
            <a:alphaModFix/>
          </a:blip>
          <a:srcRect/>
          <a:stretch/>
        </p:blipFill>
        <p:spPr>
          <a:xfrm>
            <a:off x="3110415" y="272435"/>
            <a:ext cx="5971172" cy="597117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a:spLocks noGrp="1"/>
          </p:cNvSpPr>
          <p:nvPr>
            <p:ph type="title"/>
          </p:nvPr>
        </p:nvSpPr>
        <p:spPr>
          <a:xfrm>
            <a:off x="260685" y="177860"/>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Team Members</a:t>
            </a:r>
            <a:endParaRPr b="1" dirty="0">
              <a:latin typeface="Times New Roman"/>
              <a:ea typeface="Times New Roman"/>
              <a:cs typeface="Times New Roman"/>
              <a:sym typeface="Times New Roman"/>
            </a:endParaRPr>
          </a:p>
        </p:txBody>
      </p:sp>
      <p:sp>
        <p:nvSpPr>
          <p:cNvPr id="124" name="Google Shape;124;p5"/>
          <p:cNvSpPr txBox="1"/>
          <p:nvPr/>
        </p:nvSpPr>
        <p:spPr>
          <a:xfrm>
            <a:off x="404950" y="2743200"/>
            <a:ext cx="3467878" cy="104637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r>
              <a:rPr lang="en-US" sz="1200" b="1" dirty="0">
                <a:solidFill>
                  <a:schemeClr val="dk1"/>
                </a:solidFill>
              </a:rPr>
              <a:t>                </a:t>
            </a:r>
            <a:r>
              <a:rPr lang="en-US" sz="1200" b="1" dirty="0" err="1">
                <a:solidFill>
                  <a:schemeClr val="dk1"/>
                </a:solidFill>
              </a:rPr>
              <a:t>N</a:t>
            </a:r>
            <a:r>
              <a:rPr lang="en-US" sz="1200" b="1" i="0" u="none" strike="noStrike" cap="none" dirty="0" err="1">
                <a:solidFill>
                  <a:schemeClr val="dk1"/>
                </a:solidFill>
                <a:latin typeface="Arial"/>
                <a:ea typeface="Arial"/>
                <a:cs typeface="Arial"/>
                <a:sym typeface="Arial"/>
              </a:rPr>
              <a:t>ame:Parvathy</a:t>
            </a:r>
            <a:r>
              <a:rPr lang="en-US" sz="1200" b="1" i="0" u="none" strike="noStrike" cap="none" dirty="0">
                <a:solidFill>
                  <a:schemeClr val="dk1"/>
                </a:solidFill>
                <a:latin typeface="Arial"/>
                <a:ea typeface="Arial"/>
                <a:cs typeface="Arial"/>
                <a:sym typeface="Arial"/>
              </a:rPr>
              <a:t> K R</a:t>
            </a:r>
            <a:endParaRPr sz="1200" dirty="0"/>
          </a:p>
          <a:p>
            <a:pPr marL="0" marR="0" lvl="0" indent="0" algn="ctr" rtl="0">
              <a:lnSpc>
                <a:spcPct val="100000"/>
              </a:lnSpc>
              <a:spcBef>
                <a:spcPts val="0"/>
              </a:spcBef>
              <a:spcAft>
                <a:spcPts val="0"/>
              </a:spcAft>
              <a:buNone/>
            </a:pPr>
            <a:r>
              <a:rPr lang="en-IN" sz="1200" b="1" i="0" u="none" strike="noStrike" cap="none" dirty="0">
                <a:solidFill>
                  <a:srgbClr val="0070C0"/>
                </a:solidFill>
                <a:latin typeface="Arial"/>
                <a:ea typeface="Arial"/>
                <a:cs typeface="Arial"/>
                <a:sym typeface="Arial"/>
              </a:rPr>
              <a:t>www.linkedin.com/in/parvathy-k-r</a:t>
            </a:r>
            <a:endParaRPr sz="1200" b="1" i="0" u="none" strike="noStrike" cap="none" dirty="0">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dirty="0">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200" b="0" i="0" u="none" strike="noStrike" cap="none" dirty="0">
                <a:solidFill>
                  <a:srgbClr val="000000"/>
                </a:solidFill>
                <a:latin typeface="Arial"/>
                <a:ea typeface="Arial"/>
                <a:cs typeface="Arial"/>
                <a:sym typeface="Arial"/>
              </a:rPr>
            </a:br>
            <a:endParaRPr sz="1200" b="0" i="0" u="none" strike="noStrike" cap="none" dirty="0">
              <a:solidFill>
                <a:srgbClr val="000000"/>
              </a:solidFill>
              <a:latin typeface="Arial"/>
              <a:ea typeface="Arial"/>
              <a:cs typeface="Arial"/>
              <a:sym typeface="Arial"/>
            </a:endParaRPr>
          </a:p>
        </p:txBody>
      </p:sp>
      <p:sp>
        <p:nvSpPr>
          <p:cNvPr id="125" name="Google Shape;125;p5"/>
          <p:cNvSpPr txBox="1"/>
          <p:nvPr/>
        </p:nvSpPr>
        <p:spPr>
          <a:xfrm>
            <a:off x="2144809" y="2046824"/>
            <a:ext cx="1728019" cy="70783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pic>
        <p:nvPicPr>
          <p:cNvPr id="126" name="Google Shape;126;p5"/>
          <p:cNvPicPr preferRelativeResize="0"/>
          <p:nvPr/>
        </p:nvPicPr>
        <p:blipFill rotWithShape="1">
          <a:blip r:embed="rId4">
            <a:alphaModFix/>
          </a:blip>
          <a:srcRect/>
          <a:stretch/>
        </p:blipFill>
        <p:spPr>
          <a:xfrm>
            <a:off x="9915533" y="6151968"/>
            <a:ext cx="2276467" cy="706033"/>
          </a:xfrm>
          <a:prstGeom prst="rect">
            <a:avLst/>
          </a:prstGeom>
          <a:noFill/>
          <a:ln>
            <a:noFill/>
          </a:ln>
        </p:spPr>
      </p:pic>
      <p:sp>
        <p:nvSpPr>
          <p:cNvPr id="127" name="Google Shape;127;p5"/>
          <p:cNvSpPr txBox="1"/>
          <p:nvPr/>
        </p:nvSpPr>
        <p:spPr>
          <a:xfrm>
            <a:off x="3679372" y="2563850"/>
            <a:ext cx="30960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8" name="Google Shape;128;p5"/>
          <p:cNvSpPr txBox="1"/>
          <p:nvPr/>
        </p:nvSpPr>
        <p:spPr>
          <a:xfrm>
            <a:off x="6775269" y="2656114"/>
            <a:ext cx="3204754" cy="910046"/>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29" name="Google Shape;129;p5"/>
          <p:cNvSpPr txBox="1"/>
          <p:nvPr/>
        </p:nvSpPr>
        <p:spPr>
          <a:xfrm>
            <a:off x="7807235" y="2616925"/>
            <a:ext cx="31785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0" name="Google Shape;130;p5"/>
          <p:cNvSpPr txBox="1"/>
          <p:nvPr/>
        </p:nvSpPr>
        <p:spPr>
          <a:xfrm>
            <a:off x="361407" y="5390605"/>
            <a:ext cx="2455800" cy="10773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1" name="Google Shape;131;p5"/>
          <p:cNvSpPr txBox="1"/>
          <p:nvPr/>
        </p:nvSpPr>
        <p:spPr>
          <a:xfrm>
            <a:off x="4066905" y="522684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2" name="Google Shape;132;p5"/>
          <p:cNvSpPr txBox="1"/>
          <p:nvPr/>
        </p:nvSpPr>
        <p:spPr>
          <a:xfrm>
            <a:off x="8138162" y="5248612"/>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3" name="Google Shape;133;p5"/>
          <p:cNvSpPr txBox="1"/>
          <p:nvPr/>
        </p:nvSpPr>
        <p:spPr>
          <a:xfrm>
            <a:off x="8151225" y="5300864"/>
            <a:ext cx="2455816" cy="1077161"/>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200" b="0" i="0" u="sng" strike="noStrike" cap="none">
              <a:solidFill>
                <a:schemeClr val="hlink"/>
              </a:solidFill>
              <a:latin typeface="Arial"/>
              <a:ea typeface="Arial"/>
              <a:cs typeface="Arial"/>
              <a:sym typeface="Arial"/>
              <a:hlinkClick r:id="rId3"/>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
        <p:nvSpPr>
          <p:cNvPr id="134" name="Google Shape;134;p5"/>
          <p:cNvSpPr txBox="1"/>
          <p:nvPr/>
        </p:nvSpPr>
        <p:spPr>
          <a:xfrm>
            <a:off x="8216538" y="5198931"/>
            <a:ext cx="2455800" cy="892800"/>
          </a:xfrm>
          <a:prstGeom prst="rect">
            <a:avLst/>
          </a:prstGeom>
          <a:noFill/>
          <a:ln>
            <a:noFill/>
          </a:ln>
        </p:spPr>
        <p:txBody>
          <a:bodyPr spcFirstLastPara="1" wrap="square" lIns="121875" tIns="60925" rIns="121875" bIns="60925" anchor="t" anchorCtr="0">
            <a:spAutoFit/>
          </a:bodyPr>
          <a:lstStyle/>
          <a:p>
            <a:pPr marL="0" marR="0" lvl="0" indent="0" algn="ctr" rtl="0">
              <a:lnSpc>
                <a:spcPct val="100000"/>
              </a:lnSpc>
              <a:spcBef>
                <a:spcPts val="0"/>
              </a:spcBef>
              <a:spcAft>
                <a:spcPts val="0"/>
              </a:spcAft>
              <a:buNone/>
            </a:pPr>
            <a:endParaRPr sz="1200" b="1" i="0" u="none" strike="noStrike" cap="none">
              <a:solidFill>
                <a:srgbClr val="0070C0"/>
              </a:solidFill>
              <a:latin typeface="Arial"/>
              <a:ea typeface="Arial"/>
              <a:cs typeface="Arial"/>
              <a:sym typeface="Arial"/>
            </a:endParaRPr>
          </a:p>
          <a:p>
            <a:pPr marL="0" marR="0" lvl="0" indent="0" algn="l" rtl="0">
              <a:lnSpc>
                <a:spcPct val="100000"/>
              </a:lnSpc>
              <a:spcBef>
                <a:spcPts val="0"/>
              </a:spcBef>
              <a:spcAft>
                <a:spcPts val="0"/>
              </a:spcAft>
              <a:buNone/>
            </a:pPr>
            <a:br>
              <a:rPr lang="en-US" sz="1900" b="0" i="0" u="none" strike="noStrike" cap="none">
                <a:solidFill>
                  <a:srgbClr val="000000"/>
                </a:solidFill>
                <a:latin typeface="Arial"/>
                <a:ea typeface="Arial"/>
                <a:cs typeface="Arial"/>
                <a:sym typeface="Arial"/>
              </a:rPr>
            </a:br>
            <a:endParaRPr sz="19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pic>
        <p:nvPicPr>
          <p:cNvPr id="141" name="Google Shape;141;gf3a8d4be09_2_180"/>
          <p:cNvPicPr preferRelativeResize="0"/>
          <p:nvPr/>
        </p:nvPicPr>
        <p:blipFill rotWithShape="1">
          <a:blip r:embed="rId3">
            <a:alphaModFix/>
          </a:blip>
          <a:srcRect/>
          <a:stretch/>
        </p:blipFill>
        <p:spPr>
          <a:xfrm>
            <a:off x="9599989" y="6038978"/>
            <a:ext cx="2592012" cy="805375"/>
          </a:xfrm>
          <a:prstGeom prst="rect">
            <a:avLst/>
          </a:prstGeom>
          <a:noFill/>
          <a:ln>
            <a:noFill/>
          </a:ln>
        </p:spPr>
      </p:pic>
      <p:sp>
        <p:nvSpPr>
          <p:cNvPr id="142" name="Google Shape;142;gf3a8d4be09_2_180"/>
          <p:cNvSpPr txBox="1"/>
          <p:nvPr/>
        </p:nvSpPr>
        <p:spPr>
          <a:xfrm>
            <a:off x="383125" y="1149375"/>
            <a:ext cx="11034000" cy="4174500"/>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Modeling </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Evaluation</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Deployment</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49" name="Google Shape;149;gf3a8d4be09_2_92"/>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3" name="Picture 2">
            <a:extLst>
              <a:ext uri="{FF2B5EF4-FFF2-40B4-BE49-F238E27FC236}">
                <a16:creationId xmlns:a16="http://schemas.microsoft.com/office/drawing/2014/main" id="{90700803-9AF0-6A0D-EB65-671CC77D10AF}"/>
              </a:ext>
            </a:extLst>
          </p:cNvPr>
          <p:cNvPicPr>
            <a:picLocks noChangeAspect="1"/>
          </p:cNvPicPr>
          <p:nvPr/>
        </p:nvPicPr>
        <p:blipFill>
          <a:blip r:embed="rId4"/>
          <a:stretch>
            <a:fillRect/>
          </a:stretch>
        </p:blipFill>
        <p:spPr>
          <a:xfrm>
            <a:off x="704850" y="1704975"/>
            <a:ext cx="10782300" cy="34480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pic>
        <p:nvPicPr>
          <p:cNvPr id="161" name="Google Shape;161;p12"/>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p:txBody>
          <a:bodyPr/>
          <a:lstStyle/>
          <a:p>
            <a:pPr marL="114300" indent="0">
              <a:buNone/>
            </a:pPr>
            <a:r>
              <a:rPr lang="en-IN" dirty="0"/>
              <a:t>Neglecting proper litter management in poultry farming creates an environment that contributes to the buildup of pathogens and ammonia. This posses a threat to the respiratory well-being of birds, increases the risk of diseases and undermines the overall success and sustainability of the poultry enterprise.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839788"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dirty="0">
                <a:latin typeface="Times New Roman"/>
                <a:ea typeface="Times New Roman"/>
                <a:cs typeface="Times New Roman"/>
                <a:sym typeface="Times New Roman"/>
              </a:rPr>
              <a:t>Business Objective</a:t>
            </a:r>
            <a:endParaRPr sz="3200" b="1" dirty="0">
              <a:latin typeface="Times New Roman"/>
              <a:ea typeface="Times New Roman"/>
              <a:cs typeface="Times New Roman"/>
              <a:sym typeface="Times New Roman"/>
            </a:endParaRPr>
          </a:p>
        </p:txBody>
      </p:sp>
      <p:sp>
        <p:nvSpPr>
          <p:cNvPr id="167" name="Google Shape;167;p7"/>
          <p:cNvSpPr txBox="1">
            <a:spLocks noGrp="1"/>
          </p:cNvSpPr>
          <p:nvPr>
            <p:ph type="body" idx="1"/>
          </p:nvPr>
        </p:nvSpPr>
        <p:spPr>
          <a:xfrm>
            <a:off x="839789" y="1681163"/>
            <a:ext cx="5157787"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2800" b="1" dirty="0">
                <a:latin typeface="Times New Roman"/>
                <a:ea typeface="Times New Roman"/>
                <a:cs typeface="Times New Roman"/>
                <a:sym typeface="Times New Roman"/>
              </a:rPr>
              <a:t>Objective</a:t>
            </a:r>
            <a:endParaRPr sz="2800" dirty="0"/>
          </a:p>
        </p:txBody>
      </p:sp>
      <p:sp>
        <p:nvSpPr>
          <p:cNvPr id="168" name="Google Shape;168;p7"/>
          <p:cNvSpPr txBox="1">
            <a:spLocks noGrp="1"/>
          </p:cNvSpPr>
          <p:nvPr>
            <p:ph type="body" idx="2"/>
          </p:nvPr>
        </p:nvSpPr>
        <p:spPr>
          <a:xfrm>
            <a:off x="926990" y="2692756"/>
            <a:ext cx="5157900" cy="1015200"/>
          </a:xfrm>
          <a:prstGeom prst="rect">
            <a:avLst/>
          </a:prstGeom>
          <a:noFill/>
          <a:ln>
            <a:noFill/>
          </a:ln>
        </p:spPr>
        <p:txBody>
          <a:bodyPr spcFirstLastPara="1" wrap="square" lIns="91400" tIns="45675" rIns="91400" bIns="45675" anchor="t" anchorCtr="0">
            <a:normAutofit/>
          </a:bodyPr>
          <a:lstStyle/>
          <a:p>
            <a:pPr marL="0" lvl="0" indent="0" algn="l" rtl="0">
              <a:lnSpc>
                <a:spcPct val="90000"/>
              </a:lnSpc>
              <a:spcBef>
                <a:spcPts val="1000"/>
              </a:spcBef>
              <a:spcAft>
                <a:spcPts val="0"/>
              </a:spcAft>
              <a:buNone/>
            </a:pPr>
            <a:r>
              <a:rPr lang="en-IN" dirty="0">
                <a:solidFill>
                  <a:srgbClr val="353744"/>
                </a:solidFill>
                <a:latin typeface="Calibri" panose="020F0502020204030204" pitchFamily="34" charset="0"/>
                <a:ea typeface="Calibri" panose="020F0502020204030204" pitchFamily="34" charset="0"/>
                <a:cs typeface="Calibri" panose="020F0502020204030204" pitchFamily="34" charset="0"/>
                <a:sym typeface="Proxima Nova"/>
              </a:rPr>
              <a:t>Maximize poultry health</a:t>
            </a:r>
            <a:endParaRPr dirty="0">
              <a:solidFill>
                <a:srgbClr val="353744"/>
              </a:solidFill>
              <a:latin typeface="Calibri" panose="020F0502020204030204" pitchFamily="34" charset="0"/>
              <a:ea typeface="Calibri" panose="020F0502020204030204" pitchFamily="34" charset="0"/>
              <a:cs typeface="Calibri" panose="020F0502020204030204" pitchFamily="34" charset="0"/>
              <a:sym typeface="Proxima Nova"/>
            </a:endParaRPr>
          </a:p>
        </p:txBody>
      </p:sp>
      <p:sp>
        <p:nvSpPr>
          <p:cNvPr id="169" name="Google Shape;169;p7"/>
          <p:cNvSpPr txBox="1">
            <a:spLocks noGrp="1"/>
          </p:cNvSpPr>
          <p:nvPr>
            <p:ph type="body" idx="3"/>
          </p:nvPr>
        </p:nvSpPr>
        <p:spPr>
          <a:xfrm>
            <a:off x="6172203" y="1681163"/>
            <a:ext cx="5183188" cy="823912"/>
          </a:xfrm>
          <a:prstGeom prst="rect">
            <a:avLst/>
          </a:prstGeom>
          <a:noFill/>
          <a:ln>
            <a:noFill/>
          </a:ln>
        </p:spPr>
        <p:txBody>
          <a:bodyPr spcFirstLastPara="1" wrap="square" lIns="91400" tIns="45675" rIns="91400" bIns="45675" anchor="b" anchorCtr="0">
            <a:normAutofit/>
          </a:bodyPr>
          <a:lstStyle/>
          <a:p>
            <a:pPr marL="457095" lvl="0" indent="-228552" algn="l" rtl="0">
              <a:lnSpc>
                <a:spcPct val="90000"/>
              </a:lnSpc>
              <a:spcBef>
                <a:spcPts val="1000"/>
              </a:spcBef>
              <a:spcAft>
                <a:spcPts val="0"/>
              </a:spcAft>
              <a:buClr>
                <a:schemeClr val="dk1"/>
              </a:buClr>
              <a:buSzPts val="2400"/>
              <a:buNone/>
            </a:pPr>
            <a:r>
              <a:rPr lang="en-US" sz="3100"/>
              <a:t>Constraints</a:t>
            </a:r>
            <a:endParaRPr sz="3100"/>
          </a:p>
        </p:txBody>
      </p:sp>
      <p:pic>
        <p:nvPicPr>
          <p:cNvPr id="171" name="Google Shape;171;p7"/>
          <p:cNvPicPr preferRelativeResize="0"/>
          <p:nvPr/>
        </p:nvPicPr>
        <p:blipFill rotWithShape="1">
          <a:blip r:embed="rId3">
            <a:alphaModFix/>
          </a:blip>
          <a:srcRect/>
          <a:stretch/>
        </p:blipFill>
        <p:spPr>
          <a:xfrm>
            <a:off x="9580951" y="6053750"/>
            <a:ext cx="2592012" cy="805375"/>
          </a:xfrm>
          <a:prstGeom prst="rect">
            <a:avLst/>
          </a:prstGeom>
          <a:noFill/>
          <a:ln>
            <a:noFill/>
          </a:ln>
        </p:spPr>
      </p:pic>
      <p:sp>
        <p:nvSpPr>
          <p:cNvPr id="3" name="Text Placeholder 2">
            <a:extLst>
              <a:ext uri="{FF2B5EF4-FFF2-40B4-BE49-F238E27FC236}">
                <a16:creationId xmlns:a16="http://schemas.microsoft.com/office/drawing/2014/main" id="{B0BA444F-23E2-29BC-576A-BCF5F774ABEB}"/>
              </a:ext>
            </a:extLst>
          </p:cNvPr>
          <p:cNvSpPr>
            <a:spLocks noGrp="1"/>
          </p:cNvSpPr>
          <p:nvPr>
            <p:ph type="body" idx="4"/>
          </p:nvPr>
        </p:nvSpPr>
        <p:spPr>
          <a:xfrm>
            <a:off x="6172203" y="2692755"/>
            <a:ext cx="5183188" cy="3496907"/>
          </a:xfrm>
        </p:spPr>
        <p:txBody>
          <a:bodyPr/>
          <a:lstStyle/>
          <a:p>
            <a:pPr marL="114300" indent="0">
              <a:buNone/>
            </a:pPr>
            <a:r>
              <a:rPr lang="en-IN" dirty="0"/>
              <a:t>Minimize the cost of the solution.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5"/>
        <p:cNvGrpSpPr/>
        <p:nvPr/>
      </p:nvGrpSpPr>
      <p:grpSpPr>
        <a:xfrm>
          <a:off x="0" y="0"/>
          <a:ext cx="0" cy="0"/>
          <a:chOff x="0" y="0"/>
          <a:chExt cx="0" cy="0"/>
        </a:xfrm>
      </p:grpSpPr>
      <p:sp>
        <p:nvSpPr>
          <p:cNvPr id="176" name="Google Shape;176;p14"/>
          <p:cNvSpPr txBox="1">
            <a:spLocks noGrp="1"/>
          </p:cNvSpPr>
          <p:nvPr>
            <p:ph type="title"/>
          </p:nvPr>
        </p:nvSpPr>
        <p:spPr>
          <a:xfrm>
            <a:off x="164892" y="288487"/>
            <a:ext cx="9203960" cy="5909219"/>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SzPts val="1200"/>
              <a:buNone/>
            </a:pPr>
            <a:r>
              <a:rPr lang="en-US" sz="2800" b="1" dirty="0">
                <a:latin typeface="Times New Roman"/>
                <a:ea typeface="Times New Roman"/>
                <a:cs typeface="Times New Roman"/>
                <a:sym typeface="Times New Roman"/>
              </a:rPr>
              <a:t>CRISP-ML(Q) Methodology</a:t>
            </a: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Times New Roman"/>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There are six stages of CRISP-ML(Q) Methodology</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1.Business and data understanding</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2.Data preparation</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3.model building </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4.Model evaluation</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5.Model deployment</a:t>
            </a: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endParaRPr sz="2800" b="1" dirty="0">
              <a:latin typeface="+mn-lt"/>
              <a:ea typeface="Times New Roman"/>
              <a:cs typeface="Times New Roman"/>
              <a:sym typeface="Times New Roman"/>
            </a:endParaRPr>
          </a:p>
          <a:p>
            <a:pPr marL="0" lvl="0" indent="0" algn="l" rtl="0">
              <a:lnSpc>
                <a:spcPct val="90000"/>
              </a:lnSpc>
              <a:spcBef>
                <a:spcPts val="0"/>
              </a:spcBef>
              <a:spcAft>
                <a:spcPts val="0"/>
              </a:spcAft>
              <a:buSzPts val="1200"/>
              <a:buNone/>
            </a:pPr>
            <a:r>
              <a:rPr lang="en-US" sz="2800" b="1" dirty="0">
                <a:latin typeface="+mn-lt"/>
                <a:ea typeface="Times New Roman"/>
                <a:cs typeface="Times New Roman"/>
                <a:sym typeface="Times New Roman"/>
              </a:rPr>
              <a:t>6.Monitoring and maintenance</a:t>
            </a:r>
            <a:endParaRPr sz="2800" b="1" dirty="0">
              <a:latin typeface="+mn-lt"/>
              <a:ea typeface="Times New Roman"/>
              <a:cs typeface="Times New Roman"/>
              <a:sym typeface="Times New Roman"/>
            </a:endParaRPr>
          </a:p>
        </p:txBody>
      </p:sp>
      <p:pic>
        <p:nvPicPr>
          <p:cNvPr id="177" name="Google Shape;177;p14"/>
          <p:cNvPicPr preferRelativeResize="0"/>
          <p:nvPr/>
        </p:nvPicPr>
        <p:blipFill rotWithShape="1">
          <a:blip r:embed="rId3">
            <a:alphaModFix/>
          </a:blip>
          <a:srcRect/>
          <a:stretch/>
        </p:blipFill>
        <p:spPr>
          <a:xfrm>
            <a:off x="9580951" y="6040102"/>
            <a:ext cx="2592012" cy="805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119c79fd7f2_1_58"/>
          <p:cNvSpPr txBox="1">
            <a:spLocks noGrp="1"/>
          </p:cNvSpPr>
          <p:nvPr>
            <p:ph type="title"/>
          </p:nvPr>
        </p:nvSpPr>
        <p:spPr>
          <a:xfrm>
            <a:off x="155575" y="182315"/>
            <a:ext cx="110493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Technical Stacks</a:t>
            </a:r>
            <a:endParaRPr sz="3200" b="1">
              <a:latin typeface="Times New Roman"/>
              <a:ea typeface="Times New Roman"/>
              <a:cs typeface="Times New Roman"/>
              <a:sym typeface="Times New Roman"/>
            </a:endParaRPr>
          </a:p>
        </p:txBody>
      </p:sp>
      <p:sp>
        <p:nvSpPr>
          <p:cNvPr id="183" name="Google Shape;183;g119c79fd7f2_1_58" descr="GitHub - serengil/deepface: A Lightweight Face Recognition and Facial  Attribute Analysis (Age, Gender, Emotion and Race) Library for Python"/>
          <p:cNvSpPr/>
          <p:nvPr/>
        </p:nvSpPr>
        <p:spPr>
          <a:xfrm>
            <a:off x="155575" y="-144463"/>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sp>
        <p:nvSpPr>
          <p:cNvPr id="184" name="Google Shape;184;g119c79fd7f2_1_58" descr="GitHub - serengil/deepface: A Lightweight Face Recognition and Facial  Attribute Analysis (Age, Gender, Emotion and Race) Library for Python"/>
          <p:cNvSpPr/>
          <p:nvPr/>
        </p:nvSpPr>
        <p:spPr>
          <a:xfrm>
            <a:off x="307975" y="7937"/>
            <a:ext cx="304800" cy="304800"/>
          </a:xfrm>
          <a:prstGeom prst="rect">
            <a:avLst/>
          </a:prstGeom>
          <a:noFill/>
          <a:ln>
            <a:noFill/>
          </a:ln>
        </p:spPr>
        <p:txBody>
          <a:bodyPr spcFirstLastPara="1" wrap="square" lIns="91400" tIns="45675" rIns="91400" bIns="45675" anchor="t" anchorCtr="0">
            <a:noAutofit/>
          </a:bodyPr>
          <a:lstStyle/>
          <a:p>
            <a:pPr marL="0" marR="0" lvl="0" indent="0" algn="l" rtl="0">
              <a:lnSpc>
                <a:spcPct val="100000"/>
              </a:lnSpc>
              <a:spcBef>
                <a:spcPts val="0"/>
              </a:spcBef>
              <a:spcAft>
                <a:spcPts val="0"/>
              </a:spcAft>
              <a:buNone/>
            </a:pPr>
            <a:endParaRPr sz="1500" b="0" i="0" u="none" strike="noStrike" cap="none">
              <a:solidFill>
                <a:srgbClr val="000000"/>
              </a:solidFill>
              <a:latin typeface="Arial"/>
              <a:ea typeface="Arial"/>
              <a:cs typeface="Arial"/>
              <a:sym typeface="Arial"/>
            </a:endParaRPr>
          </a:p>
        </p:txBody>
      </p:sp>
      <p:pic>
        <p:nvPicPr>
          <p:cNvPr id="185" name="Google Shape;185;g119c79fd7f2_1_58"/>
          <p:cNvPicPr preferRelativeResize="0"/>
          <p:nvPr/>
        </p:nvPicPr>
        <p:blipFill rotWithShape="1">
          <a:blip r:embed="rId3">
            <a:alphaModFix/>
          </a:blip>
          <a:srcRect/>
          <a:stretch/>
        </p:blipFill>
        <p:spPr>
          <a:xfrm>
            <a:off x="9580951" y="6040102"/>
            <a:ext cx="2592012" cy="805375"/>
          </a:xfrm>
          <a:prstGeom prst="rect">
            <a:avLst/>
          </a:prstGeom>
          <a:noFill/>
          <a:ln>
            <a:noFill/>
          </a:ln>
        </p:spPr>
      </p:pic>
      <p:sp>
        <p:nvSpPr>
          <p:cNvPr id="3" name="TextBox 2">
            <a:extLst>
              <a:ext uri="{FF2B5EF4-FFF2-40B4-BE49-F238E27FC236}">
                <a16:creationId xmlns:a16="http://schemas.microsoft.com/office/drawing/2014/main" id="{A7F3EE53-94A2-F38E-B128-A4300CEC80FF}"/>
              </a:ext>
            </a:extLst>
          </p:cNvPr>
          <p:cNvSpPr txBox="1"/>
          <p:nvPr/>
        </p:nvSpPr>
        <p:spPr>
          <a:xfrm>
            <a:off x="794479" y="1588957"/>
            <a:ext cx="9099029" cy="1200329"/>
          </a:xfrm>
          <a:prstGeom prst="rect">
            <a:avLst/>
          </a:prstGeom>
          <a:noFill/>
        </p:spPr>
        <p:txBody>
          <a:bodyPr wrap="square" rtlCol="0">
            <a:spAutoFit/>
          </a:bodyPr>
          <a:lstStyle/>
          <a:p>
            <a:r>
              <a:rPr lang="en-IN" sz="2400" dirty="0"/>
              <a:t>Data Annotation: Used </a:t>
            </a:r>
            <a:r>
              <a:rPr lang="en-IN" sz="2400" dirty="0" err="1"/>
              <a:t>Roboflow</a:t>
            </a:r>
            <a:r>
              <a:rPr lang="en-IN" sz="2400" dirty="0"/>
              <a:t> for image annotation.</a:t>
            </a:r>
          </a:p>
          <a:p>
            <a:r>
              <a:rPr lang="en-IN" sz="2400" dirty="0"/>
              <a:t>Model Building: You Only Look Once (YOLOv8) </a:t>
            </a:r>
          </a:p>
          <a:p>
            <a:r>
              <a:rPr lang="en-IN" sz="2400" dirty="0"/>
              <a:t>Integration &amp; Deployment: </a:t>
            </a:r>
            <a:r>
              <a:rPr lang="en-IN" sz="2400" dirty="0" err="1"/>
              <a:t>Streamlit</a:t>
            </a:r>
            <a:r>
              <a:rPr lang="en-IN" sz="2400" dirty="0"/>
              <a:t> application</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683</Words>
  <Application>Microsoft Office PowerPoint</Application>
  <PresentationFormat>Widescreen</PresentationFormat>
  <Paragraphs>119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Georgia</vt:lpstr>
      <vt:lpstr>Arial</vt:lpstr>
      <vt:lpstr>Calibri</vt:lpstr>
      <vt:lpstr>Söhne</vt:lpstr>
      <vt:lpstr>Office Theme</vt:lpstr>
      <vt:lpstr>Feathered Guardian: A Smart Poultry Litter Tracking and Alert System</vt:lpstr>
      <vt:lpstr>Project Leadership</vt:lpstr>
      <vt:lpstr>Team Members</vt:lpstr>
      <vt:lpstr>Contents</vt:lpstr>
      <vt:lpstr>Project Overview and Scope</vt:lpstr>
      <vt:lpstr>Business Problem</vt:lpstr>
      <vt:lpstr>Business Objective</vt:lpstr>
      <vt:lpstr>CRISP-ML(Q) Methodology  There are six stages of CRISP-ML(Q) Methodology  1.Business and data understanding  2.Data preparation  3.model building   4.Model evaluation  5.Model deployment  6.Monitoring and maintenance</vt:lpstr>
      <vt:lpstr>Technical Stacks</vt:lpstr>
      <vt:lpstr>Data Collection and Understanding  </vt:lpstr>
      <vt:lpstr>Data  Information </vt:lpstr>
      <vt:lpstr>System Requirements</vt:lpstr>
      <vt:lpstr>Data Preprocessing</vt:lpstr>
      <vt:lpstr>Model Building </vt:lpstr>
      <vt:lpstr>Model Deployment - Strategy</vt:lpstr>
      <vt:lpstr>Screen shot of output </vt:lpstr>
      <vt:lpstr>Challenges</vt:lpstr>
      <vt:lpstr>Future Scopes </vt:lpstr>
      <vt:lpstr>Queries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Ammu Parvathy</cp:lastModifiedBy>
  <cp:revision>3</cp:revision>
  <dcterms:created xsi:type="dcterms:W3CDTF">2022-02-16T01:47:29Z</dcterms:created>
  <dcterms:modified xsi:type="dcterms:W3CDTF">2024-04-04T07:02:14Z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