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7" r:id="rId11"/>
    <p:sldId id="268" r:id="rId12"/>
    <p:sldId id="277" r:id="rId13"/>
    <p:sldId id="283" r:id="rId14"/>
    <p:sldId id="287" r:id="rId15"/>
    <p:sldId id="288" r:id="rId16"/>
    <p:sldId id="289" r:id="rId17"/>
    <p:sldId id="293" r:id="rId18"/>
    <p:sldId id="294" r:id="rId19"/>
    <p:sldId id="295" r:id="rId20"/>
    <p:sldId id="296" r:id="rId21"/>
  </p:sldIdLst>
  <p:sldSz cx="12192000" cy="6858000"/>
  <p:notesSz cx="6858000" cy="9144000"/>
  <p:embeddedFontLst>
    <p:embeddedFont>
      <p:font typeface="Georgia" panose="02040502050405020303" pitchFamily="18" charset="0"/>
      <p:regular r:id="rId23"/>
      <p:bold r:id="rId24"/>
      <p:italic r:id="rId25"/>
      <p:boldItalic r:id="rId26"/>
    </p:embeddedFon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10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linkedin.com/in/a-a-ashwini-45a9221b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b="1" dirty="0">
                <a:latin typeface="Times New Roman"/>
                <a:ea typeface="Times New Roman"/>
                <a:cs typeface="Times New Roman"/>
                <a:sym typeface="Times New Roman"/>
              </a:rPr>
              <a:t>Text Extraction from store bills</a:t>
            </a:r>
            <a:endParaRPr b="1" dirty="0">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3076" name="Picture 4" descr="Text Recognition and Extraction In Images | by Dharmaraj | Medium">
            <a:extLst>
              <a:ext uri="{FF2B5EF4-FFF2-40B4-BE49-F238E27FC236}">
                <a16:creationId xmlns:a16="http://schemas.microsoft.com/office/drawing/2014/main" id="{2673172C-A88A-633D-DC92-2990C5AD0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709" y="1396821"/>
            <a:ext cx="9832582" cy="4524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 and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3" name="TextBox 2">
            <a:extLst>
              <a:ext uri="{FF2B5EF4-FFF2-40B4-BE49-F238E27FC236}">
                <a16:creationId xmlns:a16="http://schemas.microsoft.com/office/drawing/2014/main" id="{8CA58D15-1FAA-87BE-F54B-E05537E41A6A}"/>
              </a:ext>
            </a:extLst>
          </p:cNvPr>
          <p:cNvSpPr txBox="1"/>
          <p:nvPr/>
        </p:nvSpPr>
        <p:spPr>
          <a:xfrm>
            <a:off x="794479" y="1600098"/>
            <a:ext cx="9428813" cy="2677656"/>
          </a:xfrm>
          <a:prstGeom prst="rect">
            <a:avLst/>
          </a:prstGeom>
          <a:noFill/>
        </p:spPr>
        <p:txBody>
          <a:bodyPr wrap="square" rtlCol="0">
            <a:spAutoFit/>
          </a:bodyPr>
          <a:lstStyle/>
          <a:p>
            <a:r>
              <a:rPr lang="en-IN" sz="2800" b="1" dirty="0"/>
              <a:t>Data Collection- </a:t>
            </a:r>
            <a:r>
              <a:rPr lang="en-IN" sz="2800" dirty="0"/>
              <a:t>Data is collected from super market stores such as D-Mart and it is the invoices in the form of images.</a:t>
            </a:r>
          </a:p>
          <a:p>
            <a:endParaRPr lang="en-IN" sz="2800" dirty="0"/>
          </a:p>
          <a:p>
            <a:r>
              <a:rPr lang="en-IN" sz="2800" b="1" dirty="0"/>
              <a:t>Data Understanding</a:t>
            </a:r>
            <a:r>
              <a:rPr lang="en-IN" sz="2800" dirty="0"/>
              <a:t>- Data is unstructured. It is images in the form .jpeg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sz="3200" b="1">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dirty="0">
              <a:latin typeface="Calibri"/>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5456C42F-3FA1-9DB7-C155-882746CAFFD6}"/>
              </a:ext>
            </a:extLst>
          </p:cNvPr>
          <p:cNvPicPr>
            <a:picLocks noChangeAspect="1"/>
          </p:cNvPicPr>
          <p:nvPr/>
        </p:nvPicPr>
        <p:blipFill>
          <a:blip r:embed="rId4"/>
          <a:stretch>
            <a:fillRect/>
          </a:stretch>
        </p:blipFill>
        <p:spPr>
          <a:xfrm>
            <a:off x="2370263" y="1031690"/>
            <a:ext cx="2969008" cy="5278235"/>
          </a:xfrm>
          <a:prstGeom prst="rect">
            <a:avLst/>
          </a:prstGeom>
        </p:spPr>
      </p:pic>
      <p:pic>
        <p:nvPicPr>
          <p:cNvPr id="5" name="Picture 4">
            <a:extLst>
              <a:ext uri="{FF2B5EF4-FFF2-40B4-BE49-F238E27FC236}">
                <a16:creationId xmlns:a16="http://schemas.microsoft.com/office/drawing/2014/main" id="{C15BF11B-636B-A7B8-5455-B244E147793B}"/>
              </a:ext>
            </a:extLst>
          </p:cNvPr>
          <p:cNvPicPr>
            <a:picLocks noChangeAspect="1"/>
          </p:cNvPicPr>
          <p:nvPr/>
        </p:nvPicPr>
        <p:blipFill>
          <a:blip r:embed="rId5"/>
          <a:stretch>
            <a:fillRect/>
          </a:stretch>
        </p:blipFill>
        <p:spPr>
          <a:xfrm>
            <a:off x="6457468" y="1031687"/>
            <a:ext cx="2969009" cy="52782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2" name="TextBox 1">
            <a:extLst>
              <a:ext uri="{FF2B5EF4-FFF2-40B4-BE49-F238E27FC236}">
                <a16:creationId xmlns:a16="http://schemas.microsoft.com/office/drawing/2014/main" id="{75D730A2-77CE-8CE9-BAA0-AD3942F830D1}"/>
              </a:ext>
            </a:extLst>
          </p:cNvPr>
          <p:cNvSpPr txBox="1"/>
          <p:nvPr/>
        </p:nvSpPr>
        <p:spPr>
          <a:xfrm>
            <a:off x="614597" y="1274164"/>
            <a:ext cx="10658006" cy="3970318"/>
          </a:xfrm>
          <a:prstGeom prst="rect">
            <a:avLst/>
          </a:prstGeom>
          <a:noFill/>
        </p:spPr>
        <p:txBody>
          <a:bodyPr wrap="square" rtlCol="0">
            <a:spAutoFit/>
          </a:bodyPr>
          <a:lstStyle/>
          <a:p>
            <a:pPr algn="l">
              <a:buFont typeface="+mj-lt"/>
              <a:buAutoNum type="arabicPeriod"/>
            </a:pPr>
            <a:r>
              <a:rPr lang="en-US" sz="2800" b="1" i="0" dirty="0">
                <a:solidFill>
                  <a:srgbClr val="374151"/>
                </a:solidFill>
                <a:effectLst/>
                <a:latin typeface="+mn-lt"/>
              </a:rPr>
              <a:t>Resize:</a:t>
            </a:r>
            <a:r>
              <a:rPr lang="en-US" sz="2800" b="0" i="0" dirty="0">
                <a:solidFill>
                  <a:srgbClr val="374151"/>
                </a:solidFill>
                <a:effectLst/>
                <a:latin typeface="+mn-lt"/>
              </a:rPr>
              <a:t> Standardize the image size.</a:t>
            </a:r>
          </a:p>
          <a:p>
            <a:pPr algn="l">
              <a:buFont typeface="+mj-lt"/>
              <a:buAutoNum type="arabicPeriod"/>
            </a:pPr>
            <a:r>
              <a:rPr lang="en-US" sz="2800" b="1" i="0" dirty="0">
                <a:solidFill>
                  <a:srgbClr val="374151"/>
                </a:solidFill>
                <a:effectLst/>
                <a:latin typeface="+mn-lt"/>
              </a:rPr>
              <a:t>Grayscale:</a:t>
            </a:r>
            <a:r>
              <a:rPr lang="en-US" sz="2800" b="0" i="0" dirty="0">
                <a:solidFill>
                  <a:srgbClr val="374151"/>
                </a:solidFill>
                <a:effectLst/>
                <a:latin typeface="+mn-lt"/>
              </a:rPr>
              <a:t> Convert to grayscale for simplicity.</a:t>
            </a:r>
          </a:p>
          <a:p>
            <a:pPr algn="l">
              <a:buFont typeface="+mj-lt"/>
              <a:buAutoNum type="arabicPeriod"/>
            </a:pPr>
            <a:r>
              <a:rPr lang="en-US" sz="2800" b="1" i="0" dirty="0">
                <a:solidFill>
                  <a:srgbClr val="374151"/>
                </a:solidFill>
                <a:effectLst/>
                <a:latin typeface="+mn-lt"/>
              </a:rPr>
              <a:t>Noise Reduction:</a:t>
            </a:r>
            <a:r>
              <a:rPr lang="en-US" sz="2800" b="0" i="0" dirty="0">
                <a:solidFill>
                  <a:srgbClr val="374151"/>
                </a:solidFill>
                <a:effectLst/>
                <a:latin typeface="+mn-lt"/>
              </a:rPr>
              <a:t> Apply filters to reduce noise.</a:t>
            </a:r>
          </a:p>
          <a:p>
            <a:pPr algn="l">
              <a:buFont typeface="+mj-lt"/>
              <a:buAutoNum type="arabicPeriod"/>
            </a:pPr>
            <a:r>
              <a:rPr lang="en-US" sz="2800" b="1" i="0" dirty="0">
                <a:solidFill>
                  <a:srgbClr val="374151"/>
                </a:solidFill>
                <a:effectLst/>
                <a:latin typeface="+mn-lt"/>
              </a:rPr>
              <a:t>Thresholding:</a:t>
            </a:r>
            <a:r>
              <a:rPr lang="en-US" sz="2800" b="0" i="0" dirty="0">
                <a:solidFill>
                  <a:srgbClr val="374151"/>
                </a:solidFill>
                <a:effectLst/>
                <a:latin typeface="+mn-lt"/>
              </a:rPr>
              <a:t> Convert to binary to distinguish text from 				background.</a:t>
            </a:r>
          </a:p>
          <a:p>
            <a:pPr algn="l">
              <a:buFont typeface="+mj-lt"/>
              <a:buAutoNum type="arabicPeriod"/>
            </a:pPr>
            <a:r>
              <a:rPr lang="en-US" sz="2800" b="1" i="0" dirty="0">
                <a:solidFill>
                  <a:srgbClr val="374151"/>
                </a:solidFill>
                <a:effectLst/>
                <a:latin typeface="+mn-lt"/>
              </a:rPr>
              <a:t>Contrast Enhancement:</a:t>
            </a:r>
            <a:r>
              <a:rPr lang="en-US" sz="2800" b="0" i="0" dirty="0">
                <a:solidFill>
                  <a:srgbClr val="374151"/>
                </a:solidFill>
                <a:effectLst/>
                <a:latin typeface="+mn-lt"/>
              </a:rPr>
              <a:t> Improve text visibility.</a:t>
            </a:r>
          </a:p>
          <a:p>
            <a:pPr algn="l">
              <a:buFont typeface="+mj-lt"/>
              <a:buAutoNum type="arabicPeriod"/>
            </a:pPr>
            <a:r>
              <a:rPr lang="en-US" sz="2800" b="1" i="0" dirty="0">
                <a:solidFill>
                  <a:srgbClr val="374151"/>
                </a:solidFill>
                <a:effectLst/>
                <a:latin typeface="+mn-lt"/>
              </a:rPr>
              <a:t>Morphological Operations:</a:t>
            </a:r>
            <a:r>
              <a:rPr lang="en-US" sz="2800" b="0" i="0" dirty="0">
                <a:solidFill>
                  <a:srgbClr val="374151"/>
                </a:solidFill>
                <a:effectLst/>
                <a:latin typeface="+mn-lt"/>
              </a:rPr>
              <a:t> Refine text regions.</a:t>
            </a:r>
          </a:p>
          <a:p>
            <a:pPr algn="l">
              <a:buFont typeface="+mj-lt"/>
              <a:buAutoNum type="arabicPeriod"/>
            </a:pPr>
            <a:r>
              <a:rPr lang="en-US" sz="2800" b="1" i="0" dirty="0">
                <a:solidFill>
                  <a:srgbClr val="374151"/>
                </a:solidFill>
                <a:effectLst/>
                <a:latin typeface="+mn-lt"/>
              </a:rPr>
              <a:t>Rotation Correction:</a:t>
            </a:r>
            <a:r>
              <a:rPr lang="en-US" sz="2800" b="0" i="0" dirty="0">
                <a:solidFill>
                  <a:srgbClr val="374151"/>
                </a:solidFill>
                <a:effectLst/>
                <a:latin typeface="+mn-lt"/>
              </a:rPr>
              <a:t> Correct skew or rotation.</a:t>
            </a:r>
          </a:p>
          <a:p>
            <a:pPr algn="l">
              <a:buFont typeface="+mj-lt"/>
              <a:buAutoNum type="arabicPeriod"/>
            </a:pPr>
            <a:r>
              <a:rPr lang="en-US" sz="2800" b="1" i="0" dirty="0">
                <a:solidFill>
                  <a:srgbClr val="374151"/>
                </a:solidFill>
                <a:effectLst/>
                <a:latin typeface="+mn-lt"/>
              </a:rPr>
              <a:t>Text Localization:</a:t>
            </a:r>
            <a:r>
              <a:rPr lang="en-US" sz="2800" b="0" i="0" dirty="0">
                <a:solidFill>
                  <a:srgbClr val="374151"/>
                </a:solidFill>
                <a:effectLst/>
                <a:latin typeface="+mn-lt"/>
              </a:rPr>
              <a:t> Identify and locate text regions.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228600" y="1228650"/>
            <a:ext cx="10972800" cy="3200846"/>
          </a:xfrm>
          <a:prstGeom prst="rect">
            <a:avLst/>
          </a:prstGeom>
          <a:noFill/>
          <a:ln>
            <a:noFill/>
          </a:ln>
        </p:spPr>
        <p:txBody>
          <a:bodyPr spcFirstLastPara="1" wrap="square" lIns="91425" tIns="91425" rIns="91425" bIns="91425" anchor="t" anchorCtr="0">
            <a:spAutoFit/>
          </a:bodyPr>
          <a:lstStyle/>
          <a:p>
            <a:r>
              <a:rPr lang="en-IN" sz="2800" dirty="0">
                <a:latin typeface="Times New Roman" panose="02020603050405020304" pitchFamily="18" charset="0"/>
                <a:cs typeface="Times New Roman" panose="02020603050405020304" pitchFamily="18" charset="0"/>
              </a:rPr>
              <a:t>1. OCR(</a:t>
            </a:r>
            <a:r>
              <a:rPr lang="en-US" sz="2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Optical Character Recognition</a:t>
            </a:r>
            <a:r>
              <a:rPr lang="en-IN" sz="2800" dirty="0">
                <a:latin typeface="Times New Roman" panose="02020603050405020304" pitchFamily="18" charset="0"/>
                <a:cs typeface="Times New Roman" panose="02020603050405020304" pitchFamily="18" charset="0"/>
              </a:rPr>
              <a:t>) model.</a:t>
            </a:r>
          </a:p>
          <a:p>
            <a:pPr lvl="1"/>
            <a:r>
              <a:rPr lang="en-IN" sz="2800" dirty="0">
                <a:latin typeface="Times New Roman" panose="02020603050405020304" pitchFamily="18" charset="0"/>
                <a:cs typeface="Times New Roman" panose="02020603050405020304" pitchFamily="18" charset="0"/>
              </a:rPr>
              <a:t>	1. </a:t>
            </a:r>
            <a:r>
              <a:rPr lang="en-IN" sz="2800" dirty="0" err="1">
                <a:latin typeface="Times New Roman" panose="02020603050405020304" pitchFamily="18" charset="0"/>
                <a:cs typeface="Times New Roman" panose="02020603050405020304" pitchFamily="18" charset="0"/>
              </a:rPr>
              <a:t>PytesseractOCR</a:t>
            </a:r>
            <a:r>
              <a:rPr lang="en-IN" sz="2800" dirty="0">
                <a:latin typeface="Times New Roman" panose="02020603050405020304" pitchFamily="18" charset="0"/>
                <a:cs typeface="Times New Roman" panose="02020603050405020304" pitchFamily="18" charset="0"/>
              </a:rPr>
              <a:t> model.</a:t>
            </a:r>
          </a:p>
          <a:p>
            <a:pPr lvl="1"/>
            <a:r>
              <a:rPr lang="en-IN" sz="2800" dirty="0">
                <a:latin typeface="Times New Roman" panose="02020603050405020304" pitchFamily="18" charset="0"/>
                <a:cs typeface="Times New Roman" panose="02020603050405020304" pitchFamily="18" charset="0"/>
              </a:rPr>
              <a:t>	2. </a:t>
            </a:r>
            <a:r>
              <a:rPr lang="en-IN" sz="2800" dirty="0" err="1">
                <a:latin typeface="Times New Roman" panose="02020603050405020304" pitchFamily="18" charset="0"/>
                <a:cs typeface="Times New Roman" panose="02020603050405020304" pitchFamily="18" charset="0"/>
              </a:rPr>
              <a:t>PaddleOCR</a:t>
            </a:r>
            <a:r>
              <a:rPr lang="en-IN" sz="2800" dirty="0">
                <a:latin typeface="Times New Roman" panose="02020603050405020304" pitchFamily="18" charset="0"/>
                <a:cs typeface="Times New Roman" panose="02020603050405020304" pitchFamily="18" charset="0"/>
              </a:rPr>
              <a:t> model.</a:t>
            </a:r>
          </a:p>
          <a:p>
            <a:pPr lvl="1"/>
            <a:r>
              <a:rPr lang="en-IN" sz="2800" dirty="0">
                <a:latin typeface="Times New Roman" panose="02020603050405020304" pitchFamily="18" charset="0"/>
                <a:cs typeface="Times New Roman" panose="02020603050405020304" pitchFamily="18" charset="0"/>
              </a:rPr>
              <a:t>	3. </a:t>
            </a:r>
            <a:r>
              <a:rPr lang="en-IN" sz="2800" dirty="0" err="1">
                <a:latin typeface="Times New Roman" panose="02020603050405020304" pitchFamily="18" charset="0"/>
                <a:cs typeface="Times New Roman" panose="02020603050405020304" pitchFamily="18" charset="0"/>
              </a:rPr>
              <a:t>EasyOCR</a:t>
            </a:r>
            <a:r>
              <a:rPr lang="en-IN" sz="2800" dirty="0">
                <a:latin typeface="Times New Roman" panose="02020603050405020304" pitchFamily="18" charset="0"/>
                <a:cs typeface="Times New Roman" panose="02020603050405020304" pitchFamily="18" charset="0"/>
              </a:rPr>
              <a:t> model.</a:t>
            </a:r>
          </a:p>
          <a:p>
            <a:pPr lvl="1"/>
            <a:r>
              <a:rPr lang="en-IN" sz="2800" dirty="0">
                <a:latin typeface="Times New Roman" panose="02020603050405020304" pitchFamily="18" charset="0"/>
                <a:cs typeface="Times New Roman" panose="02020603050405020304" pitchFamily="18" charset="0"/>
              </a:rPr>
              <a:t>	4. </a:t>
            </a:r>
            <a:r>
              <a:rPr lang="en-IN" sz="2800" dirty="0" err="1">
                <a:latin typeface="Times New Roman" panose="02020603050405020304" pitchFamily="18" charset="0"/>
                <a:cs typeface="Times New Roman" panose="02020603050405020304" pitchFamily="18" charset="0"/>
              </a:rPr>
              <a:t>KerasOCR</a:t>
            </a:r>
            <a:r>
              <a:rPr lang="en-IN" sz="2800" dirty="0">
                <a:latin typeface="Times New Roman" panose="02020603050405020304" pitchFamily="18" charset="0"/>
                <a:cs typeface="Times New Roman" panose="02020603050405020304" pitchFamily="18" charset="0"/>
              </a:rPr>
              <a:t> model.</a:t>
            </a:r>
          </a:p>
          <a:p>
            <a:pPr lvl="1"/>
            <a:r>
              <a:rPr lang="en-IN" sz="2800" dirty="0">
                <a:latin typeface="Times New Roman" panose="02020603050405020304" pitchFamily="18" charset="0"/>
                <a:cs typeface="Times New Roman" panose="02020603050405020304" pitchFamily="18" charset="0"/>
              </a:rPr>
              <a:t>	5. Wand model.</a:t>
            </a:r>
          </a:p>
          <a:p>
            <a:pPr lvl="1"/>
            <a:r>
              <a:rPr lang="en-IN" sz="2800" dirty="0">
                <a:latin typeface="Times New Roman" panose="02020603050405020304" pitchFamily="18" charset="0"/>
                <a:cs typeface="Times New Roman" panose="02020603050405020304" pitchFamily="18" charset="0"/>
              </a:rPr>
              <a:t>2. LLM(Large Language Model) for query based output.</a:t>
            </a: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Best Model  – </a:t>
            </a:r>
            <a:endParaRPr/>
          </a:p>
        </p:txBody>
      </p:sp>
      <p:pic>
        <p:nvPicPr>
          <p:cNvPr id="419" name="Google Shape;419;p56"/>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21" name="Google Shape;421;p56"/>
          <p:cNvSpPr txBox="1"/>
          <p:nvPr/>
        </p:nvSpPr>
        <p:spPr>
          <a:xfrm>
            <a:off x="593850" y="20114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2B2E9181-342F-B139-4ED4-46D42687E200}"/>
              </a:ext>
            </a:extLst>
          </p:cNvPr>
          <p:cNvSpPr txBox="1"/>
          <p:nvPr/>
        </p:nvSpPr>
        <p:spPr>
          <a:xfrm>
            <a:off x="929390" y="1169234"/>
            <a:ext cx="9623685" cy="3108543"/>
          </a:xfrm>
          <a:prstGeom prst="rect">
            <a:avLst/>
          </a:prstGeom>
          <a:noFill/>
        </p:spPr>
        <p:txBody>
          <a:bodyPr wrap="square" rtlCol="0">
            <a:spAutoFit/>
          </a:bodyPr>
          <a:lstStyle/>
          <a:p>
            <a:r>
              <a:rPr lang="en-IN" sz="2800" dirty="0">
                <a:latin typeface="+mn-lt"/>
                <a:cs typeface="Times New Roman" panose="02020603050405020304" pitchFamily="18" charset="0"/>
              </a:rPr>
              <a:t>Based on the word error rate and character error rate that has achieved from those different OCR model that are used for the text extraction from the store bills and by comparing the results of the WER and CER output the ‘Wand model’ gives the best result of the extracted text. So that we can say Wand is the best model then the other models which are used in the model building</a:t>
            </a:r>
            <a:r>
              <a:rPr lang="en-IN"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a:ea typeface="Times New Roman"/>
                <a:cs typeface="Times New Roman"/>
                <a:sym typeface="Times New Roman"/>
              </a:rPr>
              <a:t>Model Deployment - </a:t>
            </a:r>
            <a:r>
              <a:rPr lang="en-US" sz="3200" b="1">
                <a:solidFill>
                  <a:schemeClr val="dk1"/>
                </a:solidFill>
                <a:latin typeface="Times New Roman"/>
                <a:ea typeface="Times New Roman"/>
                <a:cs typeface="Times New Roman"/>
                <a:sym typeface="Times New Roman"/>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56F18AB4-FE99-2181-0B7E-807BCEB2A5FA}"/>
              </a:ext>
            </a:extLst>
          </p:cNvPr>
          <p:cNvSpPr txBox="1"/>
          <p:nvPr/>
        </p:nvSpPr>
        <p:spPr>
          <a:xfrm>
            <a:off x="908976" y="1168551"/>
            <a:ext cx="10374050" cy="5262979"/>
          </a:xfrm>
          <a:prstGeom prst="rect">
            <a:avLst/>
          </a:prstGeom>
          <a:noFill/>
        </p:spPr>
        <p:txBody>
          <a:bodyPr wrap="square" rtlCol="0">
            <a:spAutoFit/>
          </a:bodyPr>
          <a:lstStyle/>
          <a:p>
            <a:pPr marL="0" lvl="0" indent="0" algn="l" rtl="0">
              <a:spcBef>
                <a:spcPts val="0"/>
              </a:spcBef>
              <a:spcAft>
                <a:spcPts val="0"/>
              </a:spcAft>
              <a:buNone/>
            </a:pPr>
            <a:r>
              <a:rPr lang="en-US" sz="2800" dirty="0">
                <a:latin typeface="+mn-lt"/>
                <a:ea typeface="Calibri"/>
                <a:cs typeface="Times New Roman" panose="02020603050405020304" pitchFamily="18" charset="0"/>
                <a:sym typeface="Calibri"/>
              </a:rPr>
              <a:t>For the deployment of the model we had used the </a:t>
            </a:r>
            <a:r>
              <a:rPr lang="en-US" sz="2800" dirty="0" err="1">
                <a:latin typeface="+mn-lt"/>
                <a:ea typeface="Calibri"/>
                <a:cs typeface="Times New Roman" panose="02020603050405020304" pitchFamily="18" charset="0"/>
                <a:sym typeface="Calibri"/>
              </a:rPr>
              <a:t>Streamlit</a:t>
            </a:r>
            <a:r>
              <a:rPr lang="en-US" sz="2800" dirty="0">
                <a:latin typeface="+mn-lt"/>
                <a:ea typeface="Calibri"/>
                <a:cs typeface="Times New Roman" panose="02020603050405020304" pitchFamily="18" charset="0"/>
                <a:sym typeface="Calibri"/>
              </a:rPr>
              <a:t> application which is user-friendly and simple to uses. The </a:t>
            </a:r>
            <a:r>
              <a:rPr lang="en-US" sz="2800" dirty="0" err="1">
                <a:latin typeface="+mn-lt"/>
                <a:ea typeface="Calibri"/>
                <a:cs typeface="Times New Roman" panose="02020603050405020304" pitchFamily="18" charset="0"/>
                <a:sym typeface="Calibri"/>
              </a:rPr>
              <a:t>Streamlit</a:t>
            </a:r>
            <a:r>
              <a:rPr lang="en-US" sz="2800" dirty="0">
                <a:latin typeface="+mn-lt"/>
                <a:ea typeface="Calibri"/>
                <a:cs typeface="Times New Roman" panose="02020603050405020304" pitchFamily="18" charset="0"/>
                <a:sym typeface="Calibri"/>
              </a:rPr>
              <a:t> code has writ in the .</a:t>
            </a:r>
            <a:r>
              <a:rPr lang="en-US" sz="2800" dirty="0" err="1">
                <a:latin typeface="+mn-lt"/>
                <a:ea typeface="Calibri"/>
                <a:cs typeface="Times New Roman" panose="02020603050405020304" pitchFamily="18" charset="0"/>
                <a:sym typeface="Calibri"/>
              </a:rPr>
              <a:t>py</a:t>
            </a:r>
            <a:r>
              <a:rPr lang="en-US" sz="2800" dirty="0">
                <a:latin typeface="+mn-lt"/>
                <a:ea typeface="Calibri"/>
                <a:cs typeface="Times New Roman" panose="02020603050405020304" pitchFamily="18" charset="0"/>
                <a:sym typeface="Calibri"/>
              </a:rPr>
              <a:t> file which has all the same like working code of steps image preprocessing, text extraction, post-processing, data frame creation and storing the data frame into the MySQL database. All this steps are automated in the </a:t>
            </a:r>
            <a:r>
              <a:rPr lang="en-US" sz="2800" dirty="0" err="1">
                <a:latin typeface="+mn-lt"/>
                <a:ea typeface="Calibri"/>
                <a:cs typeface="Times New Roman" panose="02020603050405020304" pitchFamily="18" charset="0"/>
                <a:sym typeface="Calibri"/>
              </a:rPr>
              <a:t>Streamlit</a:t>
            </a:r>
            <a:r>
              <a:rPr lang="en-US" sz="2800" dirty="0">
                <a:latin typeface="+mn-lt"/>
                <a:ea typeface="Calibri"/>
                <a:cs typeface="Times New Roman" panose="02020603050405020304" pitchFamily="18" charset="0"/>
                <a:sym typeface="Calibri"/>
              </a:rPr>
              <a:t> it takes the bill image path and to push the data frame in to SQL it takes database name, user name, password. And gives the required details in a tabular form. For not troubleshooting any problem in deployment create a specific environment for model we working and deploy the </a:t>
            </a:r>
            <a:r>
              <a:rPr lang="en-US" sz="2800" dirty="0" err="1">
                <a:latin typeface="+mn-lt"/>
                <a:ea typeface="Calibri"/>
                <a:cs typeface="Times New Roman" panose="02020603050405020304" pitchFamily="18" charset="0"/>
                <a:sym typeface="Calibri"/>
              </a:rPr>
              <a:t>Streamlit</a:t>
            </a:r>
            <a:r>
              <a:rPr lang="en-US" sz="2800" dirty="0">
                <a:latin typeface="+mn-lt"/>
                <a:ea typeface="Calibri"/>
                <a:cs typeface="Times New Roman" panose="02020603050405020304" pitchFamily="18" charset="0"/>
                <a:sym typeface="Calibri"/>
              </a:rPr>
              <a:t> in that environment.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2" name="Picture 1">
            <a:extLst>
              <a:ext uri="{FF2B5EF4-FFF2-40B4-BE49-F238E27FC236}">
                <a16:creationId xmlns:a16="http://schemas.microsoft.com/office/drawing/2014/main" id="{56E96A69-5FA5-FF11-6BF4-026D0247746E}"/>
              </a:ext>
            </a:extLst>
          </p:cNvPr>
          <p:cNvPicPr>
            <a:picLocks noChangeAspect="1"/>
          </p:cNvPicPr>
          <p:nvPr/>
        </p:nvPicPr>
        <p:blipFill>
          <a:blip r:embed="rId4"/>
          <a:stretch>
            <a:fillRect/>
          </a:stretch>
        </p:blipFill>
        <p:spPr>
          <a:xfrm>
            <a:off x="1141180" y="1276870"/>
            <a:ext cx="9603020" cy="46949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9" name="Rectangle 3">
            <a:extLst>
              <a:ext uri="{FF2B5EF4-FFF2-40B4-BE49-F238E27FC236}">
                <a16:creationId xmlns:a16="http://schemas.microsoft.com/office/drawing/2014/main" id="{1DB66AF9-D7E4-2089-0B6B-1A1C62EB6ACF}"/>
              </a:ext>
            </a:extLst>
          </p:cNvPr>
          <p:cNvSpPr>
            <a:spLocks noChangeArrowheads="1"/>
          </p:cNvSpPr>
          <p:nvPr/>
        </p:nvSpPr>
        <p:spPr bwMode="auto">
          <a:xfrm>
            <a:off x="1109272" y="985882"/>
            <a:ext cx="731450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Poor print quality (faded ink, smudges)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Varied fonts, text sizes, and styles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Background noise (logos, 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Handwritten and cursive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Multilingual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Variable data field locations and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Receipt folds, distortions, and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Diverse receipt formats (thermal, digital)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Inconsistent text alignment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Extraction of specific information (dates, amounts)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Handwritten annotations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Security and privacy concerns (sensitive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79B7ACD5-60D6-5F48-0299-D0CF369873BF}"/>
              </a:ext>
            </a:extLst>
          </p:cNvPr>
          <p:cNvSpPr>
            <a:spLocks noChangeArrowheads="1"/>
          </p:cNvSpPr>
          <p:nvPr/>
        </p:nvSpPr>
        <p:spPr bwMode="auto">
          <a:xfrm>
            <a:off x="1903750" y="2923081"/>
            <a:ext cx="2444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Rectangle 1">
            <a:extLst>
              <a:ext uri="{FF2B5EF4-FFF2-40B4-BE49-F238E27FC236}">
                <a16:creationId xmlns:a16="http://schemas.microsoft.com/office/drawing/2014/main" id="{5BDEB23D-0402-5B8B-46FF-FB633646A9A5}"/>
              </a:ext>
            </a:extLst>
          </p:cNvPr>
          <p:cNvSpPr>
            <a:spLocks noChangeArrowheads="1"/>
          </p:cNvSpPr>
          <p:nvPr/>
        </p:nvSpPr>
        <p:spPr bwMode="auto">
          <a:xfrm>
            <a:off x="460375" y="492938"/>
            <a:ext cx="1093215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Improved accuracy with advanced AI and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Integration with computer vision and 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Real-time processing for instant access to transaction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Edge computing for enhanced privacy and local data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Customizable and adaptive OCR models for specific industries and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Integration with blockchain for enhanced security and traceability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Augmented reality applications for immersive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Enhanced extraction from unstructured text and complex layouts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Improved handling of diverse receipt formats, including digital receipts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Evolution into broader document understanding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Cross-platform integration for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n-lt"/>
              </a:rPr>
              <a:t>Globalization and expanded language support for versatility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0836AB8-A604-1F62-C2B8-8F2B95C6107F}"/>
              </a:ext>
            </a:extLst>
          </p:cNvPr>
          <p:cNvSpPr>
            <a:spLocks noChangeArrowheads="1"/>
          </p:cNvSpPr>
          <p:nvPr/>
        </p:nvSpPr>
        <p:spPr bwMode="auto">
          <a:xfrm>
            <a:off x="0" y="0"/>
            <a:ext cx="3721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4" name="Google Shape;124;p5"/>
          <p:cNvSpPr txBox="1"/>
          <p:nvPr/>
        </p:nvSpPr>
        <p:spPr>
          <a:xfrm>
            <a:off x="404950" y="2743200"/>
            <a:ext cx="2455800" cy="1446479"/>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a:t>
            </a:r>
            <a:r>
              <a:rPr lang="en-US" sz="1200" b="1" dirty="0" err="1">
                <a:solidFill>
                  <a:schemeClr val="dk1"/>
                </a:solidFill>
              </a:rPr>
              <a:t>N</a:t>
            </a:r>
            <a:r>
              <a:rPr lang="en-US" sz="1200" b="1" i="0" u="none" strike="noStrike" cap="none" dirty="0" err="1">
                <a:solidFill>
                  <a:schemeClr val="dk1"/>
                </a:solidFill>
                <a:latin typeface="Arial"/>
                <a:ea typeface="Arial"/>
                <a:cs typeface="Arial"/>
                <a:sym typeface="Arial"/>
              </a:rPr>
              <a:t>ame:Parvathy</a:t>
            </a:r>
            <a:r>
              <a:rPr lang="en-US" sz="1200" b="1" i="0" u="none" strike="noStrike" cap="none" dirty="0">
                <a:solidFill>
                  <a:schemeClr val="dk1"/>
                </a:solidFill>
                <a:latin typeface="Arial"/>
                <a:ea typeface="Arial"/>
                <a:cs typeface="Arial"/>
                <a:sym typeface="Arial"/>
              </a:rPr>
              <a:t> K R</a:t>
            </a:r>
            <a:endParaRPr dirty="0"/>
          </a:p>
          <a:p>
            <a:pPr marL="0" marR="0" lvl="0" indent="0" algn="ctr" rtl="0">
              <a:lnSpc>
                <a:spcPct val="100000"/>
              </a:lnSpc>
              <a:spcBef>
                <a:spcPts val="0"/>
              </a:spcBef>
              <a:spcAft>
                <a:spcPts val="0"/>
              </a:spcAft>
              <a:buNone/>
            </a:pPr>
            <a:r>
              <a:rPr lang="en-US" sz="1200" b="1" i="0" u="sng" strike="noStrike" cap="none" dirty="0">
                <a:solidFill>
                  <a:srgbClr val="0070C0"/>
                </a:solidFill>
                <a:latin typeface="Arial"/>
                <a:ea typeface="Arial"/>
                <a:cs typeface="Arial"/>
                <a:sym typeface="Arial"/>
                <a:hlinkClick r:id="rId3"/>
              </a:rPr>
              <a:t>https://www.linkedin.com/in/</a:t>
            </a:r>
            <a:endParaRPr lang="en-US" sz="1200" b="1" i="0" u="sng"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r>
              <a:rPr lang="en-US" sz="1200" b="1" i="0" u="sng" strike="noStrike" cap="none" dirty="0" err="1">
                <a:solidFill>
                  <a:srgbClr val="0070C0"/>
                </a:solidFill>
                <a:latin typeface="Arial"/>
                <a:ea typeface="Arial"/>
                <a:cs typeface="Arial"/>
                <a:sym typeface="Arial"/>
              </a:rPr>
              <a:t>parvathy</a:t>
            </a:r>
            <a:r>
              <a:rPr lang="en-US" sz="1200" b="1" i="0" u="sng" strike="noStrike" cap="none" dirty="0">
                <a:solidFill>
                  <a:srgbClr val="0070C0"/>
                </a:solidFill>
                <a:latin typeface="Arial"/>
                <a:ea typeface="Arial"/>
                <a:cs typeface="Arial"/>
                <a:sym typeface="Arial"/>
              </a:rPr>
              <a:t>-k-r</a:t>
            </a: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dirty="0">
                <a:solidFill>
                  <a:srgbClr val="000000"/>
                </a:solidFill>
                <a:latin typeface="Arial"/>
                <a:ea typeface="Arial"/>
                <a:cs typeface="Arial"/>
                <a:sym typeface="Arial"/>
              </a:rPr>
            </a:br>
            <a:endParaRPr sz="19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5">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Modeling </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Evaluation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Deployment</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3" name="Picture 2">
            <a:extLst>
              <a:ext uri="{FF2B5EF4-FFF2-40B4-BE49-F238E27FC236}">
                <a16:creationId xmlns:a16="http://schemas.microsoft.com/office/drawing/2014/main" id="{C1B5A632-28B7-405F-0001-3B328F1051CF}"/>
              </a:ext>
            </a:extLst>
          </p:cNvPr>
          <p:cNvPicPr>
            <a:picLocks noChangeAspect="1"/>
          </p:cNvPicPr>
          <p:nvPr/>
        </p:nvPicPr>
        <p:blipFill>
          <a:blip r:embed="rId4"/>
          <a:stretch>
            <a:fillRect/>
          </a:stretch>
        </p:blipFill>
        <p:spPr>
          <a:xfrm>
            <a:off x="228600" y="1037008"/>
            <a:ext cx="11477624" cy="50110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r>
              <a:rPr lang="en-IN" dirty="0"/>
              <a:t>Manually doing data entry of  the entries available on retail store bills will be extremely time consuming and is prone to human errors.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Objective</a:t>
            </a:r>
            <a:endParaRPr sz="3200" b="1">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a:latin typeface="Times New Roman"/>
                <a:ea typeface="Times New Roman"/>
                <a:cs typeface="Times New Roman"/>
                <a:sym typeface="Times New Roman"/>
              </a:rPr>
              <a:t>Objective</a:t>
            </a:r>
            <a:endParaRPr sz="2800"/>
          </a:p>
        </p:txBody>
      </p:sp>
      <p:sp>
        <p:nvSpPr>
          <p:cNvPr id="168" name="Google Shape;168;p7"/>
          <p:cNvSpPr txBox="1">
            <a:spLocks noGrp="1"/>
          </p:cNvSpPr>
          <p:nvPr>
            <p:ph type="body" idx="2"/>
          </p:nvPr>
        </p:nvSpPr>
        <p:spPr>
          <a:xfrm>
            <a:off x="836609" y="2638269"/>
            <a:ext cx="4518022" cy="690719"/>
          </a:xfrm>
          <a:prstGeom prst="rect">
            <a:avLst/>
          </a:prstGeom>
          <a:noFill/>
          <a:ln>
            <a:noFill/>
          </a:ln>
        </p:spPr>
        <p:txBody>
          <a:bodyPr spcFirstLastPara="1" wrap="square" lIns="91400" tIns="45675" rIns="91400" bIns="45675" anchor="t" anchorCtr="0">
            <a:noAutofit/>
          </a:bodyPr>
          <a:lstStyle/>
          <a:p>
            <a:pPr marL="0" lvl="0" indent="0" algn="l" rtl="0">
              <a:lnSpc>
                <a:spcPct val="90000"/>
              </a:lnSpc>
              <a:spcBef>
                <a:spcPts val="1000"/>
              </a:spcBef>
              <a:spcAft>
                <a:spcPts val="0"/>
              </a:spcAft>
              <a:buNone/>
            </a:pPr>
            <a:r>
              <a:rPr lang="en-IN" dirty="0">
                <a:solidFill>
                  <a:srgbClr val="353744"/>
                </a:solidFill>
                <a:latin typeface="Proxima Nova"/>
                <a:ea typeface="Proxima Nova"/>
                <a:cs typeface="Proxima Nova"/>
                <a:sym typeface="Proxima Nova"/>
              </a:rPr>
              <a:t>Minimize the time taken to extract the text.</a:t>
            </a:r>
            <a:endParaRPr dirty="0">
              <a:solidFill>
                <a:srgbClr val="353744"/>
              </a:solidFill>
              <a:latin typeface="Proxima Nova"/>
              <a:ea typeface="Proxima Nova"/>
              <a:cs typeface="Proxima Nova"/>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p:txBody>
          <a:bodyPr/>
          <a:lstStyle/>
          <a:p>
            <a:pPr marL="114300" indent="0">
              <a:buNone/>
            </a:pPr>
            <a:r>
              <a:rPr lang="en-IN" dirty="0"/>
              <a:t>Minimize the human effort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913110"/>
            <a:ext cx="10460100" cy="5299822"/>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a:ea typeface="Times New Roman"/>
                <a:cs typeface="Times New Roman"/>
                <a:sym typeface="Times New Roman"/>
              </a:rPr>
              <a:t>CRISP-ML(Q) Methodology</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There are six stages of CRISP-ML(Q) Methodology</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1.Business and data understanding</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2.Data preparation</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3.Model building </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4.Model evaluation</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5.Model deployment</a:t>
            </a: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4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400" b="1" dirty="0">
                <a:latin typeface="Times New Roman"/>
                <a:ea typeface="Times New Roman"/>
                <a:cs typeface="Times New Roman"/>
                <a:sym typeface="Times New Roman"/>
              </a:rPr>
              <a:t>6.Monitoring and maintenance</a:t>
            </a:r>
            <a:endParaRPr sz="2400" b="1" dirty="0">
              <a:latin typeface="Times New Roman"/>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EEDB2637-9125-5129-EF92-9B616B8871AD}"/>
              </a:ext>
            </a:extLst>
          </p:cNvPr>
          <p:cNvSpPr txBox="1"/>
          <p:nvPr/>
        </p:nvSpPr>
        <p:spPr>
          <a:xfrm>
            <a:off x="291437" y="892193"/>
            <a:ext cx="11881526" cy="523220"/>
          </a:xfrm>
          <a:prstGeom prst="rect">
            <a:avLst/>
          </a:prstGeom>
          <a:noFill/>
        </p:spPr>
        <p:txBody>
          <a:bodyPr wrap="square" rtlCol="0">
            <a:spAutoFit/>
          </a:bodyPr>
          <a:lstStyle/>
          <a:p>
            <a:r>
              <a:rPr lang="en-IN" sz="2800" b="1" dirty="0"/>
              <a:t>Tools used:</a:t>
            </a:r>
          </a:p>
        </p:txBody>
      </p:sp>
      <p:sp>
        <p:nvSpPr>
          <p:cNvPr id="4" name="TextBox 3">
            <a:extLst>
              <a:ext uri="{FF2B5EF4-FFF2-40B4-BE49-F238E27FC236}">
                <a16:creationId xmlns:a16="http://schemas.microsoft.com/office/drawing/2014/main" id="{BB52B1AE-C7C9-FE71-675A-F119B241D464}"/>
              </a:ext>
            </a:extLst>
          </p:cNvPr>
          <p:cNvSpPr txBox="1"/>
          <p:nvPr/>
        </p:nvSpPr>
        <p:spPr>
          <a:xfrm>
            <a:off x="989351" y="2083633"/>
            <a:ext cx="9833547" cy="3108543"/>
          </a:xfrm>
          <a:prstGeom prst="rect">
            <a:avLst/>
          </a:prstGeom>
          <a:noFill/>
        </p:spPr>
        <p:txBody>
          <a:bodyPr wrap="square" rtlCol="0">
            <a:spAutoFit/>
          </a:bodyPr>
          <a:lstStyle/>
          <a:p>
            <a:r>
              <a:rPr lang="en-IN" sz="2800" dirty="0"/>
              <a:t>1.For image pre-processing - OpenCV and Pillow</a:t>
            </a:r>
          </a:p>
          <a:p>
            <a:r>
              <a:rPr lang="en-IN" sz="2800" dirty="0"/>
              <a:t>2.For text extraction - Optical Character Recognition (OCR) such as Easy OCR, Wand, etc.</a:t>
            </a:r>
          </a:p>
          <a:p>
            <a:r>
              <a:rPr lang="en-IN" sz="2800" dirty="0"/>
              <a:t>3.For post-processing- Regular Expression </a:t>
            </a:r>
          </a:p>
          <a:p>
            <a:r>
              <a:rPr lang="en-IN" sz="2800" dirty="0"/>
              <a:t>4.Output storage- MySQL</a:t>
            </a:r>
          </a:p>
          <a:p>
            <a:r>
              <a:rPr lang="en-IN" sz="2800" dirty="0"/>
              <a:t>5.Deployment- </a:t>
            </a:r>
            <a:r>
              <a:rPr lang="en-IN" sz="2800" dirty="0" err="1"/>
              <a:t>Streamlit</a:t>
            </a:r>
            <a:r>
              <a:rPr lang="en-IN" sz="2800" dirty="0"/>
              <a:t> Application</a:t>
            </a:r>
          </a:p>
          <a:p>
            <a:r>
              <a:rPr lang="en-IN" sz="2800" dirty="0"/>
              <a:t>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1003</Words>
  <Application>Microsoft Office PowerPoint</Application>
  <PresentationFormat>Widescreen</PresentationFormat>
  <Paragraphs>154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Proxima Nova</vt:lpstr>
      <vt:lpstr>Arial</vt:lpstr>
      <vt:lpstr>Georgia</vt:lpstr>
      <vt:lpstr>Calibri</vt:lpstr>
      <vt:lpstr>Söhne</vt:lpstr>
      <vt:lpstr>Office Theme</vt:lpstr>
      <vt:lpstr>Text Extraction from store bills</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Data Collection and Understanding  </vt:lpstr>
      <vt:lpstr>Data  Information </vt:lpstr>
      <vt:lpstr>Data Preprocessing</vt:lpstr>
      <vt:lpstr>Model Building </vt:lpstr>
      <vt:lpstr>Best Model  – </vt:lpstr>
      <vt:lpstr>Model Deployment - Strategy</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Ammu Parvathy</cp:lastModifiedBy>
  <cp:revision>5</cp:revision>
  <dcterms:created xsi:type="dcterms:W3CDTF">2022-02-16T01:47:29Z</dcterms:created>
  <dcterms:modified xsi:type="dcterms:W3CDTF">2024-01-11T13:55:01Z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