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70" r:id="rId11"/>
    <p:sldId id="271" r:id="rId12"/>
    <p:sldId id="272" r:id="rId13"/>
    <p:sldId id="259" r:id="rId14"/>
    <p:sldId id="260" r:id="rId15"/>
    <p:sldId id="262" r:id="rId16"/>
    <p:sldId id="261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0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481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2004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3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0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54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80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0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3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61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3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6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5078-3D40-4166-850F-E9E64097DA49}" type="datetimeFigureOut">
              <a:rPr lang="en-IN" smtClean="0"/>
              <a:t>01-06-2021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D7751F-F9FB-45D9-8DEB-084049CC1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8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3DA7-3796-469D-95FA-A7C81A15E1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24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07A8-6501-4034-BBA4-E89B5F73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447675"/>
            <a:ext cx="10829925" cy="5729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Grid classes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The Bootstrap 4 grid system has 5 classes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.col-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extra small devices - screen width less than 576px)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.col-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sm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–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small devices - screen width equal to or greater than 576px)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.col-md-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medium devices - screen width equal to or greater than 768px)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.col-lg-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(large devices - screen width equal to or greater than 992px)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.col-xl-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xlarge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devices - screen width equal to or greater than 1200px)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8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0EB1-5952-4497-8A9A-2E68D4F4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476250"/>
            <a:ext cx="10696575" cy="57007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Cards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card in Bootstrap 4 is a bordered box with some padding around its content. It includes options for headers, footers, content, colors, etc.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Bootstrap </a:t>
            </a:r>
            <a:r>
              <a:rPr lang="en-US" sz="2400" b="1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navs</a:t>
            </a:r>
            <a:endParaRPr lang="en-US" sz="2400" b="1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Bootstrap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Navs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component allows to create simple navigation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Navigation Bars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navigation bar is a navigation header that is placed at the top of the page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Basic Navbar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With Bootstrap, a navigation bar can extend or collapse, depending on the screen size.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3C4B6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45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CEC8E3-BCCE-432D-9E4A-4B0A8265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7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90DC-11E2-4231-8932-57908CF2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Navbars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D7EE-C759-4DC5-A22A-CEBE4098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8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F7DA-607E-449D-8CDC-D1685481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A0C3-F453-41C7-8BE0-04011333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74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C3FE-AEB3-43EB-B5C3-A714396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63FE8-8341-413F-8650-0DF498D0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38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1C1A-1DE1-4C1E-94DF-F7175CE8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A803-4BE1-4FC3-8DEB-D3C49E68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4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9865-7587-463E-9E3C-316E68DC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2999-A22B-4312-BFAA-0ED74BF2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5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041-E23E-41DE-BFD9-9E05E31E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609599"/>
            <a:ext cx="10610850" cy="952501"/>
          </a:xfrm>
        </p:spPr>
        <p:txBody>
          <a:bodyPr>
            <a:normAutofit fontScale="90000"/>
          </a:bodyPr>
          <a:lstStyle/>
          <a:p>
            <a:br>
              <a:rPr lang="en-IN" sz="40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Mobile First Design</a:t>
            </a:r>
            <a:br>
              <a:rPr lang="en-IN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8609-F075-4A89-82D1-7F096030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733551"/>
            <a:ext cx="10153650" cy="4991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“Mobile first”, as the name suggests, means that we start the product design from the mobile end which has more restrictions, then expand its features to create a tablet or desktop version.</a:t>
            </a:r>
            <a:r>
              <a:rPr lang="en-IN" sz="2400" b="1" i="0" dirty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Responsive Web Design (RWD)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Responsive web design is a web design method that enables web to fit the screens of different devices automatically, displaying the content in a way that people feel comfortable.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Progressive Advancement 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29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Graceful Degradation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key to mobile first principle is, in fact, a content-centered mind.</a:t>
            </a:r>
            <a:endParaRPr lang="en-IN" sz="2400" dirty="0">
              <a:solidFill>
                <a:srgbClr val="292929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C71A-87B7-45DF-9538-2D27BAA9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Bootstrap</a:t>
            </a:r>
            <a:endParaRPr lang="en-IN" sz="3200" dirty="0">
              <a:solidFill>
                <a:srgbClr val="292929"/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3B42-9499-4EF1-886D-B0C4D55D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485901"/>
            <a:ext cx="8750127" cy="455546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is a free front-end framework for faster and easier web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also gives you the ability to easily create responsive designs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73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CF27-6CC5-4B07-9521-3A5023DD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292929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Bootstrap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4 CDN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D3E1-7E63-476E-A84B-ABC5EA83E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38250"/>
            <a:ext cx="10953750" cy="55054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&lt;!-- Latest compiled and minified CSS --&gt;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&lt;link 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rel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="stylesheet" 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href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="https://maxcdn.bootstrapcdn.com/bootstrap/4.5.2/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/bootstrap.min.css"&gt;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&lt;!-- jQuery library --&gt;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&lt;script 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="https://ajax.googleapis.com/ajax/libs/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jquery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/3.5.1/jquery.min.js"&gt;&lt;/script&gt;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&lt;!-- Popper JS --&gt;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&lt;script 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="https://cdnjs.cloudflare.com/ajax/libs/popper.js/1.16.0/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umd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/popper.min.js"&gt;&lt;/script&gt;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&lt;!-- Latest compiled JavaScript --&gt;</a:t>
            </a:r>
            <a:b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&lt;script 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src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="https://maxcdn.bootstrapcdn.com/bootstrap/4.5.2/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/bootstrap.min.js"&gt;&lt;/script&gt;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8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37CA-A63F-4965-A3B6-9B660D6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52450"/>
            <a:ext cx="10668000" cy="56245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Bootstrap 4 use jQuery and Popper.js for JavaScript components (like modals, tooltips, popovers </a:t>
            </a:r>
            <a:r>
              <a:rPr lang="en-US" sz="2400" b="0" i="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). However, if you just use the CSS part of Bootstrap, you don't need them.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Create First Web Page With Bootstrap 4</a:t>
            </a: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Add the HTML5 doctype</a:t>
            </a:r>
            <a:endParaRPr lang="en-US" sz="2400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Bootstrap 4 uses HTML elements and CSS properties that require the HTML5 doctype.</a:t>
            </a:r>
          </a:p>
          <a:p>
            <a:pPr algn="l"/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Always include the HTML5 doctype at the beginning of the page, and the correct character set:</a:t>
            </a:r>
          </a:p>
          <a:p>
            <a:pPr marL="0" indent="0" algn="l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IN" sz="2400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Bootstrap 4 is mobile-first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Bootstrap 4 is designed to be responsive to mobile devices. Mobile-first styles are part of the core framework.</a:t>
            </a: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&lt;meta name="viewport" content="width=device-width, initial-scale=1"&gt;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1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B8133-9018-4F16-9E01-528F9B95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504825"/>
            <a:ext cx="10877550" cy="56721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en-US" sz="24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idth=device-width sets the width of the page to follow the screen width.</a:t>
            </a:r>
          </a:p>
          <a:p>
            <a:pPr marL="0" indent="0">
              <a:buNone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Initial-scale=1 sets the initial zoom level when the page is first loaded by the browser.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Containers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4 also requires a containing element to wrap site contents.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The .container class provides a responsive fixed width container.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.container-fluid class provides a full width container, spanning the entire width of the viewport.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Fixed Container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 .container class to create a responsive fixed width container.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max-width will change on different screen sizes.</a:t>
            </a: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351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5B9927-983E-4956-B034-5B8D143F8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13808"/>
              </p:ext>
            </p:extLst>
          </p:nvPr>
        </p:nvGraphicFramePr>
        <p:xfrm>
          <a:off x="1228725" y="542926"/>
          <a:ext cx="8515352" cy="2019299"/>
        </p:xfrm>
        <a:graphic>
          <a:graphicData uri="http://schemas.openxmlformats.org/drawingml/2006/table">
            <a:tbl>
              <a:tblPr/>
              <a:tblGrid>
                <a:gridCol w="1427162">
                  <a:extLst>
                    <a:ext uri="{9D8B030D-6E8A-4147-A177-3AD203B41FA5}">
                      <a16:colId xmlns:a16="http://schemas.microsoft.com/office/drawing/2014/main" val="308725810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94818662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355235172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86032333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3440265952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510519908"/>
                    </a:ext>
                  </a:extLst>
                </a:gridCol>
              </a:tblGrid>
              <a:tr h="1309216">
                <a:tc>
                  <a:txBody>
                    <a:bodyPr/>
                    <a:lstStyle/>
                    <a:p>
                      <a:pPr algn="l" fontAlgn="t"/>
                      <a:br>
                        <a:rPr lang="en-IN" dirty="0">
                          <a:effectLst/>
                        </a:rPr>
                      </a:br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Extra small &lt;576px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Small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≥576px</a:t>
                      </a:r>
                    </a:p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Medium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≥768px</a:t>
                      </a:r>
                    </a:p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Large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≥992px</a:t>
                      </a:r>
                    </a:p>
                    <a:p>
                      <a:pPr algn="l" fontAlgn="t"/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/>
                        </a:rPr>
                        <a:t>Extra large</a:t>
                      </a:r>
                      <a:br>
                        <a:rPr lang="en-IN" dirty="0">
                          <a:effectLst/>
                        </a:rPr>
                      </a:br>
                      <a:r>
                        <a:rPr lang="en-IN" dirty="0">
                          <a:effectLst/>
                        </a:rPr>
                        <a:t>≥1200px</a:t>
                      </a:r>
                    </a:p>
                    <a:p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961779"/>
                  </a:ext>
                </a:extLst>
              </a:tr>
              <a:tr h="710083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max-width</a:t>
                      </a:r>
                    </a:p>
                  </a:txBody>
                  <a:tcPr marL="1016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540px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720px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960px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1140px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2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8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975DC7-E564-4C26-8768-EB54D2D4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76225"/>
            <a:ext cx="10839450" cy="590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Fluid Container</a:t>
            </a:r>
          </a:p>
          <a:p>
            <a:pPr marL="0" indent="0">
              <a:buNone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User the .container-fluid class to create a full width container, that will always span the entire width of the screen.</a:t>
            </a:r>
          </a:p>
          <a:p>
            <a:pPr marL="0" indent="0">
              <a:buNone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Responsive Containers</a:t>
            </a: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26F034-6744-443A-935F-D786BD0A8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43147"/>
              </p:ext>
            </p:extLst>
          </p:nvPr>
        </p:nvGraphicFramePr>
        <p:xfrm>
          <a:off x="647700" y="2257425"/>
          <a:ext cx="10706099" cy="2820827"/>
        </p:xfrm>
        <a:graphic>
          <a:graphicData uri="http://schemas.openxmlformats.org/drawingml/2006/table">
            <a:tbl>
              <a:tblPr/>
              <a:tblGrid>
                <a:gridCol w="2237779">
                  <a:extLst>
                    <a:ext uri="{9D8B030D-6E8A-4147-A177-3AD203B41FA5}">
                      <a16:colId xmlns:a16="http://schemas.microsoft.com/office/drawing/2014/main" val="2007850692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119581930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2223338894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2302250160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4273656637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3403315127"/>
                    </a:ext>
                  </a:extLst>
                </a:gridCol>
              </a:tblGrid>
              <a:tr h="85157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Class</a:t>
                      </a:r>
                    </a:p>
                  </a:txBody>
                  <a:tcPr marL="1016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Extra small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&lt;576px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Small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≥576px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Medium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≥768px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Large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≥992px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Extra large</a:t>
                      </a:r>
                      <a:br>
                        <a:rPr lang="en-IN" sz="1800">
                          <a:effectLst/>
                        </a:rPr>
                      </a:br>
                      <a:r>
                        <a:rPr lang="en-IN" sz="1800">
                          <a:effectLst/>
                        </a:rPr>
                        <a:t>≥1200px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259880"/>
                  </a:ext>
                </a:extLst>
              </a:tr>
              <a:tr h="49231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.container-sm</a:t>
                      </a:r>
                    </a:p>
                  </a:txBody>
                  <a:tcPr marL="1016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540px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720px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960px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1140px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25501"/>
                  </a:ext>
                </a:extLst>
              </a:tr>
              <a:tr h="49231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.container-md</a:t>
                      </a:r>
                    </a:p>
                  </a:txBody>
                  <a:tcPr marL="1016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720px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960px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1140px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975881"/>
                  </a:ext>
                </a:extLst>
              </a:tr>
              <a:tr h="49231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.container-lg</a:t>
                      </a:r>
                    </a:p>
                  </a:txBody>
                  <a:tcPr marL="1016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960px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1140px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094282"/>
                  </a:ext>
                </a:extLst>
              </a:tr>
              <a:tr h="49231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.container-xl</a:t>
                      </a:r>
                    </a:p>
                  </a:txBody>
                  <a:tcPr marL="1016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100%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1140px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35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21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3C0E-A8D3-43B1-B073-1CCE3848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409575"/>
            <a:ext cx="10734675" cy="57673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Bootstrap 4 Grid System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Bootstrap's grid system is built with flexbox and allows up to 12 columns across the page.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CD4980-0348-42BE-A9F4-33052A9E0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563334"/>
              </p:ext>
            </p:extLst>
          </p:nvPr>
        </p:nvGraphicFramePr>
        <p:xfrm>
          <a:off x="838200" y="1981199"/>
          <a:ext cx="9734544" cy="3857626"/>
        </p:xfrm>
        <a:graphic>
          <a:graphicData uri="http://schemas.openxmlformats.org/drawingml/2006/table">
            <a:tbl>
              <a:tblPr/>
              <a:tblGrid>
                <a:gridCol w="811212">
                  <a:extLst>
                    <a:ext uri="{9D8B030D-6E8A-4147-A177-3AD203B41FA5}">
                      <a16:colId xmlns:a16="http://schemas.microsoft.com/office/drawing/2014/main" val="1779498909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65209213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4254822849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899029559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42333770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3116367877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823408411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3224501618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728872685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4186111639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771800224"/>
                    </a:ext>
                  </a:extLst>
                </a:gridCol>
                <a:gridCol w="811212">
                  <a:extLst>
                    <a:ext uri="{9D8B030D-6E8A-4147-A177-3AD203B41FA5}">
                      <a16:colId xmlns:a16="http://schemas.microsoft.com/office/drawing/2014/main" val="2300075688"/>
                    </a:ext>
                  </a:extLst>
                </a:gridCol>
              </a:tblGrid>
              <a:tr h="1164566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1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916811"/>
                  </a:ext>
                </a:extLst>
              </a:tr>
              <a:tr h="673265">
                <a:tc gridSpan="4"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 span 4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 span 4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 span 4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67882"/>
                  </a:ext>
                </a:extLst>
              </a:tr>
              <a:tr h="673265">
                <a:tc gridSpan="4"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4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8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03003"/>
                  </a:ext>
                </a:extLst>
              </a:tr>
              <a:tr h="673265">
                <a:tc gridSpan="6"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6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span 6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11948"/>
                  </a:ext>
                </a:extLst>
              </a:tr>
              <a:tr h="673265">
                <a:tc gridSpan="12"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span 12</a:t>
                      </a:r>
                    </a:p>
                  </a:txBody>
                  <a:tcPr marL="50800" marR="50800" marT="50800" marB="50800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6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7900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741</TotalTime>
  <Words>874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Segoe UI</vt:lpstr>
      <vt:lpstr>sohne</vt:lpstr>
      <vt:lpstr>Times New Roman</vt:lpstr>
      <vt:lpstr>Trebuchet MS</vt:lpstr>
      <vt:lpstr>Verdana</vt:lpstr>
      <vt:lpstr>Wingdings 3</vt:lpstr>
      <vt:lpstr>Facet</vt:lpstr>
      <vt:lpstr>BootStrap</vt:lpstr>
      <vt:lpstr> Mobile First Design </vt:lpstr>
      <vt:lpstr>Bootstrap</vt:lpstr>
      <vt:lpstr>Bootstrap 4 CDN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Navbars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Parvathy</dc:creator>
  <cp:lastModifiedBy>Parvathy</cp:lastModifiedBy>
  <cp:revision>29</cp:revision>
  <dcterms:created xsi:type="dcterms:W3CDTF">2021-04-05T17:55:55Z</dcterms:created>
  <dcterms:modified xsi:type="dcterms:W3CDTF">2021-06-01T19:16:21Z</dcterms:modified>
</cp:coreProperties>
</file>