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6" r:id="rId20"/>
    <p:sldId id="275" r:id="rId21"/>
    <p:sldId id="277" r:id="rId22"/>
    <p:sldId id="278" r:id="rId23"/>
    <p:sldId id="279" r:id="rId24"/>
    <p:sldId id="280" r:id="rId25"/>
    <p:sldId id="281" r:id="rId26"/>
    <p:sldId id="282" r:id="rId27"/>
    <p:sldId id="283" r:id="rId28"/>
    <p:sldId id="285" r:id="rId29"/>
    <p:sldId id="286" r:id="rId30"/>
    <p:sldId id="287" r:id="rId31"/>
    <p:sldId id="288" r:id="rId32"/>
    <p:sldId id="289" r:id="rId33"/>
    <p:sldId id="290" r:id="rId34"/>
    <p:sldId id="291" r:id="rId35"/>
    <p:sldId id="292" r:id="rId36"/>
    <p:sldId id="293" r:id="rId37"/>
    <p:sldId id="294" r:id="rId38"/>
    <p:sldId id="297" r:id="rId39"/>
    <p:sldId id="298" r:id="rId40"/>
    <p:sldId id="295" r:id="rId41"/>
    <p:sldId id="301" r:id="rId42"/>
    <p:sldId id="299" r:id="rId43"/>
    <p:sldId id="302" r:id="rId44"/>
    <p:sldId id="303"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4660"/>
  </p:normalViewPr>
  <p:slideViewPr>
    <p:cSldViewPr snapToGrid="0">
      <p:cViewPr varScale="1">
        <p:scale>
          <a:sx n="67" d="100"/>
          <a:sy n="67" d="100"/>
        </p:scale>
        <p:origin x="6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4003CA-9ED2-4C30-BBFF-32A22394AF08}"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1436389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003CA-9ED2-4C30-BBFF-32A22394AF08}"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1812518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003CA-9ED2-4C30-BBFF-32A22394AF08}"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1DB54-0262-4FFB-9E95-F2EC721672D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48708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003CA-9ED2-4C30-BBFF-32A22394AF08}"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1806762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003CA-9ED2-4C30-BBFF-32A22394AF08}"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1DB54-0262-4FFB-9E95-F2EC721672D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9053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003CA-9ED2-4C30-BBFF-32A22394AF08}"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996196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003CA-9ED2-4C30-BBFF-32A22394AF08}"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3375942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003CA-9ED2-4C30-BBFF-32A22394AF08}"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4227097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003CA-9ED2-4C30-BBFF-32A22394AF08}"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1221157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003CA-9ED2-4C30-BBFF-32A22394AF08}"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4798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4003CA-9ED2-4C30-BBFF-32A22394AF08}" type="datetimeFigureOut">
              <a:rPr lang="en-IN" smtClean="0"/>
              <a:t>08-10-2021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338522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4003CA-9ED2-4C30-BBFF-32A22394AF08}" type="datetimeFigureOut">
              <a:rPr lang="en-IN" smtClean="0"/>
              <a:t>08-10-2021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2584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4003CA-9ED2-4C30-BBFF-32A22394AF08}" type="datetimeFigureOut">
              <a:rPr lang="en-IN" smtClean="0"/>
              <a:t>08-10-2021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2491665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4003CA-9ED2-4C30-BBFF-32A22394AF08}" type="datetimeFigureOut">
              <a:rPr lang="en-IN" smtClean="0"/>
              <a:t>08-10-2021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225590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4003CA-9ED2-4C30-BBFF-32A22394AF08}" type="datetimeFigureOut">
              <a:rPr lang="en-IN" smtClean="0"/>
              <a:t>08-10-2021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3040594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4003CA-9ED2-4C30-BBFF-32A22394AF08}" type="datetimeFigureOut">
              <a:rPr lang="en-IN" smtClean="0"/>
              <a:t>08-10-2021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F1DB54-0262-4FFB-9E95-F2EC721672DF}" type="slidenum">
              <a:rPr lang="en-IN" smtClean="0"/>
              <a:t>‹#›</a:t>
            </a:fld>
            <a:endParaRPr lang="en-IN"/>
          </a:p>
        </p:txBody>
      </p:sp>
    </p:spTree>
    <p:extLst>
      <p:ext uri="{BB962C8B-B14F-4D97-AF65-F5344CB8AC3E}">
        <p14:creationId xmlns:p14="http://schemas.microsoft.com/office/powerpoint/2010/main" val="52063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4003CA-9ED2-4C30-BBFF-32A22394AF08}" type="datetimeFigureOut">
              <a:rPr lang="en-IN" smtClean="0"/>
              <a:t>08-10-2021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F1DB54-0262-4FFB-9E95-F2EC721672DF}" type="slidenum">
              <a:rPr lang="en-IN" smtClean="0"/>
              <a:t>‹#›</a:t>
            </a:fld>
            <a:endParaRPr lang="en-IN"/>
          </a:p>
        </p:txBody>
      </p:sp>
    </p:spTree>
    <p:extLst>
      <p:ext uri="{BB962C8B-B14F-4D97-AF65-F5344CB8AC3E}">
        <p14:creationId xmlns:p14="http://schemas.microsoft.com/office/powerpoint/2010/main" val="3836414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uru99.com/best-programming-languag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edureka.co/blog/microservices-design-patterns#Branch" TargetMode="External"/><Relationship Id="rId3" Type="http://schemas.openxmlformats.org/officeDocument/2006/relationships/hyperlink" Target="https://www.edureka.co/blog/microservices-design-patterns#APIGateway" TargetMode="External"/><Relationship Id="rId7" Type="http://schemas.openxmlformats.org/officeDocument/2006/relationships/hyperlink" Target="https://www.edureka.co/blog/microservices-design-patterns#EventSourcing" TargetMode="External"/><Relationship Id="rId2" Type="http://schemas.openxmlformats.org/officeDocument/2006/relationships/hyperlink" Target="https://www.edureka.co/blog/microservices-design-patterns#Aggregator" TargetMode="External"/><Relationship Id="rId1" Type="http://schemas.openxmlformats.org/officeDocument/2006/relationships/slideLayout" Target="../slideLayouts/slideLayout2.xml"/><Relationship Id="rId6" Type="http://schemas.openxmlformats.org/officeDocument/2006/relationships/hyperlink" Target="https://www.edureka.co/blog/microservices-design-patterns#Database" TargetMode="External"/><Relationship Id="rId11" Type="http://schemas.openxmlformats.org/officeDocument/2006/relationships/hyperlink" Target="https://www.edureka.co/blog/microservices-design-patterns#Decomposition" TargetMode="External"/><Relationship Id="rId5" Type="http://schemas.openxmlformats.org/officeDocument/2006/relationships/hyperlink" Target="https://www.edureka.co/blog/microservices-design-patterns#AsynchronousMessaging" TargetMode="External"/><Relationship Id="rId10" Type="http://schemas.openxmlformats.org/officeDocument/2006/relationships/hyperlink" Target="https://www.edureka.co/blog/microservices-design-patterns#CircuitBreaker" TargetMode="External"/><Relationship Id="rId4" Type="http://schemas.openxmlformats.org/officeDocument/2006/relationships/hyperlink" Target="https://www.edureka.co/blog/microservices-design-patterns#Chained" TargetMode="External"/><Relationship Id="rId9" Type="http://schemas.openxmlformats.org/officeDocument/2006/relationships/hyperlink" Target="https://www.edureka.co/blog/microservices-design-patterns#CQRS"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www.edureka.co/blog/what-is-rest-ap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searchapparchitecture.techtarget.com/tip/How-to-test-microservices-for-functionality-and-complianc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searchapparchitecture.techtarget.com/feature/Design-microservices-for-high-availability-in-user-surge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searchapparchitecture.techtarget.com/tip/3-distributed-tracing-tools-perfect-for-microservices" TargetMode="External"/><Relationship Id="rId2" Type="http://schemas.openxmlformats.org/officeDocument/2006/relationships/hyperlink" Target="https://searchsoftwarequality.techtarget.com/feature/Evaluate-load-testing-tool-features-and-vendor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8F72C-E023-422D-948B-824258CAC2DC}"/>
              </a:ext>
            </a:extLst>
          </p:cNvPr>
          <p:cNvSpPr>
            <a:spLocks noGrp="1"/>
          </p:cNvSpPr>
          <p:nvPr>
            <p:ph type="ctrTitle"/>
          </p:nvPr>
        </p:nvSpPr>
        <p:spPr/>
        <p:txBody>
          <a:bodyPr/>
          <a:lstStyle/>
          <a:p>
            <a:r>
              <a:rPr lang="en-US" dirty="0" err="1"/>
              <a:t>MicroServices</a:t>
            </a:r>
            <a:endParaRPr lang="en-IN" dirty="0"/>
          </a:p>
        </p:txBody>
      </p:sp>
    </p:spTree>
    <p:extLst>
      <p:ext uri="{BB962C8B-B14F-4D97-AF65-F5344CB8AC3E}">
        <p14:creationId xmlns:p14="http://schemas.microsoft.com/office/powerpoint/2010/main" val="2494221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38FE-49C4-4683-95E3-CF473DBD4CF9}"/>
              </a:ext>
            </a:extLst>
          </p:cNvPr>
          <p:cNvSpPr>
            <a:spLocks noGrp="1"/>
          </p:cNvSpPr>
          <p:nvPr>
            <p:ph type="title"/>
          </p:nvPr>
        </p:nvSpPr>
        <p:spPr/>
        <p:txBody>
          <a:bodyPr/>
          <a:lstStyle/>
          <a:p>
            <a:r>
              <a:rPr lang="en-US" dirty="0"/>
              <a:t>Microservices challenges</a:t>
            </a:r>
            <a:endParaRPr lang="en-IN" dirty="0"/>
          </a:p>
        </p:txBody>
      </p:sp>
      <p:sp>
        <p:nvSpPr>
          <p:cNvPr id="3" name="Content Placeholder 2">
            <a:extLst>
              <a:ext uri="{FF2B5EF4-FFF2-40B4-BE49-F238E27FC236}">
                <a16:creationId xmlns:a16="http://schemas.microsoft.com/office/drawing/2014/main" id="{EAB5E217-A7A6-452D-BB16-6CB0A23B81E5}"/>
              </a:ext>
            </a:extLst>
          </p:cNvPr>
          <p:cNvSpPr>
            <a:spLocks noGrp="1"/>
          </p:cNvSpPr>
          <p:nvPr>
            <p:ph idx="1"/>
          </p:nvPr>
        </p:nvSpPr>
        <p:spPr>
          <a:xfrm>
            <a:off x="561975" y="1628775"/>
            <a:ext cx="8712027" cy="4412587"/>
          </a:xfrm>
        </p:spPr>
        <p:txBody>
          <a:bodyPr>
            <a:normAutofit/>
          </a:bodyPr>
          <a:lstStyle/>
          <a:p>
            <a:pPr>
              <a:spcAft>
                <a:spcPts val="800"/>
              </a:spcAft>
              <a:buSzPts val="1000"/>
              <a:tabLst>
                <a:tab pos="457200" algn="l"/>
              </a:tabLst>
            </a:pPr>
            <a:r>
              <a:rPr lang="en-IN" sz="2400" dirty="0" err="1">
                <a:latin typeface="Times New Roman" panose="02020603050405020304" pitchFamily="18" charset="0"/>
                <a:cs typeface="Times New Roman" panose="02020603050405020304" pitchFamily="18" charset="0"/>
              </a:rPr>
              <a:t>MicroServices</a:t>
            </a:r>
            <a:r>
              <a:rPr lang="en-IN" sz="2400" dirty="0">
                <a:latin typeface="Times New Roman" panose="02020603050405020304" pitchFamily="18" charset="0"/>
                <a:cs typeface="Times New Roman" panose="02020603050405020304" pitchFamily="18" charset="0"/>
              </a:rPr>
              <a:t> rely on each other, and they will have to communicate with each other.</a:t>
            </a:r>
          </a:p>
          <a:p>
            <a:pPr>
              <a:spcAft>
                <a:spcPts val="800"/>
              </a:spcAft>
              <a:buSzPts val="1000"/>
              <a:tabLst>
                <a:tab pos="457200" algn="l"/>
              </a:tabLst>
            </a:pPr>
            <a:r>
              <a:rPr lang="en-IN" sz="2400" dirty="0">
                <a:latin typeface="Times New Roman" panose="02020603050405020304" pitchFamily="18" charset="0"/>
                <a:cs typeface="Times New Roman" panose="02020603050405020304" pitchFamily="18" charset="0"/>
              </a:rPr>
              <a:t>Compared to monolithic systems, there are more services to monitor which are developed using different </a:t>
            </a:r>
            <a:r>
              <a:rPr lang="en-IN" sz="2400"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programming languages</a:t>
            </a:r>
            <a:r>
              <a:rPr lang="en-IN" sz="2400" u="sng" dirty="0">
                <a:latin typeface="Times New Roman" panose="02020603050405020304" pitchFamily="18" charset="0"/>
                <a:cs typeface="Times New Roman" panose="02020603050405020304" pitchFamily="18" charset="0"/>
              </a:rPr>
              <a:t>.</a:t>
            </a:r>
          </a:p>
          <a:p>
            <a:pPr>
              <a:spcAft>
                <a:spcPts val="800"/>
              </a:spcAft>
              <a:buSzPts val="1000"/>
              <a:tabLst>
                <a:tab pos="457200" algn="l"/>
              </a:tabLst>
            </a:pPr>
            <a:r>
              <a:rPr lang="en-IN" sz="2400" dirty="0">
                <a:latin typeface="Times New Roman" panose="02020603050405020304" pitchFamily="18" charset="0"/>
                <a:cs typeface="Times New Roman" panose="02020603050405020304" pitchFamily="18" charset="0"/>
              </a:rPr>
              <a:t>As it is a distributed system, it is an inherently complex model.</a:t>
            </a:r>
          </a:p>
          <a:p>
            <a:pPr>
              <a:spcAft>
                <a:spcPts val="800"/>
              </a:spcAft>
              <a:buSzPts val="1000"/>
              <a:tabLst>
                <a:tab pos="457200" algn="l"/>
              </a:tabLst>
            </a:pPr>
            <a:r>
              <a:rPr lang="en-IN" sz="2400" dirty="0">
                <a:latin typeface="Times New Roman" panose="02020603050405020304" pitchFamily="18" charset="0"/>
                <a:cs typeface="Times New Roman" panose="02020603050405020304" pitchFamily="18" charset="0"/>
              </a:rPr>
              <a:t>Different services will have its separate mechanism, resulting in a large amount of memory for an unstructured data.</a:t>
            </a:r>
            <a:r>
              <a:rPr lang="en-IN"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p>
          <a:p>
            <a:pPr>
              <a:spcAft>
                <a:spcPts val="800"/>
              </a:spcAft>
              <a:buSzPts val="1000"/>
              <a:tabLst>
                <a:tab pos="457200" algn="l"/>
              </a:tabLst>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959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4BD305-1833-4C4B-8A17-70B217434A6D}"/>
              </a:ext>
            </a:extLst>
          </p:cNvPr>
          <p:cNvSpPr>
            <a:spLocks noGrp="1"/>
          </p:cNvSpPr>
          <p:nvPr>
            <p:ph idx="1"/>
          </p:nvPr>
        </p:nvSpPr>
        <p:spPr>
          <a:xfrm>
            <a:off x="666750" y="619125"/>
            <a:ext cx="10687050" cy="5557838"/>
          </a:xfrm>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It is difficult to manage application when new services are added to the system</a:t>
            </a:r>
          </a:p>
          <a:p>
            <a:pPr marL="342900" lvl="0" indent="-342900">
              <a:lnSpc>
                <a:spcPct val="107000"/>
              </a:lnSpc>
              <a:spcAft>
                <a:spcPts val="800"/>
              </a:spcAft>
              <a:buSzPts val="1000"/>
              <a:buFont typeface="Symbol" panose="05050102010706020507" pitchFamily="18" charset="2"/>
              <a:buChar char=""/>
              <a:tabLst>
                <a:tab pos="457200" algn="l"/>
              </a:tabLst>
            </a:pPr>
            <a:r>
              <a:rPr lang="en-IN"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 wide array of skilled professionals is required to support heterogeneously distributed microservices</a:t>
            </a:r>
          </a:p>
          <a:p>
            <a:pPr marL="342900" lvl="0" indent="-342900">
              <a:lnSpc>
                <a:spcPct val="107000"/>
              </a:lnSpc>
              <a:spcAft>
                <a:spcPts val="800"/>
              </a:spcAft>
              <a:buSzPts val="1000"/>
              <a:buFont typeface="Symbol" panose="05050102010706020507" pitchFamily="18" charset="2"/>
              <a:buChar char=""/>
              <a:tabLst>
                <a:tab pos="457200" algn="l"/>
              </a:tabLst>
            </a:pPr>
            <a:r>
              <a:rPr lang="en-IN"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Microservice is costly, as you need to maintain different server space for different business tasks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3276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5A947-131D-47BA-8ADA-732C0D0F46A8}"/>
              </a:ext>
            </a:extLst>
          </p:cNvPr>
          <p:cNvSpPr>
            <a:spLocks noGrp="1"/>
          </p:cNvSpPr>
          <p:nvPr>
            <p:ph type="title"/>
          </p:nvPr>
        </p:nvSpPr>
        <p:spPr/>
        <p:txBody>
          <a:bodyPr/>
          <a:lstStyle/>
          <a:p>
            <a:r>
              <a:rPr lang="en-US" dirty="0"/>
              <a:t>SOA Vs. Microservices</a:t>
            </a:r>
            <a:endParaRPr lang="en-IN" dirty="0"/>
          </a:p>
        </p:txBody>
      </p:sp>
      <p:sp>
        <p:nvSpPr>
          <p:cNvPr id="3" name="Content Placeholder 2">
            <a:extLst>
              <a:ext uri="{FF2B5EF4-FFF2-40B4-BE49-F238E27FC236}">
                <a16:creationId xmlns:a16="http://schemas.microsoft.com/office/drawing/2014/main" id="{17726EA5-7DA6-432F-ADA0-BE838A20EF19}"/>
              </a:ext>
            </a:extLst>
          </p:cNvPr>
          <p:cNvSpPr>
            <a:spLocks noGrp="1"/>
          </p:cNvSpPr>
          <p:nvPr>
            <p:ph idx="1"/>
          </p:nvPr>
        </p:nvSpPr>
        <p:spPr>
          <a:xfrm>
            <a:off x="581025" y="1647825"/>
            <a:ext cx="8692977" cy="4393537"/>
          </a:xfrm>
        </p:spPr>
        <p:txBody>
          <a:bodyPr>
            <a:normAutofit/>
          </a:bodyPr>
          <a:lstStyle/>
          <a:p>
            <a:r>
              <a:rPr lang="en-IN"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SOA services are maintained in the organization by a registry which acts as a directory listing. Applications need to look up the services in the registry and invoke the service.</a:t>
            </a:r>
          </a:p>
          <a:p>
            <a:r>
              <a:rPr lang="en-IN"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Microservices is a form of service-oriented architecture style wherein applications are built as a collection of different smaller services instead of one software or application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425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nolithic vs SOA vs Microservices - SOA vs Microservices - Edureka">
            <a:extLst>
              <a:ext uri="{FF2B5EF4-FFF2-40B4-BE49-F238E27FC236}">
                <a16:creationId xmlns:a16="http://schemas.microsoft.com/office/drawing/2014/main" id="{634CC9EE-2E27-4F86-9780-27D455DEF0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1439" y="638175"/>
            <a:ext cx="8467547" cy="540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182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45277F-09A4-423E-8A4C-B810F99EC692}"/>
              </a:ext>
            </a:extLst>
          </p:cNvPr>
          <p:cNvSpPr>
            <a:spLocks noGrp="1"/>
          </p:cNvSpPr>
          <p:nvPr>
            <p:ph idx="1"/>
          </p:nvPr>
        </p:nvSpPr>
        <p:spPr>
          <a:xfrm>
            <a:off x="628650" y="933451"/>
            <a:ext cx="8645352" cy="5107912"/>
          </a:xfrm>
        </p:spPr>
        <p:txBody>
          <a:bodyPr>
            <a:normAutofit/>
          </a:bodyPr>
          <a:lstStyle/>
          <a:p>
            <a:pPr algn="l"/>
            <a:r>
              <a:rPr lang="en-US" sz="2400" b="0" i="0" dirty="0">
                <a:solidFill>
                  <a:srgbClr val="222635"/>
                </a:solidFill>
                <a:effectLst/>
                <a:latin typeface="Times New Roman" panose="02020603050405020304" pitchFamily="18" charset="0"/>
                <a:cs typeface="Times New Roman" panose="02020603050405020304" pitchFamily="18" charset="0"/>
              </a:rPr>
              <a:t>a </a:t>
            </a:r>
            <a:r>
              <a:rPr lang="en-US" sz="2400" b="1" i="0" dirty="0">
                <a:solidFill>
                  <a:srgbClr val="222635"/>
                </a:solidFill>
                <a:effectLst/>
                <a:latin typeface="Times New Roman" panose="02020603050405020304" pitchFamily="18" charset="0"/>
                <a:cs typeface="Times New Roman" panose="02020603050405020304" pitchFamily="18" charset="0"/>
              </a:rPr>
              <a:t>monolith</a:t>
            </a:r>
            <a:r>
              <a:rPr lang="en-US" sz="2400" b="0" i="0" dirty="0">
                <a:solidFill>
                  <a:srgbClr val="222635"/>
                </a:solidFill>
                <a:effectLst/>
                <a:latin typeface="Times New Roman" panose="02020603050405020304" pitchFamily="18" charset="0"/>
                <a:cs typeface="Times New Roman" panose="02020603050405020304" pitchFamily="18" charset="0"/>
              </a:rPr>
              <a:t> is similar to a big container wherein all the software components of an application are assembled together and tightly packaged.</a:t>
            </a:r>
          </a:p>
          <a:p>
            <a:pPr algn="l"/>
            <a:r>
              <a:rPr lang="en-US" sz="2400" b="1" i="0" dirty="0">
                <a:solidFill>
                  <a:srgbClr val="222635"/>
                </a:solidFill>
                <a:effectLst/>
                <a:latin typeface="Times New Roman" panose="02020603050405020304" pitchFamily="18" charset="0"/>
                <a:cs typeface="Times New Roman" panose="02020603050405020304" pitchFamily="18" charset="0"/>
              </a:rPr>
              <a:t>Service-oriented architecture</a:t>
            </a:r>
            <a:r>
              <a:rPr lang="en-US" sz="2400" b="0" i="0" dirty="0">
                <a:solidFill>
                  <a:srgbClr val="222635"/>
                </a:solidFill>
                <a:effectLst/>
                <a:latin typeface="Times New Roman" panose="02020603050405020304" pitchFamily="18" charset="0"/>
                <a:cs typeface="Times New Roman" panose="02020603050405020304" pitchFamily="18" charset="0"/>
              </a:rPr>
              <a:t> is essentially a collection of services. These services communicate with each other. The communication can involve either simple data passing or two or more services coordinating some activity. Some means of connecting services to each other is needed.</a:t>
            </a:r>
          </a:p>
          <a:p>
            <a:pPr algn="l"/>
            <a:r>
              <a:rPr lang="en-US" sz="2400" b="1" i="0" dirty="0">
                <a:solidFill>
                  <a:srgbClr val="222635"/>
                </a:solidFill>
                <a:effectLst/>
                <a:latin typeface="Times New Roman" panose="02020603050405020304" pitchFamily="18" charset="0"/>
                <a:cs typeface="Times New Roman" panose="02020603050405020304" pitchFamily="18" charset="0"/>
              </a:rPr>
              <a:t>Microservices</a:t>
            </a:r>
            <a:r>
              <a:rPr lang="en-US" sz="2400" b="0" i="0" dirty="0">
                <a:solidFill>
                  <a:srgbClr val="222635"/>
                </a:solidFill>
                <a:effectLst/>
                <a:latin typeface="Times New Roman" panose="02020603050405020304" pitchFamily="18" charset="0"/>
                <a:cs typeface="Times New Roman" panose="02020603050405020304" pitchFamily="18" charset="0"/>
              </a:rPr>
              <a:t>, </a:t>
            </a:r>
            <a:r>
              <a:rPr lang="en-US" sz="2400" b="0" i="0">
                <a:solidFill>
                  <a:srgbClr val="222635"/>
                </a:solidFill>
                <a:effectLst/>
                <a:latin typeface="Times New Roman" panose="02020603050405020304" pitchFamily="18" charset="0"/>
                <a:cs typeface="Times New Roman" panose="02020603050405020304" pitchFamily="18" charset="0"/>
              </a:rPr>
              <a:t>microservices architecture, </a:t>
            </a:r>
            <a:r>
              <a:rPr lang="en-US" sz="2400" b="0" i="0" dirty="0">
                <a:solidFill>
                  <a:srgbClr val="222635"/>
                </a:solidFill>
                <a:effectLst/>
                <a:latin typeface="Times New Roman" panose="02020603050405020304" pitchFamily="18" charset="0"/>
                <a:cs typeface="Times New Roman" panose="02020603050405020304" pitchFamily="18" charset="0"/>
              </a:rPr>
              <a:t>is an architectural style that structures an application as a collection of small autonomous services modeled around a business domain.</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9976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B5BAA-F005-4337-8C23-0F5860EC1ADE}"/>
              </a:ext>
            </a:extLst>
          </p:cNvPr>
          <p:cNvSpPr>
            <a:spLocks noGrp="1"/>
          </p:cNvSpPr>
          <p:nvPr>
            <p:ph idx="1"/>
          </p:nvPr>
        </p:nvSpPr>
        <p:spPr>
          <a:xfrm>
            <a:off x="561975" y="571500"/>
            <a:ext cx="8712027" cy="5867399"/>
          </a:xfrm>
        </p:spPr>
        <p:txBody>
          <a:bodyPr>
            <a:noAutofit/>
          </a:bodyPr>
          <a:lstStyle/>
          <a:p>
            <a:pPr marL="0" indent="0" algn="just">
              <a:buNone/>
            </a:pPr>
            <a:r>
              <a:rPr lang="en-US" sz="2400" b="1" i="0" dirty="0">
                <a:solidFill>
                  <a:srgbClr val="4A4A4A"/>
                </a:solidFill>
                <a:effectLst/>
                <a:latin typeface="Times New Roman" panose="02020603050405020304" pitchFamily="18" charset="0"/>
                <a:cs typeface="Times New Roman" panose="02020603050405020304" pitchFamily="18" charset="0"/>
              </a:rPr>
              <a:t>Principles Used to Design Microservice Architecture</a:t>
            </a:r>
            <a:endParaRPr lang="en-US" sz="2400" b="0" i="0" dirty="0">
              <a:solidFill>
                <a:srgbClr val="4A4A4A"/>
              </a:solidFill>
              <a:effectLst/>
              <a:latin typeface="Times New Roman" panose="02020603050405020304" pitchFamily="18" charset="0"/>
              <a:cs typeface="Times New Roman" panose="02020603050405020304" pitchFamily="18" charset="0"/>
            </a:endParaRPr>
          </a:p>
          <a:p>
            <a:pPr algn="just"/>
            <a:r>
              <a:rPr lang="en-US" sz="2400" b="0" i="0" dirty="0">
                <a:solidFill>
                  <a:srgbClr val="4A4A4A"/>
                </a:solidFill>
                <a:effectLst/>
                <a:latin typeface="Times New Roman" panose="02020603050405020304" pitchFamily="18" charset="0"/>
                <a:cs typeface="Times New Roman" panose="02020603050405020304" pitchFamily="18" charset="0"/>
              </a:rPr>
              <a:t>The principles used to design Microservices are as follows:</a:t>
            </a:r>
          </a:p>
          <a:p>
            <a:pPr algn="just">
              <a:buFont typeface="+mj-lt"/>
              <a:buAutoNum type="arabicPeriod"/>
            </a:pPr>
            <a:r>
              <a:rPr lang="en-US" sz="2400" b="0" i="0" dirty="0">
                <a:solidFill>
                  <a:srgbClr val="4A4A4A"/>
                </a:solidFill>
                <a:effectLst/>
                <a:latin typeface="Times New Roman" panose="02020603050405020304" pitchFamily="18" charset="0"/>
                <a:cs typeface="Times New Roman" panose="02020603050405020304" pitchFamily="18" charset="0"/>
              </a:rPr>
              <a:t>Independent &amp; Autonomous Services</a:t>
            </a:r>
          </a:p>
          <a:p>
            <a:pPr algn="just">
              <a:buFont typeface="+mj-lt"/>
              <a:buAutoNum type="arabicPeriod"/>
            </a:pPr>
            <a:r>
              <a:rPr lang="en-US" sz="2400" b="0" i="0" dirty="0">
                <a:solidFill>
                  <a:srgbClr val="4A4A4A"/>
                </a:solidFill>
                <a:effectLst/>
                <a:latin typeface="Times New Roman" panose="02020603050405020304" pitchFamily="18" charset="0"/>
                <a:cs typeface="Times New Roman" panose="02020603050405020304" pitchFamily="18" charset="0"/>
              </a:rPr>
              <a:t>Scalability</a:t>
            </a:r>
          </a:p>
          <a:p>
            <a:pPr algn="just">
              <a:buFont typeface="+mj-lt"/>
              <a:buAutoNum type="arabicPeriod"/>
            </a:pPr>
            <a:r>
              <a:rPr lang="en-US" sz="2400" b="0" i="0" dirty="0">
                <a:solidFill>
                  <a:srgbClr val="4A4A4A"/>
                </a:solidFill>
                <a:effectLst/>
                <a:latin typeface="Times New Roman" panose="02020603050405020304" pitchFamily="18" charset="0"/>
                <a:cs typeface="Times New Roman" panose="02020603050405020304" pitchFamily="18" charset="0"/>
              </a:rPr>
              <a:t>Decentralization</a:t>
            </a:r>
          </a:p>
          <a:p>
            <a:pPr algn="just">
              <a:buFont typeface="+mj-lt"/>
              <a:buAutoNum type="arabicPeriod"/>
            </a:pPr>
            <a:r>
              <a:rPr lang="en-US" sz="2400" b="0" i="0" dirty="0">
                <a:solidFill>
                  <a:srgbClr val="4A4A4A"/>
                </a:solidFill>
                <a:effectLst/>
                <a:latin typeface="Times New Roman" panose="02020603050405020304" pitchFamily="18" charset="0"/>
                <a:cs typeface="Times New Roman" panose="02020603050405020304" pitchFamily="18" charset="0"/>
              </a:rPr>
              <a:t>Resilient Services</a:t>
            </a:r>
          </a:p>
          <a:p>
            <a:pPr algn="just">
              <a:buFont typeface="+mj-lt"/>
              <a:buAutoNum type="arabicPeriod"/>
            </a:pPr>
            <a:r>
              <a:rPr lang="en-US" sz="2400" b="0" i="0" dirty="0">
                <a:solidFill>
                  <a:srgbClr val="4A4A4A"/>
                </a:solidFill>
                <a:effectLst/>
                <a:latin typeface="Times New Roman" panose="02020603050405020304" pitchFamily="18" charset="0"/>
                <a:cs typeface="Times New Roman" panose="02020603050405020304" pitchFamily="18" charset="0"/>
              </a:rPr>
              <a:t>Real-Time Load Balancing</a:t>
            </a:r>
          </a:p>
          <a:p>
            <a:pPr algn="just">
              <a:buFont typeface="+mj-lt"/>
              <a:buAutoNum type="arabicPeriod"/>
            </a:pPr>
            <a:r>
              <a:rPr lang="en-US" sz="2400" b="0" i="0" dirty="0">
                <a:solidFill>
                  <a:srgbClr val="4A4A4A"/>
                </a:solidFill>
                <a:effectLst/>
                <a:latin typeface="Times New Roman" panose="02020603050405020304" pitchFamily="18" charset="0"/>
                <a:cs typeface="Times New Roman" panose="02020603050405020304" pitchFamily="18" charset="0"/>
              </a:rPr>
              <a:t>Availability</a:t>
            </a:r>
          </a:p>
          <a:p>
            <a:pPr algn="just">
              <a:buFont typeface="+mj-lt"/>
              <a:buAutoNum type="arabicPeriod"/>
            </a:pPr>
            <a:r>
              <a:rPr lang="en-US" sz="2400" b="0" i="0" dirty="0">
                <a:solidFill>
                  <a:srgbClr val="4A4A4A"/>
                </a:solidFill>
                <a:effectLst/>
                <a:latin typeface="Times New Roman" panose="02020603050405020304" pitchFamily="18" charset="0"/>
                <a:cs typeface="Times New Roman" panose="02020603050405020304" pitchFamily="18" charset="0"/>
              </a:rPr>
              <a:t>Continuous delivery through DevOps Integration</a:t>
            </a:r>
          </a:p>
          <a:p>
            <a:pPr algn="just">
              <a:buFont typeface="+mj-lt"/>
              <a:buAutoNum type="arabicPeriod"/>
            </a:pPr>
            <a:r>
              <a:rPr lang="en-US" sz="2400" b="0" i="0" dirty="0">
                <a:solidFill>
                  <a:srgbClr val="4A4A4A"/>
                </a:solidFill>
                <a:effectLst/>
                <a:latin typeface="Times New Roman" panose="02020603050405020304" pitchFamily="18" charset="0"/>
                <a:cs typeface="Times New Roman" panose="02020603050405020304" pitchFamily="18" charset="0"/>
              </a:rPr>
              <a:t>Seamless API Integration and Continuous Monitoring</a:t>
            </a:r>
          </a:p>
          <a:p>
            <a:pPr algn="just">
              <a:buFont typeface="+mj-lt"/>
              <a:buAutoNum type="arabicPeriod"/>
            </a:pPr>
            <a:r>
              <a:rPr lang="en-US" sz="2400" b="0" i="0" dirty="0">
                <a:solidFill>
                  <a:srgbClr val="4A4A4A"/>
                </a:solidFill>
                <a:effectLst/>
                <a:latin typeface="Times New Roman" panose="02020603050405020304" pitchFamily="18" charset="0"/>
                <a:cs typeface="Times New Roman" panose="02020603050405020304" pitchFamily="18" charset="0"/>
              </a:rPr>
              <a:t>Isolation from Failures</a:t>
            </a:r>
          </a:p>
          <a:p>
            <a:pPr algn="just">
              <a:buFont typeface="+mj-lt"/>
              <a:buAutoNum type="arabicPeriod"/>
            </a:pPr>
            <a:r>
              <a:rPr lang="en-US" sz="2400" b="0" i="0" dirty="0">
                <a:solidFill>
                  <a:srgbClr val="4A4A4A"/>
                </a:solidFill>
                <a:effectLst/>
                <a:latin typeface="Times New Roman" panose="02020603050405020304" pitchFamily="18" charset="0"/>
                <a:cs typeface="Times New Roman" panose="02020603050405020304" pitchFamily="18" charset="0"/>
              </a:rPr>
              <a:t>Auto -Provisioning</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559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F3CB3-D315-44DB-A86E-548B0487C675}"/>
              </a:ext>
            </a:extLst>
          </p:cNvPr>
          <p:cNvSpPr>
            <a:spLocks noGrp="1"/>
          </p:cNvSpPr>
          <p:nvPr>
            <p:ph idx="1"/>
          </p:nvPr>
        </p:nvSpPr>
        <p:spPr>
          <a:xfrm>
            <a:off x="677334" y="504825"/>
            <a:ext cx="8596668" cy="5536537"/>
          </a:xfrm>
        </p:spPr>
        <p:txBody>
          <a:bodyPr>
            <a:normAutofit/>
          </a:bodyPr>
          <a:lstStyle/>
          <a:p>
            <a:pPr marL="0" indent="0" algn="just">
              <a:buNone/>
            </a:pPr>
            <a:r>
              <a:rPr lang="en-US" sz="2000" b="1" i="0" dirty="0">
                <a:solidFill>
                  <a:srgbClr val="4A4A4A"/>
                </a:solidFill>
                <a:effectLst/>
                <a:latin typeface="Times New Roman" panose="02020603050405020304" pitchFamily="18" charset="0"/>
                <a:cs typeface="Times New Roman" panose="02020603050405020304" pitchFamily="18" charset="0"/>
              </a:rPr>
              <a:t>	Design Patterns of Microservices</a:t>
            </a:r>
            <a:endParaRPr lang="en-US" sz="2000" b="0" i="0" dirty="0">
              <a:solidFill>
                <a:srgbClr val="4A4A4A"/>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Aggregator</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API Gateway</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Chained or Chain of Responsibility</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strike="noStrike" dirty="0">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Asynchronous Messaging</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strike="noStrike" dirty="0">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Database or Shared Data</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strike="noStrike" dirty="0">
                <a:solidFill>
                  <a:schemeClr val="tx1"/>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Event Sourcing</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strike="noStrike" dirty="0">
                <a:solidFill>
                  <a:schemeClr val="tx1"/>
                </a:solidFill>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Branch</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strike="noStrike" dirty="0">
                <a:solidFill>
                  <a:schemeClr val="tx1"/>
                </a:solidFill>
                <a:effectLst/>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Command Query Responsibility Segregator</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strike="noStrike" dirty="0">
                <a:solidFill>
                  <a:schemeClr val="tx1"/>
                </a:solidFill>
                <a:effectLst/>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Circuit Breaker</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strike="noStrike" dirty="0">
                <a:solidFill>
                  <a:schemeClr val="tx1"/>
                </a:solidFill>
                <a:effectLst/>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Decomposition</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504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4C818D-ABBB-48ED-BB2E-BE0686F60642}"/>
              </a:ext>
            </a:extLst>
          </p:cNvPr>
          <p:cNvSpPr>
            <a:spLocks noGrp="1"/>
          </p:cNvSpPr>
          <p:nvPr>
            <p:ph idx="1"/>
          </p:nvPr>
        </p:nvSpPr>
        <p:spPr>
          <a:xfrm>
            <a:off x="677334" y="428625"/>
            <a:ext cx="8596668" cy="5612737"/>
          </a:xfrm>
        </p:spPr>
        <p:txBody>
          <a:bodyPr>
            <a:normAutofit fontScale="92500"/>
          </a:bodyPr>
          <a:lstStyle/>
          <a:p>
            <a:pPr marL="0" indent="0" algn="just">
              <a:buNone/>
            </a:pPr>
            <a:r>
              <a:rPr lang="en-US" b="1" i="0" dirty="0">
                <a:solidFill>
                  <a:srgbClr val="4A4A4A"/>
                </a:solidFill>
                <a:effectLst/>
                <a:latin typeface="Open Sans" panose="020B0606030504020204" pitchFamily="34" charset="0"/>
              </a:rPr>
              <a:t>Aggregator Pattern</a:t>
            </a:r>
            <a:endParaRPr lang="en-US" b="0" i="0" dirty="0">
              <a:solidFill>
                <a:srgbClr val="4A4A4A"/>
              </a:solidFill>
              <a:effectLst/>
              <a:latin typeface="Open Sans" panose="020B0606030504020204" pitchFamily="34" charset="0"/>
            </a:endParaRPr>
          </a:p>
          <a:p>
            <a:pPr algn="just"/>
            <a:r>
              <a:rPr lang="en-US" sz="2400" b="0" i="0" dirty="0">
                <a:solidFill>
                  <a:srgbClr val="4A4A4A"/>
                </a:solidFill>
                <a:effectLst/>
                <a:latin typeface="Times New Roman" panose="02020603050405020304" pitchFamily="18" charset="0"/>
                <a:cs typeface="Times New Roman" panose="02020603050405020304" pitchFamily="18" charset="0"/>
              </a:rPr>
              <a:t>Aggregator in the computing world refers to a website or program that collects related items of data and displays them. So, even in Microservices patterns, Aggregator is a basic web page which invokes various services to get the required information or achieve the required functionality. </a:t>
            </a:r>
          </a:p>
          <a:p>
            <a:pPr algn="just"/>
            <a:r>
              <a:rPr lang="en-US" sz="2400" b="0" i="0" dirty="0">
                <a:solidFill>
                  <a:srgbClr val="4A4A4A"/>
                </a:solidFill>
                <a:effectLst/>
                <a:latin typeface="Times New Roman" panose="02020603050405020304" pitchFamily="18" charset="0"/>
                <a:cs typeface="Times New Roman" panose="02020603050405020304" pitchFamily="18" charset="0"/>
              </a:rPr>
              <a:t>Since the source of output gets divided on breaking the monolithic architecture to microservices, this pattern proves to be beneficial when you need an output by combining data from multiple services.</a:t>
            </a:r>
          </a:p>
          <a:p>
            <a:pPr algn="just"/>
            <a:r>
              <a:rPr lang="en-US" sz="2400" dirty="0">
                <a:solidFill>
                  <a:srgbClr val="4A4A4A"/>
                </a:solidFill>
                <a:latin typeface="Times New Roman" panose="02020603050405020304" pitchFamily="18" charset="0"/>
                <a:cs typeface="Times New Roman" panose="02020603050405020304" pitchFamily="18" charset="0"/>
              </a:rPr>
              <a:t>I</a:t>
            </a:r>
            <a:r>
              <a:rPr lang="en-US" sz="2400" b="0" i="0" dirty="0">
                <a:solidFill>
                  <a:srgbClr val="4A4A4A"/>
                </a:solidFill>
                <a:effectLst/>
                <a:latin typeface="Times New Roman" panose="02020603050405020304" pitchFamily="18" charset="0"/>
                <a:cs typeface="Times New Roman" panose="02020603050405020304" pitchFamily="18" charset="0"/>
              </a:rPr>
              <a:t>f we have two services each having their own database, then an aggregator having a unique transaction ID, would collect the data from each individual microservice, apply the business logic and finally publish it as a </a:t>
            </a:r>
            <a:r>
              <a:rPr lang="en-US" sz="2400" b="0" i="0" u="none" strike="noStrike" dirty="0">
                <a:solidFill>
                  <a:srgbClr val="007BFF"/>
                </a:solidFill>
                <a:effectLst/>
                <a:latin typeface="Times New Roman" panose="02020603050405020304" pitchFamily="18" charset="0"/>
                <a:cs typeface="Times New Roman" panose="02020603050405020304" pitchFamily="18" charset="0"/>
                <a:hlinkClick r:id="rId2"/>
              </a:rPr>
              <a:t>REST</a:t>
            </a:r>
            <a:r>
              <a:rPr lang="en-US" sz="2400" b="0" i="0" dirty="0">
                <a:solidFill>
                  <a:srgbClr val="4A4A4A"/>
                </a:solidFill>
                <a:effectLst/>
                <a:latin typeface="Times New Roman" panose="02020603050405020304" pitchFamily="18" charset="0"/>
                <a:cs typeface="Times New Roman" panose="02020603050405020304" pitchFamily="18" charset="0"/>
              </a:rPr>
              <a:t> endpoint. </a:t>
            </a:r>
          </a:p>
          <a:p>
            <a:pPr algn="just"/>
            <a:r>
              <a:rPr lang="en-US" sz="2400" b="0" i="0" dirty="0">
                <a:solidFill>
                  <a:srgbClr val="4A4A4A"/>
                </a:solidFill>
                <a:effectLst/>
                <a:latin typeface="Times New Roman" panose="02020603050405020304" pitchFamily="18" charset="0"/>
                <a:cs typeface="Times New Roman" panose="02020603050405020304" pitchFamily="18" charset="0"/>
              </a:rPr>
              <a:t>Later on, the data collected can be consumed by the respective services which require that collected data.</a:t>
            </a:r>
          </a:p>
          <a:p>
            <a:pPr marL="0" indent="0">
              <a:buNone/>
            </a:pPr>
            <a:endParaRPr lang="en-IN" dirty="0"/>
          </a:p>
        </p:txBody>
      </p:sp>
    </p:spTree>
    <p:extLst>
      <p:ext uri="{BB962C8B-B14F-4D97-AF65-F5344CB8AC3E}">
        <p14:creationId xmlns:p14="http://schemas.microsoft.com/office/powerpoint/2010/main" val="1067131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ggregator - Microservices Design Patterns - Edureka">
            <a:extLst>
              <a:ext uri="{FF2B5EF4-FFF2-40B4-BE49-F238E27FC236}">
                <a16:creationId xmlns:a16="http://schemas.microsoft.com/office/drawing/2014/main" id="{A9C56430-438F-4A05-B4D4-158A966F70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2663" y="1846828"/>
            <a:ext cx="8596312" cy="2546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444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BFBE0B-AA1D-4888-82A8-6A096310D83E}"/>
              </a:ext>
            </a:extLst>
          </p:cNvPr>
          <p:cNvSpPr>
            <a:spLocks noGrp="1"/>
          </p:cNvSpPr>
          <p:nvPr>
            <p:ph idx="1"/>
          </p:nvPr>
        </p:nvSpPr>
        <p:spPr>
          <a:xfrm>
            <a:off x="657225" y="638175"/>
            <a:ext cx="8616777" cy="5403187"/>
          </a:xfrm>
        </p:spPr>
        <p:txBody>
          <a:bodyPr/>
          <a:lstStyle/>
          <a:p>
            <a:pPr marL="0" indent="0" algn="just">
              <a:buNone/>
            </a:pPr>
            <a:r>
              <a:rPr lang="en-US" b="1" i="0" dirty="0">
                <a:solidFill>
                  <a:srgbClr val="4A4A4A"/>
                </a:solidFill>
                <a:effectLst/>
                <a:latin typeface="Open Sans" panose="020B0606030504020204" pitchFamily="34" charset="0"/>
              </a:rPr>
              <a:t>API Gateway Design Pattern</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Microservices are built in such a way that each service has its own functionality. But, when an application is broken down into small autonomous services, then there could be few problems that a developer might face. The problems could be as follows:</a:t>
            </a:r>
          </a:p>
          <a:p>
            <a:pPr algn="just">
              <a:buFont typeface="+mj-lt"/>
              <a:buAutoNum type="arabicPeriod"/>
            </a:pPr>
            <a:r>
              <a:rPr lang="en-US" b="0" i="0" dirty="0">
                <a:solidFill>
                  <a:srgbClr val="4A4A4A"/>
                </a:solidFill>
                <a:effectLst/>
                <a:latin typeface="Open Sans" panose="020B0606030504020204" pitchFamily="34" charset="0"/>
              </a:rPr>
              <a:t>How can I request information from multiple microservices?</a:t>
            </a:r>
          </a:p>
          <a:p>
            <a:pPr algn="just">
              <a:buFont typeface="+mj-lt"/>
              <a:buAutoNum type="arabicPeriod"/>
            </a:pPr>
            <a:r>
              <a:rPr lang="en-US" b="0" i="0" dirty="0">
                <a:solidFill>
                  <a:srgbClr val="4A4A4A"/>
                </a:solidFill>
                <a:effectLst/>
                <a:latin typeface="Open Sans" panose="020B0606030504020204" pitchFamily="34" charset="0"/>
              </a:rPr>
              <a:t>Different UI require different data to respond to the same backend database service</a:t>
            </a:r>
          </a:p>
          <a:p>
            <a:pPr algn="just">
              <a:buFont typeface="+mj-lt"/>
              <a:buAutoNum type="arabicPeriod"/>
            </a:pPr>
            <a:r>
              <a:rPr lang="en-US" b="0" i="0" dirty="0">
                <a:solidFill>
                  <a:srgbClr val="4A4A4A"/>
                </a:solidFill>
                <a:effectLst/>
                <a:latin typeface="Open Sans" panose="020B0606030504020204" pitchFamily="34" charset="0"/>
              </a:rPr>
              <a:t>How to transform data according to the consumer requirement from reusable Microservices</a:t>
            </a:r>
          </a:p>
          <a:p>
            <a:pPr algn="just">
              <a:buFont typeface="+mj-lt"/>
              <a:buAutoNum type="arabicPeriod"/>
            </a:pPr>
            <a:r>
              <a:rPr lang="en-US" b="0" i="0" dirty="0">
                <a:solidFill>
                  <a:srgbClr val="4A4A4A"/>
                </a:solidFill>
                <a:effectLst/>
                <a:latin typeface="Open Sans" panose="020B0606030504020204" pitchFamily="34" charset="0"/>
              </a:rPr>
              <a:t>How to handle multiple protocol requests?</a:t>
            </a:r>
          </a:p>
          <a:p>
            <a:pPr marL="0" indent="0">
              <a:buNone/>
            </a:pPr>
            <a:r>
              <a:rPr lang="en-US" b="0" i="0" dirty="0">
                <a:solidFill>
                  <a:srgbClr val="4A4A4A"/>
                </a:solidFill>
                <a:effectLst/>
                <a:latin typeface="Open Sans" panose="020B0606030504020204" pitchFamily="34" charset="0"/>
              </a:rPr>
              <a:t> The solution to these kinds of problems could be the API Gateway Design Pattern.  </a:t>
            </a:r>
          </a:p>
          <a:p>
            <a:pPr marL="0" indent="0">
              <a:buNone/>
            </a:pPr>
            <a:r>
              <a:rPr lang="en-US" b="0" i="0" dirty="0">
                <a:solidFill>
                  <a:srgbClr val="4A4A4A"/>
                </a:solidFill>
                <a:effectLst/>
                <a:latin typeface="Open Sans" panose="020B0606030504020204" pitchFamily="34" charset="0"/>
              </a:rPr>
              <a:t>This microservice design pattern can also be considered as the proxy service to route a request to the concerned microservice. </a:t>
            </a:r>
          </a:p>
          <a:p>
            <a:pPr marL="0" indent="0" algn="just">
              <a:buNone/>
            </a:pPr>
            <a:endParaRPr lang="en-US" b="0" i="0" dirty="0">
              <a:solidFill>
                <a:srgbClr val="4A4A4A"/>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101328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42214-1CEC-449C-9633-18A9D4C59F6F}"/>
              </a:ext>
            </a:extLst>
          </p:cNvPr>
          <p:cNvSpPr>
            <a:spLocks noGrp="1"/>
          </p:cNvSpPr>
          <p:nvPr>
            <p:ph type="title"/>
          </p:nvPr>
        </p:nvSpPr>
        <p:spPr>
          <a:xfrm>
            <a:off x="838200" y="365126"/>
            <a:ext cx="10515600" cy="844550"/>
          </a:xfrm>
        </p:spPr>
        <p:txBody>
          <a:bodyPr>
            <a:normAutofit fontScale="90000"/>
          </a:bodyPr>
          <a:lstStyle/>
          <a:p>
            <a:br>
              <a:rPr lang="en-US" dirty="0"/>
            </a:br>
            <a:r>
              <a:rPr lang="en-US" b="1" dirty="0"/>
              <a:t>What are Microservices?</a:t>
            </a:r>
            <a:br>
              <a:rPr lang="en-US" b="1" dirty="0"/>
            </a:br>
            <a:endParaRPr lang="en-IN" b="1" dirty="0"/>
          </a:p>
        </p:txBody>
      </p:sp>
      <p:sp>
        <p:nvSpPr>
          <p:cNvPr id="3" name="Content Placeholder 2">
            <a:extLst>
              <a:ext uri="{FF2B5EF4-FFF2-40B4-BE49-F238E27FC236}">
                <a16:creationId xmlns:a16="http://schemas.microsoft.com/office/drawing/2014/main" id="{380F70F5-B760-4355-8352-7BA065024BEA}"/>
              </a:ext>
            </a:extLst>
          </p:cNvPr>
          <p:cNvSpPr>
            <a:spLocks noGrp="1"/>
          </p:cNvSpPr>
          <p:nvPr>
            <p:ph idx="1"/>
          </p:nvPr>
        </p:nvSpPr>
        <p:spPr>
          <a:xfrm>
            <a:off x="762000" y="1690688"/>
            <a:ext cx="10591800" cy="448627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Microservices is a service-oriented architecture pattern wherein applications are built as a collection of various smallest independent service units. </a:t>
            </a:r>
          </a:p>
          <a:p>
            <a:pPr marL="0" indent="0">
              <a:buNone/>
            </a:pPr>
            <a:r>
              <a:rPr lang="en-US" sz="2400" dirty="0">
                <a:latin typeface="Times New Roman" panose="02020603050405020304" pitchFamily="18" charset="0"/>
                <a:cs typeface="Times New Roman" panose="02020603050405020304" pitchFamily="18" charset="0"/>
              </a:rPr>
              <a:t>It is a software engineering approach that focuses on decomposing an application into single-function modules with well-defined interfaces.</a:t>
            </a:r>
          </a:p>
          <a:p>
            <a:pPr marL="0" indent="0">
              <a:buNone/>
            </a:pPr>
            <a:r>
              <a:rPr lang="en-US" sz="2400" dirty="0">
                <a:latin typeface="Times New Roman" panose="02020603050405020304" pitchFamily="18" charset="0"/>
                <a:cs typeface="Times New Roman" panose="02020603050405020304" pitchFamily="18" charset="0"/>
              </a:rPr>
              <a:t>These modules can be independently deployed and operated by small teams that own the entire lifecycle of the service.</a:t>
            </a:r>
          </a:p>
          <a:p>
            <a:pPr marL="0" indent="0">
              <a:buNone/>
            </a:pPr>
            <a:r>
              <a:rPr lang="en-US" sz="2400" dirty="0">
                <a:latin typeface="Times New Roman" panose="02020603050405020304" pitchFamily="18" charset="0"/>
                <a:cs typeface="Times New Roman" panose="02020603050405020304" pitchFamily="18" charset="0"/>
              </a:rPr>
              <a:t>The term "micro" refers to the sizing of a microservice which must be manageable by a single development team ( 5 to 10 developers). In this methodology, big applications are divided into smallest independent units.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683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09897-1A32-4320-AE07-7A48F6564C51}"/>
              </a:ext>
            </a:extLst>
          </p:cNvPr>
          <p:cNvSpPr>
            <a:spLocks noGrp="1"/>
          </p:cNvSpPr>
          <p:nvPr>
            <p:ph idx="1"/>
          </p:nvPr>
        </p:nvSpPr>
        <p:spPr>
          <a:xfrm>
            <a:off x="504825" y="676275"/>
            <a:ext cx="8769177" cy="5365087"/>
          </a:xfrm>
        </p:spPr>
        <p:txBody>
          <a:bodyPr>
            <a:normAutofit/>
          </a:bodyPr>
          <a:lstStyle/>
          <a:p>
            <a:pPr marL="0" indent="0">
              <a:buNone/>
            </a:pPr>
            <a:r>
              <a:rPr lang="en-US" dirty="0">
                <a:solidFill>
                  <a:srgbClr val="4A4A4A"/>
                </a:solidFill>
                <a:latin typeface="Open Sans" panose="020B0606030504020204" pitchFamily="34" charset="0"/>
              </a:rPr>
              <a:t>I</a:t>
            </a:r>
            <a:r>
              <a:rPr lang="en-US" b="0" i="0" dirty="0">
                <a:solidFill>
                  <a:srgbClr val="4A4A4A"/>
                </a:solidFill>
                <a:effectLst/>
                <a:latin typeface="Open Sans" panose="020B0606030504020204" pitchFamily="34" charset="0"/>
              </a:rPr>
              <a:t>t can send the request to multiple services and similarly aggregate the results back to the composite or the consumer service. </a:t>
            </a:r>
          </a:p>
          <a:p>
            <a:pPr marL="0" indent="0">
              <a:buNone/>
            </a:pPr>
            <a:r>
              <a:rPr lang="en-US" b="0" i="0" dirty="0">
                <a:solidFill>
                  <a:srgbClr val="4A4A4A"/>
                </a:solidFill>
                <a:effectLst/>
                <a:latin typeface="Open Sans" panose="020B0606030504020204" pitchFamily="34" charset="0"/>
              </a:rPr>
              <a:t>API Gateway also acts as the entry point for all the microservices and creates fine-grained APIs’ for different types of clients.</a:t>
            </a:r>
          </a:p>
          <a:p>
            <a:pPr marL="0" indent="0">
              <a:buNone/>
            </a:pPr>
            <a:r>
              <a:rPr lang="en-US" b="0" i="0" dirty="0">
                <a:solidFill>
                  <a:srgbClr val="4A4A4A"/>
                </a:solidFill>
                <a:effectLst/>
                <a:latin typeface="Open Sans" panose="020B0606030504020204" pitchFamily="34" charset="0"/>
              </a:rPr>
              <a:t>The API gateways can convert the protocol request from one type to other. Similarly, it can also offload the authentication/authorization responsibility of the microservice.</a:t>
            </a:r>
          </a:p>
          <a:p>
            <a:pPr marL="0" indent="0">
              <a:buNone/>
            </a:pPr>
            <a:r>
              <a:rPr lang="en-US" b="0" i="0" dirty="0">
                <a:solidFill>
                  <a:srgbClr val="4A4A4A"/>
                </a:solidFill>
                <a:effectLst/>
                <a:latin typeface="Open Sans" panose="020B0606030504020204" pitchFamily="34" charset="0"/>
              </a:rPr>
              <a:t>Once the client sends a request, these requests are passed to the API Gateway which acts as an entry point to forward the clients’ requests to the appropriate microservices. </a:t>
            </a:r>
          </a:p>
          <a:p>
            <a:pPr marL="0" indent="0">
              <a:buNone/>
            </a:pPr>
            <a:r>
              <a:rPr lang="en-US" b="0" i="0" dirty="0">
                <a:solidFill>
                  <a:srgbClr val="4A4A4A"/>
                </a:solidFill>
                <a:effectLst/>
                <a:latin typeface="Open Sans" panose="020B0606030504020204" pitchFamily="34" charset="0"/>
              </a:rPr>
              <a:t>Then, with the help of the load balancer, the load of the request is handled and the request is sent to the respective services.</a:t>
            </a:r>
          </a:p>
          <a:p>
            <a:pPr marL="0" indent="0">
              <a:buNone/>
            </a:pPr>
            <a:r>
              <a:rPr lang="en-US" b="0" i="0" dirty="0">
                <a:solidFill>
                  <a:srgbClr val="4A4A4A"/>
                </a:solidFill>
                <a:effectLst/>
                <a:latin typeface="Open Sans" panose="020B0606030504020204" pitchFamily="34" charset="0"/>
              </a:rPr>
              <a:t> Microservices use Service Discovery which acts as a guide to find the route of communication between each of them. Microservices then communicate with each other via a stateless server i.e. either by HTTP Request/Message Bus.</a:t>
            </a:r>
            <a:endParaRPr lang="en-IN" dirty="0"/>
          </a:p>
        </p:txBody>
      </p:sp>
    </p:spTree>
    <p:extLst>
      <p:ext uri="{BB962C8B-B14F-4D97-AF65-F5344CB8AC3E}">
        <p14:creationId xmlns:p14="http://schemas.microsoft.com/office/powerpoint/2010/main" val="1219469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PI Gateway - Microservices Design Patterns - Edureka">
            <a:extLst>
              <a:ext uri="{FF2B5EF4-FFF2-40B4-BE49-F238E27FC236}">
                <a16:creationId xmlns:a16="http://schemas.microsoft.com/office/drawing/2014/main" id="{025CEB10-4595-4B07-8900-B9D6F0BB04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7888" y="1486308"/>
            <a:ext cx="8596312" cy="2181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47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CD2ACB-0C62-4EE4-95B4-594E38D6BBAE}"/>
              </a:ext>
            </a:extLst>
          </p:cNvPr>
          <p:cNvSpPr>
            <a:spLocks noGrp="1"/>
          </p:cNvSpPr>
          <p:nvPr>
            <p:ph idx="1"/>
          </p:nvPr>
        </p:nvSpPr>
        <p:spPr>
          <a:xfrm>
            <a:off x="457200" y="647701"/>
            <a:ext cx="8816802" cy="5393662"/>
          </a:xfrm>
        </p:spPr>
        <p:txBody>
          <a:bodyPr/>
          <a:lstStyle/>
          <a:p>
            <a:pPr marL="0" indent="0" algn="just">
              <a:buNone/>
            </a:pPr>
            <a:r>
              <a:rPr lang="en-US" b="1" i="0" dirty="0">
                <a:solidFill>
                  <a:srgbClr val="4A4A4A"/>
                </a:solidFill>
                <a:effectLst/>
                <a:latin typeface="Open Sans" panose="020B0606030504020204" pitchFamily="34" charset="0"/>
              </a:rPr>
              <a:t>Chained or Chain of Responsibility Pattern</a:t>
            </a:r>
            <a:endParaRPr lang="en-US" b="0" i="0" dirty="0">
              <a:solidFill>
                <a:srgbClr val="4A4A4A"/>
              </a:solidFill>
              <a:effectLst/>
              <a:latin typeface="Open Sans" panose="020B0606030504020204" pitchFamily="34" charset="0"/>
            </a:endParaRPr>
          </a:p>
          <a:p>
            <a:pPr algn="just"/>
            <a:r>
              <a:rPr lang="en-US" sz="2400" b="0" i="0" dirty="0">
                <a:solidFill>
                  <a:srgbClr val="4A4A4A"/>
                </a:solidFill>
                <a:effectLst/>
                <a:latin typeface="Times New Roman" panose="02020603050405020304" pitchFamily="18" charset="0"/>
                <a:cs typeface="Times New Roman" panose="02020603050405020304" pitchFamily="18" charset="0"/>
              </a:rPr>
              <a:t>Chained or Chain of Responsibility Design Patterns produces a single output which is a combination of multiple chained outputs. </a:t>
            </a:r>
          </a:p>
          <a:p>
            <a:pPr algn="just"/>
            <a:r>
              <a:rPr lang="en-US" sz="2400" b="0" i="0" dirty="0">
                <a:solidFill>
                  <a:srgbClr val="4A4A4A"/>
                </a:solidFill>
                <a:effectLst/>
                <a:latin typeface="Times New Roman" panose="02020603050405020304" pitchFamily="18" charset="0"/>
                <a:cs typeface="Times New Roman" panose="02020603050405020304" pitchFamily="18" charset="0"/>
              </a:rPr>
              <a:t> If three services lined up in a chain, then, the request from the client is first received by Service A. Then, this service communicates with the next Service B and collects data. </a:t>
            </a:r>
          </a:p>
          <a:p>
            <a:pPr algn="just"/>
            <a:r>
              <a:rPr lang="en-US" sz="2400" b="0" i="0" dirty="0">
                <a:solidFill>
                  <a:srgbClr val="4A4A4A"/>
                </a:solidFill>
                <a:effectLst/>
                <a:latin typeface="Times New Roman" panose="02020603050405020304" pitchFamily="18" charset="0"/>
                <a:cs typeface="Times New Roman" panose="02020603050405020304" pitchFamily="18" charset="0"/>
              </a:rPr>
              <a:t>Finally, the second service communicates with the third service to generate the consolidated output. All these services use synchronous HTTP request or response for messaging. </a:t>
            </a:r>
          </a:p>
          <a:p>
            <a:pPr algn="just"/>
            <a:r>
              <a:rPr lang="en-US" sz="2400" b="0" i="0" dirty="0">
                <a:solidFill>
                  <a:srgbClr val="4A4A4A"/>
                </a:solidFill>
                <a:effectLst/>
                <a:latin typeface="Times New Roman" panose="02020603050405020304" pitchFamily="18" charset="0"/>
                <a:cs typeface="Times New Roman" panose="02020603050405020304" pitchFamily="18" charset="0"/>
              </a:rPr>
              <a:t>Until the request passes through all the services and the respective responses are generated, the client doesn’t get any output. So, it is always recommended to not to make a long chain, as the client will wait until the chain is completed</a:t>
            </a:r>
            <a:r>
              <a:rPr lang="en-US" b="0" i="0" dirty="0">
                <a:solidFill>
                  <a:srgbClr val="4A4A4A"/>
                </a:solidFill>
                <a:effectLst/>
                <a:latin typeface="Open Sans" panose="020B0606030504020204" pitchFamily="34" charset="0"/>
              </a:rPr>
              <a:t>.</a:t>
            </a:r>
          </a:p>
          <a:p>
            <a:pPr marL="0" indent="0">
              <a:buNone/>
            </a:pPr>
            <a:endParaRPr lang="en-IN" dirty="0"/>
          </a:p>
        </p:txBody>
      </p:sp>
    </p:spTree>
    <p:extLst>
      <p:ext uri="{BB962C8B-B14F-4D97-AF65-F5344CB8AC3E}">
        <p14:creationId xmlns:p14="http://schemas.microsoft.com/office/powerpoint/2010/main" val="3150532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hained - Microservices Design Patterns - Edureka">
            <a:extLst>
              <a:ext uri="{FF2B5EF4-FFF2-40B4-BE49-F238E27FC236}">
                <a16:creationId xmlns:a16="http://schemas.microsoft.com/office/drawing/2014/main" id="{854FD1E5-35A5-4027-BEFF-BFE2214F01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7413" y="1842985"/>
            <a:ext cx="8596312" cy="2059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978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457A2-B8F1-48AB-B36D-CC9D14300163}"/>
              </a:ext>
            </a:extLst>
          </p:cNvPr>
          <p:cNvSpPr>
            <a:spLocks noGrp="1"/>
          </p:cNvSpPr>
          <p:nvPr>
            <p:ph idx="1"/>
          </p:nvPr>
        </p:nvSpPr>
        <p:spPr>
          <a:xfrm>
            <a:off x="628650" y="600075"/>
            <a:ext cx="8645352" cy="5441288"/>
          </a:xfrm>
        </p:spPr>
        <p:txBody>
          <a:bodyPr/>
          <a:lstStyle/>
          <a:p>
            <a:pPr marL="0" indent="0" algn="just">
              <a:buNone/>
            </a:pPr>
            <a:r>
              <a:rPr lang="en-US" b="1" i="0" dirty="0">
                <a:solidFill>
                  <a:srgbClr val="4A4A4A"/>
                </a:solidFill>
                <a:effectLst/>
                <a:latin typeface="Open Sans" panose="020B0606030504020204" pitchFamily="34" charset="0"/>
              </a:rPr>
              <a:t>Asynchronous Messaging Design Pattern</a:t>
            </a:r>
            <a:endParaRPr lang="en-US" b="0" i="0" dirty="0">
              <a:solidFill>
                <a:srgbClr val="4A4A4A"/>
              </a:solidFill>
              <a:effectLst/>
              <a:latin typeface="Open Sans" panose="020B0606030504020204" pitchFamily="34" charset="0"/>
            </a:endParaRPr>
          </a:p>
          <a:p>
            <a:pPr algn="just"/>
            <a:r>
              <a:rPr lang="en-US" sz="2000" b="0" i="0" dirty="0">
                <a:solidFill>
                  <a:srgbClr val="4A4A4A"/>
                </a:solidFill>
                <a:effectLst/>
                <a:latin typeface="Open Sans" panose="020B0606030504020204" pitchFamily="34" charset="0"/>
              </a:rPr>
              <a:t>From the above pattern, it is quite obvious that the client gets blocked or has to wait for a long time in synchronous messaging. </a:t>
            </a:r>
          </a:p>
          <a:p>
            <a:pPr algn="just"/>
            <a:r>
              <a:rPr lang="en-US" sz="2000" b="0" i="0" dirty="0">
                <a:solidFill>
                  <a:srgbClr val="4A4A4A"/>
                </a:solidFill>
                <a:effectLst/>
                <a:latin typeface="Open Sans" panose="020B0606030504020204" pitchFamily="34" charset="0"/>
              </a:rPr>
              <a:t>But, if you do not want the consumer, to wait for a long time, then you can opt for the Asynchronous Messaging. In this type of microservices design pattern, all the services can communicate with each other, but they do not have to communicate with each other sequentially.</a:t>
            </a:r>
          </a:p>
          <a:p>
            <a:pPr algn="just"/>
            <a:r>
              <a:rPr lang="en-US" sz="2000" b="0" i="0" dirty="0">
                <a:solidFill>
                  <a:srgbClr val="4A4A4A"/>
                </a:solidFill>
                <a:effectLst/>
                <a:latin typeface="Open Sans" panose="020B0606030504020204" pitchFamily="34" charset="0"/>
              </a:rPr>
              <a:t> So, if you consider 3 services: Service A, Service B, and Service C. The request from the client can be directly sent to the Service C and Service B simultaneously. These requests will be in a queue. Apart from this, the request can also be sent to Service A whose response need not have to be sent to the same service through which request has come.</a:t>
            </a:r>
          </a:p>
          <a:p>
            <a:pPr marL="0" indent="0">
              <a:buNone/>
            </a:pPr>
            <a:endParaRPr lang="en-IN" dirty="0"/>
          </a:p>
        </p:txBody>
      </p:sp>
    </p:spTree>
    <p:extLst>
      <p:ext uri="{BB962C8B-B14F-4D97-AF65-F5344CB8AC3E}">
        <p14:creationId xmlns:p14="http://schemas.microsoft.com/office/powerpoint/2010/main" val="4156055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synchronous Messaging - Microservices Design Patterns - Edureka">
            <a:extLst>
              <a:ext uri="{FF2B5EF4-FFF2-40B4-BE49-F238E27FC236}">
                <a16:creationId xmlns:a16="http://schemas.microsoft.com/office/drawing/2014/main" id="{42916059-4B71-41DA-8F96-BE5239D437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7413" y="1765823"/>
            <a:ext cx="8596312" cy="2518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429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1EA7DB-A781-46D0-B712-1C00FF4D75BA}"/>
              </a:ext>
            </a:extLst>
          </p:cNvPr>
          <p:cNvSpPr>
            <a:spLocks noGrp="1"/>
          </p:cNvSpPr>
          <p:nvPr>
            <p:ph idx="1"/>
          </p:nvPr>
        </p:nvSpPr>
        <p:spPr>
          <a:xfrm>
            <a:off x="733424" y="828675"/>
            <a:ext cx="8540577" cy="5212687"/>
          </a:xfrm>
        </p:spPr>
        <p:txBody>
          <a:bodyPr>
            <a:normAutofit lnSpcReduction="10000"/>
          </a:bodyPr>
          <a:lstStyle/>
          <a:p>
            <a:pPr marL="0" indent="0" algn="just">
              <a:buNone/>
            </a:pPr>
            <a:r>
              <a:rPr lang="en-US" b="1" i="0" dirty="0">
                <a:solidFill>
                  <a:srgbClr val="4A4A4A"/>
                </a:solidFill>
                <a:effectLst/>
                <a:latin typeface="Open Sans" panose="020B0606030504020204" pitchFamily="34" charset="0"/>
              </a:rPr>
              <a:t>Database or Shared Data Pattern</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For every application, there is humongous amount of data present. So, when we break down an application from its monolithic architecture to microservices, it is very important to note that each microservice has sufficient amount of data to process a request. </a:t>
            </a:r>
          </a:p>
          <a:p>
            <a:pPr algn="just"/>
            <a:r>
              <a:rPr lang="en-US" b="0" i="0" dirty="0">
                <a:solidFill>
                  <a:srgbClr val="4A4A4A"/>
                </a:solidFill>
                <a:effectLst/>
                <a:latin typeface="Open Sans" panose="020B0606030504020204" pitchFamily="34" charset="0"/>
              </a:rPr>
              <a:t>So, either the system can have a database per each service or it can have shared database per service.  You can use database per service and shared database per service to solve various problems.  The problems could be as follows:</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Duplication of data and inconsistency</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Different services have different kinds of storage requirements</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Few business transactions can query the data, with multiple services</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De-normalization of data</a:t>
            </a:r>
          </a:p>
          <a:p>
            <a:pPr marL="0" indent="0" algn="just">
              <a:buNone/>
            </a:pPr>
            <a:r>
              <a:rPr lang="en-US" b="0" i="0" dirty="0">
                <a:solidFill>
                  <a:srgbClr val="4A4A4A"/>
                </a:solidFill>
                <a:effectLst/>
                <a:latin typeface="Open Sans" panose="020B0606030504020204" pitchFamily="34" charset="0"/>
              </a:rPr>
              <a:t>To solve the first three problems, we can go for database per service, as it will be then accessed by the microservice API itself. So, each microservice will have its own database ID,  which thereafter prevents the other services in the system to use that particular database.</a:t>
            </a:r>
          </a:p>
          <a:p>
            <a:pPr marL="0" indent="0">
              <a:buNone/>
            </a:pPr>
            <a:endParaRPr lang="en-IN" dirty="0"/>
          </a:p>
        </p:txBody>
      </p:sp>
    </p:spTree>
    <p:extLst>
      <p:ext uri="{BB962C8B-B14F-4D97-AF65-F5344CB8AC3E}">
        <p14:creationId xmlns:p14="http://schemas.microsoft.com/office/powerpoint/2010/main" val="4183688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0F7B5F-8621-466A-9081-1A694A2EAD84}"/>
              </a:ext>
            </a:extLst>
          </p:cNvPr>
          <p:cNvSpPr>
            <a:spLocks noGrp="1"/>
          </p:cNvSpPr>
          <p:nvPr>
            <p:ph idx="1"/>
          </p:nvPr>
        </p:nvSpPr>
        <p:spPr>
          <a:xfrm>
            <a:off x="714374" y="523875"/>
            <a:ext cx="8559627" cy="5517487"/>
          </a:xfrm>
        </p:spPr>
        <p:txBody>
          <a:bodyPr/>
          <a:lstStyle/>
          <a:p>
            <a:pPr marL="0" indent="0">
              <a:buNone/>
            </a:pPr>
            <a:r>
              <a:rPr lang="en-US" sz="2000" dirty="0">
                <a:solidFill>
                  <a:srgbClr val="4A4A4A"/>
                </a:solidFill>
                <a:latin typeface="Times New Roman" panose="02020603050405020304" pitchFamily="18" charset="0"/>
                <a:cs typeface="Times New Roman" panose="02020603050405020304" pitchFamily="18" charset="0"/>
              </a:rPr>
              <a:t>T</a:t>
            </a:r>
            <a:r>
              <a:rPr lang="en-US" sz="2000" b="0" i="0" dirty="0">
                <a:solidFill>
                  <a:srgbClr val="4A4A4A"/>
                </a:solidFill>
                <a:effectLst/>
                <a:latin typeface="Times New Roman" panose="02020603050405020304" pitchFamily="18" charset="0"/>
                <a:cs typeface="Times New Roman" panose="02020603050405020304" pitchFamily="18" charset="0"/>
              </a:rPr>
              <a:t>o solve the issue of de-normalization, you can choose shared databases per service,  to align more than one database for each microservice. </a:t>
            </a:r>
          </a:p>
          <a:p>
            <a:pPr marL="0" indent="0">
              <a:buNone/>
            </a:pPr>
            <a:r>
              <a:rPr lang="en-US" sz="2000" b="0" i="0" dirty="0">
                <a:solidFill>
                  <a:srgbClr val="4A4A4A"/>
                </a:solidFill>
                <a:effectLst/>
                <a:latin typeface="Times New Roman" panose="02020603050405020304" pitchFamily="18" charset="0"/>
                <a:cs typeface="Times New Roman" panose="02020603050405020304" pitchFamily="18" charset="0"/>
              </a:rPr>
              <a:t>This will help you gather data, for the monolithic applications which are broken down into microservices. But,  you have to limit these databases to 2-3 microservices; else, scaling these services will be a problem.</a:t>
            </a:r>
          </a:p>
          <a:p>
            <a:pPr marL="0" indent="0">
              <a:buNone/>
            </a:pPr>
            <a:endParaRPr lang="en-IN" dirty="0"/>
          </a:p>
        </p:txBody>
      </p:sp>
    </p:spTree>
    <p:extLst>
      <p:ext uri="{BB962C8B-B14F-4D97-AF65-F5344CB8AC3E}">
        <p14:creationId xmlns:p14="http://schemas.microsoft.com/office/powerpoint/2010/main" val="3397742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atabase - Microservices Design Patterns - Edureka">
            <a:extLst>
              <a:ext uri="{FF2B5EF4-FFF2-40B4-BE49-F238E27FC236}">
                <a16:creationId xmlns:a16="http://schemas.microsoft.com/office/drawing/2014/main" id="{C3581165-301B-4266-B9B3-4804530F10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1688" y="1445206"/>
            <a:ext cx="8596312" cy="336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988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901FC2-6756-400D-9EC8-9A436B135B79}"/>
              </a:ext>
            </a:extLst>
          </p:cNvPr>
          <p:cNvSpPr>
            <a:spLocks noGrp="1"/>
          </p:cNvSpPr>
          <p:nvPr>
            <p:ph idx="1"/>
          </p:nvPr>
        </p:nvSpPr>
        <p:spPr>
          <a:xfrm>
            <a:off x="571500" y="381001"/>
            <a:ext cx="8702502" cy="5660362"/>
          </a:xfrm>
        </p:spPr>
        <p:txBody>
          <a:bodyPr/>
          <a:lstStyle/>
          <a:p>
            <a:pPr marL="0" indent="0" algn="just">
              <a:buNone/>
            </a:pPr>
            <a:r>
              <a:rPr lang="en-US" b="1" i="0" dirty="0">
                <a:solidFill>
                  <a:srgbClr val="4A4A4A"/>
                </a:solidFill>
                <a:effectLst/>
                <a:latin typeface="Open Sans" panose="020B0606030504020204" pitchFamily="34" charset="0"/>
              </a:rPr>
              <a:t>Event Sourcing Design Pattern</a:t>
            </a:r>
            <a:endParaRPr lang="en-US" b="0" i="0" dirty="0">
              <a:solidFill>
                <a:srgbClr val="4A4A4A"/>
              </a:solidFill>
              <a:effectLst/>
              <a:latin typeface="Open Sans" panose="020B0606030504020204" pitchFamily="34" charset="0"/>
            </a:endParaRPr>
          </a:p>
          <a:p>
            <a:pPr algn="just"/>
            <a:r>
              <a:rPr lang="en-US" sz="2400" b="0" i="0" dirty="0">
                <a:solidFill>
                  <a:srgbClr val="4A4A4A"/>
                </a:solidFill>
                <a:effectLst/>
                <a:latin typeface="Times New Roman" panose="02020603050405020304" pitchFamily="18" charset="0"/>
                <a:cs typeface="Times New Roman" panose="02020603050405020304" pitchFamily="18" charset="0"/>
              </a:rPr>
              <a:t>The event sourcing design pattern creates events regarding the changes in the application state. </a:t>
            </a:r>
          </a:p>
          <a:p>
            <a:pPr algn="just"/>
            <a:r>
              <a:rPr lang="en-US" sz="2400" b="0" i="0" dirty="0">
                <a:solidFill>
                  <a:srgbClr val="4A4A4A"/>
                </a:solidFill>
                <a:effectLst/>
                <a:latin typeface="Times New Roman" panose="02020603050405020304" pitchFamily="18" charset="0"/>
                <a:cs typeface="Times New Roman" panose="02020603050405020304" pitchFamily="18" charset="0"/>
              </a:rPr>
              <a:t>Also, these events are stored as a sequence of events to help the developers track which change was made when. So, with the help of this, you can always adjust the application state to cope up with the past changes. </a:t>
            </a:r>
          </a:p>
          <a:p>
            <a:pPr algn="just"/>
            <a:r>
              <a:rPr lang="en-US" sz="2400" b="0" i="0" dirty="0">
                <a:solidFill>
                  <a:srgbClr val="4A4A4A"/>
                </a:solidFill>
                <a:effectLst/>
                <a:latin typeface="Times New Roman" panose="02020603050405020304" pitchFamily="18" charset="0"/>
                <a:cs typeface="Times New Roman" panose="02020603050405020304" pitchFamily="18" charset="0"/>
              </a:rPr>
              <a:t>You can also query these events, for any data change and simultaneously publish these events from the event store. Once the events are published, you can see the changes of the application state on the presentation layer.</a:t>
            </a:r>
          </a:p>
          <a:p>
            <a:pPr marL="0" indent="0">
              <a:buNone/>
            </a:pPr>
            <a:endParaRPr lang="en-IN" dirty="0"/>
          </a:p>
        </p:txBody>
      </p:sp>
    </p:spTree>
    <p:extLst>
      <p:ext uri="{BB962C8B-B14F-4D97-AF65-F5344CB8AC3E}">
        <p14:creationId xmlns:p14="http://schemas.microsoft.com/office/powerpoint/2010/main" val="393556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6E972-0A36-48BB-96C6-9CBDF2F41911}"/>
              </a:ext>
            </a:extLst>
          </p:cNvPr>
          <p:cNvSpPr>
            <a:spLocks noGrp="1"/>
          </p:cNvSpPr>
          <p:nvPr>
            <p:ph idx="1"/>
          </p:nvPr>
        </p:nvSpPr>
        <p:spPr>
          <a:xfrm>
            <a:off x="361950" y="295275"/>
            <a:ext cx="10734675" cy="5376863"/>
          </a:xfrm>
        </p:spPr>
        <p:txBody>
          <a:bodyPr/>
          <a:lstStyle/>
          <a:p>
            <a:pPr marL="0" indent="0">
              <a:buNone/>
            </a:pPr>
            <a:r>
              <a:rPr lang="en-IN" b="1" dirty="0"/>
              <a:t>What is Monolithic Architecture?</a:t>
            </a:r>
          </a:p>
          <a:p>
            <a:pPr marL="0" indent="0">
              <a:buNone/>
            </a:pPr>
            <a:r>
              <a:rPr lang="en-US" sz="2400" dirty="0">
                <a:latin typeface="Times New Roman" panose="02020603050405020304" pitchFamily="18" charset="0"/>
                <a:cs typeface="Times New Roman" panose="02020603050405020304" pitchFamily="18" charset="0"/>
              </a:rPr>
              <a:t>Monolithic architecture is like a big container in which all the software components of an application are clubbed into a single package.</a:t>
            </a:r>
          </a:p>
          <a:p>
            <a:pPr marL="0" indent="0">
              <a:buNone/>
            </a:pPr>
            <a:r>
              <a:rPr lang="en-US" sz="2400" dirty="0">
                <a:latin typeface="Times New Roman" panose="02020603050405020304" pitchFamily="18" charset="0"/>
                <a:cs typeface="Times New Roman" panose="02020603050405020304" pitchFamily="18" charset="0"/>
              </a:rPr>
              <a:t>In any e-commerce application, there are some standard features like Search, Review &amp; Ratings, and Payments. These features are accessible to customers using their browser or apps. </a:t>
            </a:r>
          </a:p>
          <a:p>
            <a:pPr marL="0" indent="0">
              <a:buNone/>
            </a:pPr>
            <a:r>
              <a:rPr lang="en-US" sz="2400" dirty="0">
                <a:latin typeface="Times New Roman" panose="02020603050405020304" pitchFamily="18" charset="0"/>
                <a:cs typeface="Times New Roman" panose="02020603050405020304" pitchFamily="18" charset="0"/>
              </a:rPr>
              <a:t>When the developer of the eCommerce site deploys the application, it is a single Monolithic unit. The code for different features like Search, Review &amp; Ratings, and Payments are on the same server. </a:t>
            </a:r>
          </a:p>
          <a:p>
            <a:pPr marL="0" indent="0">
              <a:buNone/>
            </a:pPr>
            <a:r>
              <a:rPr lang="en-US" sz="2400" dirty="0">
                <a:latin typeface="Times New Roman" panose="02020603050405020304" pitchFamily="18" charset="0"/>
                <a:cs typeface="Times New Roman" panose="02020603050405020304" pitchFamily="18" charset="0"/>
              </a:rPr>
              <a:t>To scale the application, you need to run multiple instances(servers) of these applications.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9918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Event Sourcing - Microservices Design Patterns - Edureka">
            <a:extLst>
              <a:ext uri="{FF2B5EF4-FFF2-40B4-BE49-F238E27FC236}">
                <a16:creationId xmlns:a16="http://schemas.microsoft.com/office/drawing/2014/main" id="{B24EB4B0-F703-47E9-8B6B-B08C0175BE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9788" y="2036763"/>
            <a:ext cx="8596312" cy="226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090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FD2340-38CD-4751-A345-6420CF631D59}"/>
              </a:ext>
            </a:extLst>
          </p:cNvPr>
          <p:cNvSpPr>
            <a:spLocks noGrp="1"/>
          </p:cNvSpPr>
          <p:nvPr>
            <p:ph idx="1"/>
          </p:nvPr>
        </p:nvSpPr>
        <p:spPr>
          <a:xfrm>
            <a:off x="676275" y="695325"/>
            <a:ext cx="8597727" cy="5346037"/>
          </a:xfrm>
        </p:spPr>
        <p:txBody>
          <a:bodyPr/>
          <a:lstStyle/>
          <a:p>
            <a:pPr marL="0" indent="0" algn="just">
              <a:buNone/>
            </a:pPr>
            <a:r>
              <a:rPr lang="en-US" b="1" i="0" dirty="0">
                <a:solidFill>
                  <a:srgbClr val="4A4A4A"/>
                </a:solidFill>
                <a:effectLst/>
                <a:latin typeface="Open Sans" panose="020B0606030504020204" pitchFamily="34" charset="0"/>
              </a:rPr>
              <a:t>Branch Pattern</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Branch microservice design pattern is a design pattern in which you can simultaneously process the requests and responses from  two or more independent microservices. </a:t>
            </a:r>
          </a:p>
          <a:p>
            <a:pPr algn="just"/>
            <a:r>
              <a:rPr lang="en-US" b="0" i="0" dirty="0">
                <a:solidFill>
                  <a:srgbClr val="4A4A4A"/>
                </a:solidFill>
                <a:effectLst/>
                <a:latin typeface="Open Sans" panose="020B0606030504020204" pitchFamily="34" charset="0"/>
              </a:rPr>
              <a:t>So, unlike the chained design pattern, the request is not passed in a sequence, but the request is passed to two or more mutually exclusive microservices chains. </a:t>
            </a:r>
          </a:p>
          <a:p>
            <a:pPr algn="just"/>
            <a:r>
              <a:rPr lang="en-US" b="0" i="0" dirty="0">
                <a:solidFill>
                  <a:srgbClr val="4A4A4A"/>
                </a:solidFill>
                <a:effectLst/>
                <a:latin typeface="Open Sans" panose="020B0606030504020204" pitchFamily="34" charset="0"/>
              </a:rPr>
              <a:t>This design pattern extends the Aggregator design pattern and provides the flexibility to produce responses from multiple chains or single chain. </a:t>
            </a:r>
          </a:p>
          <a:p>
            <a:pPr algn="just"/>
            <a:r>
              <a:rPr lang="en-US" b="0" i="0" dirty="0">
                <a:solidFill>
                  <a:srgbClr val="4A4A4A"/>
                </a:solidFill>
                <a:effectLst/>
                <a:latin typeface="Open Sans" panose="020B0606030504020204" pitchFamily="34" charset="0"/>
              </a:rPr>
              <a:t>For example, if you consider an e-commerce application, then you may need to retrieve data from multiple sources and this data could be a collaborated output of data from various services. So, you can use the branch pattern, to retrieve data from multiple sources.</a:t>
            </a:r>
          </a:p>
          <a:p>
            <a:pPr marL="0" indent="0">
              <a:buNone/>
            </a:pPr>
            <a:endParaRPr lang="en-IN" dirty="0"/>
          </a:p>
        </p:txBody>
      </p:sp>
    </p:spTree>
    <p:extLst>
      <p:ext uri="{BB962C8B-B14F-4D97-AF65-F5344CB8AC3E}">
        <p14:creationId xmlns:p14="http://schemas.microsoft.com/office/powerpoint/2010/main" val="3065474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ranch - Microservices Design Patterns - Edureka">
            <a:extLst>
              <a:ext uri="{FF2B5EF4-FFF2-40B4-BE49-F238E27FC236}">
                <a16:creationId xmlns:a16="http://schemas.microsoft.com/office/drawing/2014/main" id="{304EEEEE-ABB5-4B47-AEAE-272E69B69C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4063" y="1674183"/>
            <a:ext cx="8596312" cy="3063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020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ED0626-70D5-4A55-BAE6-F9B79C6B8099}"/>
              </a:ext>
            </a:extLst>
          </p:cNvPr>
          <p:cNvSpPr>
            <a:spLocks noGrp="1"/>
          </p:cNvSpPr>
          <p:nvPr>
            <p:ph idx="1"/>
          </p:nvPr>
        </p:nvSpPr>
        <p:spPr>
          <a:xfrm>
            <a:off x="666750" y="847725"/>
            <a:ext cx="8607252" cy="5193637"/>
          </a:xfrm>
        </p:spPr>
        <p:txBody>
          <a:bodyPr>
            <a:normAutofit/>
          </a:bodyPr>
          <a:lstStyle/>
          <a:p>
            <a:pPr marL="0" indent="0" algn="just">
              <a:buNone/>
            </a:pPr>
            <a:r>
              <a:rPr lang="en-US" sz="2400" b="1" i="0" dirty="0">
                <a:solidFill>
                  <a:srgbClr val="4A4A4A"/>
                </a:solidFill>
                <a:effectLst/>
                <a:latin typeface="Times New Roman" panose="02020603050405020304" pitchFamily="18" charset="0"/>
                <a:cs typeface="Times New Roman" panose="02020603050405020304" pitchFamily="18" charset="0"/>
              </a:rPr>
              <a:t>Command Query Responsibility Segregator (CQRS) Design Pattern</a:t>
            </a:r>
            <a:endParaRPr lang="en-US" sz="2400" b="0" i="0" dirty="0">
              <a:solidFill>
                <a:srgbClr val="4A4A4A"/>
              </a:solidFill>
              <a:effectLst/>
              <a:latin typeface="Times New Roman" panose="02020603050405020304" pitchFamily="18" charset="0"/>
              <a:cs typeface="Times New Roman" panose="02020603050405020304" pitchFamily="18" charset="0"/>
            </a:endParaRPr>
          </a:p>
          <a:p>
            <a:pPr algn="just"/>
            <a:r>
              <a:rPr lang="en-US" sz="2400" b="0" i="0" dirty="0">
                <a:solidFill>
                  <a:srgbClr val="4A4A4A"/>
                </a:solidFill>
                <a:effectLst/>
                <a:latin typeface="Times New Roman" panose="02020603050405020304" pitchFamily="18" charset="0"/>
                <a:cs typeface="Times New Roman" panose="02020603050405020304" pitchFamily="18" charset="0"/>
              </a:rPr>
              <a:t>Every microservices design has either the database per service model or the shared database per service. </a:t>
            </a:r>
          </a:p>
          <a:p>
            <a:pPr algn="just"/>
            <a:r>
              <a:rPr lang="en-US" sz="2400" b="0" i="0" dirty="0">
                <a:solidFill>
                  <a:srgbClr val="4A4A4A"/>
                </a:solidFill>
                <a:effectLst/>
                <a:latin typeface="Times New Roman" panose="02020603050405020304" pitchFamily="18" charset="0"/>
                <a:cs typeface="Times New Roman" panose="02020603050405020304" pitchFamily="18" charset="0"/>
              </a:rPr>
              <a:t>But, in the database per service model, we cannot implement a query as the data access is only limited to one single database. So, in such scenario you can use the CQRS pattern. </a:t>
            </a:r>
          </a:p>
          <a:p>
            <a:pPr algn="just"/>
            <a:r>
              <a:rPr lang="en-US" sz="2400" b="0" i="0" dirty="0">
                <a:solidFill>
                  <a:srgbClr val="4A4A4A"/>
                </a:solidFill>
                <a:effectLst/>
                <a:latin typeface="Times New Roman" panose="02020603050405020304" pitchFamily="18" charset="0"/>
                <a:cs typeface="Times New Roman" panose="02020603050405020304" pitchFamily="18" charset="0"/>
              </a:rPr>
              <a:t>According to this pattern, the application will be divided into two parts: Command and Query. The command part will handle all the requests related to CREATE, UPDATE, DELETE while the query part will take care of the materialized views.</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352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QRS - Microservices Design Patterns - Edureka">
            <a:extLst>
              <a:ext uri="{FF2B5EF4-FFF2-40B4-BE49-F238E27FC236}">
                <a16:creationId xmlns:a16="http://schemas.microsoft.com/office/drawing/2014/main" id="{66D8CE00-BB13-4380-8D74-D5CB0E0BD4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8479" y="1693863"/>
            <a:ext cx="8516079"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956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A63B28-BB05-4BEE-B923-0A1567E14032}"/>
              </a:ext>
            </a:extLst>
          </p:cNvPr>
          <p:cNvSpPr>
            <a:spLocks noGrp="1"/>
          </p:cNvSpPr>
          <p:nvPr>
            <p:ph idx="1"/>
          </p:nvPr>
        </p:nvSpPr>
        <p:spPr>
          <a:xfrm>
            <a:off x="285751" y="914401"/>
            <a:ext cx="8988252" cy="5686424"/>
          </a:xfrm>
        </p:spPr>
        <p:txBody>
          <a:bodyPr>
            <a:noAutofit/>
          </a:bodyPr>
          <a:lstStyle/>
          <a:p>
            <a:pPr marL="0" indent="0" algn="just">
              <a:buNone/>
            </a:pPr>
            <a:r>
              <a:rPr lang="en-US" sz="2400" b="1" i="0" dirty="0">
                <a:solidFill>
                  <a:srgbClr val="4A4A4A"/>
                </a:solidFill>
                <a:effectLst/>
                <a:latin typeface="Times New Roman" panose="02020603050405020304" pitchFamily="18" charset="0"/>
                <a:cs typeface="Times New Roman" panose="02020603050405020304" pitchFamily="18" charset="0"/>
              </a:rPr>
              <a:t>Circuit Breaker Pattern</a:t>
            </a:r>
            <a:endParaRPr lang="en-US" sz="2400" b="0" i="0" dirty="0">
              <a:solidFill>
                <a:srgbClr val="4A4A4A"/>
              </a:solidFill>
              <a:effectLst/>
              <a:latin typeface="Times New Roman" panose="02020603050405020304" pitchFamily="18" charset="0"/>
              <a:cs typeface="Times New Roman" panose="02020603050405020304" pitchFamily="18" charset="0"/>
            </a:endParaRPr>
          </a:p>
          <a:p>
            <a:pPr algn="just"/>
            <a:r>
              <a:rPr lang="en-US" sz="2400" b="0" i="0" dirty="0">
                <a:solidFill>
                  <a:srgbClr val="4A4A4A"/>
                </a:solidFill>
                <a:effectLst/>
                <a:latin typeface="Times New Roman" panose="02020603050405020304" pitchFamily="18" charset="0"/>
                <a:cs typeface="Times New Roman" panose="02020603050405020304" pitchFamily="18" charset="0"/>
              </a:rPr>
              <a:t>As the name suggests, the Circuit Breaker design pattern is used to stop the process of request and response if a service is not working. </a:t>
            </a:r>
          </a:p>
          <a:p>
            <a:pPr algn="just"/>
            <a:r>
              <a:rPr lang="en-US" sz="2400" dirty="0">
                <a:solidFill>
                  <a:srgbClr val="4A4A4A"/>
                </a:solidFill>
                <a:latin typeface="Times New Roman" panose="02020603050405020304" pitchFamily="18" charset="0"/>
                <a:cs typeface="Times New Roman" panose="02020603050405020304" pitchFamily="18" charset="0"/>
              </a:rPr>
              <a:t>Fo</a:t>
            </a:r>
            <a:r>
              <a:rPr lang="en-US" sz="2400" b="0" i="0" dirty="0">
                <a:solidFill>
                  <a:srgbClr val="4A4A4A"/>
                </a:solidFill>
                <a:effectLst/>
                <a:latin typeface="Times New Roman" panose="02020603050405020304" pitchFamily="18" charset="0"/>
                <a:cs typeface="Times New Roman" panose="02020603050405020304" pitchFamily="18" charset="0"/>
              </a:rPr>
              <a:t>r example, if a a client is sending a request to retrieve data from multiple services. But, due to some issues, one of the services is down. Now, there are mainly two problems you will face: first, since the client will not have any knowledge about a particular service being down, the request will be continuously sent to that service. The second problem is that the network resources will be exhausted with low performance and bad user experience.</a:t>
            </a:r>
          </a:p>
          <a:p>
            <a:pPr algn="just"/>
            <a:r>
              <a:rPr lang="en-US" sz="2400" dirty="0">
                <a:solidFill>
                  <a:srgbClr val="4A4A4A"/>
                </a:solidFill>
                <a:latin typeface="Times New Roman" panose="02020603050405020304" pitchFamily="18" charset="0"/>
                <a:cs typeface="Times New Roman" panose="02020603050405020304" pitchFamily="18" charset="0"/>
              </a:rPr>
              <a:t>T</a:t>
            </a:r>
            <a:r>
              <a:rPr lang="en-US" sz="2400" b="0" i="0" dirty="0">
                <a:solidFill>
                  <a:srgbClr val="4A4A4A"/>
                </a:solidFill>
                <a:effectLst/>
                <a:latin typeface="Times New Roman" panose="02020603050405020304" pitchFamily="18" charset="0"/>
                <a:cs typeface="Times New Roman" panose="02020603050405020304" pitchFamily="18" charset="0"/>
              </a:rPr>
              <a:t>o avoid such problems, you can use the Circuit Breaker Design Pattern. With the help of this pattern, the client will invoke a remote service via a proxy. This proxy will basically behave as a circuit barrier. </a:t>
            </a:r>
          </a:p>
          <a:p>
            <a:pPr algn="just"/>
            <a:r>
              <a:rPr lang="en-US" sz="2400" b="0" i="0" dirty="0">
                <a:solidFill>
                  <a:srgbClr val="4A4A4A"/>
                </a:solidFill>
                <a:effectLst/>
                <a:latin typeface="Times New Roman" panose="02020603050405020304" pitchFamily="18" charset="0"/>
                <a:cs typeface="Times New Roman" panose="02020603050405020304" pitchFamily="18" charset="0"/>
              </a:rPr>
              <a:t> </a:t>
            </a:r>
            <a:br>
              <a:rPr lang="en-US" sz="2400" b="1" i="0" dirty="0">
                <a:solidFill>
                  <a:srgbClr val="4A4A4A"/>
                </a:solidFill>
                <a:effectLst/>
                <a:latin typeface="Times New Roman" panose="02020603050405020304" pitchFamily="18" charset="0"/>
                <a:cs typeface="Times New Roman" panose="02020603050405020304" pitchFamily="18" charset="0"/>
              </a:rPr>
            </a:br>
            <a:endParaRPr lang="en-US" sz="2400" b="0" i="0" dirty="0">
              <a:solidFill>
                <a:srgbClr val="4A4A4A"/>
              </a:solidFill>
              <a:effectLst/>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3607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6C4EF0-6077-49C7-B53E-4EFE6DE92959}"/>
              </a:ext>
            </a:extLst>
          </p:cNvPr>
          <p:cNvSpPr>
            <a:spLocks noGrp="1"/>
          </p:cNvSpPr>
          <p:nvPr>
            <p:ph idx="1"/>
          </p:nvPr>
        </p:nvSpPr>
        <p:spPr>
          <a:xfrm>
            <a:off x="542925" y="1047751"/>
            <a:ext cx="8731077" cy="4993612"/>
          </a:xfrm>
        </p:spPr>
        <p:txBody>
          <a:bodyPr>
            <a:normAutofit/>
          </a:bodyPr>
          <a:lstStyle/>
          <a:p>
            <a:pPr marL="0" indent="0">
              <a:buNone/>
            </a:pPr>
            <a:r>
              <a:rPr lang="en-US" sz="2400" b="0" i="0" dirty="0">
                <a:solidFill>
                  <a:srgbClr val="4A4A4A"/>
                </a:solidFill>
                <a:effectLst/>
                <a:latin typeface="Times New Roman" panose="02020603050405020304" pitchFamily="18" charset="0"/>
                <a:cs typeface="Times New Roman" panose="02020603050405020304" pitchFamily="18" charset="0"/>
              </a:rPr>
              <a:t>So, when the number of failures crosses the threshold number, the circuit breaker trips for a particular time period. Then, all the attempts to invoke the remote service will fail in this timeout period.</a:t>
            </a:r>
          </a:p>
          <a:p>
            <a:pPr marL="0" indent="0">
              <a:buNone/>
            </a:pPr>
            <a:r>
              <a:rPr lang="en-US" sz="2400" b="0" i="0" dirty="0">
                <a:solidFill>
                  <a:srgbClr val="4A4A4A"/>
                </a:solidFill>
                <a:effectLst/>
                <a:latin typeface="Times New Roman" panose="02020603050405020304" pitchFamily="18" charset="0"/>
                <a:cs typeface="Times New Roman" panose="02020603050405020304" pitchFamily="18" charset="0"/>
              </a:rPr>
              <a:t>Once that time period is finished, the circuit breaker will allow a limited number of tests to pass through and if those requests succeed, the circuit breaker resumes back to the normal operation. Else, if there is a failure, then the time out period begins again.</a:t>
            </a:r>
          </a:p>
          <a:p>
            <a:pPr marL="0" indent="0">
              <a:buNone/>
            </a:pPr>
            <a:endParaRPr lang="en-IN" sz="2400" dirty="0"/>
          </a:p>
        </p:txBody>
      </p:sp>
    </p:spTree>
    <p:extLst>
      <p:ext uri="{BB962C8B-B14F-4D97-AF65-F5344CB8AC3E}">
        <p14:creationId xmlns:p14="http://schemas.microsoft.com/office/powerpoint/2010/main" val="1483315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ircuit Breaker - Microservices Design Patterns - Edureka">
            <a:extLst>
              <a:ext uri="{FF2B5EF4-FFF2-40B4-BE49-F238E27FC236}">
                <a16:creationId xmlns:a16="http://schemas.microsoft.com/office/drawing/2014/main" id="{E56CD595-7E5E-408A-B2D1-BE995E96A3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8363" y="2210094"/>
            <a:ext cx="8596312" cy="2772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997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C75A01-B7E5-47AE-911F-DF673CF15A17}"/>
              </a:ext>
            </a:extLst>
          </p:cNvPr>
          <p:cNvSpPr>
            <a:spLocks noGrp="1"/>
          </p:cNvSpPr>
          <p:nvPr>
            <p:ph idx="1"/>
          </p:nvPr>
        </p:nvSpPr>
        <p:spPr>
          <a:xfrm>
            <a:off x="677334" y="571501"/>
            <a:ext cx="8596668" cy="5469862"/>
          </a:xfrm>
        </p:spPr>
        <p:txBody>
          <a:bodyPr>
            <a:normAutofit fontScale="92500"/>
          </a:bodyPr>
          <a:lstStyle/>
          <a:p>
            <a:pPr marL="0" indent="0" algn="just">
              <a:buNone/>
            </a:pPr>
            <a:r>
              <a:rPr lang="en-US" b="1" i="0" dirty="0">
                <a:solidFill>
                  <a:srgbClr val="4A4A4A"/>
                </a:solidFill>
                <a:effectLst/>
                <a:latin typeface="Open Sans" panose="020B0606030504020204" pitchFamily="34" charset="0"/>
              </a:rPr>
              <a:t>Decomposition Design Pattern</a:t>
            </a:r>
            <a:endParaRPr lang="en-US" b="0" i="0" dirty="0">
              <a:solidFill>
                <a:srgbClr val="4A4A4A"/>
              </a:solidFill>
              <a:effectLst/>
              <a:latin typeface="Open Sans" panose="020B0606030504020204" pitchFamily="34" charset="0"/>
            </a:endParaRPr>
          </a:p>
          <a:p>
            <a:pPr algn="just"/>
            <a:r>
              <a:rPr lang="en-US" sz="2400" b="0" i="0" dirty="0">
                <a:solidFill>
                  <a:srgbClr val="4A4A4A"/>
                </a:solidFill>
                <a:effectLst/>
                <a:latin typeface="Times New Roman" panose="02020603050405020304" pitchFamily="18" charset="0"/>
                <a:cs typeface="Times New Roman" panose="02020603050405020304" pitchFamily="18" charset="0"/>
              </a:rPr>
              <a:t>Microservices are developed with an idea on developers mind to create small services, with each having their own functionality. But, breaking an application into small autonomous units has to be done logically. So, to decompose a small or big application into small services, you can use the Decomposition patterns.</a:t>
            </a:r>
          </a:p>
          <a:p>
            <a:pPr algn="just"/>
            <a:r>
              <a:rPr lang="en-US" sz="2400" b="0" i="0" dirty="0">
                <a:solidFill>
                  <a:srgbClr val="4A4A4A"/>
                </a:solidFill>
                <a:effectLst/>
                <a:latin typeface="Times New Roman" panose="02020603050405020304" pitchFamily="18" charset="0"/>
                <a:cs typeface="Times New Roman" panose="02020603050405020304" pitchFamily="18" charset="0"/>
              </a:rPr>
              <a:t>With the help of this pattern, either you can decompose an application based on business capability or on based on the sub-domains. For example, if you consider an e-commerce application, then you can have separate services for orders, payment, customers, products if you decompose by business capability.</a:t>
            </a:r>
          </a:p>
          <a:p>
            <a:pPr algn="just"/>
            <a:r>
              <a:rPr lang="en-US" sz="2400" b="0" i="0" dirty="0">
                <a:solidFill>
                  <a:srgbClr val="4A4A4A"/>
                </a:solidFill>
                <a:effectLst/>
                <a:latin typeface="Times New Roman" panose="02020603050405020304" pitchFamily="18" charset="0"/>
                <a:cs typeface="Times New Roman" panose="02020603050405020304" pitchFamily="18" charset="0"/>
              </a:rPr>
              <a:t>But, in the same scenario, if you design the application by decomposing the sub-domains, then you can have services for each and every class. Here, in this example, if you consider the customer as a class, then this class will be used in customer management, customer support, etc. </a:t>
            </a:r>
          </a:p>
          <a:p>
            <a:pPr marL="0" indent="0">
              <a:buNone/>
            </a:pPr>
            <a:endParaRPr lang="en-IN" dirty="0"/>
          </a:p>
        </p:txBody>
      </p:sp>
    </p:spTree>
    <p:extLst>
      <p:ext uri="{BB962C8B-B14F-4D97-AF65-F5344CB8AC3E}">
        <p14:creationId xmlns:p14="http://schemas.microsoft.com/office/powerpoint/2010/main" val="1265269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6F36C4-6B2D-4592-8309-A40D5FCB22A4}"/>
              </a:ext>
            </a:extLst>
          </p:cNvPr>
          <p:cNvSpPr>
            <a:spLocks noGrp="1"/>
          </p:cNvSpPr>
          <p:nvPr>
            <p:ph idx="1"/>
          </p:nvPr>
        </p:nvSpPr>
        <p:spPr>
          <a:xfrm>
            <a:off x="677334" y="790575"/>
            <a:ext cx="8596668" cy="5250787"/>
          </a:xfrm>
        </p:spPr>
        <p:txBody>
          <a:bodyPr>
            <a:normAutofit lnSpcReduction="10000"/>
          </a:bodyPr>
          <a:lstStyle/>
          <a:p>
            <a:pPr marL="0" indent="0">
              <a:buNone/>
            </a:pPr>
            <a:endParaRPr lang="en-US" b="0" i="0" dirty="0">
              <a:solidFill>
                <a:srgbClr val="4A4A4A"/>
              </a:solidFill>
              <a:effectLst/>
              <a:latin typeface="Open Sans" panose="020B0606030504020204" pitchFamily="34" charset="0"/>
            </a:endParaRPr>
          </a:p>
          <a:p>
            <a:pPr marL="0" indent="0">
              <a:buNone/>
            </a:pPr>
            <a:r>
              <a:rPr lang="en-US" b="0" i="0" dirty="0">
                <a:solidFill>
                  <a:srgbClr val="4A4A4A"/>
                </a:solidFill>
                <a:effectLst/>
                <a:latin typeface="Open Sans" panose="020B0606030504020204" pitchFamily="34" charset="0"/>
              </a:rPr>
              <a:t>But, in the same scenario, if you design the application by decomposing the sub-domains, then you can have services for each and every class. Here, in this example, if you consider the customer as a class, then this class will be used in customer management, customer support, etc. </a:t>
            </a:r>
          </a:p>
          <a:p>
            <a:pPr marL="0" indent="0">
              <a:buNone/>
            </a:pPr>
            <a:endParaRPr lang="en-US" b="0" i="0" dirty="0">
              <a:solidFill>
                <a:srgbClr val="4A4A4A"/>
              </a:solidFill>
              <a:effectLst/>
              <a:latin typeface="Open Sans" panose="020B0606030504020204" pitchFamily="34" charset="0"/>
            </a:endParaRPr>
          </a:p>
          <a:p>
            <a:pPr marL="0" indent="0">
              <a:buNone/>
            </a:pPr>
            <a:r>
              <a:rPr lang="en-US" b="0" i="0" dirty="0">
                <a:solidFill>
                  <a:srgbClr val="4A4A4A"/>
                </a:solidFill>
                <a:effectLst/>
                <a:latin typeface="Open Sans" panose="020B0606030504020204" pitchFamily="34" charset="0"/>
              </a:rPr>
              <a:t>So, to decompose, you can use the Domain-Driven Design through which the whole domain model is broken down into sub-domains. Then, each of these sub-domains will have their own specific model and scope(bounded context).  Now, when a developer designs microservices, he/she will design those services around the scope or bounded context.</a:t>
            </a:r>
          </a:p>
          <a:p>
            <a:pPr marL="0" indent="0">
              <a:buNone/>
            </a:pPr>
            <a:endParaRPr lang="en-US" b="0" i="0" dirty="0">
              <a:solidFill>
                <a:srgbClr val="4A4A4A"/>
              </a:solidFill>
              <a:effectLst/>
              <a:latin typeface="Open Sans" panose="020B0606030504020204" pitchFamily="34" charset="0"/>
            </a:endParaRPr>
          </a:p>
          <a:p>
            <a:pPr marL="0" indent="0">
              <a:buNone/>
            </a:pPr>
            <a:r>
              <a:rPr lang="en-US" b="0" i="0" dirty="0">
                <a:solidFill>
                  <a:srgbClr val="4A4A4A"/>
                </a:solidFill>
                <a:effectLst/>
                <a:latin typeface="Open Sans" panose="020B0606030504020204" pitchFamily="34" charset="0"/>
              </a:rPr>
              <a:t>Though these patterns may sound feasible to you, they are not feasible for big monolithic applications. This is because of the fact that identifying sub-domains and business capabilities is not an easy task for big applications. So, the only way to decompose big monolithic applications is by following the Vine Pattern or the Strangler Pattern.</a:t>
            </a:r>
          </a:p>
          <a:p>
            <a:pPr marL="0" indent="0">
              <a:buNone/>
            </a:pPr>
            <a:endParaRPr lang="en-IN" dirty="0"/>
          </a:p>
        </p:txBody>
      </p:sp>
    </p:spTree>
    <p:extLst>
      <p:ext uri="{BB962C8B-B14F-4D97-AF65-F5344CB8AC3E}">
        <p14:creationId xmlns:p14="http://schemas.microsoft.com/office/powerpoint/2010/main" val="251706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nolithic Architecture example">
            <a:extLst>
              <a:ext uri="{FF2B5EF4-FFF2-40B4-BE49-F238E27FC236}">
                <a16:creationId xmlns:a16="http://schemas.microsoft.com/office/drawing/2014/main" id="{6A0720E3-6B18-4711-92E6-B79417F0838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24150" y="800100"/>
            <a:ext cx="5644341" cy="5400675"/>
          </a:xfrm>
          <a:prstGeom prst="rect">
            <a:avLst/>
          </a:prstGeom>
          <a:noFill/>
          <a:ln>
            <a:noFill/>
          </a:ln>
        </p:spPr>
      </p:pic>
    </p:spTree>
    <p:extLst>
      <p:ext uri="{BB962C8B-B14F-4D97-AF65-F5344CB8AC3E}">
        <p14:creationId xmlns:p14="http://schemas.microsoft.com/office/powerpoint/2010/main" val="3249865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8459BE-63B9-4CCA-9E54-7FC37A6C9203}"/>
              </a:ext>
            </a:extLst>
          </p:cNvPr>
          <p:cNvSpPr>
            <a:spLocks noGrp="1"/>
          </p:cNvSpPr>
          <p:nvPr>
            <p:ph idx="1"/>
          </p:nvPr>
        </p:nvSpPr>
        <p:spPr>
          <a:xfrm>
            <a:off x="590550" y="1038225"/>
            <a:ext cx="8683452" cy="5003137"/>
          </a:xfrm>
        </p:spPr>
        <p:txBody>
          <a:bodyPr>
            <a:normAutofit lnSpcReduction="10000"/>
          </a:bodyPr>
          <a:lstStyle/>
          <a:p>
            <a:pPr marL="0" indent="0" algn="l">
              <a:buNone/>
            </a:pPr>
            <a:r>
              <a:rPr lang="en-US" b="1" i="0" dirty="0">
                <a:solidFill>
                  <a:srgbClr val="4A4A4A"/>
                </a:solidFill>
                <a:effectLst/>
                <a:latin typeface="Open Sans" panose="020B0606030504020204" pitchFamily="34" charset="0"/>
              </a:rPr>
              <a:t>Strangler Pattern or Vine Pattern</a:t>
            </a:r>
            <a:endParaRPr lang="en-US" b="0" i="0" dirty="0">
              <a:solidFill>
                <a:srgbClr val="4A4A4A"/>
              </a:solidFill>
              <a:effectLst/>
              <a:latin typeface="Open Sans" panose="020B0606030504020204" pitchFamily="34" charset="0"/>
            </a:endParaRPr>
          </a:p>
          <a:p>
            <a:pPr algn="just"/>
            <a:r>
              <a:rPr lang="en-US" sz="2400" b="0" i="0" dirty="0">
                <a:solidFill>
                  <a:srgbClr val="4A4A4A"/>
                </a:solidFill>
                <a:effectLst/>
                <a:latin typeface="Times New Roman" panose="02020603050405020304" pitchFamily="18" charset="0"/>
                <a:cs typeface="Times New Roman" panose="02020603050405020304" pitchFamily="18" charset="0"/>
              </a:rPr>
              <a:t>The Strangler Pattern or the Vine Pattern is based on the analogy to a vine which basically strangles a tree that it is wrapped around. So, when this pattern is applied on the web applications, a call goes back and forth for each URI call and the services are broken down into different domains. These domains will be hosted as separate services.</a:t>
            </a:r>
          </a:p>
          <a:p>
            <a:pPr algn="just"/>
            <a:r>
              <a:rPr lang="en-US" sz="2400" b="0" i="0" dirty="0">
                <a:solidFill>
                  <a:srgbClr val="4A4A4A"/>
                </a:solidFill>
                <a:effectLst/>
                <a:latin typeface="Times New Roman" panose="02020603050405020304" pitchFamily="18" charset="0"/>
                <a:cs typeface="Times New Roman" panose="02020603050405020304" pitchFamily="18" charset="0"/>
              </a:rPr>
              <a:t>According to the strangler pattern, two separate applications will live side by side in the same URI space, and one domain will be taken in to account at an instance of time. So, eventually, the new refactored application wraps around or strangles or replaces the original application until you can shut down the monolithic application.</a:t>
            </a:r>
          </a:p>
          <a:p>
            <a:pPr marL="0" indent="0">
              <a:buNone/>
            </a:pPr>
            <a:endParaRPr lang="en-IN" dirty="0"/>
          </a:p>
        </p:txBody>
      </p:sp>
    </p:spTree>
    <p:extLst>
      <p:ext uri="{BB962C8B-B14F-4D97-AF65-F5344CB8AC3E}">
        <p14:creationId xmlns:p14="http://schemas.microsoft.com/office/powerpoint/2010/main" val="36800990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CB8E-562A-4408-924A-FDFF6A924343}"/>
              </a:ext>
            </a:extLst>
          </p:cNvPr>
          <p:cNvSpPr>
            <a:spLocks noGrp="1"/>
          </p:cNvSpPr>
          <p:nvPr>
            <p:ph type="title"/>
          </p:nvPr>
        </p:nvSpPr>
        <p:spPr>
          <a:xfrm>
            <a:off x="677334" y="609600"/>
            <a:ext cx="8596668" cy="742950"/>
          </a:xfrm>
        </p:spPr>
        <p:txBody>
          <a:bodyPr>
            <a:normAutofit fontScale="90000"/>
          </a:bodyPr>
          <a:lstStyle/>
          <a:p>
            <a:r>
              <a:rPr lang="en-IN" sz="3100" b="1" dirty="0">
                <a:solidFill>
                  <a:srgbClr val="323232"/>
                </a:solidFill>
                <a:latin typeface="Arial" panose="020B0604020202020204" pitchFamily="34" charset="0"/>
              </a:rPr>
              <a:t>M</a:t>
            </a:r>
            <a:r>
              <a:rPr lang="en-IN" sz="3100" b="1" i="0" dirty="0">
                <a:solidFill>
                  <a:srgbClr val="323232"/>
                </a:solidFill>
                <a:effectLst/>
                <a:latin typeface="Arial" panose="020B0604020202020204" pitchFamily="34" charset="0"/>
              </a:rPr>
              <a:t>icroservices testing tools </a:t>
            </a:r>
            <a:br>
              <a:rPr lang="en-IN" b="1" i="0" dirty="0">
                <a:solidFill>
                  <a:srgbClr val="32323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72F6FF4D-7D71-4A0B-830A-DF9639E81CEF}"/>
              </a:ext>
            </a:extLst>
          </p:cNvPr>
          <p:cNvSpPr>
            <a:spLocks noGrp="1"/>
          </p:cNvSpPr>
          <p:nvPr>
            <p:ph idx="1"/>
          </p:nvPr>
        </p:nvSpPr>
        <p:spPr>
          <a:xfrm>
            <a:off x="609600" y="1352551"/>
            <a:ext cx="8664402" cy="4688812"/>
          </a:xfrm>
        </p:spPr>
        <p:txBody>
          <a:bodyPr>
            <a:normAutofit fontScale="92500" lnSpcReduction="10000"/>
          </a:bodyPr>
          <a:lstStyle/>
          <a:p>
            <a:r>
              <a:rPr lang="en-US" sz="2400" i="0" dirty="0">
                <a:solidFill>
                  <a:srgbClr val="323232"/>
                </a:solidFill>
                <a:effectLst/>
                <a:latin typeface="Times New Roman" panose="02020603050405020304" pitchFamily="18" charset="0"/>
                <a:cs typeface="Times New Roman" panose="02020603050405020304" pitchFamily="18" charset="0"/>
              </a:rPr>
              <a:t>Testing microservices gets messy as services are independent and communicate often. Here are tests necessary for microservices, and popular tools developers use to perform them.</a:t>
            </a:r>
          </a:p>
          <a:p>
            <a:pPr algn="l"/>
            <a:r>
              <a:rPr lang="en-US" sz="2400" i="0" dirty="0">
                <a:solidFill>
                  <a:srgbClr val="323232"/>
                </a:solidFill>
                <a:effectLst/>
                <a:latin typeface="Times New Roman" panose="02020603050405020304" pitchFamily="18" charset="0"/>
                <a:cs typeface="Times New Roman" panose="02020603050405020304" pitchFamily="18" charset="0"/>
              </a:rPr>
              <a:t>The six essential microservices tests</a:t>
            </a:r>
          </a:p>
          <a:p>
            <a:pPr algn="l"/>
            <a:r>
              <a:rPr lang="en-US" sz="2400" b="0" i="0" dirty="0">
                <a:solidFill>
                  <a:srgbClr val="666666"/>
                </a:solidFill>
                <a:effectLst/>
                <a:latin typeface="Times New Roman" panose="02020603050405020304" pitchFamily="18" charset="0"/>
                <a:cs typeface="Times New Roman" panose="02020603050405020304" pitchFamily="18" charset="0"/>
              </a:rPr>
              <a:t>There are six main </a:t>
            </a:r>
            <a:r>
              <a:rPr lang="en-US" sz="2400" b="0" i="0" u="sng" dirty="0">
                <a:solidFill>
                  <a:srgbClr val="00B3AC"/>
                </a:solidFill>
                <a:effectLst/>
                <a:latin typeface="Times New Roman" panose="02020603050405020304" pitchFamily="18" charset="0"/>
                <a:cs typeface="Times New Roman" panose="02020603050405020304" pitchFamily="18" charset="0"/>
                <a:hlinkClick r:id="rId2"/>
              </a:rPr>
              <a:t>types of microservices tests</a:t>
            </a:r>
            <a:r>
              <a:rPr lang="en-US" sz="2400" b="0" i="0" dirty="0">
                <a:solidFill>
                  <a:srgbClr val="666666"/>
                </a:solidFill>
                <a:effectLst/>
                <a:latin typeface="Times New Roman" panose="02020603050405020304" pitchFamily="18" charset="0"/>
                <a:cs typeface="Times New Roman" panose="02020603050405020304" pitchFamily="18" charset="0"/>
              </a:rPr>
              <a:t> that software teams should focus on to ensure that they can avoid problems with functionality and communication:</a:t>
            </a:r>
          </a:p>
          <a:p>
            <a:pPr algn="l">
              <a:buFont typeface="Arial" panose="020B0604020202020204" pitchFamily="34" charset="0"/>
              <a:buChar char="•"/>
            </a:pPr>
            <a:r>
              <a:rPr lang="en-US" sz="2400" b="1" i="0" dirty="0">
                <a:solidFill>
                  <a:srgbClr val="666666"/>
                </a:solidFill>
                <a:effectLst/>
                <a:latin typeface="Times New Roman" panose="02020603050405020304" pitchFamily="18" charset="0"/>
                <a:cs typeface="Times New Roman" panose="02020603050405020304" pitchFamily="18" charset="0"/>
              </a:rPr>
              <a:t>Unit test.</a:t>
            </a:r>
            <a:r>
              <a:rPr lang="en-US" sz="2400" b="0" i="0" dirty="0">
                <a:solidFill>
                  <a:srgbClr val="666666"/>
                </a:solidFill>
                <a:effectLst/>
                <a:latin typeface="Times New Roman" panose="02020603050405020304" pitchFamily="18" charset="0"/>
                <a:cs typeface="Times New Roman" panose="02020603050405020304" pitchFamily="18" charset="0"/>
              </a:rPr>
              <a:t> Looks at the smallest piece of testable software code to ensure it behaves correctly.</a:t>
            </a:r>
          </a:p>
          <a:p>
            <a:pPr algn="l">
              <a:buFont typeface="Arial" panose="020B0604020202020204" pitchFamily="34" charset="0"/>
              <a:buChar char="•"/>
            </a:pPr>
            <a:r>
              <a:rPr lang="en-US" sz="2400" b="1" i="0" dirty="0">
                <a:solidFill>
                  <a:srgbClr val="666666"/>
                </a:solidFill>
                <a:effectLst/>
                <a:latin typeface="Times New Roman" panose="02020603050405020304" pitchFamily="18" charset="0"/>
                <a:cs typeface="Times New Roman" panose="02020603050405020304" pitchFamily="18" charset="0"/>
              </a:rPr>
              <a:t>Integration test.</a:t>
            </a:r>
            <a:r>
              <a:rPr lang="en-US" sz="2400" b="0" i="0" dirty="0">
                <a:solidFill>
                  <a:srgbClr val="666666"/>
                </a:solidFill>
                <a:effectLst/>
                <a:latin typeface="Times New Roman" panose="02020603050405020304" pitchFamily="18" charset="0"/>
                <a:cs typeface="Times New Roman" panose="02020603050405020304" pitchFamily="18" charset="0"/>
              </a:rPr>
              <a:t> Verifies communication and interactions between components are accurate.</a:t>
            </a:r>
          </a:p>
          <a:p>
            <a:pPr algn="l">
              <a:buFont typeface="Arial" panose="020B0604020202020204" pitchFamily="34" charset="0"/>
              <a:buChar char="•"/>
            </a:pPr>
            <a:r>
              <a:rPr lang="en-US" sz="2400" b="1" i="0" dirty="0">
                <a:solidFill>
                  <a:srgbClr val="666666"/>
                </a:solidFill>
                <a:effectLst/>
                <a:latin typeface="Times New Roman" panose="02020603050405020304" pitchFamily="18" charset="0"/>
                <a:cs typeface="Times New Roman" panose="02020603050405020304" pitchFamily="18" charset="0"/>
              </a:rPr>
              <a:t>Component test.</a:t>
            </a:r>
            <a:r>
              <a:rPr lang="en-US" sz="2400" b="0" i="0" dirty="0">
                <a:solidFill>
                  <a:srgbClr val="666666"/>
                </a:solidFill>
                <a:effectLst/>
                <a:latin typeface="Times New Roman" panose="02020603050405020304" pitchFamily="18" charset="0"/>
                <a:cs typeface="Times New Roman" panose="02020603050405020304" pitchFamily="18" charset="0"/>
              </a:rPr>
              <a:t> Tests microservices in isolation, with the use of mock doubles as needed, to verify they meet requirements.</a:t>
            </a:r>
          </a:p>
          <a:p>
            <a:endParaRPr lang="en-US" b="1" i="0" dirty="0">
              <a:solidFill>
                <a:srgbClr val="323232"/>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46059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45F97-8B37-44F8-8E21-159D3710F119}"/>
              </a:ext>
            </a:extLst>
          </p:cNvPr>
          <p:cNvSpPr>
            <a:spLocks noGrp="1"/>
          </p:cNvSpPr>
          <p:nvPr>
            <p:ph idx="1"/>
          </p:nvPr>
        </p:nvSpPr>
        <p:spPr>
          <a:xfrm>
            <a:off x="523875" y="876301"/>
            <a:ext cx="9067800" cy="5514974"/>
          </a:xfrm>
        </p:spPr>
        <p:txBody>
          <a:bodyPr>
            <a:noAutofit/>
          </a:bodyPr>
          <a:lstStyle/>
          <a:p>
            <a:pPr algn="l">
              <a:buFont typeface="Arial" panose="020B0604020202020204" pitchFamily="34" charset="0"/>
              <a:buChar char="•"/>
            </a:pPr>
            <a:r>
              <a:rPr lang="en-US" sz="2400" b="1" i="0" dirty="0">
                <a:solidFill>
                  <a:srgbClr val="666666"/>
                </a:solidFill>
                <a:effectLst/>
                <a:latin typeface="Times New Roman" panose="02020603050405020304" pitchFamily="18" charset="0"/>
                <a:cs typeface="Times New Roman" panose="02020603050405020304" pitchFamily="18" charset="0"/>
              </a:rPr>
              <a:t>Contract test.</a:t>
            </a:r>
            <a:r>
              <a:rPr lang="en-US" sz="2400" b="0" i="0" dirty="0">
                <a:solidFill>
                  <a:srgbClr val="666666"/>
                </a:solidFill>
                <a:effectLst/>
                <a:latin typeface="Times New Roman" panose="02020603050405020304" pitchFamily="18" charset="0"/>
                <a:cs typeface="Times New Roman" panose="02020603050405020304" pitchFamily="18" charset="0"/>
              </a:rPr>
              <a:t> Vets the interactions at the boundary of an external service to ensure it meets the contract that is expected by the consuming service.</a:t>
            </a:r>
          </a:p>
          <a:p>
            <a:pPr algn="l">
              <a:buFont typeface="Arial" panose="020B0604020202020204" pitchFamily="34" charset="0"/>
              <a:buChar char="•"/>
            </a:pPr>
            <a:r>
              <a:rPr lang="en-US" sz="2400" b="1" i="0" dirty="0">
                <a:solidFill>
                  <a:srgbClr val="666666"/>
                </a:solidFill>
                <a:effectLst/>
                <a:latin typeface="Times New Roman" panose="02020603050405020304" pitchFamily="18" charset="0"/>
                <a:cs typeface="Times New Roman" panose="02020603050405020304" pitchFamily="18" charset="0"/>
              </a:rPr>
              <a:t>End-to-end test.</a:t>
            </a:r>
            <a:r>
              <a:rPr lang="en-US" sz="2400" b="0" i="0" dirty="0">
                <a:solidFill>
                  <a:srgbClr val="666666"/>
                </a:solidFill>
                <a:effectLst/>
                <a:latin typeface="Times New Roman" panose="02020603050405020304" pitchFamily="18" charset="0"/>
                <a:cs typeface="Times New Roman" panose="02020603050405020304" pitchFamily="18" charset="0"/>
              </a:rPr>
              <a:t> Ensures all the components work together and they meet external requirements and achieve the intended functionality.</a:t>
            </a:r>
          </a:p>
          <a:p>
            <a:pPr algn="l">
              <a:buFont typeface="Arial" panose="020B0604020202020204" pitchFamily="34" charset="0"/>
              <a:buChar char="•"/>
            </a:pPr>
            <a:r>
              <a:rPr lang="en-US" sz="2400" b="1" i="0" dirty="0">
                <a:solidFill>
                  <a:srgbClr val="666666"/>
                </a:solidFill>
                <a:effectLst/>
                <a:latin typeface="Times New Roman" panose="02020603050405020304" pitchFamily="18" charset="0"/>
                <a:cs typeface="Times New Roman" panose="02020603050405020304" pitchFamily="18" charset="0"/>
              </a:rPr>
              <a:t>Performance test. </a:t>
            </a:r>
            <a:r>
              <a:rPr lang="en-US" sz="2400" b="0" i="0" dirty="0">
                <a:solidFill>
                  <a:srgbClr val="666666"/>
                </a:solidFill>
                <a:effectLst/>
                <a:latin typeface="Times New Roman" panose="02020603050405020304" pitchFamily="18" charset="0"/>
                <a:cs typeface="Times New Roman" panose="02020603050405020304" pitchFamily="18" charset="0"/>
              </a:rPr>
              <a:t>Ensures that services and applications maintain </a:t>
            </a:r>
            <a:r>
              <a:rPr lang="en-US" sz="2400" b="0" i="0" u="sng" dirty="0">
                <a:solidFill>
                  <a:srgbClr val="00B3AC"/>
                </a:solidFill>
                <a:effectLst/>
                <a:latin typeface="Times New Roman" panose="02020603050405020304" pitchFamily="18" charset="0"/>
                <a:cs typeface="Times New Roman" panose="02020603050405020304" pitchFamily="18" charset="0"/>
                <a:hlinkClick r:id="rId2"/>
              </a:rPr>
              <a:t>high availability</a:t>
            </a:r>
            <a:r>
              <a:rPr lang="en-US" sz="2400" b="0" i="0" dirty="0">
                <a:solidFill>
                  <a:srgbClr val="666666"/>
                </a:solidFill>
                <a:effectLst/>
                <a:latin typeface="Times New Roman" panose="02020603050405020304" pitchFamily="18" charset="0"/>
                <a:cs typeface="Times New Roman" panose="02020603050405020304" pitchFamily="18" charset="0"/>
              </a:rPr>
              <a:t>, viable resource consumption and distribute workloads appropriately.</a:t>
            </a:r>
          </a:p>
          <a:p>
            <a:pPr marL="0" indent="0" algn="l">
              <a:buNone/>
            </a:pPr>
            <a:r>
              <a:rPr lang="en-US" sz="2400" b="1" i="0" dirty="0">
                <a:solidFill>
                  <a:srgbClr val="323232"/>
                </a:solidFill>
                <a:effectLst/>
                <a:latin typeface="Times New Roman" panose="02020603050405020304" pitchFamily="18" charset="0"/>
                <a:cs typeface="Times New Roman" panose="02020603050405020304" pitchFamily="18" charset="0"/>
              </a:rPr>
              <a:t>	Popular microservices testing tools</a:t>
            </a:r>
          </a:p>
          <a:p>
            <a:pPr algn="l"/>
            <a:r>
              <a:rPr lang="en-US" sz="2400" b="0" i="0" dirty="0">
                <a:solidFill>
                  <a:srgbClr val="666666"/>
                </a:solidFill>
                <a:effectLst/>
                <a:latin typeface="Times New Roman" panose="02020603050405020304" pitchFamily="18" charset="0"/>
                <a:cs typeface="Times New Roman" panose="02020603050405020304" pitchFamily="18" charset="0"/>
              </a:rPr>
              <a:t>There are many tools available to track, monitor and remediate microservices operation and design as needed. Here are some microservices testing tools commonly used in the development industry.</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2549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5A6BB-A001-4FA0-B8C7-F8F70B58952B}"/>
              </a:ext>
            </a:extLst>
          </p:cNvPr>
          <p:cNvSpPr>
            <a:spLocks noGrp="1"/>
          </p:cNvSpPr>
          <p:nvPr>
            <p:ph idx="1"/>
          </p:nvPr>
        </p:nvSpPr>
        <p:spPr>
          <a:xfrm>
            <a:off x="342899" y="171450"/>
            <a:ext cx="9096375" cy="6172199"/>
          </a:xfrm>
        </p:spPr>
        <p:txBody>
          <a:bodyPr>
            <a:noAutofit/>
          </a:bodyPr>
          <a:lstStyle/>
          <a:p>
            <a:endParaRPr lang="en-US" sz="2400" dirty="0">
              <a:latin typeface="Times New Roman" panose="02020603050405020304" pitchFamily="18" charset="0"/>
              <a:cs typeface="Times New Roman" panose="02020603050405020304" pitchFamily="18" charset="0"/>
            </a:endParaRPr>
          </a:p>
          <a:p>
            <a:r>
              <a:rPr lang="en-US" sz="2400" b="1" i="0" dirty="0">
                <a:solidFill>
                  <a:srgbClr val="666666"/>
                </a:solidFill>
                <a:effectLst/>
                <a:latin typeface="Times New Roman" panose="02020603050405020304" pitchFamily="18" charset="0"/>
                <a:cs typeface="Times New Roman" panose="02020603050405020304" pitchFamily="18" charset="0"/>
              </a:rPr>
              <a:t>Gatling.</a:t>
            </a:r>
            <a:r>
              <a:rPr lang="en-US" sz="2400" b="0" i="0" dirty="0">
                <a:solidFill>
                  <a:srgbClr val="666666"/>
                </a:solidFill>
                <a:effectLst/>
                <a:latin typeface="Times New Roman" panose="02020603050405020304" pitchFamily="18" charset="0"/>
                <a:cs typeface="Times New Roman" panose="02020603050405020304" pitchFamily="18" charset="0"/>
              </a:rPr>
              <a:t> Gatling is </a:t>
            </a:r>
            <a:r>
              <a:rPr lang="en-US" sz="2400" b="0" i="0" u="sng" dirty="0">
                <a:solidFill>
                  <a:srgbClr val="00B3AC"/>
                </a:solidFill>
                <a:effectLst/>
                <a:latin typeface="Times New Roman" panose="02020603050405020304" pitchFamily="18" charset="0"/>
                <a:cs typeface="Times New Roman" panose="02020603050405020304" pitchFamily="18" charset="0"/>
                <a:hlinkClick r:id="rId2"/>
              </a:rPr>
              <a:t>a load testing tool</a:t>
            </a:r>
            <a:r>
              <a:rPr lang="en-US" sz="2400" b="0" i="0" dirty="0">
                <a:solidFill>
                  <a:srgbClr val="666666"/>
                </a:solidFill>
                <a:effectLst/>
                <a:latin typeface="Times New Roman" panose="02020603050405020304" pitchFamily="18" charset="0"/>
                <a:cs typeface="Times New Roman" panose="02020603050405020304" pitchFamily="18" charset="0"/>
              </a:rPr>
              <a:t> written in Scala, which enables it to run simulations on multiple platforms. At the end of a simulation, Gatling automatically reports on metrics such as active user numbers and response times. It's typically used to test the performance of microservices and web applications.</a:t>
            </a:r>
          </a:p>
          <a:p>
            <a:r>
              <a:rPr lang="en-US" sz="2400" b="1" i="0" dirty="0">
                <a:solidFill>
                  <a:srgbClr val="666666"/>
                </a:solidFill>
                <a:effectLst/>
                <a:latin typeface="Times New Roman" panose="02020603050405020304" pitchFamily="18" charset="0"/>
                <a:cs typeface="Times New Roman" panose="02020603050405020304" pitchFamily="18" charset="0"/>
              </a:rPr>
              <a:t>Hoverfly.</a:t>
            </a:r>
            <a:r>
              <a:rPr lang="en-US" sz="2400" b="0" i="0" dirty="0">
                <a:solidFill>
                  <a:srgbClr val="666666"/>
                </a:solidFill>
                <a:effectLst/>
                <a:latin typeface="Times New Roman" panose="02020603050405020304" pitchFamily="18" charset="0"/>
                <a:cs typeface="Times New Roman" panose="02020603050405020304" pitchFamily="18" charset="0"/>
              </a:rPr>
              <a:t> Hoverfly is an open source, automated API communication simulation tool that helps with integration testing. The user can test how APIs respond to specific events, such as latency in the network, and rate limits. </a:t>
            </a:r>
          </a:p>
          <a:p>
            <a:r>
              <a:rPr lang="en-US" sz="2400" b="0" i="0" dirty="0">
                <a:solidFill>
                  <a:srgbClr val="666666"/>
                </a:solidFill>
                <a:effectLst/>
                <a:latin typeface="Times New Roman" panose="02020603050405020304" pitchFamily="18" charset="0"/>
                <a:cs typeface="Times New Roman" panose="02020603050405020304" pitchFamily="18" charset="0"/>
              </a:rPr>
              <a:t>It also performs test calls between microservices by simulating communications, and then captures requests and responses in proxy mode to verify they work as expected.</a:t>
            </a:r>
          </a:p>
          <a:p>
            <a:r>
              <a:rPr lang="en-US" sz="2400" b="1" i="0" dirty="0">
                <a:solidFill>
                  <a:srgbClr val="666666"/>
                </a:solidFill>
                <a:effectLst/>
                <a:latin typeface="Times New Roman" panose="02020603050405020304" pitchFamily="18" charset="0"/>
                <a:cs typeface="Times New Roman" panose="02020603050405020304" pitchFamily="18" charset="0"/>
              </a:rPr>
              <a:t>Jaeger.</a:t>
            </a:r>
            <a:r>
              <a:rPr lang="en-US" sz="2400" b="0" i="0" dirty="0">
                <a:solidFill>
                  <a:srgbClr val="666666"/>
                </a:solidFill>
                <a:effectLst/>
                <a:latin typeface="Times New Roman" panose="02020603050405020304" pitchFamily="18" charset="0"/>
                <a:cs typeface="Times New Roman" panose="02020603050405020304" pitchFamily="18" charset="0"/>
              </a:rPr>
              <a:t> Jaeger is an open source, end-to-end </a:t>
            </a:r>
            <a:r>
              <a:rPr lang="en-US" sz="2400" b="0" i="0" u="sng" dirty="0">
                <a:solidFill>
                  <a:srgbClr val="00B3AC"/>
                </a:solidFill>
                <a:effectLst/>
                <a:latin typeface="Times New Roman" panose="02020603050405020304" pitchFamily="18" charset="0"/>
                <a:cs typeface="Times New Roman" panose="02020603050405020304" pitchFamily="18" charset="0"/>
                <a:hlinkClick r:id="rId3"/>
              </a:rPr>
              <a:t>distributed tracing tool</a:t>
            </a:r>
            <a:r>
              <a:rPr lang="en-US" sz="2400" b="0" i="0" dirty="0">
                <a:solidFill>
                  <a:srgbClr val="666666"/>
                </a:solidFill>
                <a:effectLst/>
                <a:latin typeface="Times New Roman" panose="02020603050405020304" pitchFamily="18" charset="0"/>
                <a:cs typeface="Times New Roman" panose="02020603050405020304" pitchFamily="18" charset="0"/>
              </a:rPr>
              <a:t> that monitors and troubleshoots microservices-based systems.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182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9A31CB-FBFB-4068-AF76-11D595004FAA}"/>
              </a:ext>
            </a:extLst>
          </p:cNvPr>
          <p:cNvSpPr>
            <a:spLocks noGrp="1"/>
          </p:cNvSpPr>
          <p:nvPr>
            <p:ph idx="1"/>
          </p:nvPr>
        </p:nvSpPr>
        <p:spPr>
          <a:xfrm>
            <a:off x="676275" y="876301"/>
            <a:ext cx="8597727" cy="5165062"/>
          </a:xfrm>
        </p:spPr>
        <p:txBody>
          <a:bodyPr>
            <a:normAutofit/>
          </a:bodyPr>
          <a:lstStyle/>
          <a:p>
            <a:r>
              <a:rPr lang="en-US" sz="2400" b="0" i="0" dirty="0">
                <a:solidFill>
                  <a:srgbClr val="666666"/>
                </a:solidFill>
                <a:effectLst/>
                <a:latin typeface="Times New Roman" panose="02020603050405020304" pitchFamily="18" charset="0"/>
                <a:cs typeface="Times New Roman" panose="02020603050405020304" pitchFamily="18" charset="0"/>
              </a:rPr>
              <a:t>By tracking services across the software's operations environment, it can perform root-cause analysis, monitor key service dependencies and identify areas to optimize performance.</a:t>
            </a:r>
          </a:p>
          <a:p>
            <a:pPr marL="0" indent="0">
              <a:buNone/>
            </a:pPr>
            <a:endParaRPr lang="en-US" sz="2400" b="1" i="0" dirty="0">
              <a:solidFill>
                <a:srgbClr val="666666"/>
              </a:solidFill>
              <a:effectLst/>
              <a:latin typeface="Times New Roman" panose="02020603050405020304" pitchFamily="18" charset="0"/>
              <a:cs typeface="Times New Roman" panose="02020603050405020304" pitchFamily="18" charset="0"/>
            </a:endParaRPr>
          </a:p>
          <a:p>
            <a:r>
              <a:rPr lang="en-US" sz="2400" b="1" i="0" dirty="0">
                <a:solidFill>
                  <a:srgbClr val="666666"/>
                </a:solidFill>
                <a:effectLst/>
                <a:latin typeface="Times New Roman" panose="02020603050405020304" pitchFamily="18" charset="0"/>
                <a:cs typeface="Times New Roman" panose="02020603050405020304" pitchFamily="18" charset="0"/>
              </a:rPr>
              <a:t>Pact.</a:t>
            </a:r>
            <a:r>
              <a:rPr lang="en-US" sz="2400" b="0" i="0" dirty="0">
                <a:solidFill>
                  <a:srgbClr val="666666"/>
                </a:solidFill>
                <a:effectLst/>
                <a:latin typeface="Times New Roman" panose="02020603050405020304" pitchFamily="18" charset="0"/>
                <a:cs typeface="Times New Roman" panose="02020603050405020304" pitchFamily="18" charset="0"/>
              </a:rPr>
              <a:t> Pact is a contract testing tool that examines HTTP and message interactions to ensure applications are working in a </a:t>
            </a:r>
            <a:r>
              <a:rPr lang="en-US" sz="2400" b="0" i="1" dirty="0">
                <a:solidFill>
                  <a:srgbClr val="666666"/>
                </a:solidFill>
                <a:effectLst/>
                <a:latin typeface="Times New Roman" panose="02020603050405020304" pitchFamily="18" charset="0"/>
                <a:cs typeface="Times New Roman" panose="02020603050405020304" pitchFamily="18" charset="0"/>
              </a:rPr>
              <a:t>consumer-driven contract </a:t>
            </a:r>
            <a:r>
              <a:rPr lang="en-US" sz="2400" b="0" i="0" dirty="0">
                <a:solidFill>
                  <a:srgbClr val="666666"/>
                </a:solidFill>
                <a:effectLst/>
                <a:latin typeface="Times New Roman" panose="02020603050405020304" pitchFamily="18" charset="0"/>
                <a:cs typeface="Times New Roman" panose="02020603050405020304" pitchFamily="18" charset="0"/>
              </a:rPr>
              <a:t>manner. Essentially, the consuming services dictate how the providing services should provide them the data they </a:t>
            </a:r>
            <a:r>
              <a:rPr lang="en-US" sz="2400" b="0" i="0">
                <a:solidFill>
                  <a:srgbClr val="666666"/>
                </a:solidFill>
                <a:effectLst/>
                <a:latin typeface="Times New Roman" panose="02020603050405020304" pitchFamily="18" charset="0"/>
                <a:cs typeface="Times New Roman" panose="02020603050405020304" pitchFamily="18" charset="0"/>
              </a:rPr>
              <a:t>need.</a:t>
            </a:r>
          </a:p>
          <a:p>
            <a:r>
              <a:rPr lang="en-US" sz="2400" b="0" i="0">
                <a:solidFill>
                  <a:srgbClr val="666666"/>
                </a:solidFill>
                <a:effectLst/>
                <a:latin typeface="Times New Roman" panose="02020603050405020304" pitchFamily="18" charset="0"/>
                <a:cs typeface="Times New Roman" panose="02020603050405020304" pitchFamily="18" charset="0"/>
              </a:rPr>
              <a:t>The </a:t>
            </a:r>
            <a:r>
              <a:rPr lang="en-US" sz="2400" b="0" i="0" dirty="0">
                <a:solidFill>
                  <a:srgbClr val="666666"/>
                </a:solidFill>
                <a:effectLst/>
                <a:latin typeface="Times New Roman" panose="02020603050405020304" pitchFamily="18" charset="0"/>
                <a:cs typeface="Times New Roman" panose="02020603050405020304" pitchFamily="18" charset="0"/>
              </a:rPr>
              <a:t>providing service then continuously tests to ensure they stay in line with these </a:t>
            </a:r>
            <a:r>
              <a:rPr lang="en-US" sz="2400" b="0" i="1" dirty="0">
                <a:solidFill>
                  <a:srgbClr val="666666"/>
                </a:solidFill>
                <a:effectLst/>
                <a:latin typeface="Times New Roman" panose="02020603050405020304" pitchFamily="18" charset="0"/>
                <a:cs typeface="Times New Roman" panose="02020603050405020304" pitchFamily="18" charset="0"/>
              </a:rPr>
              <a:t>contracts</a:t>
            </a:r>
            <a:r>
              <a:rPr lang="en-US" sz="2400" b="0" i="0" dirty="0">
                <a:solidFill>
                  <a:srgbClr val="666666"/>
                </a:solidFill>
                <a:effectLst/>
                <a:latin typeface="Times New Roman" panose="02020603050405020304" pitchFamily="18" charset="0"/>
                <a:cs typeface="Times New Roman" panose="02020603050405020304" pitchFamily="18" charset="0"/>
              </a:rPr>
              <a:t>, thus providing an individualized testing method that should ideally cut down on large unit tests.</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692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C7E1E-909F-475A-ACE0-4AF8B403D712}"/>
              </a:ext>
            </a:extLst>
          </p:cNvPr>
          <p:cNvSpPr>
            <a:spLocks noGrp="1"/>
          </p:cNvSpPr>
          <p:nvPr>
            <p:ph type="title"/>
          </p:nvPr>
        </p:nvSpPr>
        <p:spPr>
          <a:xfrm>
            <a:off x="762000" y="288925"/>
            <a:ext cx="10515600" cy="1006475"/>
          </a:xfrm>
        </p:spPr>
        <p:txBody>
          <a:bodyPr>
            <a:normAutofit fontScale="90000"/>
          </a:bodyPr>
          <a:lstStyle/>
          <a:p>
            <a:br>
              <a:rPr lang="en-US" b="1" dirty="0"/>
            </a:br>
            <a:r>
              <a:rPr lang="en-US" b="1" dirty="0"/>
              <a:t>What is Microservice Architecture?</a:t>
            </a:r>
            <a:br>
              <a:rPr lang="en-US" b="1" dirty="0"/>
            </a:br>
            <a:endParaRPr lang="en-IN" b="1" dirty="0"/>
          </a:p>
        </p:txBody>
      </p:sp>
      <p:sp>
        <p:nvSpPr>
          <p:cNvPr id="3" name="Content Placeholder 2">
            <a:extLst>
              <a:ext uri="{FF2B5EF4-FFF2-40B4-BE49-F238E27FC236}">
                <a16:creationId xmlns:a16="http://schemas.microsoft.com/office/drawing/2014/main" id="{09930E96-8D02-49CD-93A8-4DCF23486F66}"/>
              </a:ext>
            </a:extLst>
          </p:cNvPr>
          <p:cNvSpPr>
            <a:spLocks noGrp="1"/>
          </p:cNvSpPr>
          <p:nvPr>
            <p:ph idx="1"/>
          </p:nvPr>
        </p:nvSpPr>
        <p:spPr>
          <a:xfrm>
            <a:off x="695324" y="1666875"/>
            <a:ext cx="8578677" cy="437448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Microservice Architecture is an architectural development style that allows building applications as a collection of small autonomous services developed for a business domain.</a:t>
            </a:r>
          </a:p>
          <a:p>
            <a:pPr marL="0" indent="0">
              <a:buNone/>
            </a:pPr>
            <a:r>
              <a:rPr lang="en-US" sz="2400" dirty="0">
                <a:latin typeface="Times New Roman" panose="02020603050405020304" pitchFamily="18" charset="0"/>
                <a:cs typeface="Times New Roman" panose="02020603050405020304" pitchFamily="18" charset="0"/>
              </a:rPr>
              <a:t> It is a variant of structural style architecture that helps arrange applications as a loosely coupled service collection. The Microservice Architecture contains fine-grained services and lightweight protocols.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442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icroservices Architecture">
            <a:extLst>
              <a:ext uri="{FF2B5EF4-FFF2-40B4-BE49-F238E27FC236}">
                <a16:creationId xmlns:a16="http://schemas.microsoft.com/office/drawing/2014/main" id="{C9830141-3D65-4A79-95AA-E04182B316D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4975" y="952500"/>
            <a:ext cx="8135006" cy="5224463"/>
          </a:xfrm>
          <a:prstGeom prst="rect">
            <a:avLst/>
          </a:prstGeom>
          <a:noFill/>
          <a:ln>
            <a:noFill/>
          </a:ln>
        </p:spPr>
      </p:pic>
    </p:spTree>
    <p:extLst>
      <p:ext uri="{BB962C8B-B14F-4D97-AF65-F5344CB8AC3E}">
        <p14:creationId xmlns:p14="http://schemas.microsoft.com/office/powerpoint/2010/main" val="2084608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DB6EF-55C9-4B3F-B69B-9AC73A4316E4}"/>
              </a:ext>
            </a:extLst>
          </p:cNvPr>
          <p:cNvSpPr>
            <a:spLocks noGrp="1"/>
          </p:cNvSpPr>
          <p:nvPr>
            <p:ph idx="1"/>
          </p:nvPr>
        </p:nvSpPr>
        <p:spPr>
          <a:xfrm>
            <a:off x="742950" y="752475"/>
            <a:ext cx="10610850" cy="542448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 Microservices architecture, each microservice is focused on single business capability. Search, Rating &amp; Review and Payment each have their instance (server) and communicate with each other.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84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FEC6-23DA-4CB0-BF67-AADDEF146F38}"/>
              </a:ext>
            </a:extLst>
          </p:cNvPr>
          <p:cNvSpPr>
            <a:spLocks noGrp="1"/>
          </p:cNvSpPr>
          <p:nvPr>
            <p:ph type="title"/>
          </p:nvPr>
        </p:nvSpPr>
        <p:spPr>
          <a:xfrm>
            <a:off x="781050" y="336550"/>
            <a:ext cx="10515600" cy="1325563"/>
          </a:xfrm>
        </p:spPr>
        <p:txBody>
          <a:bodyPr>
            <a:normAutofit fontScale="90000"/>
          </a:bodyPr>
          <a:lstStyle/>
          <a:p>
            <a:r>
              <a:rPr lang="en-IN" sz="4000" b="1" dirty="0">
                <a:solidFill>
                  <a:srgbClr val="222222"/>
                </a:solidFill>
                <a:effectLst/>
                <a:latin typeface="+mn-lt"/>
                <a:ea typeface="Times New Roman" panose="02020603050405020304" pitchFamily="18" charset="0"/>
                <a:cs typeface="Times New Roman" panose="02020603050405020304" pitchFamily="18" charset="0"/>
              </a:rPr>
              <a:t>Microservices vs. Monolithic Architecture</a:t>
            </a:r>
            <a:br>
              <a:rPr lang="en-IN" sz="4000" b="1" dirty="0">
                <a:effectLst/>
                <a:latin typeface="+mn-lt"/>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2D1CC517-72B8-4FC2-B245-3971F59C07D9}"/>
              </a:ext>
            </a:extLst>
          </p:cNvPr>
          <p:cNvGraphicFramePr>
            <a:graphicFrameLocks noGrp="1"/>
          </p:cNvGraphicFramePr>
          <p:nvPr>
            <p:ph idx="1"/>
            <p:extLst>
              <p:ext uri="{D42A27DB-BD31-4B8C-83A1-F6EECF244321}">
                <p14:modId xmlns:p14="http://schemas.microsoft.com/office/powerpoint/2010/main" val="687353257"/>
              </p:ext>
            </p:extLst>
          </p:nvPr>
        </p:nvGraphicFramePr>
        <p:xfrm>
          <a:off x="781050" y="1400176"/>
          <a:ext cx="10096500" cy="4743450"/>
        </p:xfrm>
        <a:graphic>
          <a:graphicData uri="http://schemas.openxmlformats.org/drawingml/2006/table">
            <a:tbl>
              <a:tblPr firstRow="1" firstCol="1" bandRow="1">
                <a:tableStyleId>{5C22544A-7EE6-4342-B048-85BDC9FD1C3A}</a:tableStyleId>
              </a:tblPr>
              <a:tblGrid>
                <a:gridCol w="5048250">
                  <a:extLst>
                    <a:ext uri="{9D8B030D-6E8A-4147-A177-3AD203B41FA5}">
                      <a16:colId xmlns:a16="http://schemas.microsoft.com/office/drawing/2014/main" val="3571057078"/>
                    </a:ext>
                  </a:extLst>
                </a:gridCol>
                <a:gridCol w="5048250">
                  <a:extLst>
                    <a:ext uri="{9D8B030D-6E8A-4147-A177-3AD203B41FA5}">
                      <a16:colId xmlns:a16="http://schemas.microsoft.com/office/drawing/2014/main" val="1124220643"/>
                    </a:ext>
                  </a:extLst>
                </a:gridCol>
              </a:tblGrid>
              <a:tr h="324140">
                <a:tc>
                  <a:txBody>
                    <a:bodyPr/>
                    <a:lstStyle/>
                    <a:p>
                      <a:pPr>
                        <a:lnSpc>
                          <a:spcPct val="107000"/>
                        </a:lnSpc>
                        <a:spcAft>
                          <a:spcPts val="800"/>
                        </a:spcAft>
                      </a:pPr>
                      <a:r>
                        <a:rPr lang="en-IN" sz="1350" dirty="0">
                          <a:effectLst/>
                        </a:rPr>
                        <a:t>Microservices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a:effectLst/>
                        </a:rPr>
                        <a:t>Monolithic Architecture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07391481"/>
                  </a:ext>
                </a:extLst>
              </a:tr>
              <a:tr h="946053">
                <a:tc>
                  <a:txBody>
                    <a:bodyPr/>
                    <a:lstStyle/>
                    <a:p>
                      <a:pPr>
                        <a:lnSpc>
                          <a:spcPct val="107000"/>
                        </a:lnSpc>
                        <a:spcAft>
                          <a:spcPts val="800"/>
                        </a:spcAft>
                      </a:pPr>
                      <a:r>
                        <a:rPr lang="en-IN" sz="1350">
                          <a:effectLst/>
                        </a:rPr>
                        <a:t>Every unit of the entire application should be the smallest, and it should be able to deliver one specific business goal.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a:effectLst/>
                        </a:rPr>
                        <a:t>A single code base for all business goals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09667635"/>
                  </a:ext>
                </a:extLst>
              </a:tr>
              <a:tr h="324140">
                <a:tc>
                  <a:txBody>
                    <a:bodyPr/>
                    <a:lstStyle/>
                    <a:p>
                      <a:pPr>
                        <a:lnSpc>
                          <a:spcPct val="107000"/>
                        </a:lnSpc>
                        <a:spcAft>
                          <a:spcPts val="800"/>
                        </a:spcAft>
                      </a:pPr>
                      <a:r>
                        <a:rPr lang="en-IN" sz="1350">
                          <a:effectLst/>
                        </a:rPr>
                        <a:t>Service Startup is relatively quick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a:effectLst/>
                        </a:rPr>
                        <a:t>Service startup takes more time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4405840"/>
                  </a:ext>
                </a:extLst>
              </a:tr>
              <a:tr h="1567966">
                <a:tc>
                  <a:txBody>
                    <a:bodyPr/>
                    <a:lstStyle/>
                    <a:p>
                      <a:pPr>
                        <a:lnSpc>
                          <a:spcPct val="107000"/>
                        </a:lnSpc>
                        <a:spcAft>
                          <a:spcPts val="800"/>
                        </a:spcAft>
                      </a:pPr>
                      <a:r>
                        <a:rPr lang="en-IN" sz="1350">
                          <a:effectLst/>
                        </a:rPr>
                        <a:t>Fault isolation is easy. Even if one service goes down, other can continue to function.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a:effectLst/>
                        </a:rPr>
                        <a:t>Fault isolation is difficult. If any specific feature is not working, the complete system goes down. In order to handle this issue, the application needs to re-built, re-tested and also re-deployed.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57586715"/>
                  </a:ext>
                </a:extLst>
              </a:tr>
              <a:tr h="946053">
                <a:tc>
                  <a:txBody>
                    <a:bodyPr/>
                    <a:lstStyle/>
                    <a:p>
                      <a:pPr>
                        <a:lnSpc>
                          <a:spcPct val="107000"/>
                        </a:lnSpc>
                        <a:spcAft>
                          <a:spcPts val="800"/>
                        </a:spcAft>
                      </a:pPr>
                      <a:r>
                        <a:rPr lang="en-IN" sz="1350">
                          <a:effectLst/>
                        </a:rPr>
                        <a:t>All microservices should be loosely coupled so that changes made in one does not affect the other.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a:effectLst/>
                        </a:rPr>
                        <a:t>Monolithic architecture is tightly coupled. Changes in one module of code affect the other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55082552"/>
                  </a:ext>
                </a:extLst>
              </a:tr>
              <a:tr h="635098">
                <a:tc>
                  <a:txBody>
                    <a:bodyPr/>
                    <a:lstStyle/>
                    <a:p>
                      <a:pPr>
                        <a:lnSpc>
                          <a:spcPct val="107000"/>
                        </a:lnSpc>
                        <a:spcAft>
                          <a:spcPts val="800"/>
                        </a:spcAft>
                      </a:pPr>
                      <a:r>
                        <a:rPr lang="en-IN" sz="1350">
                          <a:effectLst/>
                        </a:rPr>
                        <a:t>Businesses can deploy more resources to services that are generating higher ROI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dirty="0">
                          <a:effectLst/>
                        </a:rPr>
                        <a:t>Since services are not isolated, individual resource allocation not possible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43097619"/>
                  </a:ext>
                </a:extLst>
              </a:tr>
            </a:tbl>
          </a:graphicData>
        </a:graphic>
      </p:graphicFrame>
    </p:spTree>
    <p:extLst>
      <p:ext uri="{BB962C8B-B14F-4D97-AF65-F5344CB8AC3E}">
        <p14:creationId xmlns:p14="http://schemas.microsoft.com/office/powerpoint/2010/main" val="333261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2850E68-47C6-4BA6-8B57-18012892BC5F}"/>
              </a:ext>
            </a:extLst>
          </p:cNvPr>
          <p:cNvGraphicFramePr>
            <a:graphicFrameLocks noGrp="1"/>
          </p:cNvGraphicFramePr>
          <p:nvPr>
            <p:ph idx="1"/>
            <p:extLst>
              <p:ext uri="{D42A27DB-BD31-4B8C-83A1-F6EECF244321}">
                <p14:modId xmlns:p14="http://schemas.microsoft.com/office/powerpoint/2010/main" val="2085310027"/>
              </p:ext>
            </p:extLst>
          </p:nvPr>
        </p:nvGraphicFramePr>
        <p:xfrm>
          <a:off x="1257299" y="838198"/>
          <a:ext cx="9515476" cy="5505450"/>
        </p:xfrm>
        <a:graphic>
          <a:graphicData uri="http://schemas.openxmlformats.org/drawingml/2006/table">
            <a:tbl>
              <a:tblPr firstRow="1" firstCol="1" bandRow="1">
                <a:tableStyleId>{5C22544A-7EE6-4342-B048-85BDC9FD1C3A}</a:tableStyleId>
              </a:tblPr>
              <a:tblGrid>
                <a:gridCol w="4757738">
                  <a:extLst>
                    <a:ext uri="{9D8B030D-6E8A-4147-A177-3AD203B41FA5}">
                      <a16:colId xmlns:a16="http://schemas.microsoft.com/office/drawing/2014/main" val="3289159333"/>
                    </a:ext>
                  </a:extLst>
                </a:gridCol>
                <a:gridCol w="4757738">
                  <a:extLst>
                    <a:ext uri="{9D8B030D-6E8A-4147-A177-3AD203B41FA5}">
                      <a16:colId xmlns:a16="http://schemas.microsoft.com/office/drawing/2014/main" val="363109881"/>
                    </a:ext>
                  </a:extLst>
                </a:gridCol>
              </a:tblGrid>
              <a:tr h="1661221">
                <a:tc>
                  <a:txBody>
                    <a:bodyPr/>
                    <a:lstStyle/>
                    <a:p>
                      <a:pPr>
                        <a:lnSpc>
                          <a:spcPct val="107000"/>
                        </a:lnSpc>
                        <a:spcAft>
                          <a:spcPts val="800"/>
                        </a:spcAft>
                      </a:pPr>
                      <a:r>
                        <a:rPr lang="en-IN" sz="1350">
                          <a:effectLst/>
                        </a:rPr>
                        <a:t>More hardware resources could be allocated to the service that is frequently used. In the e-commerce example above, more number of users check the product listing and search compared to payments. So, more resources could be allocated to the search and product listing microservice.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a:effectLst/>
                        </a:rPr>
                        <a:t>Application scaling is challenging as well as wasteful.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603879195"/>
                  </a:ext>
                </a:extLst>
              </a:tr>
              <a:tr h="481779">
                <a:tc>
                  <a:txBody>
                    <a:bodyPr/>
                    <a:lstStyle/>
                    <a:p>
                      <a:pPr>
                        <a:lnSpc>
                          <a:spcPct val="107000"/>
                        </a:lnSpc>
                        <a:spcAft>
                          <a:spcPts val="800"/>
                        </a:spcAft>
                      </a:pPr>
                      <a:r>
                        <a:rPr lang="en-IN" sz="1350">
                          <a:effectLst/>
                        </a:rPr>
                        <a:t>Microservices always remains consistent and continuously available.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a:effectLst/>
                        </a:rPr>
                        <a:t>Development tools get overburdened as the process needs to start from the scratch.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88125262"/>
                  </a:ext>
                </a:extLst>
              </a:tr>
              <a:tr h="717667">
                <a:tc>
                  <a:txBody>
                    <a:bodyPr/>
                    <a:lstStyle/>
                    <a:p>
                      <a:pPr>
                        <a:lnSpc>
                          <a:spcPct val="107000"/>
                        </a:lnSpc>
                        <a:spcAft>
                          <a:spcPts val="800"/>
                        </a:spcAft>
                      </a:pPr>
                      <a:r>
                        <a:rPr lang="en-IN" sz="1350">
                          <a:effectLst/>
                        </a:rPr>
                        <a:t>Data is federated. This allows individual Microservice to adopt a data model best suited for its needs.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a:effectLst/>
                        </a:rPr>
                        <a:t>Data is centralized.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932204187"/>
                  </a:ext>
                </a:extLst>
              </a:tr>
              <a:tr h="481779">
                <a:tc>
                  <a:txBody>
                    <a:bodyPr/>
                    <a:lstStyle/>
                    <a:p>
                      <a:pPr>
                        <a:lnSpc>
                          <a:spcPct val="107000"/>
                        </a:lnSpc>
                        <a:spcAft>
                          <a:spcPts val="800"/>
                        </a:spcAft>
                      </a:pPr>
                      <a:r>
                        <a:rPr lang="en-IN" sz="1350">
                          <a:effectLst/>
                        </a:rPr>
                        <a:t>Small Focused Teams. Parallel and faster development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a:effectLst/>
                        </a:rPr>
                        <a:t>Large team and considerable team management effort is required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53486298"/>
                  </a:ext>
                </a:extLst>
              </a:tr>
              <a:tr h="481779">
                <a:tc>
                  <a:txBody>
                    <a:bodyPr/>
                    <a:lstStyle/>
                    <a:p>
                      <a:pPr>
                        <a:lnSpc>
                          <a:spcPct val="107000"/>
                        </a:lnSpc>
                        <a:spcAft>
                          <a:spcPts val="800"/>
                        </a:spcAft>
                      </a:pPr>
                      <a:r>
                        <a:rPr lang="en-IN" sz="1350">
                          <a:effectLst/>
                        </a:rPr>
                        <a:t>Change in the data model of one Microservice does not affect other Microservices.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a:effectLst/>
                        </a:rPr>
                        <a:t>Change in data model affects the entire database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02817028"/>
                  </a:ext>
                </a:extLst>
              </a:tr>
              <a:tr h="481779">
                <a:tc>
                  <a:txBody>
                    <a:bodyPr/>
                    <a:lstStyle/>
                    <a:p>
                      <a:pPr>
                        <a:lnSpc>
                          <a:spcPct val="107000"/>
                        </a:lnSpc>
                        <a:spcAft>
                          <a:spcPts val="800"/>
                        </a:spcAft>
                      </a:pPr>
                      <a:r>
                        <a:rPr lang="en-IN" sz="1350">
                          <a:effectLst/>
                        </a:rPr>
                        <a:t>Interacts with other microservices by using well-defined interfaces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a:effectLst/>
                        </a:rPr>
                        <a:t>Not applicable</a:t>
                      </a:r>
                      <a:br>
                        <a:rPr lang="en-IN" sz="1350">
                          <a:effectLst/>
                        </a:rPr>
                      </a:b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77567625"/>
                  </a:ext>
                </a:extLst>
              </a:tr>
              <a:tr h="481779">
                <a:tc>
                  <a:txBody>
                    <a:bodyPr/>
                    <a:lstStyle/>
                    <a:p>
                      <a:pPr>
                        <a:lnSpc>
                          <a:spcPct val="107000"/>
                        </a:lnSpc>
                        <a:spcAft>
                          <a:spcPts val="800"/>
                        </a:spcAft>
                      </a:pPr>
                      <a:r>
                        <a:rPr lang="en-IN" sz="1350">
                          <a:effectLst/>
                        </a:rPr>
                        <a:t>Microservices work on the principle that focuses on products, not projects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a:effectLst/>
                        </a:rPr>
                        <a:t>Put emphasize on the entire project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17114721"/>
                  </a:ext>
                </a:extLst>
              </a:tr>
              <a:tr h="717667">
                <a:tc>
                  <a:txBody>
                    <a:bodyPr/>
                    <a:lstStyle/>
                    <a:p>
                      <a:pPr>
                        <a:lnSpc>
                          <a:spcPct val="107000"/>
                        </a:lnSpc>
                        <a:spcAft>
                          <a:spcPts val="800"/>
                        </a:spcAft>
                      </a:pPr>
                      <a:r>
                        <a:rPr lang="en-IN" sz="1350">
                          <a:effectLst/>
                        </a:rPr>
                        <a:t>No cross-dependencies between code bases. You can use different technologies for different Microservices.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350" dirty="0">
                          <a:effectLst/>
                        </a:rPr>
                        <a:t>One function or program depends on others.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43059473"/>
                  </a:ext>
                </a:extLst>
              </a:tr>
            </a:tbl>
          </a:graphicData>
        </a:graphic>
      </p:graphicFrame>
    </p:spTree>
    <p:extLst>
      <p:ext uri="{BB962C8B-B14F-4D97-AF65-F5344CB8AC3E}">
        <p14:creationId xmlns:p14="http://schemas.microsoft.com/office/powerpoint/2010/main" val="42309170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246</TotalTime>
  <Words>3551</Words>
  <Application>Microsoft Office PowerPoint</Application>
  <PresentationFormat>Widescreen</PresentationFormat>
  <Paragraphs>173</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Open Sans</vt:lpstr>
      <vt:lpstr>Symbol</vt:lpstr>
      <vt:lpstr>Times New Roman</vt:lpstr>
      <vt:lpstr>Trebuchet MS</vt:lpstr>
      <vt:lpstr>Wingdings 3</vt:lpstr>
      <vt:lpstr>Facet</vt:lpstr>
      <vt:lpstr>MicroServices</vt:lpstr>
      <vt:lpstr> What are Microservices? </vt:lpstr>
      <vt:lpstr>PowerPoint Presentation</vt:lpstr>
      <vt:lpstr>PowerPoint Presentation</vt:lpstr>
      <vt:lpstr> What is Microservice Architecture? </vt:lpstr>
      <vt:lpstr>PowerPoint Presentation</vt:lpstr>
      <vt:lpstr>PowerPoint Presentation</vt:lpstr>
      <vt:lpstr>Microservices vs. Monolithic Architecture  </vt:lpstr>
      <vt:lpstr>PowerPoint Presentation</vt:lpstr>
      <vt:lpstr>Microservices challenges</vt:lpstr>
      <vt:lpstr>PowerPoint Presentation</vt:lpstr>
      <vt:lpstr>SOA Vs. Microservices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Microservices testing tools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Parvathy</dc:creator>
  <cp:lastModifiedBy>Parvathy</cp:lastModifiedBy>
  <cp:revision>32</cp:revision>
  <dcterms:created xsi:type="dcterms:W3CDTF">2021-06-07T02:40:40Z</dcterms:created>
  <dcterms:modified xsi:type="dcterms:W3CDTF">2021-10-08T05:03:39Z</dcterms:modified>
</cp:coreProperties>
</file>