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158790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58366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4089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372220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1224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290780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3887238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185061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321338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D10C-A524-4FE6-AC9B-923367CBBBC6}"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415403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7D10C-A524-4FE6-AC9B-923367CBBBC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72802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7D10C-A524-4FE6-AC9B-923367CBBBC6}"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387437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7D10C-A524-4FE6-AC9B-923367CBBBC6}"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141920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7D10C-A524-4FE6-AC9B-923367CBBBC6}"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319284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7D10C-A524-4FE6-AC9B-923367CBBBC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183483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57D10C-A524-4FE6-AC9B-923367CBBBC6}"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1BA26-B143-478F-8618-2EEC3FEFE473}" type="slidenum">
              <a:rPr lang="en-IN" smtClean="0"/>
              <a:t>‹#›</a:t>
            </a:fld>
            <a:endParaRPr lang="en-IN"/>
          </a:p>
        </p:txBody>
      </p:sp>
    </p:spTree>
    <p:extLst>
      <p:ext uri="{BB962C8B-B14F-4D97-AF65-F5344CB8AC3E}">
        <p14:creationId xmlns:p14="http://schemas.microsoft.com/office/powerpoint/2010/main" val="235512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57D10C-A524-4FE6-AC9B-923367CBBBC6}" type="datetimeFigureOut">
              <a:rPr lang="en-IN" smtClean="0"/>
              <a:t>09-06-2021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51BA26-B143-478F-8618-2EEC3FEFE473}" type="slidenum">
              <a:rPr lang="en-IN" smtClean="0"/>
              <a:t>‹#›</a:t>
            </a:fld>
            <a:endParaRPr lang="en-IN"/>
          </a:p>
        </p:txBody>
      </p:sp>
    </p:spTree>
    <p:extLst>
      <p:ext uri="{BB962C8B-B14F-4D97-AF65-F5344CB8AC3E}">
        <p14:creationId xmlns:p14="http://schemas.microsoft.com/office/powerpoint/2010/main" val="2101925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Express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5319-AC2E-48FE-A783-ED440ABA395B}"/>
              </a:ext>
            </a:extLst>
          </p:cNvPr>
          <p:cNvSpPr>
            <a:spLocks noGrp="1"/>
          </p:cNvSpPr>
          <p:nvPr>
            <p:ph type="ctrTitle"/>
          </p:nvPr>
        </p:nvSpPr>
        <p:spPr>
          <a:xfrm>
            <a:off x="2762250" y="2042319"/>
            <a:ext cx="6696075" cy="3377406"/>
          </a:xfrm>
        </p:spPr>
        <p:txBody>
          <a:bodyPr/>
          <a:lstStyle/>
          <a:p>
            <a:r>
              <a:rPr lang="en-US" dirty="0"/>
              <a:t>REACT </a:t>
            </a:r>
            <a:endParaRPr lang="en-IN" dirty="0"/>
          </a:p>
        </p:txBody>
      </p:sp>
    </p:spTree>
    <p:extLst>
      <p:ext uri="{BB962C8B-B14F-4D97-AF65-F5344CB8AC3E}">
        <p14:creationId xmlns:p14="http://schemas.microsoft.com/office/powerpoint/2010/main" val="25992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72C9-9B7D-482F-96FA-D9F6D4436A8B}"/>
              </a:ext>
            </a:extLst>
          </p:cNvPr>
          <p:cNvSpPr>
            <a:spLocks noGrp="1"/>
          </p:cNvSpPr>
          <p:nvPr>
            <p:ph type="title"/>
          </p:nvPr>
        </p:nvSpPr>
        <p:spPr/>
        <p:txBody>
          <a:bodyPr/>
          <a:lstStyle/>
          <a:p>
            <a:r>
              <a:rPr lang="en-US" dirty="0"/>
              <a:t>React Pros and Cons</a:t>
            </a:r>
            <a:endParaRPr lang="en-IN" dirty="0"/>
          </a:p>
        </p:txBody>
      </p:sp>
      <p:pic>
        <p:nvPicPr>
          <p:cNvPr id="4098" name="Picture 2" descr="React vs Angular in 2021: Which is Better to Choose?">
            <a:extLst>
              <a:ext uri="{FF2B5EF4-FFF2-40B4-BE49-F238E27FC236}">
                <a16:creationId xmlns:a16="http://schemas.microsoft.com/office/drawing/2014/main" id="{3DE5CAA8-E805-4D69-BC49-03715B0285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625" y="1687723"/>
            <a:ext cx="8812531" cy="490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3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arning React - Haufe-Lexware.github.io">
            <a:extLst>
              <a:ext uri="{FF2B5EF4-FFF2-40B4-BE49-F238E27FC236}">
                <a16:creationId xmlns:a16="http://schemas.microsoft.com/office/drawing/2014/main" id="{5D22EF3F-F9AF-4FCF-B7B2-4D4C979CC7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016" y="914400"/>
            <a:ext cx="11076199"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53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4101-47C0-436E-A116-EA48C57AC1A9}"/>
              </a:ext>
            </a:extLst>
          </p:cNvPr>
          <p:cNvSpPr>
            <a:spLocks noGrp="1"/>
          </p:cNvSpPr>
          <p:nvPr>
            <p:ph type="title"/>
          </p:nvPr>
        </p:nvSpPr>
        <p:spPr>
          <a:xfrm>
            <a:off x="677334" y="609600"/>
            <a:ext cx="8596668" cy="647700"/>
          </a:xfrm>
        </p:spPr>
        <p:txBody>
          <a:bodyPr/>
          <a:lstStyle/>
          <a:p>
            <a:r>
              <a:rPr lang="en-US" dirty="0"/>
              <a:t>NPM</a:t>
            </a:r>
            <a:endParaRPr lang="en-IN" dirty="0"/>
          </a:p>
        </p:txBody>
      </p:sp>
      <p:sp>
        <p:nvSpPr>
          <p:cNvPr id="3" name="Content Placeholder 2">
            <a:extLst>
              <a:ext uri="{FF2B5EF4-FFF2-40B4-BE49-F238E27FC236}">
                <a16:creationId xmlns:a16="http://schemas.microsoft.com/office/drawing/2014/main" id="{0F651298-905F-4A47-9975-3ACC23A74851}"/>
              </a:ext>
            </a:extLst>
          </p:cNvPr>
          <p:cNvSpPr>
            <a:spLocks noGrp="1"/>
          </p:cNvSpPr>
          <p:nvPr>
            <p:ph idx="1"/>
          </p:nvPr>
        </p:nvSpPr>
        <p:spPr>
          <a:xfrm>
            <a:off x="401109" y="1598614"/>
            <a:ext cx="9990666" cy="4649786"/>
          </a:xfrm>
        </p:spPr>
        <p:txBody>
          <a:bodyPr>
            <a:normAutofit fontScale="92500"/>
          </a:bodyPr>
          <a:lstStyle/>
          <a:p>
            <a:r>
              <a:rPr lang="en-US" sz="2400" dirty="0" err="1">
                <a:solidFill>
                  <a:srgbClr val="002840"/>
                </a:solidFill>
                <a:latin typeface="bloomreach_sans"/>
              </a:rPr>
              <a:t>npm</a:t>
            </a:r>
            <a:r>
              <a:rPr lang="en-US" sz="2400" dirty="0">
                <a:solidFill>
                  <a:srgbClr val="002840"/>
                </a:solidFill>
                <a:latin typeface="bloomreach_sans"/>
              </a:rPr>
              <a:t> is the world's largest Software Library (Registry)</a:t>
            </a:r>
          </a:p>
          <a:p>
            <a:r>
              <a:rPr lang="en-US" sz="2400" dirty="0" err="1">
                <a:solidFill>
                  <a:srgbClr val="002840"/>
                </a:solidFill>
                <a:latin typeface="bloomreach_sans"/>
              </a:rPr>
              <a:t>npm</a:t>
            </a:r>
            <a:r>
              <a:rPr lang="en-US" sz="2400" dirty="0">
                <a:solidFill>
                  <a:srgbClr val="002840"/>
                </a:solidFill>
                <a:latin typeface="bloomreach_sans"/>
              </a:rPr>
              <a:t> is also a software Package Manager and Installer</a:t>
            </a:r>
          </a:p>
          <a:p>
            <a:r>
              <a:rPr lang="en-US" sz="2400" dirty="0">
                <a:solidFill>
                  <a:srgbClr val="002840"/>
                </a:solidFill>
                <a:latin typeface="bloomreach_sans"/>
              </a:rPr>
              <a:t>The registry contains over 800,000 code packages.</a:t>
            </a:r>
          </a:p>
          <a:p>
            <a:r>
              <a:rPr lang="en-US" sz="2400" dirty="0">
                <a:solidFill>
                  <a:srgbClr val="002840"/>
                </a:solidFill>
                <a:latin typeface="bloomreach_sans"/>
              </a:rPr>
              <a:t>Open-source developers use </a:t>
            </a:r>
            <a:r>
              <a:rPr lang="en-US" sz="2400" dirty="0" err="1">
                <a:solidFill>
                  <a:srgbClr val="002840"/>
                </a:solidFill>
                <a:latin typeface="bloomreach_sans"/>
              </a:rPr>
              <a:t>npm</a:t>
            </a:r>
            <a:r>
              <a:rPr lang="en-US" sz="2400" dirty="0">
                <a:solidFill>
                  <a:srgbClr val="002840"/>
                </a:solidFill>
                <a:latin typeface="bloomreach_sans"/>
              </a:rPr>
              <a:t> to share software.</a:t>
            </a:r>
          </a:p>
          <a:p>
            <a:r>
              <a:rPr lang="en-US" sz="2400" dirty="0">
                <a:solidFill>
                  <a:srgbClr val="002840"/>
                </a:solidFill>
                <a:latin typeface="bloomreach_sans"/>
              </a:rPr>
              <a:t>Many organizations also use </a:t>
            </a:r>
            <a:r>
              <a:rPr lang="en-US" sz="2400" dirty="0" err="1">
                <a:solidFill>
                  <a:srgbClr val="002840"/>
                </a:solidFill>
                <a:latin typeface="bloomreach_sans"/>
              </a:rPr>
              <a:t>npm</a:t>
            </a:r>
            <a:r>
              <a:rPr lang="en-US" sz="2400" dirty="0">
                <a:solidFill>
                  <a:srgbClr val="002840"/>
                </a:solidFill>
                <a:latin typeface="bloomreach_sans"/>
              </a:rPr>
              <a:t> to manage private development.</a:t>
            </a:r>
          </a:p>
          <a:p>
            <a:r>
              <a:rPr lang="en-US" sz="2400" dirty="0" err="1">
                <a:solidFill>
                  <a:srgbClr val="002840"/>
                </a:solidFill>
                <a:latin typeface="bloomreach_sans"/>
              </a:rPr>
              <a:t>npm</a:t>
            </a:r>
            <a:r>
              <a:rPr lang="en-US" sz="2400" dirty="0">
                <a:solidFill>
                  <a:srgbClr val="002840"/>
                </a:solidFill>
                <a:latin typeface="bloomreach_sans"/>
              </a:rPr>
              <a:t> is installed with Node.js</a:t>
            </a:r>
          </a:p>
          <a:p>
            <a:r>
              <a:rPr lang="en-US" sz="2400" dirty="0">
                <a:solidFill>
                  <a:srgbClr val="002840"/>
                </a:solidFill>
                <a:latin typeface="bloomreach_sans"/>
              </a:rPr>
              <a:t>This means that you have to install Node.js to get </a:t>
            </a:r>
            <a:r>
              <a:rPr lang="en-US" sz="2400" dirty="0" err="1">
                <a:solidFill>
                  <a:srgbClr val="002840"/>
                </a:solidFill>
                <a:latin typeface="bloomreach_sans"/>
              </a:rPr>
              <a:t>npm</a:t>
            </a:r>
            <a:r>
              <a:rPr lang="en-US" sz="2400" dirty="0">
                <a:solidFill>
                  <a:srgbClr val="002840"/>
                </a:solidFill>
                <a:latin typeface="bloomreach_sans"/>
              </a:rPr>
              <a:t> installed on your computer.</a:t>
            </a:r>
          </a:p>
          <a:p>
            <a:r>
              <a:rPr lang="en-US" sz="2400" dirty="0" err="1">
                <a:solidFill>
                  <a:srgbClr val="002840"/>
                </a:solidFill>
                <a:latin typeface="bloomreach_sans"/>
              </a:rPr>
              <a:t>npm</a:t>
            </a:r>
            <a:r>
              <a:rPr lang="en-US" sz="2400" dirty="0">
                <a:solidFill>
                  <a:srgbClr val="002840"/>
                </a:solidFill>
                <a:latin typeface="bloomreach_sans"/>
              </a:rPr>
              <a:t> can manage dependencies.</a:t>
            </a:r>
          </a:p>
          <a:p>
            <a:r>
              <a:rPr lang="en-US" sz="2400" dirty="0" err="1">
                <a:solidFill>
                  <a:srgbClr val="002840"/>
                </a:solidFill>
                <a:latin typeface="bloomreach_sans"/>
              </a:rPr>
              <a:t>npm</a:t>
            </a:r>
            <a:r>
              <a:rPr lang="en-US" sz="2400" dirty="0">
                <a:solidFill>
                  <a:srgbClr val="002840"/>
                </a:solidFill>
                <a:latin typeface="bloomreach_sans"/>
              </a:rPr>
              <a:t> can (in one command line) install all the dependencies of a project.</a:t>
            </a:r>
          </a:p>
          <a:p>
            <a:r>
              <a:rPr lang="en-US" sz="2400" dirty="0">
                <a:solidFill>
                  <a:srgbClr val="002840"/>
                </a:solidFill>
                <a:latin typeface="bloomreach_sans"/>
              </a:rPr>
              <a:t>Dependencies are also defined in </a:t>
            </a:r>
            <a:r>
              <a:rPr lang="en-US" sz="2400" dirty="0" err="1">
                <a:solidFill>
                  <a:srgbClr val="002840"/>
                </a:solidFill>
                <a:latin typeface="bloomreach_sans"/>
              </a:rPr>
              <a:t>package.json</a:t>
            </a:r>
            <a:r>
              <a:rPr lang="en-US" sz="2400" dirty="0">
                <a:solidFill>
                  <a:srgbClr val="002840"/>
                </a:solidFill>
                <a:latin typeface="bloomreach_sans"/>
              </a:rPr>
              <a:t>.</a:t>
            </a:r>
          </a:p>
          <a:p>
            <a:endParaRPr lang="en-US" sz="2400" dirty="0">
              <a:solidFill>
                <a:srgbClr val="002840"/>
              </a:solidFill>
              <a:latin typeface="bloomreach_sans"/>
            </a:endParaRPr>
          </a:p>
          <a:p>
            <a:endParaRPr lang="en-IN" dirty="0"/>
          </a:p>
        </p:txBody>
      </p:sp>
    </p:spTree>
    <p:extLst>
      <p:ext uri="{BB962C8B-B14F-4D97-AF65-F5344CB8AC3E}">
        <p14:creationId xmlns:p14="http://schemas.microsoft.com/office/powerpoint/2010/main" val="39483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8BF3-307D-4B47-A95B-B379A0C64E53}"/>
              </a:ext>
            </a:extLst>
          </p:cNvPr>
          <p:cNvSpPr>
            <a:spLocks noGrp="1"/>
          </p:cNvSpPr>
          <p:nvPr>
            <p:ph type="title"/>
          </p:nvPr>
        </p:nvSpPr>
        <p:spPr/>
        <p:txBody>
          <a:bodyPr/>
          <a:lstStyle/>
          <a:p>
            <a:r>
              <a:rPr lang="en-US" dirty="0"/>
              <a:t>Nodejs</a:t>
            </a:r>
            <a:endParaRPr lang="en-IN" dirty="0"/>
          </a:p>
        </p:txBody>
      </p:sp>
      <p:sp>
        <p:nvSpPr>
          <p:cNvPr id="3" name="Content Placeholder 2">
            <a:extLst>
              <a:ext uri="{FF2B5EF4-FFF2-40B4-BE49-F238E27FC236}">
                <a16:creationId xmlns:a16="http://schemas.microsoft.com/office/drawing/2014/main" id="{CE37D99C-E1F7-4722-81C2-AB8EB23D30B2}"/>
              </a:ext>
            </a:extLst>
          </p:cNvPr>
          <p:cNvSpPr>
            <a:spLocks noGrp="1"/>
          </p:cNvSpPr>
          <p:nvPr>
            <p:ph idx="1"/>
          </p:nvPr>
        </p:nvSpPr>
        <p:spPr>
          <a:xfrm>
            <a:off x="677334" y="1789114"/>
            <a:ext cx="8596668" cy="3880773"/>
          </a:xfrm>
        </p:spPr>
        <p:txBody>
          <a:bodyPr/>
          <a:lstStyle/>
          <a:p>
            <a:r>
              <a:rPr lang="en-US" sz="2200" dirty="0">
                <a:solidFill>
                  <a:srgbClr val="002840"/>
                </a:solidFill>
                <a:latin typeface="bloomreach_sans"/>
              </a:rPr>
              <a:t>Node.js is an open source server environment.</a:t>
            </a:r>
          </a:p>
          <a:p>
            <a:r>
              <a:rPr lang="en-US" sz="2200" dirty="0">
                <a:solidFill>
                  <a:srgbClr val="002840"/>
                </a:solidFill>
                <a:latin typeface="bloomreach_sans"/>
              </a:rPr>
              <a:t>Node.js allows you to run JavaScript on the server.</a:t>
            </a:r>
          </a:p>
          <a:p>
            <a:r>
              <a:rPr lang="en-IN" sz="2200" dirty="0">
                <a:solidFill>
                  <a:srgbClr val="002840"/>
                </a:solidFill>
                <a:latin typeface="bloomreach_sans"/>
              </a:rPr>
              <a:t>Node.js runs on various platforms (Windows, Linux, Unix, Mac OS X, etc.)</a:t>
            </a:r>
          </a:p>
          <a:p>
            <a:r>
              <a:rPr lang="en-US" sz="2200" dirty="0">
                <a:solidFill>
                  <a:srgbClr val="002840"/>
                </a:solidFill>
                <a:latin typeface="bloomreach_sans"/>
              </a:rPr>
              <a:t>NPM is a package manager for Node.js packages, or modules if you like.</a:t>
            </a:r>
            <a:endParaRPr lang="en-IN" sz="2200" dirty="0">
              <a:solidFill>
                <a:srgbClr val="002840"/>
              </a:solidFill>
              <a:latin typeface="bloomreach_sans"/>
            </a:endParaRPr>
          </a:p>
          <a:p>
            <a:r>
              <a:rPr lang="en-US" sz="2200" dirty="0">
                <a:solidFill>
                  <a:srgbClr val="002840"/>
                </a:solidFill>
                <a:latin typeface="bloomreach_sans"/>
              </a:rPr>
              <a:t>A package in Node.js contains all the files you need for a module.</a:t>
            </a:r>
          </a:p>
          <a:p>
            <a:r>
              <a:rPr lang="en-US" sz="2200" dirty="0">
                <a:solidFill>
                  <a:srgbClr val="002840"/>
                </a:solidFill>
                <a:latin typeface="bloomreach_sans"/>
              </a:rPr>
              <a:t>Modules are JavaScript libraries you can include in your project.</a:t>
            </a:r>
          </a:p>
          <a:p>
            <a:endParaRPr lang="en-IN" sz="2200" dirty="0">
              <a:solidFill>
                <a:srgbClr val="002840"/>
              </a:solidFill>
              <a:latin typeface="bloomreach_sans"/>
            </a:endParaRPr>
          </a:p>
          <a:p>
            <a:endParaRPr lang="en-IN" dirty="0"/>
          </a:p>
        </p:txBody>
      </p:sp>
    </p:spTree>
    <p:extLst>
      <p:ext uri="{BB962C8B-B14F-4D97-AF65-F5344CB8AC3E}">
        <p14:creationId xmlns:p14="http://schemas.microsoft.com/office/powerpoint/2010/main" val="62250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71A2-5F5D-4150-AFC3-61EFF86A6492}"/>
              </a:ext>
            </a:extLst>
          </p:cNvPr>
          <p:cNvSpPr>
            <a:spLocks noGrp="1"/>
          </p:cNvSpPr>
          <p:nvPr>
            <p:ph type="title"/>
          </p:nvPr>
        </p:nvSpPr>
        <p:spPr/>
        <p:txBody>
          <a:bodyPr/>
          <a:lstStyle/>
          <a:p>
            <a:r>
              <a:rPr lang="en-US" dirty="0"/>
              <a:t>React environment setup</a:t>
            </a:r>
            <a:endParaRPr lang="en-IN" dirty="0"/>
          </a:p>
        </p:txBody>
      </p:sp>
      <p:sp>
        <p:nvSpPr>
          <p:cNvPr id="3" name="Content Placeholder 2">
            <a:extLst>
              <a:ext uri="{FF2B5EF4-FFF2-40B4-BE49-F238E27FC236}">
                <a16:creationId xmlns:a16="http://schemas.microsoft.com/office/drawing/2014/main" id="{69D9646A-5920-4954-9C78-1FE7A8165D79}"/>
              </a:ext>
            </a:extLst>
          </p:cNvPr>
          <p:cNvSpPr>
            <a:spLocks noGrp="1"/>
          </p:cNvSpPr>
          <p:nvPr>
            <p:ph idx="1"/>
          </p:nvPr>
        </p:nvSpPr>
        <p:spPr>
          <a:xfrm>
            <a:off x="571500" y="1590675"/>
            <a:ext cx="8702502" cy="4450687"/>
          </a:xfrm>
        </p:spPr>
        <p:txBody>
          <a:bodyPr/>
          <a:lstStyle/>
          <a:p>
            <a:r>
              <a:rPr lang="en-US" sz="2400" dirty="0">
                <a:solidFill>
                  <a:srgbClr val="002840"/>
                </a:solidFill>
                <a:latin typeface="bloomreach_sans"/>
              </a:rPr>
              <a:t>The create-react-app is used to create React applications.</a:t>
            </a:r>
          </a:p>
          <a:p>
            <a:r>
              <a:rPr lang="en-US" sz="2400" dirty="0" err="1">
                <a:solidFill>
                  <a:srgbClr val="002840"/>
                </a:solidFill>
                <a:latin typeface="bloomreach_sans"/>
              </a:rPr>
              <a:t>npm</a:t>
            </a:r>
            <a:r>
              <a:rPr lang="en-US" sz="2400" dirty="0">
                <a:solidFill>
                  <a:srgbClr val="002840"/>
                </a:solidFill>
                <a:latin typeface="bloomreach_sans"/>
              </a:rPr>
              <a:t> install –g create-react-app</a:t>
            </a:r>
          </a:p>
          <a:p>
            <a:r>
              <a:rPr lang="en-US" sz="2400" dirty="0" err="1">
                <a:solidFill>
                  <a:srgbClr val="002840"/>
                </a:solidFill>
                <a:latin typeface="bloomreach_sans"/>
              </a:rPr>
              <a:t>Npx</a:t>
            </a:r>
            <a:r>
              <a:rPr lang="en-US" sz="2400" dirty="0">
                <a:solidFill>
                  <a:srgbClr val="002840"/>
                </a:solidFill>
                <a:latin typeface="bloomreach_sans"/>
              </a:rPr>
              <a:t> create-react-app </a:t>
            </a:r>
            <a:r>
              <a:rPr lang="en-US" sz="2400" dirty="0" err="1">
                <a:solidFill>
                  <a:srgbClr val="002840"/>
                </a:solidFill>
                <a:latin typeface="bloomreach_sans"/>
              </a:rPr>
              <a:t>myfirstreact</a:t>
            </a:r>
            <a:endParaRPr lang="en-US" sz="2400" dirty="0">
              <a:solidFill>
                <a:srgbClr val="002840"/>
              </a:solidFill>
              <a:latin typeface="bloomreach_sans"/>
            </a:endParaRPr>
          </a:p>
          <a:p>
            <a:r>
              <a:rPr lang="en-US" sz="2400" dirty="0">
                <a:solidFill>
                  <a:srgbClr val="002840"/>
                </a:solidFill>
                <a:latin typeface="bloomreach_sans"/>
              </a:rPr>
              <a:t>The create-react-app will set up everything to run the React application.</a:t>
            </a:r>
          </a:p>
          <a:p>
            <a:r>
              <a:rPr lang="en-US" sz="2400" dirty="0" err="1">
                <a:solidFill>
                  <a:srgbClr val="002840"/>
                </a:solidFill>
                <a:latin typeface="bloomreach_sans"/>
              </a:rPr>
              <a:t>npm</a:t>
            </a:r>
            <a:r>
              <a:rPr lang="en-US" sz="2400" dirty="0">
                <a:solidFill>
                  <a:srgbClr val="002840"/>
                </a:solidFill>
                <a:latin typeface="bloomreach_sans"/>
              </a:rPr>
              <a:t> start to run the application in the browser</a:t>
            </a:r>
          </a:p>
          <a:p>
            <a:endParaRPr lang="en-IN" dirty="0"/>
          </a:p>
        </p:txBody>
      </p:sp>
    </p:spTree>
    <p:extLst>
      <p:ext uri="{BB962C8B-B14F-4D97-AF65-F5344CB8AC3E}">
        <p14:creationId xmlns:p14="http://schemas.microsoft.com/office/powerpoint/2010/main" val="278973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CF38-780F-46AB-975D-7541F66A39A4}"/>
              </a:ext>
            </a:extLst>
          </p:cNvPr>
          <p:cNvSpPr>
            <a:spLocks noGrp="1"/>
          </p:cNvSpPr>
          <p:nvPr>
            <p:ph type="title"/>
          </p:nvPr>
        </p:nvSpPr>
        <p:spPr/>
        <p:txBody>
          <a:bodyPr/>
          <a:lstStyle/>
          <a:p>
            <a:r>
              <a:rPr lang="en-US" dirty="0"/>
              <a:t>React files</a:t>
            </a:r>
            <a:endParaRPr lang="en-IN" dirty="0"/>
          </a:p>
        </p:txBody>
      </p:sp>
      <p:sp>
        <p:nvSpPr>
          <p:cNvPr id="3" name="Content Placeholder 2">
            <a:extLst>
              <a:ext uri="{FF2B5EF4-FFF2-40B4-BE49-F238E27FC236}">
                <a16:creationId xmlns:a16="http://schemas.microsoft.com/office/drawing/2014/main" id="{B0EB0DE8-E1A9-4303-926B-440EE8E1FC6D}"/>
              </a:ext>
            </a:extLst>
          </p:cNvPr>
          <p:cNvSpPr>
            <a:spLocks noGrp="1"/>
          </p:cNvSpPr>
          <p:nvPr>
            <p:ph idx="1"/>
          </p:nvPr>
        </p:nvSpPr>
        <p:spPr>
          <a:xfrm>
            <a:off x="609600" y="1676401"/>
            <a:ext cx="8664402" cy="4364962"/>
          </a:xfrm>
        </p:spPr>
        <p:txBody>
          <a:bodyPr/>
          <a:lstStyle/>
          <a:p>
            <a:r>
              <a:rPr lang="en-US" sz="2400" dirty="0">
                <a:solidFill>
                  <a:srgbClr val="002840"/>
                </a:solidFill>
                <a:latin typeface="bloomreach_sans"/>
              </a:rPr>
              <a:t>index.js</a:t>
            </a:r>
          </a:p>
          <a:p>
            <a:r>
              <a:rPr lang="en-US" sz="2400" dirty="0">
                <a:solidFill>
                  <a:srgbClr val="002840"/>
                </a:solidFill>
                <a:latin typeface="bloomreach_sans"/>
              </a:rPr>
              <a:t>index.js typically handles your app startup, routing and other functions of your application and does require other modules to add functionality.</a:t>
            </a:r>
          </a:p>
          <a:p>
            <a:r>
              <a:rPr lang="en-US" sz="2400" dirty="0">
                <a:solidFill>
                  <a:srgbClr val="002840"/>
                </a:solidFill>
                <a:latin typeface="bloomreach_sans"/>
              </a:rPr>
              <a:t>App.js</a:t>
            </a:r>
          </a:p>
          <a:p>
            <a:r>
              <a:rPr lang="en-US" sz="2400" dirty="0">
                <a:solidFill>
                  <a:srgbClr val="002840"/>
                </a:solidFill>
                <a:latin typeface="bloomreach_sans"/>
              </a:rPr>
              <a:t>This is the file for App Component. App Component is the main component in React which acts as a container for all other components. </a:t>
            </a:r>
            <a:r>
              <a:rPr lang="en-US" sz="2400" dirty="0" err="1">
                <a:solidFill>
                  <a:srgbClr val="002840"/>
                </a:solidFill>
                <a:latin typeface="bloomreach_sans"/>
              </a:rPr>
              <a:t>src</a:t>
            </a:r>
            <a:r>
              <a:rPr lang="en-US" sz="2400" dirty="0">
                <a:solidFill>
                  <a:srgbClr val="002840"/>
                </a:solidFill>
                <a:latin typeface="bloomreach_sans"/>
              </a:rPr>
              <a:t>/App.css : This is the CSS file corresponding to App Component.</a:t>
            </a:r>
            <a:endParaRPr lang="en-IN" sz="2400" dirty="0">
              <a:solidFill>
                <a:srgbClr val="002840"/>
              </a:solidFill>
              <a:latin typeface="bloomreach_sans"/>
            </a:endParaRPr>
          </a:p>
        </p:txBody>
      </p:sp>
    </p:spTree>
    <p:extLst>
      <p:ext uri="{BB962C8B-B14F-4D97-AF65-F5344CB8AC3E}">
        <p14:creationId xmlns:p14="http://schemas.microsoft.com/office/powerpoint/2010/main" val="340040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357F-1741-4B99-B454-1F24AC682638}"/>
              </a:ext>
            </a:extLst>
          </p:cNvPr>
          <p:cNvSpPr>
            <a:spLocks noGrp="1"/>
          </p:cNvSpPr>
          <p:nvPr>
            <p:ph type="title"/>
          </p:nvPr>
        </p:nvSpPr>
        <p:spPr>
          <a:xfrm>
            <a:off x="847724" y="609600"/>
            <a:ext cx="8426277" cy="1076325"/>
          </a:xfrm>
        </p:spPr>
        <p:txBody>
          <a:bodyPr>
            <a:normAutofit fontScale="90000"/>
          </a:bodyPr>
          <a:lstStyle/>
          <a:p>
            <a:r>
              <a:rPr lang="en-US" dirty="0"/>
              <a:t>React Components</a:t>
            </a:r>
            <a:br>
              <a:rPr lang="en-US" dirty="0"/>
            </a:br>
            <a:endParaRPr lang="en-IN" dirty="0"/>
          </a:p>
        </p:txBody>
      </p:sp>
      <p:sp>
        <p:nvSpPr>
          <p:cNvPr id="3" name="Content Placeholder 2">
            <a:extLst>
              <a:ext uri="{FF2B5EF4-FFF2-40B4-BE49-F238E27FC236}">
                <a16:creationId xmlns:a16="http://schemas.microsoft.com/office/drawing/2014/main" id="{01703A12-2CC7-4983-A874-1327318AB1BE}"/>
              </a:ext>
            </a:extLst>
          </p:cNvPr>
          <p:cNvSpPr>
            <a:spLocks noGrp="1"/>
          </p:cNvSpPr>
          <p:nvPr>
            <p:ph idx="1"/>
          </p:nvPr>
        </p:nvSpPr>
        <p:spPr>
          <a:xfrm>
            <a:off x="600075" y="1895475"/>
            <a:ext cx="8673927" cy="4145887"/>
          </a:xfrm>
        </p:spPr>
        <p:txBody>
          <a:bodyPr>
            <a:normAutofit/>
          </a:bodyPr>
          <a:lstStyle/>
          <a:p>
            <a:r>
              <a:rPr lang="en-US" sz="2200" dirty="0">
                <a:solidFill>
                  <a:srgbClr val="002840"/>
                </a:solidFill>
                <a:latin typeface="bloomreach_sans"/>
              </a:rPr>
              <a:t>Components are independent and reusable bits of code. They serve the same purpose as JavaScript functions, but work in isolation and return HTML via a render() function.</a:t>
            </a:r>
          </a:p>
          <a:p>
            <a:r>
              <a:rPr lang="en-US" sz="2200" dirty="0">
                <a:solidFill>
                  <a:srgbClr val="002840"/>
                </a:solidFill>
                <a:latin typeface="bloomreach_sans"/>
              </a:rPr>
              <a:t>Components come in two types, Class components and Function components</a:t>
            </a:r>
          </a:p>
          <a:p>
            <a:r>
              <a:rPr lang="en-US" sz="2200" dirty="0">
                <a:solidFill>
                  <a:srgbClr val="002840"/>
                </a:solidFill>
                <a:latin typeface="bloomreach_sans"/>
              </a:rPr>
              <a:t>The component has to include the extends </a:t>
            </a:r>
            <a:r>
              <a:rPr lang="en-US" sz="2200" dirty="0" err="1">
                <a:solidFill>
                  <a:srgbClr val="002840"/>
                </a:solidFill>
                <a:latin typeface="bloomreach_sans"/>
              </a:rPr>
              <a:t>React.Component</a:t>
            </a:r>
            <a:r>
              <a:rPr lang="en-US" sz="2200" dirty="0">
                <a:solidFill>
                  <a:srgbClr val="002840"/>
                </a:solidFill>
                <a:latin typeface="bloomreach_sans"/>
              </a:rPr>
              <a:t> statement, this statement creates an inheritance to </a:t>
            </a:r>
            <a:r>
              <a:rPr lang="en-US" sz="2200" dirty="0" err="1">
                <a:solidFill>
                  <a:srgbClr val="002840"/>
                </a:solidFill>
                <a:latin typeface="bloomreach_sans"/>
              </a:rPr>
              <a:t>React.Component</a:t>
            </a:r>
            <a:r>
              <a:rPr lang="en-US" sz="2200" dirty="0">
                <a:solidFill>
                  <a:srgbClr val="002840"/>
                </a:solidFill>
                <a:latin typeface="bloomreach_sans"/>
              </a:rPr>
              <a:t>, and gives your component access to </a:t>
            </a:r>
            <a:r>
              <a:rPr lang="en-US" sz="2200" dirty="0" err="1">
                <a:solidFill>
                  <a:srgbClr val="002840"/>
                </a:solidFill>
                <a:latin typeface="bloomreach_sans"/>
              </a:rPr>
              <a:t>React.Component's</a:t>
            </a:r>
            <a:r>
              <a:rPr lang="en-US" sz="2200" dirty="0">
                <a:solidFill>
                  <a:srgbClr val="002840"/>
                </a:solidFill>
                <a:latin typeface="bloomreach_sans"/>
              </a:rPr>
              <a:t> functions</a:t>
            </a:r>
            <a:r>
              <a:rPr lang="en-US" sz="2400" dirty="0"/>
              <a:t>.</a:t>
            </a:r>
          </a:p>
        </p:txBody>
      </p:sp>
    </p:spTree>
    <p:extLst>
      <p:ext uri="{BB962C8B-B14F-4D97-AF65-F5344CB8AC3E}">
        <p14:creationId xmlns:p14="http://schemas.microsoft.com/office/powerpoint/2010/main" val="385173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750F-0FC8-4484-AB92-122C4BDD840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React JSX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83EB410-67F4-4CBE-93F3-85A3A72CA12C}"/>
              </a:ext>
            </a:extLst>
          </p:cNvPr>
          <p:cNvSpPr>
            <a:spLocks noGrp="1"/>
          </p:cNvSpPr>
          <p:nvPr>
            <p:ph idx="1"/>
          </p:nvPr>
        </p:nvSpPr>
        <p:spPr>
          <a:xfrm>
            <a:off x="677334" y="1647825"/>
            <a:ext cx="8866716" cy="4448175"/>
          </a:xfrm>
        </p:spPr>
        <p:txBody>
          <a:bodyPr/>
          <a:lstStyle/>
          <a:p>
            <a:pPr marL="0" indent="0" algn="l">
              <a:buNone/>
            </a:pPr>
            <a:r>
              <a:rPr lang="en-US" b="0" i="0" dirty="0">
                <a:solidFill>
                  <a:srgbClr val="000000"/>
                </a:solidFill>
                <a:effectLst/>
                <a:latin typeface="Segoe UI" panose="020B0502040204020203" pitchFamily="34" charset="0"/>
              </a:rPr>
              <a:t>What is JSX?</a:t>
            </a:r>
          </a:p>
          <a:p>
            <a:pPr algn="l"/>
            <a:r>
              <a:rPr lang="en-US" b="0" i="0" dirty="0">
                <a:solidFill>
                  <a:srgbClr val="000000"/>
                </a:solidFill>
                <a:effectLst/>
                <a:latin typeface="Verdana" panose="020B0604030504040204" pitchFamily="34" charset="0"/>
              </a:rPr>
              <a:t>JSX stands for JavaScript XML.</a:t>
            </a:r>
          </a:p>
          <a:p>
            <a:r>
              <a:rPr lang="en-US" dirty="0">
                <a:solidFill>
                  <a:srgbClr val="000000"/>
                </a:solidFill>
                <a:latin typeface="Verdana" panose="020B0604030504040204" pitchFamily="34" charset="0"/>
              </a:rPr>
              <a:t>JSX is a syntax extension to JavaScript.</a:t>
            </a:r>
          </a:p>
          <a:p>
            <a:pPr algn="l"/>
            <a:r>
              <a:rPr lang="en-US" b="0" i="0" dirty="0">
                <a:solidFill>
                  <a:srgbClr val="000000"/>
                </a:solidFill>
                <a:effectLst/>
                <a:latin typeface="Verdana" panose="020B0604030504040204" pitchFamily="34" charset="0"/>
              </a:rPr>
              <a:t>JSX allows us to write HTML in React.</a:t>
            </a:r>
          </a:p>
          <a:p>
            <a:pPr algn="l"/>
            <a:r>
              <a:rPr lang="en-US" b="0" i="0" dirty="0">
                <a:solidFill>
                  <a:srgbClr val="000000"/>
                </a:solidFill>
                <a:effectLst/>
                <a:latin typeface="Verdana" panose="020B0604030504040204" pitchFamily="34" charset="0"/>
              </a:rPr>
              <a:t>JSX makes it easier to write and add HTML in React.</a:t>
            </a:r>
          </a:p>
          <a:p>
            <a:pPr algn="l"/>
            <a:r>
              <a:rPr lang="en-US" b="0" i="0" dirty="0">
                <a:solidFill>
                  <a:srgbClr val="000000"/>
                </a:solidFill>
                <a:effectLst/>
                <a:latin typeface="Verdana" panose="020B0604030504040204" pitchFamily="34" charset="0"/>
              </a:rPr>
              <a:t>JSX allows us to write HTML elements in JavaScript and place them in the DOM without any </a:t>
            </a:r>
            <a:r>
              <a:rPr lang="en-US" b="0" i="0" dirty="0" err="1">
                <a:solidFill>
                  <a:srgbClr val="000000"/>
                </a:solidFill>
                <a:effectLst/>
                <a:latin typeface="Verdana" panose="020B0604030504040204" pitchFamily="34" charset="0"/>
              </a:rPr>
              <a:t>createElement</a:t>
            </a:r>
            <a:r>
              <a:rPr lang="en-US" b="0" i="0" dirty="0">
                <a:solidFill>
                  <a:srgbClr val="000000"/>
                </a:solidFill>
                <a:effectLst/>
                <a:latin typeface="Verdana" panose="020B0604030504040204" pitchFamily="34" charset="0"/>
              </a:rPr>
              <a:t>() or </a:t>
            </a:r>
            <a:r>
              <a:rPr lang="en-US" b="0" i="0" dirty="0" err="1">
                <a:solidFill>
                  <a:srgbClr val="000000"/>
                </a:solidFill>
                <a:effectLst/>
                <a:latin typeface="Verdana" panose="020B0604030504040204" pitchFamily="34" charset="0"/>
              </a:rPr>
              <a:t>appendChild</a:t>
            </a:r>
            <a:r>
              <a:rPr lang="en-US" b="0" i="0" dirty="0">
                <a:solidFill>
                  <a:srgbClr val="000000"/>
                </a:solidFill>
                <a:effectLst/>
                <a:latin typeface="Verdana" panose="020B0604030504040204" pitchFamily="34" charset="0"/>
              </a:rPr>
              <a:t>() methods.</a:t>
            </a:r>
          </a:p>
          <a:p>
            <a:pPr algn="l"/>
            <a:r>
              <a:rPr lang="en-IN" dirty="0">
                <a:solidFill>
                  <a:srgbClr val="000000"/>
                </a:solidFill>
                <a:latin typeface="Verdana" panose="020B0604030504040204" pitchFamily="34" charset="0"/>
              </a:rPr>
              <a:t>JSX produces React “elements”.</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You can put any valid </a:t>
            </a:r>
            <a:r>
              <a:rPr lang="en-US" dirty="0">
                <a:solidFill>
                  <a:srgbClr val="000000"/>
                </a:solidFill>
                <a:latin typeface="Verdana" panose="020B0604030504040204" pitchFamily="34" charset="0"/>
                <a:hlinkClick r:id="rId2">
                  <a:extLst>
                    <a:ext uri="{A12FA001-AC4F-418D-AE19-62706E023703}">
                      <ahyp:hlinkClr xmlns:ahyp="http://schemas.microsoft.com/office/drawing/2018/hyperlinkcolor" val="tx"/>
                    </a:ext>
                  </a:extLst>
                </a:hlinkClick>
              </a:rPr>
              <a:t>JavaScript expression</a:t>
            </a:r>
            <a:r>
              <a:rPr lang="en-US" dirty="0">
                <a:solidFill>
                  <a:srgbClr val="000000"/>
                </a:solidFill>
                <a:latin typeface="Verdana" panose="020B0604030504040204" pitchFamily="34" charset="0"/>
              </a:rPr>
              <a:t> inside the curly braces in JSX.</a:t>
            </a:r>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90055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176EA-DCE1-4057-B204-4166701E4A74}"/>
              </a:ext>
            </a:extLst>
          </p:cNvPr>
          <p:cNvSpPr>
            <a:spLocks noGrp="1"/>
          </p:cNvSpPr>
          <p:nvPr>
            <p:ph idx="1"/>
          </p:nvPr>
        </p:nvSpPr>
        <p:spPr>
          <a:xfrm>
            <a:off x="628650" y="790575"/>
            <a:ext cx="8645352" cy="5250787"/>
          </a:xfrm>
        </p:spPr>
        <p:txBody>
          <a:bodyPr/>
          <a:lstStyle/>
          <a:p>
            <a:r>
              <a:rPr lang="en-IN" b="1" i="0" dirty="0">
                <a:solidFill>
                  <a:srgbClr val="000000"/>
                </a:solidFill>
                <a:effectLst/>
                <a:latin typeface="-apple-system"/>
              </a:rPr>
              <a:t>JSX Represents Objects</a:t>
            </a:r>
          </a:p>
          <a:p>
            <a:pPr marL="0" indent="0">
              <a:buNone/>
            </a:pPr>
            <a:r>
              <a:rPr lang="en-IN" dirty="0" err="1"/>
              <a:t>Const</a:t>
            </a:r>
            <a:r>
              <a:rPr lang="en-IN" dirty="0"/>
              <a:t> element=(&lt;h1 </a:t>
            </a:r>
            <a:r>
              <a:rPr lang="en-IN" dirty="0" err="1"/>
              <a:t>className</a:t>
            </a:r>
            <a:r>
              <a:rPr lang="en-IN" dirty="0"/>
              <a:t>=“greeting”&gt;Hello world&lt;/h1&gt;);</a:t>
            </a:r>
          </a:p>
          <a:p>
            <a:pPr marL="0" indent="0">
              <a:buNone/>
            </a:pPr>
            <a:endParaRPr lang="en-IN" dirty="0"/>
          </a:p>
          <a:p>
            <a:pPr marL="0" indent="0">
              <a:buNone/>
            </a:pPr>
            <a:r>
              <a:rPr lang="en-IN" dirty="0" err="1"/>
              <a:t>Const</a:t>
            </a:r>
            <a:r>
              <a:rPr lang="en-IN" dirty="0"/>
              <a:t> element=</a:t>
            </a:r>
            <a:r>
              <a:rPr lang="en-IN" dirty="0" err="1"/>
              <a:t>React.createElement</a:t>
            </a:r>
            <a:r>
              <a:rPr lang="en-IN" dirty="0"/>
              <a:t>(‘h1’,</a:t>
            </a:r>
          </a:p>
          <a:p>
            <a:pPr marL="0" indent="0">
              <a:buNone/>
            </a:pPr>
            <a:r>
              <a:rPr lang="en-IN" dirty="0"/>
              <a:t>{ </a:t>
            </a:r>
            <a:r>
              <a:rPr lang="en-IN" dirty="0" err="1"/>
              <a:t>className</a:t>
            </a:r>
            <a:r>
              <a:rPr lang="en-IN" dirty="0"/>
              <a:t>:“greeting”&gt;}, ‘Hello World’</a:t>
            </a:r>
          </a:p>
          <a:p>
            <a:pPr marL="0" indent="0">
              <a:buNone/>
            </a:pPr>
            <a:r>
              <a:rPr lang="en-IN" dirty="0"/>
              <a:t> );</a:t>
            </a:r>
          </a:p>
          <a:p>
            <a:pPr marL="0" indent="0">
              <a:buNone/>
            </a:pPr>
            <a:endParaRPr lang="en-IN" dirty="0"/>
          </a:p>
          <a:p>
            <a:pPr marL="0" indent="0">
              <a:buNone/>
            </a:pPr>
            <a:r>
              <a:rPr lang="en-IN" dirty="0" err="1"/>
              <a:t>Const</a:t>
            </a:r>
            <a:r>
              <a:rPr lang="en-IN" dirty="0"/>
              <a:t> element={</a:t>
            </a:r>
          </a:p>
          <a:p>
            <a:pPr marL="0" indent="0">
              <a:buNone/>
            </a:pPr>
            <a:r>
              <a:rPr lang="en-IN" dirty="0"/>
              <a:t>Type:’h1’,</a:t>
            </a:r>
          </a:p>
          <a:p>
            <a:pPr marL="0" indent="0">
              <a:buNone/>
            </a:pPr>
            <a:r>
              <a:rPr lang="en-IN" dirty="0"/>
              <a:t>Props:{</a:t>
            </a:r>
            <a:r>
              <a:rPr lang="en-IN" dirty="0" err="1"/>
              <a:t>className</a:t>
            </a:r>
            <a:r>
              <a:rPr lang="en-IN" dirty="0"/>
              <a:t>:’greeting’,</a:t>
            </a:r>
          </a:p>
          <a:p>
            <a:pPr marL="0" indent="0">
              <a:buNone/>
            </a:pPr>
            <a:r>
              <a:rPr lang="en-IN" dirty="0" err="1"/>
              <a:t>Children:’Hello</a:t>
            </a:r>
            <a:r>
              <a:rPr lang="en-IN" dirty="0"/>
              <a:t> world’}</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445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68496-D399-4E1D-9EFD-FD67DBA94C40}"/>
              </a:ext>
            </a:extLst>
          </p:cNvPr>
          <p:cNvSpPr>
            <a:spLocks noGrp="1"/>
          </p:cNvSpPr>
          <p:nvPr>
            <p:ph idx="1"/>
          </p:nvPr>
        </p:nvSpPr>
        <p:spPr>
          <a:xfrm>
            <a:off x="542925" y="847725"/>
            <a:ext cx="8731077" cy="5193637"/>
          </a:xfrm>
        </p:spPr>
        <p:txBody>
          <a:bodyPr/>
          <a:lstStyle/>
          <a:p>
            <a:r>
              <a:rPr lang="en-US" b="0" i="0">
                <a:solidFill>
                  <a:srgbClr val="000000"/>
                </a:solidFill>
                <a:effectLst/>
                <a:latin typeface="-apple-system"/>
              </a:rPr>
              <a:t>These objects are called “React elements”. You can think of them as descriptions of what you want to see on the screen. React reads these objects and uses them to construct the DOM and keep it up to date.</a:t>
            </a:r>
            <a:endParaRPr lang="en-IN" dirty="0"/>
          </a:p>
        </p:txBody>
      </p:sp>
    </p:spTree>
    <p:extLst>
      <p:ext uri="{BB962C8B-B14F-4D97-AF65-F5344CB8AC3E}">
        <p14:creationId xmlns:p14="http://schemas.microsoft.com/office/powerpoint/2010/main" val="116712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B743-7150-4340-8D9C-4ABF6F252B8E}"/>
              </a:ext>
            </a:extLst>
          </p:cNvPr>
          <p:cNvSpPr>
            <a:spLocks noGrp="1"/>
          </p:cNvSpPr>
          <p:nvPr>
            <p:ph type="title"/>
          </p:nvPr>
        </p:nvSpPr>
        <p:spPr/>
        <p:txBody>
          <a:bodyPr/>
          <a:lstStyle/>
          <a:p>
            <a:r>
              <a:rPr lang="en-US" dirty="0"/>
              <a:t>Single Page Application</a:t>
            </a:r>
            <a:endParaRPr lang="en-IN" dirty="0"/>
          </a:p>
        </p:txBody>
      </p:sp>
      <p:sp>
        <p:nvSpPr>
          <p:cNvPr id="3" name="Content Placeholder 2">
            <a:extLst>
              <a:ext uri="{FF2B5EF4-FFF2-40B4-BE49-F238E27FC236}">
                <a16:creationId xmlns:a16="http://schemas.microsoft.com/office/drawing/2014/main" id="{2AC7050D-986C-449F-A741-72AFE0860613}"/>
              </a:ext>
            </a:extLst>
          </p:cNvPr>
          <p:cNvSpPr>
            <a:spLocks noGrp="1"/>
          </p:cNvSpPr>
          <p:nvPr>
            <p:ph idx="1"/>
          </p:nvPr>
        </p:nvSpPr>
        <p:spPr>
          <a:xfrm>
            <a:off x="838200" y="1690688"/>
            <a:ext cx="10515600" cy="4486275"/>
          </a:xfrm>
        </p:spPr>
        <p:txBody>
          <a:bodyPr>
            <a:noAutofit/>
          </a:bodyPr>
          <a:lstStyle/>
          <a:p>
            <a:r>
              <a:rPr lang="en-US" sz="2400" b="0" i="0" dirty="0">
                <a:solidFill>
                  <a:srgbClr val="002840"/>
                </a:solidFill>
                <a:effectLst/>
                <a:latin typeface="bloomreach_sans"/>
              </a:rPr>
              <a:t>Single page application (SPA) is a single page (hence the name) where a lot of information stays the same and only a few pieces need to be updated at a time.</a:t>
            </a:r>
          </a:p>
          <a:p>
            <a:r>
              <a:rPr lang="en-US" sz="2400" b="0" i="0" dirty="0">
                <a:solidFill>
                  <a:srgbClr val="002840"/>
                </a:solidFill>
                <a:effectLst/>
                <a:latin typeface="bloomreach_sans"/>
              </a:rPr>
              <a:t>The SPA only sends what you need with each click, and your browser renders that information. This is different to a traditional page load where the server re-renders a full page with every click you make and sends it to your browser.</a:t>
            </a:r>
          </a:p>
          <a:p>
            <a:r>
              <a:rPr lang="en-US" sz="2400" b="0" i="0" dirty="0">
                <a:solidFill>
                  <a:srgbClr val="002840"/>
                </a:solidFill>
                <a:effectLst/>
                <a:latin typeface="bloomreach_sans"/>
              </a:rPr>
              <a:t>This piece by piece, client side method makes load time must faster for users and makes the amount of information a server has to send a lot less and a lot more cost efficient</a:t>
            </a:r>
            <a:endParaRPr lang="en-IN" sz="2400" dirty="0"/>
          </a:p>
        </p:txBody>
      </p:sp>
    </p:spTree>
    <p:extLst>
      <p:ext uri="{BB962C8B-B14F-4D97-AF65-F5344CB8AC3E}">
        <p14:creationId xmlns:p14="http://schemas.microsoft.com/office/powerpoint/2010/main" val="3526583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B222-18ED-4F69-A671-51AA6D4933A4}"/>
              </a:ext>
            </a:extLst>
          </p:cNvPr>
          <p:cNvSpPr>
            <a:spLocks noGrp="1"/>
          </p:cNvSpPr>
          <p:nvPr>
            <p:ph type="title"/>
          </p:nvPr>
        </p:nvSpPr>
        <p:spPr/>
        <p:txBody>
          <a:bodyPr/>
          <a:lstStyle/>
          <a:p>
            <a:r>
              <a:rPr lang="en-US" dirty="0"/>
              <a:t>React Events</a:t>
            </a:r>
            <a:endParaRPr lang="en-IN" dirty="0"/>
          </a:p>
        </p:txBody>
      </p:sp>
      <p:pic>
        <p:nvPicPr>
          <p:cNvPr id="1026" name="Picture 2" descr="React Events">
            <a:extLst>
              <a:ext uri="{FF2B5EF4-FFF2-40B4-BE49-F238E27FC236}">
                <a16:creationId xmlns:a16="http://schemas.microsoft.com/office/drawing/2014/main" id="{9C03F296-9460-4FBE-BD4B-8B64A566F5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1892" y="2512616"/>
            <a:ext cx="7746720" cy="281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4A54D-2107-480D-AD83-5F53C2CE0026}"/>
              </a:ext>
            </a:extLst>
          </p:cNvPr>
          <p:cNvSpPr>
            <a:spLocks noGrp="1"/>
          </p:cNvSpPr>
          <p:nvPr>
            <p:ph idx="1"/>
          </p:nvPr>
        </p:nvSpPr>
        <p:spPr>
          <a:xfrm>
            <a:off x="457200" y="781051"/>
            <a:ext cx="10210800" cy="5267324"/>
          </a:xfrm>
        </p:spPr>
        <p:txBody>
          <a:bodyPr>
            <a:normAutofit fontScale="92500" lnSpcReduction="10000"/>
          </a:bodyPr>
          <a:lstStyle/>
          <a:p>
            <a:r>
              <a:rPr lang="en-US" b="0" i="0" dirty="0">
                <a:solidFill>
                  <a:srgbClr val="000000"/>
                </a:solidFill>
                <a:effectLst/>
                <a:latin typeface="verdana" panose="020B0604030504040204" pitchFamily="34" charset="0"/>
              </a:rPr>
              <a:t>React has its own event handling system which is very similar to handling events on DOM elements. The react event handling system is known as Synthetic Events. The synthetic event is a cross-browser wrapper of the browser's native event.</a:t>
            </a:r>
          </a:p>
          <a:p>
            <a:pPr algn="l">
              <a:buFont typeface="+mj-lt"/>
              <a:buAutoNum type="arabicPeriod"/>
            </a:pPr>
            <a:r>
              <a:rPr lang="en-US" b="0" i="0" dirty="0">
                <a:solidFill>
                  <a:srgbClr val="000000"/>
                </a:solidFill>
                <a:effectLst/>
                <a:latin typeface="verdana" panose="020B0604030504040204" pitchFamily="34" charset="0"/>
              </a:rPr>
              <a:t>React events are named as </a:t>
            </a:r>
            <a:r>
              <a:rPr lang="en-US" b="1" i="0" dirty="0">
                <a:solidFill>
                  <a:srgbClr val="000000"/>
                </a:solidFill>
                <a:effectLst/>
                <a:latin typeface="verdana" panose="020B0604030504040204" pitchFamily="34" charset="0"/>
              </a:rPr>
              <a:t>camelCase</a:t>
            </a:r>
            <a:r>
              <a:rPr lang="en-US" b="0" i="0" dirty="0">
                <a:solidFill>
                  <a:srgbClr val="000000"/>
                </a:solidFill>
                <a:effectLst/>
                <a:latin typeface="verdana" panose="020B0604030504040204" pitchFamily="34" charset="0"/>
              </a:rPr>
              <a:t> instead of </a:t>
            </a:r>
            <a:r>
              <a:rPr lang="en-US" b="1" i="0" dirty="0">
                <a:solidFill>
                  <a:srgbClr val="000000"/>
                </a:solidFill>
                <a:effectLst/>
                <a:latin typeface="verdana" panose="020B0604030504040204" pitchFamily="34" charset="0"/>
              </a:rPr>
              <a:t>lowercase</a:t>
            </a:r>
            <a:r>
              <a:rPr lang="en-US" b="0" i="0" dirty="0">
                <a:solidFill>
                  <a:srgbClr val="000000"/>
                </a:solidFill>
                <a:effectLst/>
                <a:latin typeface="verdana" panose="020B0604030504040204" pitchFamily="34" charset="0"/>
              </a:rPr>
              <a:t>.</a:t>
            </a:r>
          </a:p>
          <a:p>
            <a:pPr algn="l">
              <a:buFont typeface="+mj-lt"/>
              <a:buAutoNum type="arabicPeriod"/>
            </a:pPr>
            <a:r>
              <a:rPr lang="en-US" b="0" i="0" dirty="0">
                <a:solidFill>
                  <a:srgbClr val="000000"/>
                </a:solidFill>
                <a:effectLst/>
                <a:latin typeface="verdana" panose="020B0604030504040204" pitchFamily="34" charset="0"/>
              </a:rPr>
              <a:t>With JSX, a function is passed as the </a:t>
            </a:r>
            <a:r>
              <a:rPr lang="en-US" b="1" i="0" dirty="0">
                <a:solidFill>
                  <a:srgbClr val="000000"/>
                </a:solidFill>
                <a:effectLst/>
                <a:latin typeface="verdana" panose="020B0604030504040204" pitchFamily="34" charset="0"/>
              </a:rPr>
              <a:t>event handler</a:t>
            </a:r>
            <a:r>
              <a:rPr lang="en-US" b="0" i="0" dirty="0">
                <a:solidFill>
                  <a:srgbClr val="000000"/>
                </a:solidFill>
                <a:effectLst/>
                <a:latin typeface="verdana" panose="020B0604030504040204" pitchFamily="34" charset="0"/>
              </a:rPr>
              <a:t> instead of a </a:t>
            </a:r>
            <a:r>
              <a:rPr lang="en-US" b="1" i="0" dirty="0">
                <a:solidFill>
                  <a:srgbClr val="000000"/>
                </a:solidFill>
                <a:effectLst/>
                <a:latin typeface="verdana" panose="020B0604030504040204" pitchFamily="34" charset="0"/>
              </a:rPr>
              <a:t>string</a:t>
            </a:r>
            <a:r>
              <a:rPr lang="en-US" b="0" i="0" dirty="0">
                <a:solidFill>
                  <a:srgbClr val="000000"/>
                </a:solidFill>
                <a:effectLst/>
                <a:latin typeface="verdana" panose="020B0604030504040204" pitchFamily="34" charset="0"/>
              </a:rPr>
              <a:t>. For example:</a:t>
            </a:r>
          </a:p>
          <a:p>
            <a:pPr algn="l"/>
            <a:r>
              <a:rPr lang="en-US" b="1" i="0" dirty="0">
                <a:solidFill>
                  <a:srgbClr val="000000"/>
                </a:solidFill>
                <a:effectLst/>
                <a:latin typeface="verdana" panose="020B0604030504040204" pitchFamily="34" charset="0"/>
              </a:rPr>
              <a:t>Event declaration in plain HTML:</a:t>
            </a:r>
            <a:endParaRPr lang="en-US" b="0" i="0"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&lt;button onclick=</a:t>
            </a:r>
            <a:r>
              <a:rPr lang="en-US" b="0" i="0" dirty="0">
                <a:solidFill>
                  <a:srgbClr val="0000FF"/>
                </a:solidFill>
                <a:effectLst/>
                <a:latin typeface="verdana" panose="020B0604030504040204" pitchFamily="34" charset="0"/>
              </a:rPr>
              <a:t>"</a:t>
            </a:r>
            <a:r>
              <a:rPr lang="en-US" b="0" i="0" dirty="0" err="1">
                <a:solidFill>
                  <a:srgbClr val="0000FF"/>
                </a:solidFill>
                <a:effectLst/>
                <a:latin typeface="verdana" panose="020B0604030504040204" pitchFamily="34" charset="0"/>
              </a:rPr>
              <a:t>showMessage</a:t>
            </a:r>
            <a:r>
              <a:rPr lang="en-US" b="0" i="0" dirty="0">
                <a:solidFill>
                  <a:srgbClr val="0000FF"/>
                </a:solidFill>
                <a:effectLst/>
                <a:latin typeface="verdana" panose="020B0604030504040204" pitchFamily="34" charset="0"/>
              </a:rPr>
              <a:t>()"</a:t>
            </a:r>
            <a:r>
              <a:rPr lang="en-US" b="0" i="0" dirty="0">
                <a:solidFill>
                  <a:srgbClr val="000000"/>
                </a:solidFill>
                <a:effectLst/>
                <a:latin typeface="verdana" panose="020B0604030504040204" pitchFamily="34" charset="0"/>
              </a:rPr>
              <a:t>&gt;  </a:t>
            </a:r>
          </a:p>
          <a:p>
            <a:pPr marL="0" indent="0">
              <a:buNone/>
            </a:pPr>
            <a:r>
              <a:rPr lang="en-US" b="0" i="0" dirty="0">
                <a:solidFill>
                  <a:srgbClr val="000000"/>
                </a:solidFill>
                <a:effectLst/>
                <a:latin typeface="verdana" panose="020B0604030504040204" pitchFamily="34" charset="0"/>
              </a:rPr>
              <a:t>       Hello </a:t>
            </a:r>
            <a:r>
              <a:rPr lang="en-US" b="0" i="0" dirty="0" err="1">
                <a:solidFill>
                  <a:srgbClr val="000000"/>
                </a:solidFill>
                <a:effectLst/>
                <a:latin typeface="verdana" panose="020B0604030504040204" pitchFamily="34" charset="0"/>
              </a:rPr>
              <a:t>JavaTpoint</a:t>
            </a:r>
            <a:r>
              <a:rPr lang="en-US"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&lt;/button&gt;  </a:t>
            </a:r>
          </a:p>
          <a:p>
            <a:pPr algn="l"/>
            <a:r>
              <a:rPr lang="en-US" b="1" i="0" dirty="0">
                <a:solidFill>
                  <a:srgbClr val="000000"/>
                </a:solidFill>
                <a:effectLst/>
                <a:latin typeface="verdana" panose="020B0604030504040204" pitchFamily="34" charset="0"/>
              </a:rPr>
              <a:t>Event declaration in React:</a:t>
            </a:r>
            <a:endParaRPr lang="en-US" b="0" i="0"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&lt;button </a:t>
            </a:r>
            <a:r>
              <a:rPr lang="en-US" b="0" i="0" dirty="0" err="1">
                <a:solidFill>
                  <a:srgbClr val="000000"/>
                </a:solidFill>
                <a:effectLst/>
                <a:latin typeface="verdana" panose="020B0604030504040204" pitchFamily="34" charset="0"/>
              </a:rPr>
              <a:t>onClick</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showMessage</a:t>
            </a:r>
            <a:r>
              <a:rPr lang="en-US" b="0" i="0" dirty="0">
                <a:solidFill>
                  <a:srgbClr val="000000"/>
                </a:solidFill>
                <a:effectLst/>
                <a:latin typeface="verdana" panose="020B0604030504040204" pitchFamily="34" charset="0"/>
              </a:rPr>
              <a:t>}&gt;  </a:t>
            </a:r>
          </a:p>
          <a:p>
            <a:pPr marL="0" indent="0">
              <a:buNone/>
            </a:pPr>
            <a:r>
              <a:rPr lang="en-US" b="0" i="0" dirty="0">
                <a:solidFill>
                  <a:srgbClr val="000000"/>
                </a:solidFill>
                <a:effectLst/>
                <a:latin typeface="verdana" panose="020B0604030504040204" pitchFamily="34" charset="0"/>
              </a:rPr>
              <a:t>      Hello </a:t>
            </a:r>
            <a:r>
              <a:rPr lang="en-US" b="0" i="0" dirty="0" err="1">
                <a:solidFill>
                  <a:srgbClr val="000000"/>
                </a:solidFill>
                <a:effectLst/>
                <a:latin typeface="verdana" panose="020B0604030504040204" pitchFamily="34" charset="0"/>
              </a:rPr>
              <a:t>JavaTpoint</a:t>
            </a:r>
            <a:r>
              <a:rPr lang="en-US" b="0" i="0" dirty="0">
                <a:solidFill>
                  <a:srgbClr val="000000"/>
                </a:solidFill>
                <a:effectLst/>
                <a:latin typeface="verdana" panose="020B0604030504040204" pitchFamily="34" charset="0"/>
              </a:rPr>
              <a:t>  </a:t>
            </a:r>
          </a:p>
          <a:p>
            <a:pPr marL="0" indent="0">
              <a:buNone/>
            </a:pPr>
            <a:r>
              <a:rPr lang="en-US" b="0" i="0" dirty="0">
                <a:solidFill>
                  <a:srgbClr val="000000"/>
                </a:solidFill>
                <a:effectLst/>
                <a:latin typeface="verdana" panose="020B0604030504040204" pitchFamily="34" charset="0"/>
              </a:rPr>
              <a:t>&lt;/button&gt;  </a:t>
            </a:r>
          </a:p>
          <a:p>
            <a:pPr algn="l"/>
            <a:r>
              <a:rPr lang="en-US" b="0" i="0" dirty="0">
                <a:solidFill>
                  <a:srgbClr val="000000"/>
                </a:solidFill>
                <a:effectLst/>
                <a:latin typeface="verdana" panose="020B0604030504040204" pitchFamily="34" charset="0"/>
              </a:rPr>
              <a:t>3. In react, we cannot return </a:t>
            </a:r>
            <a:r>
              <a:rPr lang="en-US" b="1" i="0" dirty="0">
                <a:solidFill>
                  <a:srgbClr val="000000"/>
                </a:solidFill>
                <a:effectLst/>
                <a:latin typeface="verdana" panose="020B0604030504040204" pitchFamily="34" charset="0"/>
              </a:rPr>
              <a:t>false</a:t>
            </a:r>
            <a:r>
              <a:rPr lang="en-US" b="0" i="0" dirty="0">
                <a:solidFill>
                  <a:srgbClr val="000000"/>
                </a:solidFill>
                <a:effectLst/>
                <a:latin typeface="verdana" panose="020B0604030504040204" pitchFamily="34" charset="0"/>
              </a:rPr>
              <a:t> to prevent the </a:t>
            </a:r>
            <a:r>
              <a:rPr lang="en-US" b="1" i="0" dirty="0">
                <a:solidFill>
                  <a:srgbClr val="000000"/>
                </a:solidFill>
                <a:effectLst/>
                <a:latin typeface="verdana" panose="020B0604030504040204" pitchFamily="34" charset="0"/>
              </a:rPr>
              <a:t>default</a:t>
            </a:r>
            <a:r>
              <a:rPr lang="en-US" b="0" i="0" dirty="0">
                <a:solidFill>
                  <a:srgbClr val="000000"/>
                </a:solidFill>
                <a:effectLst/>
                <a:latin typeface="verdana" panose="020B0604030504040204" pitchFamily="34" charset="0"/>
              </a:rPr>
              <a:t> behavior. We must call </a:t>
            </a:r>
            <a:r>
              <a:rPr lang="en-US" b="1" i="0" dirty="0" err="1">
                <a:solidFill>
                  <a:srgbClr val="000000"/>
                </a:solidFill>
                <a:effectLst/>
                <a:latin typeface="verdana" panose="020B0604030504040204" pitchFamily="34" charset="0"/>
              </a:rPr>
              <a:t>preventDefault</a:t>
            </a:r>
            <a:r>
              <a:rPr lang="en-US" b="0" i="0" dirty="0">
                <a:solidFill>
                  <a:srgbClr val="000000"/>
                </a:solidFill>
                <a:effectLst/>
                <a:latin typeface="verdana" panose="020B0604030504040204" pitchFamily="34" charset="0"/>
              </a:rPr>
              <a:t> event explicitly to prevent the default behavior.</a:t>
            </a:r>
          </a:p>
          <a:p>
            <a:endParaRPr lang="en-IN" dirty="0"/>
          </a:p>
        </p:txBody>
      </p:sp>
    </p:spTree>
    <p:extLst>
      <p:ext uri="{BB962C8B-B14F-4D97-AF65-F5344CB8AC3E}">
        <p14:creationId xmlns:p14="http://schemas.microsoft.com/office/powerpoint/2010/main" val="2232705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D016D-7054-4701-B063-D3EC7D956416}"/>
              </a:ext>
            </a:extLst>
          </p:cNvPr>
          <p:cNvSpPr>
            <a:spLocks noGrp="1"/>
          </p:cNvSpPr>
          <p:nvPr>
            <p:ph idx="1"/>
          </p:nvPr>
        </p:nvSpPr>
        <p:spPr>
          <a:xfrm>
            <a:off x="438150" y="866775"/>
            <a:ext cx="10134600" cy="5219700"/>
          </a:xfrm>
        </p:spPr>
        <p:txBody>
          <a:bodyPr>
            <a:noAutofit/>
          </a:bodyPr>
          <a:lstStyle/>
          <a:p>
            <a:pPr algn="l"/>
            <a:r>
              <a:rPr lang="en-US" sz="1600" b="0" i="0" dirty="0">
                <a:solidFill>
                  <a:srgbClr val="000000"/>
                </a:solidFill>
                <a:effectLst/>
                <a:latin typeface="verdana" panose="020B0604030504040204" pitchFamily="34" charset="0"/>
              </a:rPr>
              <a:t>In plain HTML, to prevent the default link behavior of opening a new page, we can write:</a:t>
            </a:r>
          </a:p>
          <a:p>
            <a:pPr marL="0" indent="0">
              <a:buNone/>
            </a:pPr>
            <a:r>
              <a:rPr lang="en-US" sz="1600" b="0" i="0" dirty="0">
                <a:solidFill>
                  <a:srgbClr val="000000"/>
                </a:solidFill>
                <a:effectLst/>
                <a:latin typeface="verdana" panose="020B0604030504040204" pitchFamily="34" charset="0"/>
              </a:rPr>
              <a:t>&lt;a </a:t>
            </a:r>
            <a:r>
              <a:rPr lang="en-US" sz="1600" b="0" i="0" dirty="0" err="1">
                <a:solidFill>
                  <a:srgbClr val="000000"/>
                </a:solidFill>
                <a:effectLst/>
                <a:latin typeface="verdana" panose="020B0604030504040204" pitchFamily="34" charset="0"/>
              </a:rPr>
              <a:t>href</a:t>
            </a:r>
            <a:r>
              <a:rPr lang="en-US" sz="1600" b="0" i="0" dirty="0">
                <a:solidFill>
                  <a:srgbClr val="000000"/>
                </a:solidFill>
                <a:effectLst/>
                <a:latin typeface="verdana" panose="020B0604030504040204" pitchFamily="34" charset="0"/>
              </a:rPr>
              <a:t>=</a:t>
            </a:r>
            <a:r>
              <a:rPr lang="en-US" sz="1600" b="0" i="0" dirty="0">
                <a:solidFill>
                  <a:srgbClr val="0000FF"/>
                </a:solidFill>
                <a:effectLst/>
                <a:latin typeface="verdana" panose="020B0604030504040204" pitchFamily="34" charset="0"/>
              </a:rPr>
              <a:t>"#"</a:t>
            </a:r>
            <a:r>
              <a:rPr lang="en-US" sz="1600" b="0" i="0" dirty="0">
                <a:solidFill>
                  <a:srgbClr val="000000"/>
                </a:solidFill>
                <a:effectLst/>
                <a:latin typeface="verdana" panose="020B0604030504040204" pitchFamily="34" charset="0"/>
              </a:rPr>
              <a:t> onclick=</a:t>
            </a:r>
            <a:r>
              <a:rPr lang="en-US" sz="1600" b="0" i="0" dirty="0">
                <a:solidFill>
                  <a:srgbClr val="0000FF"/>
                </a:solidFill>
                <a:effectLst/>
                <a:latin typeface="verdana" panose="020B0604030504040204" pitchFamily="34" charset="0"/>
              </a:rPr>
              <a:t>"console.log('You had clicked a Link.'); return false"</a:t>
            </a:r>
            <a:r>
              <a:rPr lang="en-US" sz="1600" b="0" i="0" dirty="0">
                <a:solidFill>
                  <a:srgbClr val="000000"/>
                </a:solidFill>
                <a:effectLst/>
                <a:latin typeface="verdana" panose="020B0604030504040204" pitchFamily="34" charset="0"/>
              </a:rPr>
              <a:t>&gt;  </a:t>
            </a:r>
          </a:p>
          <a:p>
            <a:pPr marL="0" indent="0">
              <a:buNone/>
            </a:pP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Click_Me</a:t>
            </a:r>
            <a:r>
              <a:rPr lang="en-US" sz="1600" b="0" i="0" dirty="0">
                <a:solidFill>
                  <a:srgbClr val="000000"/>
                </a:solidFill>
                <a:effectLst/>
                <a:latin typeface="verdana" panose="020B0604030504040204" pitchFamily="34" charset="0"/>
              </a:rPr>
              <a:t>  </a:t>
            </a:r>
          </a:p>
          <a:p>
            <a:pPr marL="0" indent="0">
              <a:buNone/>
            </a:pPr>
            <a:r>
              <a:rPr lang="en-US" sz="1600" b="0" i="0" dirty="0">
                <a:solidFill>
                  <a:srgbClr val="000000"/>
                </a:solidFill>
                <a:effectLst/>
                <a:latin typeface="verdana" panose="020B0604030504040204" pitchFamily="34" charset="0"/>
              </a:rPr>
              <a:t>&lt;/a&gt;  </a:t>
            </a:r>
          </a:p>
          <a:p>
            <a:pPr algn="l"/>
            <a:r>
              <a:rPr lang="en-US" sz="1600" b="0" i="0" dirty="0">
                <a:solidFill>
                  <a:srgbClr val="000000"/>
                </a:solidFill>
                <a:effectLst/>
                <a:latin typeface="verdana" panose="020B0604030504040204" pitchFamily="34" charset="0"/>
              </a:rPr>
              <a:t>In React, we can write it as:</a:t>
            </a:r>
          </a:p>
          <a:p>
            <a:pPr marL="0" indent="0">
              <a:buNone/>
            </a:pPr>
            <a:r>
              <a:rPr lang="en-US" sz="1600" b="0" i="0" dirty="0">
                <a:solidFill>
                  <a:srgbClr val="000000"/>
                </a:solidFill>
                <a:effectLst/>
                <a:latin typeface="verdana" panose="020B0604030504040204" pitchFamily="34" charset="0"/>
              </a:rPr>
              <a:t>function </a:t>
            </a:r>
            <a:r>
              <a:rPr lang="en-US" sz="1600" b="0" i="0" dirty="0" err="1">
                <a:solidFill>
                  <a:srgbClr val="000000"/>
                </a:solidFill>
                <a:effectLst/>
                <a:latin typeface="verdana" panose="020B0604030504040204" pitchFamily="34" charset="0"/>
              </a:rPr>
              <a:t>ActionLink</a:t>
            </a:r>
            <a:r>
              <a:rPr lang="en-US" sz="1600" b="0" i="0" dirty="0">
                <a:solidFill>
                  <a:srgbClr val="000000"/>
                </a:solidFill>
                <a:effectLst/>
                <a:latin typeface="verdana" panose="020B0604030504040204" pitchFamily="34" charset="0"/>
              </a:rPr>
              <a:t>() {  </a:t>
            </a:r>
          </a:p>
          <a:p>
            <a:pPr marL="0" indent="0">
              <a:buNone/>
            </a:pPr>
            <a:r>
              <a:rPr lang="en-US" sz="1600" b="0" i="0" dirty="0">
                <a:solidFill>
                  <a:srgbClr val="000000"/>
                </a:solidFill>
                <a:effectLst/>
                <a:latin typeface="verdana" panose="020B0604030504040204" pitchFamily="34" charset="0"/>
              </a:rPr>
              <a:t>    function </a:t>
            </a:r>
            <a:r>
              <a:rPr lang="en-US" sz="1600" b="0" i="0" dirty="0" err="1">
                <a:solidFill>
                  <a:srgbClr val="000000"/>
                </a:solidFill>
                <a:effectLst/>
                <a:latin typeface="verdana" panose="020B0604030504040204" pitchFamily="34" charset="0"/>
              </a:rPr>
              <a:t>handleClick</a:t>
            </a:r>
            <a:r>
              <a:rPr lang="en-US" sz="1600" b="0" i="0" dirty="0">
                <a:solidFill>
                  <a:srgbClr val="000000"/>
                </a:solidFill>
                <a:effectLst/>
                <a:latin typeface="verdana" panose="020B0604030504040204" pitchFamily="34" charset="0"/>
              </a:rPr>
              <a:t>(e) {  </a:t>
            </a:r>
          </a:p>
          <a:p>
            <a:pPr marL="0" indent="0">
              <a:buNone/>
            </a:pP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e.preventDefault</a:t>
            </a:r>
            <a:r>
              <a:rPr lang="en-US" sz="1600" b="0" i="0" dirty="0">
                <a:solidFill>
                  <a:srgbClr val="000000"/>
                </a:solidFill>
                <a:effectLst/>
                <a:latin typeface="verdana" panose="020B0604030504040204" pitchFamily="34" charset="0"/>
              </a:rPr>
              <a:t>();  </a:t>
            </a:r>
          </a:p>
          <a:p>
            <a:pPr marL="0" indent="0">
              <a:buNone/>
            </a:pPr>
            <a:r>
              <a:rPr lang="en-US" sz="1600" b="0" i="0" dirty="0">
                <a:solidFill>
                  <a:srgbClr val="000000"/>
                </a:solidFill>
                <a:effectLst/>
                <a:latin typeface="verdana" panose="020B0604030504040204" pitchFamily="34" charset="0"/>
              </a:rPr>
              <a:t>        console.log(</a:t>
            </a:r>
            <a:r>
              <a:rPr lang="en-US" sz="1600" b="0" i="0" dirty="0">
                <a:solidFill>
                  <a:srgbClr val="0000FF"/>
                </a:solidFill>
                <a:effectLst/>
                <a:latin typeface="verdana" panose="020B0604030504040204" pitchFamily="34" charset="0"/>
              </a:rPr>
              <a:t>'You had clicked a Link.'</a:t>
            </a:r>
            <a:r>
              <a:rPr lang="en-US" sz="1600" b="0" i="0" dirty="0">
                <a:solidFill>
                  <a:srgbClr val="000000"/>
                </a:solidFill>
                <a:effectLst/>
                <a:latin typeface="verdana" panose="020B0604030504040204" pitchFamily="34" charset="0"/>
              </a:rPr>
              <a:t>);  </a:t>
            </a:r>
          </a:p>
          <a:p>
            <a:pPr marL="0" indent="0">
              <a:buNone/>
            </a:pPr>
            <a:r>
              <a:rPr lang="en-US" sz="1600" b="0" i="0" dirty="0">
                <a:solidFill>
                  <a:srgbClr val="000000"/>
                </a:solidFill>
                <a:effectLst/>
                <a:latin typeface="verdana" panose="020B0604030504040204" pitchFamily="34" charset="0"/>
              </a:rPr>
              <a:t>    }  </a:t>
            </a:r>
          </a:p>
          <a:p>
            <a:pPr marL="0" indent="0">
              <a:buNone/>
            </a:pPr>
            <a:r>
              <a:rPr lang="en-US" sz="1600" b="0" i="0" dirty="0">
                <a:solidFill>
                  <a:srgbClr val="000000"/>
                </a:solidFill>
                <a:effectLst/>
                <a:latin typeface="verdana" panose="020B0604030504040204" pitchFamily="34" charset="0"/>
              </a:rPr>
              <a:t>    </a:t>
            </a:r>
            <a:r>
              <a:rPr lang="en-US" sz="1600" b="1" i="0" dirty="0">
                <a:solidFill>
                  <a:srgbClr val="006699"/>
                </a:solidFill>
                <a:effectLst/>
                <a:latin typeface="verdana" panose="020B0604030504040204" pitchFamily="34" charset="0"/>
              </a:rPr>
              <a:t>return</a:t>
            </a:r>
            <a:r>
              <a:rPr lang="en-US" sz="1600" b="0" i="0" dirty="0">
                <a:solidFill>
                  <a:srgbClr val="000000"/>
                </a:solidFill>
                <a:effectLst/>
                <a:latin typeface="verdana" panose="020B0604030504040204" pitchFamily="34" charset="0"/>
              </a:rPr>
              <a:t> (  </a:t>
            </a:r>
          </a:p>
          <a:p>
            <a:pPr marL="0" indent="0">
              <a:buNone/>
            </a:pPr>
            <a:r>
              <a:rPr lang="en-US" sz="1600" b="0" i="0" dirty="0">
                <a:solidFill>
                  <a:srgbClr val="000000"/>
                </a:solidFill>
                <a:effectLst/>
                <a:latin typeface="verdana" panose="020B0604030504040204" pitchFamily="34" charset="0"/>
              </a:rPr>
              <a:t>        &lt;a </a:t>
            </a:r>
            <a:r>
              <a:rPr lang="en-US" sz="1600" b="0" i="0" dirty="0" err="1">
                <a:solidFill>
                  <a:srgbClr val="000000"/>
                </a:solidFill>
                <a:effectLst/>
                <a:latin typeface="verdana" panose="020B0604030504040204" pitchFamily="34" charset="0"/>
              </a:rPr>
              <a:t>href</a:t>
            </a:r>
            <a:r>
              <a:rPr lang="en-US" sz="1600" b="0" i="0" dirty="0">
                <a:solidFill>
                  <a:srgbClr val="000000"/>
                </a:solidFill>
                <a:effectLst/>
                <a:latin typeface="verdana" panose="020B0604030504040204" pitchFamily="34" charset="0"/>
              </a:rPr>
              <a:t>=</a:t>
            </a:r>
            <a:r>
              <a:rPr lang="en-US" sz="1600" b="0" i="0" dirty="0">
                <a:solidFill>
                  <a:srgbClr val="0000FF"/>
                </a:solidFill>
                <a:effectLst/>
                <a:latin typeface="verdana" panose="020B0604030504040204" pitchFamily="34" charset="0"/>
              </a:rPr>
              <a:t>"#"</a:t>
            </a: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onClick</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handleClick</a:t>
            </a:r>
            <a:r>
              <a:rPr lang="en-US" sz="1600" b="0" i="0" dirty="0">
                <a:solidFill>
                  <a:srgbClr val="000000"/>
                </a:solidFill>
                <a:effectLst/>
                <a:latin typeface="verdana" panose="020B0604030504040204" pitchFamily="34" charset="0"/>
              </a:rPr>
              <a:t>}&gt;  </a:t>
            </a:r>
          </a:p>
          <a:p>
            <a:pPr marL="0" indent="0">
              <a:buNone/>
            </a:pP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Click_Me</a:t>
            </a:r>
            <a:r>
              <a:rPr lang="en-US" sz="1600" b="0" i="0" dirty="0">
                <a:solidFill>
                  <a:srgbClr val="000000"/>
                </a:solidFill>
                <a:effectLst/>
                <a:latin typeface="verdana" panose="020B0604030504040204" pitchFamily="34" charset="0"/>
              </a:rPr>
              <a:t>  </a:t>
            </a:r>
          </a:p>
          <a:p>
            <a:pPr marL="0" indent="0">
              <a:buNone/>
            </a:pPr>
            <a:r>
              <a:rPr lang="en-US" sz="1600" b="0" i="0" dirty="0">
                <a:solidFill>
                  <a:srgbClr val="000000"/>
                </a:solidFill>
                <a:effectLst/>
                <a:latin typeface="verdana" panose="020B0604030504040204" pitchFamily="34" charset="0"/>
              </a:rPr>
              <a:t>        &lt;/a&gt;     ); }   -e - </a:t>
            </a:r>
            <a:r>
              <a:rPr lang="en-US" sz="1600" b="0" i="0" dirty="0" err="1">
                <a:solidFill>
                  <a:srgbClr val="000000"/>
                </a:solidFill>
                <a:effectLst/>
                <a:latin typeface="verdana" panose="020B0604030504040204" pitchFamily="34" charset="0"/>
              </a:rPr>
              <a:t>SyntheticEvent</a:t>
            </a:r>
            <a:endParaRPr lang="en-US" sz="1600" b="0" i="0" dirty="0">
              <a:solidFill>
                <a:srgbClr val="000000"/>
              </a:solidFill>
              <a:effectLst/>
              <a:latin typeface="verdana" panose="020B0604030504040204" pitchFamily="34" charset="0"/>
            </a:endParaRPr>
          </a:p>
          <a:p>
            <a:pPr marL="0" indent="0">
              <a:buNone/>
            </a:pPr>
            <a:endParaRPr lang="en-IN" sz="1600" dirty="0"/>
          </a:p>
        </p:txBody>
      </p:sp>
    </p:spTree>
    <p:extLst>
      <p:ext uri="{BB962C8B-B14F-4D97-AF65-F5344CB8AC3E}">
        <p14:creationId xmlns:p14="http://schemas.microsoft.com/office/powerpoint/2010/main" val="237564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32EF-604E-4BF3-B4E3-03F3C12A6347}"/>
              </a:ext>
            </a:extLst>
          </p:cNvPr>
          <p:cNvSpPr>
            <a:spLocks noGrp="1"/>
          </p:cNvSpPr>
          <p:nvPr>
            <p:ph type="title"/>
          </p:nvPr>
        </p:nvSpPr>
        <p:spPr/>
        <p:txBody>
          <a:bodyPr/>
          <a:lstStyle/>
          <a:p>
            <a:r>
              <a:rPr lang="en-US" dirty="0"/>
              <a:t>React – Spring Boot</a:t>
            </a:r>
            <a:endParaRPr lang="en-IN" dirty="0"/>
          </a:p>
        </p:txBody>
      </p:sp>
      <p:pic>
        <p:nvPicPr>
          <p:cNvPr id="15" name="Content Placeholder 14">
            <a:extLst>
              <a:ext uri="{FF2B5EF4-FFF2-40B4-BE49-F238E27FC236}">
                <a16:creationId xmlns:a16="http://schemas.microsoft.com/office/drawing/2014/main" id="{AEF6F9A4-8865-429E-95D2-31772D309E02}"/>
              </a:ext>
            </a:extLst>
          </p:cNvPr>
          <p:cNvPicPr>
            <a:picLocks noGrp="1" noChangeAspect="1"/>
          </p:cNvPicPr>
          <p:nvPr>
            <p:ph idx="1"/>
          </p:nvPr>
        </p:nvPicPr>
        <p:blipFill>
          <a:blip r:embed="rId2"/>
          <a:stretch>
            <a:fillRect/>
          </a:stretch>
        </p:blipFill>
        <p:spPr>
          <a:xfrm>
            <a:off x="876300" y="2872581"/>
            <a:ext cx="8247856" cy="2443108"/>
          </a:xfrm>
        </p:spPr>
      </p:pic>
    </p:spTree>
    <p:extLst>
      <p:ext uri="{BB962C8B-B14F-4D97-AF65-F5344CB8AC3E}">
        <p14:creationId xmlns:p14="http://schemas.microsoft.com/office/powerpoint/2010/main" val="423268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7053-9DEB-4A89-9FB5-86A004B8946E}"/>
              </a:ext>
            </a:extLst>
          </p:cNvPr>
          <p:cNvSpPr>
            <a:spLocks noGrp="1"/>
          </p:cNvSpPr>
          <p:nvPr>
            <p:ph type="title"/>
          </p:nvPr>
        </p:nvSpPr>
        <p:spPr/>
        <p:txBody>
          <a:bodyPr/>
          <a:lstStyle/>
          <a:p>
            <a:r>
              <a:rPr lang="en-US" dirty="0"/>
              <a:t>Difference between SPA MPA</a:t>
            </a:r>
            <a:endParaRPr lang="en-IN" dirty="0"/>
          </a:p>
        </p:txBody>
      </p:sp>
      <p:pic>
        <p:nvPicPr>
          <p:cNvPr id="1026" name="Picture 2">
            <a:extLst>
              <a:ext uri="{FF2B5EF4-FFF2-40B4-BE49-F238E27FC236}">
                <a16:creationId xmlns:a16="http://schemas.microsoft.com/office/drawing/2014/main" id="{874C09D8-1A49-489E-BF21-AC6C8EDA14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3550" y="1529199"/>
            <a:ext cx="5400676" cy="4964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83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695-8FA3-45DE-A96D-3D9D3B256623}"/>
              </a:ext>
            </a:extLst>
          </p:cNvPr>
          <p:cNvSpPr>
            <a:spLocks noGrp="1"/>
          </p:cNvSpPr>
          <p:nvPr>
            <p:ph type="title"/>
          </p:nvPr>
        </p:nvSpPr>
        <p:spPr/>
        <p:txBody>
          <a:bodyPr/>
          <a:lstStyle/>
          <a:p>
            <a:r>
              <a:rPr lang="en-US" b="0" i="0" dirty="0">
                <a:solidFill>
                  <a:srgbClr val="002840"/>
                </a:solidFill>
                <a:effectLst/>
                <a:latin typeface="bloomreach_sans"/>
              </a:rPr>
              <a:t>Single Page Applications Advantages</a:t>
            </a:r>
            <a:br>
              <a:rPr lang="en-US" b="0" i="0" dirty="0">
                <a:solidFill>
                  <a:srgbClr val="002840"/>
                </a:solidFill>
                <a:effectLst/>
                <a:latin typeface="bloomreach_sans"/>
              </a:rPr>
            </a:br>
            <a:endParaRPr lang="en-IN" dirty="0"/>
          </a:p>
        </p:txBody>
      </p:sp>
      <p:sp>
        <p:nvSpPr>
          <p:cNvPr id="3" name="Content Placeholder 2">
            <a:extLst>
              <a:ext uri="{FF2B5EF4-FFF2-40B4-BE49-F238E27FC236}">
                <a16:creationId xmlns:a16="http://schemas.microsoft.com/office/drawing/2014/main" id="{597BF271-059E-48BC-AF11-3A252D1EF393}"/>
              </a:ext>
            </a:extLst>
          </p:cNvPr>
          <p:cNvSpPr>
            <a:spLocks noGrp="1"/>
          </p:cNvSpPr>
          <p:nvPr>
            <p:ph idx="1"/>
          </p:nvPr>
        </p:nvSpPr>
        <p:spPr>
          <a:xfrm>
            <a:off x="561975" y="1685925"/>
            <a:ext cx="9324975" cy="4355437"/>
          </a:xfrm>
        </p:spPr>
        <p:txBody>
          <a:bodyPr>
            <a:normAutofit/>
          </a:bodyPr>
          <a:lstStyle/>
          <a:p>
            <a:pPr algn="l"/>
            <a:r>
              <a:rPr lang="en-US" sz="2400" b="0" i="0" dirty="0">
                <a:solidFill>
                  <a:srgbClr val="002840"/>
                </a:solidFill>
                <a:effectLst/>
                <a:latin typeface="bloomreach_sans"/>
              </a:rPr>
              <a:t>There are many benefits to SPA solutions such as improved application performance and consistency, and reduced development time and infrastructure costs.</a:t>
            </a:r>
          </a:p>
          <a:p>
            <a:pPr algn="l"/>
            <a:r>
              <a:rPr lang="en-US" sz="2400" b="0" i="0" dirty="0">
                <a:solidFill>
                  <a:srgbClr val="002840"/>
                </a:solidFill>
                <a:effectLst/>
                <a:latin typeface="bloomreach_sans"/>
              </a:rPr>
              <a:t>By separating the presentation from the content and data, development teams can work at different speeds while still being integrated for the overall solution. SPA is good for making responsive design for mobile, desktop and tablet.</a:t>
            </a:r>
          </a:p>
          <a:p>
            <a:pPr marL="0" indent="0">
              <a:buNone/>
            </a:pPr>
            <a:endParaRPr lang="en-IN" sz="2400" dirty="0"/>
          </a:p>
        </p:txBody>
      </p:sp>
    </p:spTree>
    <p:extLst>
      <p:ext uri="{BB962C8B-B14F-4D97-AF65-F5344CB8AC3E}">
        <p14:creationId xmlns:p14="http://schemas.microsoft.com/office/powerpoint/2010/main" val="372666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DA32B-B38B-4BFB-A106-74F5451EA0DA}"/>
              </a:ext>
            </a:extLst>
          </p:cNvPr>
          <p:cNvSpPr>
            <a:spLocks noGrp="1"/>
          </p:cNvSpPr>
          <p:nvPr>
            <p:ph idx="1"/>
          </p:nvPr>
        </p:nvSpPr>
        <p:spPr>
          <a:xfrm>
            <a:off x="628650" y="600075"/>
            <a:ext cx="10725150" cy="5576888"/>
          </a:xfrm>
        </p:spPr>
        <p:txBody>
          <a:bodyPr>
            <a:normAutofit/>
          </a:bodyPr>
          <a:lstStyle/>
          <a:p>
            <a:pPr algn="l"/>
            <a:r>
              <a:rPr lang="en-US" sz="2400" b="0" i="0" dirty="0">
                <a:solidFill>
                  <a:srgbClr val="002840"/>
                </a:solidFill>
                <a:effectLst/>
                <a:latin typeface="bloomreach_sans"/>
              </a:rPr>
              <a:t>Single Time File Load Each of HTML, CSS, </a:t>
            </a:r>
            <a:r>
              <a:rPr lang="en-US" sz="2400" b="0" i="0" dirty="0" err="1">
                <a:solidFill>
                  <a:srgbClr val="002840"/>
                </a:solidFill>
                <a:effectLst/>
                <a:latin typeface="bloomreach_sans"/>
              </a:rPr>
              <a:t>JS.Single</a:t>
            </a:r>
            <a:r>
              <a:rPr lang="en-US" sz="2400" b="0" i="0" dirty="0">
                <a:solidFill>
                  <a:srgbClr val="002840"/>
                </a:solidFill>
                <a:effectLst/>
                <a:latin typeface="bloomreach_sans"/>
              </a:rPr>
              <a:t> Page Application, after the initial page load, the server doesn’t send any more HTML to you -  you download it all right at the beginning.</a:t>
            </a:r>
          </a:p>
          <a:p>
            <a:pPr algn="l"/>
            <a:r>
              <a:rPr lang="en-US" sz="2400" b="0" i="0" dirty="0">
                <a:solidFill>
                  <a:srgbClr val="002840"/>
                </a:solidFill>
                <a:effectLst/>
                <a:latin typeface="bloomreach_sans"/>
              </a:rPr>
              <a:t>Fast and Responsive Front-end Built</a:t>
            </a:r>
          </a:p>
          <a:p>
            <a:pPr algn="l"/>
            <a:r>
              <a:rPr lang="en-US" sz="2400" b="0" i="0" dirty="0">
                <a:solidFill>
                  <a:srgbClr val="002840"/>
                </a:solidFill>
                <a:effectLst/>
                <a:latin typeface="bloomreach_sans"/>
              </a:rPr>
              <a:t>SPAs also let developers build the front-end a lot faster. This is due to the decoupled architecture of SPAs, or a separation of back-end services and front-end display.</a:t>
            </a:r>
          </a:p>
          <a:p>
            <a:r>
              <a:rPr lang="en-US" sz="2400" b="0" i="0" dirty="0">
                <a:solidFill>
                  <a:srgbClr val="002840"/>
                </a:solidFill>
                <a:effectLst/>
                <a:latin typeface="bloomreach_sans"/>
              </a:rPr>
              <a:t>By decoupling that back-end logic &amp; data from how it’s presented you turn it into a “service”, and developers can build many different front-end ways to show and use that service.</a:t>
            </a:r>
          </a:p>
          <a:p>
            <a:pPr marL="0" indent="0">
              <a:buNone/>
            </a:pPr>
            <a:endParaRPr lang="en-US" sz="2400" b="0" i="0" dirty="0">
              <a:solidFill>
                <a:srgbClr val="002840"/>
              </a:solidFill>
              <a:effectLst/>
              <a:latin typeface="bloomreach_sans"/>
            </a:endParaRPr>
          </a:p>
          <a:p>
            <a:pPr algn="l"/>
            <a:endParaRPr lang="en-US" sz="2400" b="0" i="0" dirty="0">
              <a:solidFill>
                <a:srgbClr val="002840"/>
              </a:solidFill>
              <a:effectLst/>
              <a:latin typeface="bloomreach_sans"/>
            </a:endParaRPr>
          </a:p>
          <a:p>
            <a:pPr marL="0" indent="0" algn="l">
              <a:buNone/>
            </a:pPr>
            <a:endParaRPr lang="en-US" sz="2400" b="0" i="0" dirty="0">
              <a:solidFill>
                <a:srgbClr val="002840"/>
              </a:solidFill>
              <a:effectLst/>
              <a:latin typeface="bloomreach_sans"/>
            </a:endParaRPr>
          </a:p>
          <a:p>
            <a:endParaRPr lang="en-IN" sz="2400" dirty="0"/>
          </a:p>
        </p:txBody>
      </p:sp>
    </p:spTree>
    <p:extLst>
      <p:ext uri="{BB962C8B-B14F-4D97-AF65-F5344CB8AC3E}">
        <p14:creationId xmlns:p14="http://schemas.microsoft.com/office/powerpoint/2010/main" val="211221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ngle page application content integration api">
            <a:extLst>
              <a:ext uri="{FF2B5EF4-FFF2-40B4-BE49-F238E27FC236}">
                <a16:creationId xmlns:a16="http://schemas.microsoft.com/office/drawing/2014/main" id="{B96851D1-CBAA-407D-80CF-30C8A33BC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1" y="862290"/>
            <a:ext cx="7072930" cy="539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2346D-BB71-4484-8938-B53E0B11D606}"/>
              </a:ext>
            </a:extLst>
          </p:cNvPr>
          <p:cNvSpPr>
            <a:spLocks noGrp="1"/>
          </p:cNvSpPr>
          <p:nvPr>
            <p:ph idx="1"/>
          </p:nvPr>
        </p:nvSpPr>
        <p:spPr>
          <a:xfrm>
            <a:off x="819150" y="828675"/>
            <a:ext cx="10534650" cy="5348288"/>
          </a:xfrm>
        </p:spPr>
        <p:txBody>
          <a:bodyPr>
            <a:normAutofit/>
          </a:bodyPr>
          <a:lstStyle/>
          <a:p>
            <a:pPr marL="0" indent="0" algn="l">
              <a:buNone/>
            </a:pPr>
            <a:r>
              <a:rPr lang="en-US" sz="2400" b="0" i="0" dirty="0">
                <a:solidFill>
                  <a:srgbClr val="002840"/>
                </a:solidFill>
                <a:effectLst/>
                <a:latin typeface="bloomreach_sans"/>
              </a:rPr>
              <a:t>They design how they want the user experience to look and feel, and then pull in the content, data, and functionality through those services.</a:t>
            </a:r>
            <a:br>
              <a:rPr lang="en-US" sz="2400" b="0" i="0" dirty="0">
                <a:solidFill>
                  <a:srgbClr val="002840"/>
                </a:solidFill>
                <a:effectLst/>
                <a:latin typeface="bloomreach_sans"/>
              </a:rPr>
            </a:br>
            <a:br>
              <a:rPr lang="en-US" sz="2400" b="0" i="0" dirty="0">
                <a:solidFill>
                  <a:srgbClr val="002840"/>
                </a:solidFill>
                <a:effectLst/>
                <a:latin typeface="bloomreach_sans"/>
              </a:rPr>
            </a:br>
            <a:r>
              <a:rPr lang="en-US" sz="2400" b="0" i="0" dirty="0">
                <a:solidFill>
                  <a:srgbClr val="002840"/>
                </a:solidFill>
                <a:effectLst/>
                <a:latin typeface="bloomreach_sans"/>
              </a:rPr>
              <a:t>This is done using APIs, which are a standard set of rules between applications on how they will structure, exchange, and reassemble data.</a:t>
            </a:r>
          </a:p>
          <a:p>
            <a:pPr marL="0" indent="0">
              <a:buNone/>
            </a:pPr>
            <a:r>
              <a:rPr lang="en-US" sz="2400" b="0" i="0" dirty="0">
                <a:solidFill>
                  <a:srgbClr val="002840"/>
                </a:solidFill>
                <a:effectLst/>
                <a:latin typeface="bloomreach_sans"/>
              </a:rPr>
              <a:t>Angular and React (and many others such as Ember and Vue) are frameworks that developers use to create SPAs efficiently and eloquently.</a:t>
            </a:r>
            <a:br>
              <a:rPr lang="en-US" sz="2400" dirty="0"/>
            </a:br>
            <a:br>
              <a:rPr lang="en-US" sz="2400" dirty="0"/>
            </a:br>
            <a:r>
              <a:rPr lang="en-US" sz="2400" b="0" i="0" dirty="0">
                <a:solidFill>
                  <a:srgbClr val="002840"/>
                </a:solidFill>
                <a:effectLst/>
                <a:latin typeface="bloomreach_sans"/>
              </a:rPr>
              <a:t>Simply put, these frameworks are a collection of reusable components, that many developers have contributed to, that follow a defined set of building rules.</a:t>
            </a:r>
            <a:endParaRPr lang="en-IN" sz="2400" dirty="0"/>
          </a:p>
        </p:txBody>
      </p:sp>
    </p:spTree>
    <p:extLst>
      <p:ext uri="{BB962C8B-B14F-4D97-AF65-F5344CB8AC3E}">
        <p14:creationId xmlns:p14="http://schemas.microsoft.com/office/powerpoint/2010/main" val="138938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331C-C956-4A6B-B065-F0648704F196}"/>
              </a:ext>
            </a:extLst>
          </p:cNvPr>
          <p:cNvSpPr>
            <a:spLocks noGrp="1"/>
          </p:cNvSpPr>
          <p:nvPr>
            <p:ph type="title"/>
          </p:nvPr>
        </p:nvSpPr>
        <p:spPr/>
        <p:txBody>
          <a:bodyPr/>
          <a:lstStyle/>
          <a:p>
            <a:r>
              <a:rPr lang="en-US" dirty="0"/>
              <a:t>React</a:t>
            </a:r>
            <a:endParaRPr lang="en-IN" dirty="0"/>
          </a:p>
        </p:txBody>
      </p:sp>
      <p:sp>
        <p:nvSpPr>
          <p:cNvPr id="3" name="Content Placeholder 2">
            <a:extLst>
              <a:ext uri="{FF2B5EF4-FFF2-40B4-BE49-F238E27FC236}">
                <a16:creationId xmlns:a16="http://schemas.microsoft.com/office/drawing/2014/main" id="{E8853B6B-0957-47A6-8D1D-8188C13D47C3}"/>
              </a:ext>
            </a:extLst>
          </p:cNvPr>
          <p:cNvSpPr>
            <a:spLocks noGrp="1"/>
          </p:cNvSpPr>
          <p:nvPr>
            <p:ph idx="1"/>
          </p:nvPr>
        </p:nvSpPr>
        <p:spPr>
          <a:xfrm>
            <a:off x="677334" y="1571625"/>
            <a:ext cx="8596668" cy="4469737"/>
          </a:xfrm>
        </p:spPr>
        <p:txBody>
          <a:bodyPr>
            <a:normAutofit lnSpcReduction="10000"/>
          </a:bodyPr>
          <a:lstStyle/>
          <a:p>
            <a:pPr algn="l"/>
            <a:r>
              <a:rPr lang="en-US" sz="2400" dirty="0">
                <a:solidFill>
                  <a:srgbClr val="002840"/>
                </a:solidFill>
                <a:latin typeface="bloomreach_sans"/>
              </a:rPr>
              <a:t>React is a JavaScript library created by Facebook for building user interfaces.</a:t>
            </a:r>
          </a:p>
          <a:p>
            <a:pPr algn="l"/>
            <a:r>
              <a:rPr lang="en-US" sz="2400" dirty="0">
                <a:solidFill>
                  <a:srgbClr val="002840"/>
                </a:solidFill>
                <a:latin typeface="bloomreach_sans"/>
              </a:rPr>
              <a:t>React is used to build single page applications.</a:t>
            </a:r>
          </a:p>
          <a:p>
            <a:pPr algn="l"/>
            <a:r>
              <a:rPr lang="en-US" sz="2400" dirty="0">
                <a:solidFill>
                  <a:srgbClr val="002840"/>
                </a:solidFill>
                <a:latin typeface="bloomreach_sans"/>
              </a:rPr>
              <a:t>React allows us to create reusable UI components.</a:t>
            </a:r>
          </a:p>
          <a:p>
            <a:pPr marL="0" indent="0">
              <a:buNone/>
            </a:pPr>
            <a:r>
              <a:rPr lang="en-US" sz="2400" b="1" dirty="0">
                <a:solidFill>
                  <a:srgbClr val="002840"/>
                </a:solidFill>
                <a:latin typeface="bloomreach_sans"/>
              </a:rPr>
              <a:t>How React Works?</a:t>
            </a:r>
          </a:p>
          <a:p>
            <a:r>
              <a:rPr lang="en-US" sz="2400" dirty="0">
                <a:solidFill>
                  <a:srgbClr val="002840"/>
                </a:solidFill>
                <a:latin typeface="bloomreach_sans"/>
              </a:rPr>
              <a:t>React creates a VIRTUAL DOM in memory.</a:t>
            </a:r>
          </a:p>
          <a:p>
            <a:r>
              <a:rPr lang="en-US" sz="2400" dirty="0">
                <a:solidFill>
                  <a:srgbClr val="002840"/>
                </a:solidFill>
                <a:latin typeface="bloomreach_sans"/>
              </a:rPr>
              <a:t>Instead of manipulating the browser's DOM directly, React creates a virtual DOM in memory, where it does all the necessary manipulating, before making the changes in the browser DOM.</a:t>
            </a:r>
          </a:p>
          <a:p>
            <a:r>
              <a:rPr lang="en-US" sz="2400" dirty="0">
                <a:solidFill>
                  <a:srgbClr val="002840"/>
                </a:solidFill>
                <a:latin typeface="bloomreach_sans"/>
              </a:rPr>
              <a:t>React only changes what needs to be changed!</a:t>
            </a:r>
          </a:p>
          <a:p>
            <a:pPr marL="0" indent="0">
              <a:buNone/>
            </a:pPr>
            <a:endParaRPr lang="en-IN" dirty="0"/>
          </a:p>
        </p:txBody>
      </p:sp>
    </p:spTree>
    <p:extLst>
      <p:ext uri="{BB962C8B-B14F-4D97-AF65-F5344CB8AC3E}">
        <p14:creationId xmlns:p14="http://schemas.microsoft.com/office/powerpoint/2010/main" val="117432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77DE-2F9F-42A1-944B-FD399202CFCE}"/>
              </a:ext>
            </a:extLst>
          </p:cNvPr>
          <p:cNvSpPr>
            <a:spLocks noGrp="1"/>
          </p:cNvSpPr>
          <p:nvPr>
            <p:ph type="title"/>
          </p:nvPr>
        </p:nvSpPr>
        <p:spPr/>
        <p:txBody>
          <a:bodyPr/>
          <a:lstStyle/>
          <a:p>
            <a:r>
              <a:rPr lang="en-US" dirty="0"/>
              <a:t>React Features</a:t>
            </a:r>
            <a:endParaRPr lang="en-IN" dirty="0"/>
          </a:p>
        </p:txBody>
      </p:sp>
      <p:pic>
        <p:nvPicPr>
          <p:cNvPr id="3074" name="Picture 2" descr="ReactJS Features - javatpoint">
            <a:extLst>
              <a:ext uri="{FF2B5EF4-FFF2-40B4-BE49-F238E27FC236}">
                <a16:creationId xmlns:a16="http://schemas.microsoft.com/office/drawing/2014/main" id="{518E7E6B-3856-40C8-839D-E326C78A13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998" y="1498998"/>
            <a:ext cx="5235401" cy="4701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48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955</TotalTime>
  <Words>1386</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bloomreach_sans</vt:lpstr>
      <vt:lpstr>Segoe UI</vt:lpstr>
      <vt:lpstr>Trebuchet MS</vt:lpstr>
      <vt:lpstr>Verdana</vt:lpstr>
      <vt:lpstr>Verdana</vt:lpstr>
      <vt:lpstr>Wingdings 3</vt:lpstr>
      <vt:lpstr>Facet</vt:lpstr>
      <vt:lpstr>REACT </vt:lpstr>
      <vt:lpstr>Single Page Application</vt:lpstr>
      <vt:lpstr>Difference between SPA MPA</vt:lpstr>
      <vt:lpstr>Single Page Applications Advantages </vt:lpstr>
      <vt:lpstr>PowerPoint Presentation</vt:lpstr>
      <vt:lpstr>PowerPoint Presentation</vt:lpstr>
      <vt:lpstr>PowerPoint Presentation</vt:lpstr>
      <vt:lpstr>React</vt:lpstr>
      <vt:lpstr>React Features</vt:lpstr>
      <vt:lpstr>React Pros and Cons</vt:lpstr>
      <vt:lpstr>PowerPoint Presentation</vt:lpstr>
      <vt:lpstr>NPM</vt:lpstr>
      <vt:lpstr>Nodejs</vt:lpstr>
      <vt:lpstr>React environment setup</vt:lpstr>
      <vt:lpstr>React files</vt:lpstr>
      <vt:lpstr>React Components </vt:lpstr>
      <vt:lpstr>React JSX </vt:lpstr>
      <vt:lpstr>PowerPoint Presentation</vt:lpstr>
      <vt:lpstr>PowerPoint Presentation</vt:lpstr>
      <vt:lpstr>React Events</vt:lpstr>
      <vt:lpstr>PowerPoint Presentation</vt:lpstr>
      <vt:lpstr>PowerPoint Presentation</vt:lpstr>
      <vt:lpstr>React – Spring Boot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dc:title>
  <dc:creator>Parvathy</dc:creator>
  <cp:lastModifiedBy>Parvathy</cp:lastModifiedBy>
  <cp:revision>47</cp:revision>
  <dcterms:created xsi:type="dcterms:W3CDTF">2021-06-02T19:27:59Z</dcterms:created>
  <dcterms:modified xsi:type="dcterms:W3CDTF">2021-06-09T05:38:57Z</dcterms:modified>
</cp:coreProperties>
</file>